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customXml/itemProps2.xml" ContentType="application/vnd.openxmlformats-officedocument.customXml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ppt/revisionInfo.xml" ContentType="application/vnd.ms-powerpoint.revisioninfo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7" r:id="rId9"/>
    <p:sldId id="258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9446DC-732A-4ADC-AF40-1B187D3B2677}" v="8" dt="2021-10-08T22:30:39.716"/>
    <p1510:client id="{5C78B8B4-7E62-4307-9E41-0C0ADEFC58BF}" v="16" dt="2021-10-08T18:50:28.792"/>
    <p1510:client id="{43B25750-66B7-43EA-9587-10A02400EB89}" v="10" dt="2021-10-08T22:31:46.679"/>
    <p1510:client id="{96DA7CD0-3706-49F1-B289-402B45C68C08}" v="6" dt="2021-09-16T18:02:52.7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openxmlformats.org/officeDocument/2006/relationships/customXml" Target="../customXml/item4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A7FF5-FF1F-4817-8E74-77201ED7F6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526058-3639-4567-A6B5-C3C945E7F8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942A2-7EC7-4DC0-BBA5-6FEE2A26D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B53-ACC3-4A0A-856A-01B49A05BD13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A4C068-0377-4462-BE59-5CA63CDAE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C5D1C-025E-4D8D-811F-CC6EE4D01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236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63732-C2CA-4854-A105-652F75967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BB9993-5026-49B5-85D7-3AC4509709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48991-171A-42DC-A64B-2438F2CB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B53-ACC3-4A0A-856A-01B49A05BD13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D11CD-1FD6-457C-A493-2EF0A3E10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D332E-7080-436C-8121-2B3F8DAFB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490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00A80E-E89E-4B29-86C5-EE41908F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E87E9C-EE3F-4D68-A4FC-3424A46F1C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79B5F1-23F1-4DCB-9D5D-406322432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B53-ACC3-4A0A-856A-01B49A05BD13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A3477-40E3-4CEA-AF4B-BD05CB6C5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F8003-ADFB-4779-A089-BDDCC2289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727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D8C1E-01C7-47D4-A9C5-E661618CA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E7537-AF6B-4D33-9AF5-BB597238C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9C8D7C-668F-4C8D-A4AA-636FC7906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B53-ACC3-4A0A-856A-01B49A05BD13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134FC-A6AE-485F-BF3E-CD984D7EA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DA438-EA52-4E8E-B0DC-39E59B86B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2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C9517-9037-4D30-94C2-E1A8E378B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BD3988-1813-4963-AA6F-CAE9B5F1B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5DFDF-14E2-4B0D-A9FD-60D22009C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B53-ACC3-4A0A-856A-01B49A05BD13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C0CCCA-8908-46C7-B9FD-9CDE12CA1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E77E19-5357-4D34-90D9-5C8C3CE1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833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F9BB8-2BA1-4D44-8BD6-EFDA89A67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C57CE-4A84-4F66-90A1-6A5C1FFA43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63AE07-E72F-494E-9678-0AD4C800F2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F48A38-1EFE-4083-97CB-2BDBFF3F4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B53-ACC3-4A0A-856A-01B49A05BD13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9586C5-8FD7-4241-9F60-B892EF540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93CA63-C7F5-49EE-869E-D5C42F3FD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423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CD4B2-6773-4C87-85DA-B8131AAC2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B0D545-6253-4117-83AE-76608CBC92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B16876-6A48-4226-812A-E2BBEB52D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B7E6CE-3A0A-4D2D-A1E8-5A60AA8027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BDCFD2-F287-45CA-B50E-639213D69F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A2C705-C52F-4E97-82AF-7D9A17BB4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B53-ACC3-4A0A-856A-01B49A05BD13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824CCA-547B-4CE7-9BBB-E71CBE903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F2C1C0-6457-4BD5-805A-1BB529B88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97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6A8D9-8D99-4CE5-91F5-BE3DF2E73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CC3F07-E69E-4374-822B-939B3B2D3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B53-ACC3-4A0A-856A-01B49A05BD13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5808D7-21D0-4E32-B7CF-354DA4197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86DA40-6685-4F87-97BC-CBCB3F9F6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99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A6F0CA-E19D-4B07-BB8F-231ADD749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B53-ACC3-4A0A-856A-01B49A05BD13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C2AC63-11C9-4929-A354-0B9DD4166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796894-EBCA-438D-8203-E82B667AE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778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3D30D-9C06-4ED7-9E6B-DEFDC41B0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0E3D2-B754-47C9-9E31-3638B6F76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1B3CF4-9998-455E-AA2B-63F92A61BE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89A019-9D33-46ED-9B57-E323B4C49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B53-ACC3-4A0A-856A-01B49A05BD13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94E68C-F84F-407D-A617-A571F185B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2485E5-5A99-470A-B4FC-EC2141D61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501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75C92-A7C8-47FB-8D32-4A6D9A404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8C4968-2A3F-4856-AC8A-96AC08E3F9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89E7B4-D026-4B3E-AB6F-EB465D7A8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0A53FA-02A8-4410-BC1D-3F76BD9B1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B53-ACC3-4A0A-856A-01B49A05BD13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3D2ECC-1999-4E26-996A-387B6998C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5036F3-C5C9-4D65-AD35-B8922BE30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31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DAB566-6776-4AA8-A61A-D1C4EA8C4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47CF99-6A8C-43DB-AE09-5D975FC192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54874-2613-4B0B-8532-7895E7058D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AB53-ACC3-4A0A-856A-01B49A05BD13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BBF26A-1162-448D-BCDF-CDB4E41D95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E4188F-05C2-4ED5-9853-645C296C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EF217-CEAE-486F-827E-481919E4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817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FD8D2-8023-4FC2-9E4A-26E1326A30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3023" y="1772355"/>
            <a:ext cx="9144000" cy="222391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Student Equity &amp; Achievement Program Committee</a:t>
            </a:r>
          </a:p>
        </p:txBody>
      </p:sp>
    </p:spTree>
    <p:extLst>
      <p:ext uri="{BB962C8B-B14F-4D97-AF65-F5344CB8AC3E}">
        <p14:creationId xmlns:p14="http://schemas.microsoft.com/office/powerpoint/2010/main" val="1105868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C0FB5-8C45-462C-8463-DE11F764B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dirty="0"/>
              <a:t>Charge: The Student Equity and Achievement Program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F0961-5A8D-438E-BED5-BA998C7A94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eaLnBrk="0" hangingPunct="0"/>
            <a:r>
              <a:rPr lang="en-US" dirty="0"/>
              <a:t>Evaluate, recommend, and approve student success initiatives;</a:t>
            </a:r>
          </a:p>
          <a:p>
            <a:pPr lvl="0" eaLnBrk="0" hangingPunct="0"/>
            <a:r>
              <a:rPr lang="en-US" dirty="0"/>
              <a:t>Discuss the integration of the programs and services into the new Guided Pathways framework.</a:t>
            </a:r>
          </a:p>
          <a:p>
            <a:pPr lvl="0" eaLnBrk="0" hangingPunct="0"/>
            <a:r>
              <a:rPr lang="en-US" dirty="0"/>
              <a:t>Analyze success, equity, and achievement data and set goals for improvement on an annual basis;</a:t>
            </a:r>
          </a:p>
          <a:p>
            <a:pPr lvl="0" eaLnBrk="0" hangingPunct="0"/>
            <a:r>
              <a:rPr lang="en-US" dirty="0"/>
              <a:t>Identify and promote interventions with the potential to address;</a:t>
            </a:r>
          </a:p>
          <a:p>
            <a:pPr lvl="0" eaLnBrk="0" hangingPunct="0"/>
            <a:r>
              <a:rPr lang="en-US" dirty="0"/>
              <a:t>Achievement/outcome gaps, assist students, and strengthen the institution;</a:t>
            </a:r>
          </a:p>
          <a:p>
            <a:pPr lvl="0" eaLnBrk="0" hangingPunct="0"/>
            <a:r>
              <a:rPr lang="en-US" dirty="0"/>
              <a:t>Create and interpret related policies and procedures, as well as monitor implementation efforts underway;</a:t>
            </a:r>
          </a:p>
          <a:p>
            <a:pPr lvl="0" eaLnBrk="0" hangingPunct="0"/>
            <a:r>
              <a:rPr lang="en-US" dirty="0"/>
              <a:t>Create incentives for broad involvement in implementation activities as appropriate.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91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F487250-4FCB-4424-9620-5AF297CDFA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579" y="528504"/>
            <a:ext cx="11562842" cy="5545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746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1D0C0-B648-4436-9290-9136C5EBD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Subcommittee’s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F503F-C66B-4096-99D9-C448FFAE5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443" y="1372416"/>
            <a:ext cx="11267113" cy="5120459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1800" b="1" dirty="0"/>
              <a:t>Funding Request Evaluation:</a:t>
            </a:r>
            <a:r>
              <a:rPr lang="en-US" sz="1800" dirty="0"/>
              <a:t>  </a:t>
            </a:r>
            <a:r>
              <a:rPr lang="en-US" sz="1800" b="1" dirty="0"/>
              <a:t>Prior Members</a:t>
            </a:r>
            <a:r>
              <a:rPr lang="en-US" sz="1800" dirty="0"/>
              <a:t>: Jessica Hamman, John Nguyen, Tyler Johnson, Janet Cruz-Teposte, Maria Aguilar Beltran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Fall 2022: TBD (Jessica and John- No longer at SAC)</a:t>
            </a:r>
          </a:p>
          <a:p>
            <a:pPr marL="0" indent="0">
              <a:buNone/>
            </a:pPr>
            <a:r>
              <a:rPr lang="en-US" sz="1600" dirty="0"/>
              <a:t>Purpose</a:t>
            </a:r>
          </a:p>
          <a:p>
            <a:pPr lvl="1" fontAlgn="ctr"/>
            <a:r>
              <a:rPr lang="en-US" sz="1600" dirty="0"/>
              <a:t>Fall semester-review the mid-year reports and evaluate the outcomes of the requests. </a:t>
            </a:r>
          </a:p>
          <a:p>
            <a:pPr lvl="1" fontAlgn="ctr"/>
            <a:r>
              <a:rPr lang="en-US" sz="1600" dirty="0"/>
              <a:t>Spring semester-review the new equity request for the coming year, mid-year reports, and make recommendations to approve/deny funding. </a:t>
            </a:r>
          </a:p>
          <a:p>
            <a:pPr lvl="1" fontAlgn="ctr"/>
            <a:r>
              <a:rPr lang="en-US" sz="1600" dirty="0"/>
              <a:t>Meet as needed to evaluate any request that would require a change approved equity awards. 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1600" b="1" dirty="0"/>
              <a:t>SEAP Plan:</a:t>
            </a:r>
            <a:r>
              <a:rPr lang="en-US" sz="1600" b="1" u="sng" dirty="0"/>
              <a:t> </a:t>
            </a:r>
            <a:r>
              <a:rPr lang="en-US" sz="1600" b="1" dirty="0"/>
              <a:t>Prior Members </a:t>
            </a:r>
            <a:r>
              <a:rPr lang="en-US" sz="1600" dirty="0"/>
              <a:t>Dr. Vaniethia Hubbard, Dr. Jeffrey Lamb, Dr. Fernando Ortiz, Dr. Maria Dela Cruz, Dr. Daniel Martinez-Research Director, Maria Aguilar Beltran, Janet Cruz-Teposte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Fall 2022: Dr. Maria Dela Cruz (confirmed) </a:t>
            </a:r>
          </a:p>
          <a:p>
            <a:pPr marL="0" indent="0">
              <a:buNone/>
            </a:pPr>
            <a:r>
              <a:rPr lang="en-US" sz="1600" dirty="0"/>
              <a:t>Purpose</a:t>
            </a:r>
          </a:p>
          <a:p>
            <a:pPr lvl="1" fontAlgn="ctr"/>
            <a:r>
              <a:rPr lang="en-US" sz="1600" dirty="0"/>
              <a:t>Review and update the equity plan</a:t>
            </a:r>
          </a:p>
          <a:p>
            <a:pPr lvl="1" fontAlgn="ctr"/>
            <a:r>
              <a:rPr lang="en-US" sz="1600" dirty="0"/>
              <a:t>Review USC data and plan analysis</a:t>
            </a:r>
            <a:endParaRPr lang="en-US" sz="1600" b="1" dirty="0">
              <a:cs typeface="Calibri"/>
            </a:endParaRPr>
          </a:p>
          <a:p>
            <a:pPr marL="457200" lvl="1" indent="0" fontAlgn="ctr">
              <a:buNone/>
            </a:pPr>
            <a:endParaRPr lang="en-US" sz="1600" b="1" dirty="0">
              <a:cs typeface="Calibri"/>
            </a:endParaRPr>
          </a:p>
          <a:p>
            <a:pPr marL="0" indent="0" fontAlgn="ctr">
              <a:buNone/>
            </a:pPr>
            <a:r>
              <a:rPr lang="en-US" sz="1600" b="1" dirty="0">
                <a:cs typeface="Calibri"/>
              </a:rPr>
              <a:t>Allocation and Planning: Executive Team: </a:t>
            </a:r>
            <a:r>
              <a:rPr lang="en-US" sz="1600" dirty="0"/>
              <a:t>Dr. Vaniethia Hubbard, Dr. Jeffrey Lamb, Chantal Lamourelle </a:t>
            </a:r>
          </a:p>
          <a:p>
            <a:pPr marL="0" indent="0" fontAlgn="ctr">
              <a:buNone/>
            </a:pPr>
            <a:r>
              <a:rPr lang="en-US" sz="1600" dirty="0">
                <a:solidFill>
                  <a:srgbClr val="FF0000"/>
                </a:solidFill>
              </a:rPr>
              <a:t>Fall 2022: Members remain the same</a:t>
            </a:r>
          </a:p>
          <a:p>
            <a:pPr marL="0" indent="0" fontAlgn="ctr">
              <a:buNone/>
            </a:pPr>
            <a:r>
              <a:rPr lang="en-US" sz="1600" dirty="0"/>
              <a:t>Purpose</a:t>
            </a:r>
          </a:p>
          <a:p>
            <a:pPr lvl="1" fontAlgn="ctr"/>
            <a:r>
              <a:rPr lang="en-US" sz="1600" dirty="0">
                <a:cs typeface="Calibri" panose="020F0502020204030204"/>
              </a:rPr>
              <a:t>Meets after the Funding Request Evaluation Subcommittee has completed request evaluation review to make final recommendations</a:t>
            </a:r>
          </a:p>
          <a:p>
            <a:endParaRPr lang="en-US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7382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C0710-EEB9-4A0E-B5D2-B2CC7A987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Workgroups (ongoing)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62853-9364-4192-9499-EB8036DAB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6578"/>
            <a:ext cx="10515600" cy="4630385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b="1" dirty="0"/>
              <a:t>OER/ZTC: </a:t>
            </a:r>
            <a:r>
              <a:rPr lang="en-US" sz="2400" dirty="0"/>
              <a:t>Annie Knight and </a:t>
            </a:r>
            <a:r>
              <a:rPr lang="en-US" sz="2400"/>
              <a:t>Jodi Coffman-</a:t>
            </a:r>
          </a:p>
          <a:p>
            <a:pPr marL="0" indent="0">
              <a:buNone/>
            </a:pPr>
            <a:r>
              <a:rPr lang="en-US"/>
              <a:t>“To increase equity through the promotion, marketability, accessibility, recommendation, and awareness of quality Open Educational Resources (OER) and Zero Textbook Cost (ZTC) initiatives for the Santa Ana College students.”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b="1" u="sng" dirty="0"/>
          </a:p>
          <a:p>
            <a:pPr marL="0" indent="0">
              <a:buNone/>
            </a:pPr>
            <a:r>
              <a:rPr lang="en-US" sz="2400" b="1" dirty="0"/>
              <a:t>AB 943:</a:t>
            </a:r>
            <a:r>
              <a:rPr lang="en-US" sz="2400" dirty="0"/>
              <a:t> </a:t>
            </a:r>
            <a:r>
              <a:rPr lang="en-US" sz="2400" b="1" dirty="0"/>
              <a:t>Prior Members</a:t>
            </a:r>
            <a:r>
              <a:rPr lang="en-US" sz="2400" dirty="0"/>
              <a:t>: Janet Cruz-Teposte, Alicia Kruizenga, Alejandro Moreno, Maria Aguilar Beltran, Vanessa Orozco-Martinez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Fall 2022: </a:t>
            </a:r>
            <a:r>
              <a:rPr lang="en-US" sz="2400" dirty="0"/>
              <a:t>Janet Cruz-Teposte, Vanessa Orozco-Martinez </a:t>
            </a:r>
            <a:r>
              <a:rPr lang="en-US" sz="2400" b="1" dirty="0">
                <a:solidFill>
                  <a:srgbClr val="FF0000"/>
                </a:solidFill>
              </a:rPr>
              <a:t>(confirmed)</a:t>
            </a:r>
          </a:p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/>
              <a:t>Purpose</a:t>
            </a:r>
            <a:endParaRPr lang="en-US" sz="2600" dirty="0"/>
          </a:p>
          <a:p>
            <a:pPr lvl="1"/>
            <a:r>
              <a:rPr lang="en-US" sz="2600" dirty="0"/>
              <a:t>Fall &amp; Spring-review AB 943 student emergency grant applications and make award recommendations</a:t>
            </a:r>
          </a:p>
          <a:p>
            <a:pPr lvl="1"/>
            <a:r>
              <a:rPr lang="en-US" sz="2600" dirty="0"/>
              <a:t>$50,000 available per semester</a:t>
            </a:r>
          </a:p>
          <a:p>
            <a:pPr marL="457200" lvl="1" indent="0">
              <a:buNone/>
            </a:pPr>
            <a:endParaRPr lang="en-US" sz="2600" u="sng" dirty="0"/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27228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2720E-5885-443D-AE67-AC84CB1BA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Taskforce (short term or as needed)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36755-B4A4-4009-A1AD-D898869FC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fontAlgn="ctr">
              <a:buNone/>
            </a:pPr>
            <a:r>
              <a:rPr lang="en-US" b="1" dirty="0"/>
              <a:t>College Mascot "El Don":</a:t>
            </a:r>
            <a:r>
              <a:rPr lang="en-US" dirty="0"/>
              <a:t> </a:t>
            </a:r>
            <a:r>
              <a:rPr lang="en-US" b="1" dirty="0"/>
              <a:t>Prior Members</a:t>
            </a:r>
            <a:r>
              <a:rPr lang="en-US" dirty="0"/>
              <a:t>: Maria Aguilar Beltran, Alicia Kruizenga, Athletics Department, Geoff Jones, Cammie Lewis, Luis Fernandez, Kristen Guzman, Selina </a:t>
            </a:r>
            <a:r>
              <a:rPr lang="en-US" dirty="0" err="1"/>
              <a:t>Lievanos</a:t>
            </a:r>
            <a:r>
              <a:rPr lang="en-US" dirty="0"/>
              <a:t>, Jordan Clark, John Nguyen, Michelle Sandoval, Raul Quinonez, Sarah Bennet, Dalilah Davaloz, Stephanie Clark, Dr. Merari Weber, Dr. Kevin Kawa, Mary Hegarty, Denise Bailey</a:t>
            </a:r>
          </a:p>
          <a:p>
            <a:pPr marL="0" indent="0" fontAlgn="ctr">
              <a:buNone/>
            </a:pPr>
            <a:r>
              <a:rPr lang="en-US" dirty="0">
                <a:solidFill>
                  <a:srgbClr val="FF0000"/>
                </a:solidFill>
              </a:rPr>
              <a:t>Fall 2022: Amberly Chamberlain (confirmed) </a:t>
            </a:r>
            <a:endParaRPr lang="en-US" dirty="0"/>
          </a:p>
          <a:p>
            <a:pPr marL="0" indent="0" fontAlgn="ctr">
              <a:buNone/>
            </a:pPr>
            <a:r>
              <a:rPr lang="en-US" dirty="0"/>
              <a:t>Purpose </a:t>
            </a:r>
          </a:p>
          <a:p>
            <a:pPr lvl="1" fontAlgn="ctr"/>
            <a:r>
              <a:rPr lang="en-US" dirty="0"/>
              <a:t>Explore the history and meaning of El Don. </a:t>
            </a:r>
          </a:p>
          <a:p>
            <a:pPr lvl="1" fontAlgn="ctr"/>
            <a:r>
              <a:rPr lang="en-US" dirty="0"/>
              <a:t>Are there actions we can take to decolonize our mascot name?</a:t>
            </a:r>
          </a:p>
          <a:p>
            <a:pPr lvl="1" fontAlgn="ctr"/>
            <a:r>
              <a:rPr lang="en-US" dirty="0"/>
              <a:t>Recommendations on other options?</a:t>
            </a:r>
          </a:p>
          <a:p>
            <a:pPr lvl="1" fontAlgn="ctr"/>
            <a:endParaRPr lang="en-US" dirty="0">
              <a:cs typeface="Calibri" panose="020F0502020204030204"/>
            </a:endParaRPr>
          </a:p>
          <a:p>
            <a:pPr marL="457200" lvl="1" indent="0" fontAlgn="ctr">
              <a:buNone/>
            </a:pPr>
            <a:endParaRPr lang="en-US" dirty="0">
              <a:cs typeface="Calibri" panose="020F0502020204030204"/>
            </a:endParaRPr>
          </a:p>
          <a:p>
            <a:pPr lvl="1"/>
            <a:endParaRPr lang="en-US" dirty="0">
              <a:cs typeface="Calibri" panose="020F0502020204030204"/>
            </a:endParaRPr>
          </a:p>
          <a:p>
            <a:pPr marL="0" indent="0">
              <a:buNone/>
            </a:pPr>
            <a:endParaRPr lang="en-US" sz="2400" b="1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sz="2400" b="1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sz="2400" b="1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sz="2400" b="1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sz="2400" b="1" dirty="0">
              <a:ea typeface="+mn-lt"/>
              <a:cs typeface="+mn-lt"/>
            </a:endParaRPr>
          </a:p>
          <a:p>
            <a:pPr marL="457200" lvl="1" indent="0" fontAlgn="ctr">
              <a:buNone/>
            </a:pPr>
            <a:endParaRPr lang="en-US" dirty="0">
              <a:cs typeface="Calibri" panose="020F0502020204030204"/>
            </a:endParaRPr>
          </a:p>
          <a:p>
            <a:endParaRPr lang="en-US" dirty="0">
              <a:cs typeface="Calibri" panose="020F0502020204030204"/>
            </a:endParaRPr>
          </a:p>
          <a:p>
            <a:endParaRPr lang="en-US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34462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2720E-5885-443D-AE67-AC84CB1BA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Taskforce (short term or as needed)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36755-B4A4-4009-A1AD-D898869FC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dirty="0">
                <a:ea typeface="+mn-lt"/>
                <a:cs typeface="+mn-lt"/>
              </a:rPr>
              <a:t>Men of Color: </a:t>
            </a:r>
            <a:r>
              <a:rPr lang="en-US" sz="2400" dirty="0"/>
              <a:t> </a:t>
            </a:r>
            <a:r>
              <a:rPr lang="en-US" sz="2400" b="1" dirty="0"/>
              <a:t>Prior Members</a:t>
            </a:r>
            <a:r>
              <a:rPr lang="en-US" sz="2400" dirty="0"/>
              <a:t>: </a:t>
            </a:r>
            <a:r>
              <a:rPr lang="en-US" sz="2400" dirty="0">
                <a:ea typeface="+mn-lt"/>
                <a:cs typeface="+mn-lt"/>
              </a:rPr>
              <a:t>Dr. Fernando Ortiz, Dr. Armando Soto, Leo Pastrana, Dr. Marty Romero, invite: Kalonji Saterfield, Alondo Campbell, John Nguyen, Chris Sanchez, SCE Member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ea typeface="+mn-lt"/>
                <a:cs typeface="+mn-lt"/>
              </a:rPr>
              <a:t>Fall 2022: TBD</a:t>
            </a:r>
          </a:p>
          <a:p>
            <a:pPr marL="0" indent="0">
              <a:buNone/>
            </a:pPr>
            <a:r>
              <a:rPr lang="en-US" sz="2400" dirty="0">
                <a:ea typeface="+mn-lt"/>
                <a:cs typeface="+mn-lt"/>
              </a:rPr>
              <a:t>Purpose</a:t>
            </a:r>
          </a:p>
          <a:p>
            <a:pPr marL="971550" lvl="1" indent="-285750">
              <a:buFont typeface="Arial"/>
            </a:pPr>
            <a:r>
              <a:rPr lang="en-US" dirty="0">
                <a:ea typeface="+mn-lt"/>
                <a:cs typeface="+mn-lt"/>
              </a:rPr>
              <a:t>Why are we not retaining men of color at our campus? </a:t>
            </a:r>
          </a:p>
          <a:p>
            <a:pPr marL="971550" lvl="1" indent="-285750">
              <a:buFont typeface="Arial"/>
            </a:pPr>
            <a:r>
              <a:rPr lang="en-US" dirty="0">
                <a:ea typeface="+mn-lt"/>
                <a:cs typeface="+mn-lt"/>
              </a:rPr>
              <a:t>What are some systemic strategies? </a:t>
            </a:r>
          </a:p>
          <a:p>
            <a:pPr marL="971550" lvl="1" indent="-285750">
              <a:buFont typeface="Arial"/>
            </a:pPr>
            <a:r>
              <a:rPr lang="en-US" dirty="0">
                <a:ea typeface="+mn-lt"/>
                <a:cs typeface="+mn-lt"/>
              </a:rPr>
              <a:t>What can we do to support men of color?</a:t>
            </a:r>
          </a:p>
          <a:p>
            <a:pPr marL="457200" lvl="1" indent="0" fontAlgn="ctr">
              <a:buNone/>
            </a:pPr>
            <a:endParaRPr lang="en-US" dirty="0">
              <a:cs typeface="Calibri" panose="020F0502020204030204"/>
            </a:endParaRPr>
          </a:p>
          <a:p>
            <a:endParaRPr lang="en-US" dirty="0">
              <a:cs typeface="Calibri" panose="020F0502020204030204"/>
            </a:endParaRPr>
          </a:p>
          <a:p>
            <a:endParaRPr lang="en-US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29690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31189f8-a51b-453f-9f0c-3a0b3b65b12f">HNYXMCCMVK3K-970581485-87</_dlc_DocId>
    <_dlc_DocIdUrl xmlns="431189f8-a51b-453f-9f0c-3a0b3b65b12f">
      <Url>https://www.sac.edu/committees/StudentSuccess/_layouts/15/DocIdRedir.aspx?ID=HNYXMCCMVK3K-970581485-87</Url>
      <Description>HNYXMCCMVK3K-970581485-87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9DA308EBAB214FAA5E2B6B352D32D0" ma:contentTypeVersion="0" ma:contentTypeDescription="Create a new document." ma:contentTypeScope="" ma:versionID="8a779fbd990343e0a1369276a1026558">
  <xsd:schema xmlns:xsd="http://www.w3.org/2001/XMLSchema" xmlns:xs="http://www.w3.org/2001/XMLSchema" xmlns:p="http://schemas.microsoft.com/office/2006/metadata/properties" xmlns:ns2="431189f8-a51b-453f-9f0c-3a0b3b65b12f" targetNamespace="http://schemas.microsoft.com/office/2006/metadata/properties" ma:root="true" ma:fieldsID="0437315740c7c9e69397cf357c9b4bc4" ns2:_="">
    <xsd:import namespace="431189f8-a51b-453f-9f0c-3a0b3b65b12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A440FEE0-0285-4D1F-9950-3715196CD8EF}">
  <ds:schemaRefs>
    <ds:schemaRef ds:uri="http://schemas.microsoft.com/office/2006/documentManagement/types"/>
    <ds:schemaRef ds:uri="http://schemas.microsoft.com/office/2006/metadata/properties"/>
    <ds:schemaRef ds:uri="458e4ab5-d05b-48f2-b2ae-f83cf29b2af7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36B4604A-7D3B-434F-9FBC-0FB036F367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3320B4-A390-4B89-9AEC-319828C37CBE}"/>
</file>

<file path=customXml/itemProps4.xml><?xml version="1.0" encoding="utf-8"?>
<ds:datastoreItem xmlns:ds="http://schemas.openxmlformats.org/officeDocument/2006/customXml" ds:itemID="{235A0416-C35A-41BE-82D9-0B8D6B4F4925}"/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606</Words>
  <Application>Microsoft Office PowerPoint</Application>
  <PresentationFormat>Widescreen</PresentationFormat>
  <Paragraphs>62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Student Equity &amp; Achievement Program Committee</vt:lpstr>
      <vt:lpstr> Charge: The Student Equity and Achievement Program </vt:lpstr>
      <vt:lpstr>PowerPoint Presentation</vt:lpstr>
      <vt:lpstr>Subcommittee’s</vt:lpstr>
      <vt:lpstr>Workgroups (ongoing)</vt:lpstr>
      <vt:lpstr>Taskforce (short term or as needed)</vt:lpstr>
      <vt:lpstr>Taskforce (short term or as needed)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SEAP Taskforce &amp; Workgroups</dc:title>
  <dc:creator>Aguilar Beltran, Maria</dc:creator>
  <cp:lastModifiedBy>Miranda, Cristina</cp:lastModifiedBy>
  <cp:revision>50</cp:revision>
  <dcterms:created xsi:type="dcterms:W3CDTF">2021-02-11T04:51:43Z</dcterms:created>
  <dcterms:modified xsi:type="dcterms:W3CDTF">2022-09-27T21:38:52Z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0x010100A79DA308EBAB214FAA5E2B6B352D32D0</vt:lpwstr>
  </property>
  <property fmtid="{D5CDD505-2E9C-101B-9397-08002B2CF9AE}" pid="3" name="_dlc_DocIdItemGuid">
    <vt:lpwstr>a56b89e8-93f4-4929-9eb3-a19f05f84f9e</vt:lpwstr>
  </property>
</Properties>
</file>