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comments/comment1.xml" ContentType="application/vnd.openxmlformats-officedocument.presentationml.comments+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Noto Sans Symbols" panose="020B0502040504020204" pitchFamily="34"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4">
          <p15:clr>
            <a:srgbClr val="A4A3A4"/>
          </p15:clr>
        </p15:guide>
        <p15:guide id="2" pos="648">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zFyU2bimsJRXFkAA28/3SkP59r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ncils@crc.losrios.edu"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94C378-45CD-4A3D-8113-521E460FF757}">
  <a:tblStyle styleId="{1994C378-45CD-4A3D-8113-521E460FF75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94"/>
    <p:restoredTop sz="94720"/>
  </p:normalViewPr>
  <p:slideViewPr>
    <p:cSldViewPr snapToGrid="0">
      <p:cViewPr varScale="1">
        <p:scale>
          <a:sx n="207" d="100"/>
          <a:sy n="207" d="100"/>
        </p:scale>
        <p:origin x="1056" y="168"/>
      </p:cViewPr>
      <p:guideLst>
        <p:guide orient="horz" pos="624"/>
        <p:guide pos="648"/>
      </p:guideLst>
    </p:cSldViewPr>
  </p:slideViewPr>
  <p:outlineViewPr>
    <p:cViewPr>
      <p:scale>
        <a:sx n="33" d="100"/>
        <a:sy n="33" d="100"/>
      </p:scale>
      <p:origin x="0" y="-37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customschemas.google.com/relationships/presentationmetadata" Target="metadata"/><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commentAuthors" Target="commentAuthors.xml"/><Relationship Id="rId57" Type="http://schemas.openxmlformats.org/officeDocument/2006/relationships/customXml" Target="../customXml/item4.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02-08T16:00:03.015" idx="1">
    <p:pos x="6000" y="0"/>
    <p:text>@Anthony - pls see suggestion (just as suggestion in the event we don't get many responses in the chat)</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UpYK7t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urveymonkey.com/r/QMRPGR6"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0f8fd07f8_2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0f8fd07f8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Eric working with Anthony Amboy</a:t>
            </a:r>
            <a:endParaRPr/>
          </a:p>
          <a:p>
            <a:pPr marL="0" lvl="0" indent="0" algn="l" rtl="0">
              <a:spcBef>
                <a:spcPts val="0"/>
              </a:spcBef>
              <a:spcAft>
                <a:spcPts val="0"/>
              </a:spcAft>
              <a:buNone/>
            </a:pPr>
            <a:endParaRPr/>
          </a:p>
          <a:p>
            <a:pPr marL="0" lvl="0" indent="0" algn="l" rtl="0">
              <a:spcBef>
                <a:spcPts val="0"/>
              </a:spcBef>
              <a:spcAft>
                <a:spcPts val="0"/>
              </a:spcAft>
              <a:buNone/>
            </a:pPr>
            <a:r>
              <a:rPr lang="en-US"/>
              <a:t>2/16  Lesley w/Ray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12f9efdf1b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12f9efdf1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ERF</a:t>
            </a:r>
            <a:endParaRPr/>
          </a:p>
          <a:p>
            <a:pPr marL="0" lvl="0" indent="0" algn="l" rtl="0">
              <a:spcBef>
                <a:spcPts val="0"/>
              </a:spcBef>
              <a:spcAft>
                <a:spcPts val="0"/>
              </a:spcAft>
              <a:buClr>
                <a:schemeClr val="dk1"/>
              </a:buClr>
              <a:buSzPts val="1100"/>
              <a:buFont typeface="Arial"/>
              <a:buNone/>
            </a:pPr>
            <a:r>
              <a:rPr lang="en-US">
                <a:solidFill>
                  <a:schemeClr val="dk1"/>
                </a:solidFill>
              </a:rPr>
              <a:t>2/16  Lesley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12f9efdf1b_1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12f9efdf1b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ERF</a:t>
            </a:r>
            <a:endParaRPr/>
          </a:p>
          <a:p>
            <a:pPr marL="0" lvl="0" indent="0" algn="l" rtl="0">
              <a:spcBef>
                <a:spcPts val="0"/>
              </a:spcBef>
              <a:spcAft>
                <a:spcPts val="0"/>
              </a:spcAft>
              <a:buClr>
                <a:schemeClr val="dk1"/>
              </a:buClr>
              <a:buSzPts val="1100"/>
              <a:buFont typeface="Arial"/>
              <a:buNone/>
            </a:pPr>
            <a:r>
              <a:rPr lang="en-US">
                <a:solidFill>
                  <a:schemeClr val="dk1"/>
                </a:solidFill>
              </a:rPr>
              <a:t>2/16  Lesely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10f8fd07f8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10f8fd07f8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Anthony </a:t>
            </a:r>
            <a:endParaRPr/>
          </a:p>
          <a:p>
            <a:pPr marL="0" lvl="0" indent="0" algn="l" rtl="0">
              <a:spcBef>
                <a:spcPts val="0"/>
              </a:spcBef>
              <a:spcAft>
                <a:spcPts val="0"/>
              </a:spcAft>
              <a:buNone/>
            </a:pPr>
            <a:endParaRPr/>
          </a:p>
          <a:p>
            <a:pPr marL="0" lvl="0" indent="0" algn="l" rtl="0">
              <a:spcBef>
                <a:spcPts val="0"/>
              </a:spcBef>
              <a:spcAft>
                <a:spcPts val="0"/>
              </a:spcAft>
              <a:buNone/>
            </a:pPr>
            <a:r>
              <a:rPr lang="en-US"/>
              <a:t>After we’ve talked about these changes, inquire the audience to ask the chat to share and acknowledge work already being done. Shift slide over to a audience engagement. </a:t>
            </a:r>
            <a:endParaRPr/>
          </a:p>
          <a:p>
            <a:pPr marL="0" lvl="0" indent="0" algn="l" rtl="0">
              <a:spcBef>
                <a:spcPts val="0"/>
              </a:spcBef>
              <a:spcAft>
                <a:spcPts val="0"/>
              </a:spcAft>
              <a:buNone/>
            </a:pPr>
            <a:endParaRPr/>
          </a:p>
          <a:p>
            <a:pPr marL="0" lvl="0" indent="0" algn="l" rtl="0">
              <a:spcBef>
                <a:spcPts val="0"/>
              </a:spcBef>
              <a:spcAft>
                <a:spcPts val="0"/>
              </a:spcAft>
              <a:buNone/>
            </a:pPr>
            <a:r>
              <a:rPr lang="en-US"/>
              <a:t>If there is little to no response in the chat, then I think it’d be okay to say that we understand each college may be at a different point in their equity journey, and our hope is that these plans and their implementation will result in a more robust dialogue about the race-conscious transformative equity work moving forward. </a:t>
            </a:r>
            <a:endParaRPr/>
          </a:p>
          <a:p>
            <a:pPr marL="0" lvl="0" indent="0" algn="l" rtl="0">
              <a:spcBef>
                <a:spcPts val="0"/>
              </a:spcBef>
              <a:spcAft>
                <a:spcPts val="0"/>
              </a:spcAft>
              <a:buNone/>
            </a:pPr>
            <a:endParaRPr/>
          </a:p>
          <a:p>
            <a:pPr marL="0" lvl="0" indent="0" algn="l" rtl="0">
              <a:spcBef>
                <a:spcPts val="0"/>
              </a:spcBef>
              <a:spcAft>
                <a:spcPts val="0"/>
              </a:spcAft>
              <a:buNone/>
            </a:pPr>
            <a:r>
              <a:rPr lang="en-US"/>
              <a:t>and then transition through the walk through.</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0f8fd07f8_2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0f8fd07f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111c74a86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g111c74a86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1ebb55c0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g111ebb55c0a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1c74a86f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g111c74a86ff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1c74a86f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111c74a86ff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These five metrics are essentially the same metrics as those provided from the SSM dashboard three years ago for the 2019 SEP. However, the definitions have refined over time based on CO decisions and alignment with other accountability frameworks.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1c74a86ff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111c74a86ff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Highlight that the data will be for first-time students. This graph shows the number of students in each cohort. For example, there were 340,640 students who enrolled in a CCC for the first-time in 16-17. We’ll have information on the percent of those 340,000 students who reached out five target outcomes.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g110f8fd07f8_2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 name="Google Shape;49;g110f8fd07f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1c74a86f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111c74a86ff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a reminder: this data is systewide, which means it has information that is not otherwise available to a single college or district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beyond a single college - see students who complete transfer-level math and english anywhere in the district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excited the system - a college may not know when a student had left to another college or whether they transferred</a:t>
            </a:r>
            <a:endParaRPr/>
          </a:p>
          <a:p>
            <a:pPr marL="0" lvl="0" indent="0" algn="l" rtl="0">
              <a:lnSpc>
                <a:spcPct val="100000"/>
              </a:lnSpc>
              <a:spcBef>
                <a:spcPts val="0"/>
              </a:spcBef>
              <a:spcAft>
                <a:spcPts val="0"/>
              </a:spcAft>
              <a:buSzPts val="1100"/>
              <a:buNone/>
            </a:pPr>
            <a:endParaRPr/>
          </a:p>
          <a:p>
            <a:pPr marL="0" lvl="0" indent="0" algn="l" rtl="0">
              <a:spcBef>
                <a:spcPts val="0"/>
              </a:spcBef>
              <a:spcAft>
                <a:spcPts val="0"/>
              </a:spcAft>
              <a:buClr>
                <a:schemeClr val="dk1"/>
              </a:buClr>
              <a:buSzPts val="1100"/>
              <a:buFont typeface="Arial"/>
              <a:buNone/>
            </a:pPr>
            <a:r>
              <a:rPr lang="en-US">
                <a:solidFill>
                  <a:schemeClr val="dk1"/>
                </a:solidFill>
              </a:rPr>
              <a:t>Use this slide to explain that for the metrics related to transfer, we’ll only have data for students who enrolled for the first time in 14-15, 15-16 or 16-17 (when the next round of data is updated). Explain that we won’t know what percentage of students who started in 19-20, for example, until it’s been three years sinc they first started  OR – use the following slide of a more detailed explanation – OR don’t mention the timeframe/incomplete data issue at all</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11c74a86ff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g111c74a86ff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All these disaggregations are spelled out in the SEA legislation, except for first-generation, which was added based on requests from the field. We want to note that homeless is a new disaggregation this year, and is data that has newly begun to be collected by campuses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11c74a86ff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111c74a86ff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1c74a86ff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g111c74a86ff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As an example, let’s consider the percent of Hispanic students who transfer with the percent of all other students who transfer. The PPG-1 method removes Hispanic students from all students for comparison of transfer rates in order to mitigate failing to detect disproportionate impact for HIspanic students (or other subgroups that might make up a large proportion of the population at a school) since you'd largely be comparing Hispanic students or any other large student subgroup populations to themselves and would not detect DI.</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Let’s say we see that 10% of Hispanics and 15% of all other students (overall - hispanics) in the cohort transferred to a four-year within the 3-yr timeframe. Then there is a negative 5 percentage point gap. If our threshold or margin of error is 2, then that gap is considered significant since 5 is greater than 2. So, Hispanic students are experiencing DI for transfer. If the gap was only 1.8% or less than 2%, then the subgroup would not be flagged as experiencing DI.</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1c74a86f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111c74a86ff_0_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As a reminder, in the historical data, you will not have completion and transfer outcomes for cohorts that started in recent years, because a full three years have not yet passed to count the metric.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31783886b_2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8" name="Google Shape;218;g1131783886b_22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We are showing this chart again, which highlights the data that you will receive in the 2022 SEP data file.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2022 data file will include the percent of students in the 2021 cohort who successfully enrolled in their first year and who completed TL math and english in the first year. The transfer data that will be included with be the percentage of students in the 18-19 cohort who attained the vision goal definition of completion – and that’s because that the first cohort of students for whom three years have passed since they first started.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11c74a86f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111c74a86ff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1131783886b_22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g1131783886b_22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mention the link in NOVA if it is shown earlier in the webinar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31783886b_22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5" name="Google Shape;245;g1131783886b_22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131783886b_22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Emphasize that:</a:t>
            </a:r>
            <a:endParaRPr/>
          </a:p>
          <a:p>
            <a:pPr marL="0" lvl="0" indent="0" algn="l" rtl="0">
              <a:lnSpc>
                <a:spcPct val="100000"/>
              </a:lnSpc>
              <a:spcBef>
                <a:spcPts val="0"/>
              </a:spcBef>
              <a:spcAft>
                <a:spcPts val="0"/>
              </a:spcAft>
              <a:buSzPts val="1100"/>
              <a:buNone/>
            </a:pPr>
            <a:r>
              <a:rPr lang="en-US"/>
              <a:t>Webinar #1 is specifically for people who will be applying the data to inform the action they will take on campus; people who will be not just writing but also implementing the plans. Stress that we will not get into the details of the methodology of calculations during this webinar. </a:t>
            </a:r>
            <a:endParaRPr/>
          </a:p>
          <a:p>
            <a:pPr marL="0" lvl="0" indent="0" algn="l" rtl="0">
              <a:lnSpc>
                <a:spcPct val="100000"/>
              </a:lnSpc>
              <a:spcBef>
                <a:spcPts val="0"/>
              </a:spcBef>
              <a:spcAft>
                <a:spcPts val="0"/>
              </a:spcAft>
              <a:buSzPts val="1100"/>
              <a:buNone/>
            </a:pPr>
            <a:r>
              <a:rPr lang="en-US"/>
              <a:t>Webinar #2 is specifically for those Institutional Researchers who will receive and work with the cvs files. Stress that the content of the webinar will be geared to those who are already comfortable with statistical concepts and calculating disproportionate impact with their own local data</a:t>
            </a:r>
            <a:endParaRPr/>
          </a:p>
          <a:p>
            <a:pPr marL="0" lvl="0" indent="0" algn="l" rtl="0">
              <a:lnSpc>
                <a:spcPct val="100000"/>
              </a:lnSpc>
              <a:spcBef>
                <a:spcPts val="0"/>
              </a:spcBef>
              <a:spcAft>
                <a:spcPts val="0"/>
              </a:spcAft>
              <a:buSzPts val="1100"/>
              <a:buNone/>
            </a:pPr>
            <a:endParaRPr/>
          </a:p>
        </p:txBody>
      </p:sp>
      <p:sp>
        <p:nvSpPr>
          <p:cNvPr id="251" name="Google Shape;251;g1131783886b_2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1131783886b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1131783886b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10f8fd07f8_2_3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110f8fd07f8_2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31783886b_13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1131783886b_13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0f8fd07f8_2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0f8fd07f8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(In the chat) </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take a moment to provide us feedback: </a:t>
            </a:r>
            <a:r>
              <a:rPr lang="en-US" u="sng">
                <a:solidFill>
                  <a:schemeClr val="hlink"/>
                </a:solidFill>
                <a:hlinkClick r:id="rId3"/>
              </a:rPr>
              <a:t>https://www.surveymonkey.com/r/QMRPGR6</a:t>
            </a:r>
            <a:r>
              <a:rPr lang="en-US"/>
              <a:t> </a:t>
            </a:r>
            <a:endParaRPr/>
          </a:p>
        </p:txBody>
      </p:sp>
      <p:sp>
        <p:nvSpPr>
          <p:cNvPr id="280" name="Google Shape;280;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131783886b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131783886b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10f8fd07f8_2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10f8fd07f8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10f8fd07f8_2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10f8fd07f8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Laura &amp; Ray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d1e03384da_2_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d1e03384da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Laura &amp; Ray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d1e03384d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d1e03384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Laura &amp; Ray</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131783886b_1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131783886b_1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Sabrina</a:t>
            </a:r>
            <a:endParaRPr/>
          </a:p>
          <a:p>
            <a:pPr marL="0" lvl="0" indent="0" algn="l" rtl="0">
              <a:spcBef>
                <a:spcPts val="0"/>
              </a:spcBef>
              <a:spcAft>
                <a:spcPts val="0"/>
              </a:spcAft>
              <a:buNone/>
            </a:pPr>
            <a:r>
              <a:rPr lang="en-US"/>
              <a:t>framing that is empowering rather than compliance</a:t>
            </a:r>
            <a:endParaRPr/>
          </a:p>
          <a:p>
            <a:pPr marL="0" lvl="0" indent="0" algn="l" rtl="0">
              <a:spcBef>
                <a:spcPts val="0"/>
              </a:spcBef>
              <a:spcAft>
                <a:spcPts val="0"/>
              </a:spcAft>
              <a:buNone/>
            </a:pPr>
            <a:r>
              <a:rPr lang="en-US"/>
              <a:t>Data and understanding your student success metrics should empower colleges to take action. </a:t>
            </a:r>
            <a:endParaRPr/>
          </a:p>
          <a:p>
            <a:pPr marL="0" lvl="0" indent="0" algn="l" rtl="0">
              <a:spcBef>
                <a:spcPts val="0"/>
              </a:spcBef>
              <a:spcAft>
                <a:spcPts val="0"/>
              </a:spcAft>
              <a:buNone/>
            </a:pPr>
            <a:r>
              <a:rPr lang="en-US"/>
              <a:t>Make the data connection between the metrics and Guided Pathways and Vision for Success.</a:t>
            </a:r>
            <a:endParaRPr/>
          </a:p>
          <a:p>
            <a:pPr marL="0" lvl="0" indent="0" algn="l" rtl="0">
              <a:spcBef>
                <a:spcPts val="0"/>
              </a:spcBef>
              <a:spcAft>
                <a:spcPts val="0"/>
              </a:spcAft>
              <a:buNone/>
            </a:pPr>
            <a:r>
              <a:rPr lang="en-US"/>
              <a:t>Building capacity to do what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9"/>
          <p:cNvSpPr txBox="1">
            <a:spLocks noGrp="1"/>
          </p:cNvSpPr>
          <p:nvPr>
            <p:ph type="ctrTitle"/>
          </p:nvPr>
        </p:nvSpPr>
        <p:spPr>
          <a:xfrm>
            <a:off x="1524000" y="2764465"/>
            <a:ext cx="9144000" cy="78680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4800"/>
              <a:buFont typeface="Source Sans Pro"/>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9"/>
          <p:cNvSpPr txBox="1">
            <a:spLocks noGrp="1"/>
          </p:cNvSpPr>
          <p:nvPr>
            <p:ph type="subTitle" idx="1"/>
          </p:nvPr>
        </p:nvSpPr>
        <p:spPr>
          <a:xfrm>
            <a:off x="1524000" y="2235754"/>
            <a:ext cx="9144000" cy="480864"/>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53575A"/>
              </a:buClr>
              <a:buSzPts val="2400"/>
              <a:buNone/>
              <a:defRPr sz="2400"/>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0"/>
          <p:cNvSpPr txBox="1">
            <a:spLocks noGrp="1"/>
          </p:cNvSpPr>
          <p:nvPr>
            <p:ph type="body" idx="1"/>
          </p:nvPr>
        </p:nvSpPr>
        <p:spPr>
          <a:xfrm>
            <a:off x="838200" y="1825625"/>
            <a:ext cx="10515600" cy="300155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
        <p:cNvGrpSpPr/>
        <p:nvPr/>
      </p:nvGrpSpPr>
      <p:grpSpPr>
        <a:xfrm>
          <a:off x="0" y="0"/>
          <a:ext cx="0" cy="0"/>
          <a:chOff x="0" y="0"/>
          <a:chExt cx="0" cy="0"/>
        </a:xfrm>
      </p:grpSpPr>
      <p:sp>
        <p:nvSpPr>
          <p:cNvPr id="19" name="Google Shape;19;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3"/>
          <p:cNvSpPr txBox="1">
            <a:spLocks noGrp="1"/>
          </p:cNvSpPr>
          <p:nvPr>
            <p:ph type="body" idx="1"/>
          </p:nvPr>
        </p:nvSpPr>
        <p:spPr>
          <a:xfrm>
            <a:off x="838200" y="1825625"/>
            <a:ext cx="5181600" cy="350660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228600" algn="l">
              <a:lnSpc>
                <a:spcPct val="90000"/>
              </a:lnSpc>
              <a:spcBef>
                <a:spcPts val="500"/>
              </a:spcBef>
              <a:spcAft>
                <a:spcPts val="0"/>
              </a:spcAft>
              <a:buClr>
                <a:srgbClr val="53575A"/>
              </a:buClr>
              <a:buSzPts val="2000"/>
              <a:buNone/>
              <a:defRPr sz="2000" b="1"/>
            </a:lvl2pPr>
            <a:lvl3pPr marL="1371600" lvl="2" indent="-228600" algn="l">
              <a:lnSpc>
                <a:spcPct val="90000"/>
              </a:lnSpc>
              <a:spcBef>
                <a:spcPts val="500"/>
              </a:spcBef>
              <a:spcAft>
                <a:spcPts val="0"/>
              </a:spcAft>
              <a:buClr>
                <a:srgbClr val="53575A"/>
              </a:buClr>
              <a:buSzPts val="1800"/>
              <a:buNone/>
              <a:defRPr sz="1800" b="1"/>
            </a:lvl3pPr>
            <a:lvl4pPr marL="1828800" lvl="3" indent="-228600" algn="l">
              <a:lnSpc>
                <a:spcPct val="90000"/>
              </a:lnSpc>
              <a:spcBef>
                <a:spcPts val="500"/>
              </a:spcBef>
              <a:spcAft>
                <a:spcPts val="0"/>
              </a:spcAft>
              <a:buClr>
                <a:srgbClr val="53575A"/>
              </a:buClr>
              <a:buSzPts val="1600"/>
              <a:buNone/>
              <a:defRPr sz="1600" b="1"/>
            </a:lvl4pPr>
            <a:lvl5pPr marL="2286000" lvl="4" indent="-228600" algn="l">
              <a:lnSpc>
                <a:spcPct val="90000"/>
              </a:lnSpc>
              <a:spcBef>
                <a:spcPts val="500"/>
              </a:spcBef>
              <a:spcAft>
                <a:spcPts val="0"/>
              </a:spcAft>
              <a:buClr>
                <a:srgbClr val="53575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228600" algn="l">
              <a:lnSpc>
                <a:spcPct val="90000"/>
              </a:lnSpc>
              <a:spcBef>
                <a:spcPts val="500"/>
              </a:spcBef>
              <a:spcAft>
                <a:spcPts val="0"/>
              </a:spcAft>
              <a:buClr>
                <a:srgbClr val="53575A"/>
              </a:buClr>
              <a:buSzPts val="2000"/>
              <a:buNone/>
              <a:defRPr sz="2000" b="1"/>
            </a:lvl2pPr>
            <a:lvl3pPr marL="1371600" lvl="2" indent="-228600" algn="l">
              <a:lnSpc>
                <a:spcPct val="90000"/>
              </a:lnSpc>
              <a:spcBef>
                <a:spcPts val="500"/>
              </a:spcBef>
              <a:spcAft>
                <a:spcPts val="0"/>
              </a:spcAft>
              <a:buClr>
                <a:srgbClr val="53575A"/>
              </a:buClr>
              <a:buSzPts val="1800"/>
              <a:buNone/>
              <a:defRPr sz="1800" b="1"/>
            </a:lvl3pPr>
            <a:lvl4pPr marL="1828800" lvl="3" indent="-228600" algn="l">
              <a:lnSpc>
                <a:spcPct val="90000"/>
              </a:lnSpc>
              <a:spcBef>
                <a:spcPts val="500"/>
              </a:spcBef>
              <a:spcAft>
                <a:spcPts val="0"/>
              </a:spcAft>
              <a:buClr>
                <a:srgbClr val="53575A"/>
              </a:buClr>
              <a:buSzPts val="1600"/>
              <a:buNone/>
              <a:defRPr sz="1600" b="1"/>
            </a:lvl4pPr>
            <a:lvl5pPr marL="2286000" lvl="4" indent="-228600" algn="l">
              <a:lnSpc>
                <a:spcPct val="90000"/>
              </a:lnSpc>
              <a:spcBef>
                <a:spcPts val="500"/>
              </a:spcBef>
              <a:spcAft>
                <a:spcPts val="0"/>
              </a:spcAft>
              <a:buClr>
                <a:srgbClr val="53575A"/>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F6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5"/>
          <p:cNvSpPr>
            <a:spLocks noGrp="1"/>
          </p:cNvSpPr>
          <p:nvPr>
            <p:ph type="pic" idx="2"/>
          </p:nvPr>
        </p:nvSpPr>
        <p:spPr>
          <a:xfrm>
            <a:off x="5608638" y="1849438"/>
            <a:ext cx="6583362" cy="3302000"/>
          </a:xfrm>
          <a:prstGeom prst="rect">
            <a:avLst/>
          </a:prstGeom>
          <a:noFill/>
          <a:ln>
            <a:noFill/>
          </a:ln>
        </p:spPr>
      </p:sp>
      <p:sp>
        <p:nvSpPr>
          <p:cNvPr id="33" name="Google Shape;33;p15"/>
          <p:cNvSpPr txBox="1">
            <a:spLocks noGrp="1"/>
          </p:cNvSpPr>
          <p:nvPr>
            <p:ph type="body" idx="1"/>
          </p:nvPr>
        </p:nvSpPr>
        <p:spPr>
          <a:xfrm>
            <a:off x="838200" y="1849438"/>
            <a:ext cx="4578350" cy="3302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
        <p:cNvGrpSpPr/>
        <p:nvPr/>
      </p:nvGrpSpPr>
      <p:grpSpPr>
        <a:xfrm>
          <a:off x="0" y="0"/>
          <a:ext cx="0" cy="0"/>
          <a:chOff x="0" y="0"/>
          <a:chExt cx="0" cy="0"/>
        </a:xfrm>
      </p:grpSpPr>
      <p:sp>
        <p:nvSpPr>
          <p:cNvPr id="35" name="Google Shape;3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6"/>
          <p:cNvSpPr txBox="1">
            <a:spLocks noGrp="1"/>
          </p:cNvSpPr>
          <p:nvPr>
            <p:ph type="body" idx="1"/>
          </p:nvPr>
        </p:nvSpPr>
        <p:spPr>
          <a:xfrm>
            <a:off x="5183188" y="987426"/>
            <a:ext cx="6172200" cy="443201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53575A"/>
              </a:buClr>
              <a:buSzPts val="3200"/>
              <a:buChar char="•"/>
              <a:defRPr sz="3200"/>
            </a:lvl1pPr>
            <a:lvl2pPr marL="914400" lvl="1" indent="-406400" algn="l">
              <a:lnSpc>
                <a:spcPct val="90000"/>
              </a:lnSpc>
              <a:spcBef>
                <a:spcPts val="500"/>
              </a:spcBef>
              <a:spcAft>
                <a:spcPts val="0"/>
              </a:spcAft>
              <a:buClr>
                <a:srgbClr val="53575A"/>
              </a:buClr>
              <a:buSzPts val="2800"/>
              <a:buChar char="•"/>
              <a:defRPr sz="2800"/>
            </a:lvl2pPr>
            <a:lvl3pPr marL="1371600" lvl="2" indent="-381000" algn="l">
              <a:lnSpc>
                <a:spcPct val="90000"/>
              </a:lnSpc>
              <a:spcBef>
                <a:spcPts val="500"/>
              </a:spcBef>
              <a:spcAft>
                <a:spcPts val="0"/>
              </a:spcAft>
              <a:buClr>
                <a:srgbClr val="53575A"/>
              </a:buClr>
              <a:buSzPts val="2400"/>
              <a:buChar char="•"/>
              <a:defRPr sz="2400"/>
            </a:lvl3pPr>
            <a:lvl4pPr marL="1828800" lvl="3" indent="-355600" algn="l">
              <a:lnSpc>
                <a:spcPct val="90000"/>
              </a:lnSpc>
              <a:spcBef>
                <a:spcPts val="500"/>
              </a:spcBef>
              <a:spcAft>
                <a:spcPts val="0"/>
              </a:spcAft>
              <a:buClr>
                <a:srgbClr val="53575A"/>
              </a:buClr>
              <a:buSzPts val="2000"/>
              <a:buChar char="•"/>
              <a:defRPr sz="2000"/>
            </a:lvl4pPr>
            <a:lvl5pPr marL="2286000" lvl="4" indent="-355600" algn="l">
              <a:lnSpc>
                <a:spcPct val="90000"/>
              </a:lnSpc>
              <a:spcBef>
                <a:spcPts val="500"/>
              </a:spcBef>
              <a:spcAft>
                <a:spcPts val="0"/>
              </a:spcAft>
              <a:buClr>
                <a:srgbClr val="53575A"/>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7" name="Google Shape;37;p16"/>
          <p:cNvSpPr txBox="1">
            <a:spLocks noGrp="1"/>
          </p:cNvSpPr>
          <p:nvPr>
            <p:ph type="body" idx="2"/>
          </p:nvPr>
        </p:nvSpPr>
        <p:spPr>
          <a:xfrm>
            <a:off x="839788" y="2057400"/>
            <a:ext cx="3932237" cy="3466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3575A"/>
              </a:buClr>
              <a:buSzPts val="1600"/>
              <a:buNone/>
              <a:defRPr sz="1600"/>
            </a:lvl1pPr>
            <a:lvl2pPr marL="914400" lvl="1" indent="-228600" algn="l">
              <a:lnSpc>
                <a:spcPct val="90000"/>
              </a:lnSpc>
              <a:spcBef>
                <a:spcPts val="500"/>
              </a:spcBef>
              <a:spcAft>
                <a:spcPts val="0"/>
              </a:spcAft>
              <a:buClr>
                <a:srgbClr val="53575A"/>
              </a:buClr>
              <a:buSzPts val="1400"/>
              <a:buNone/>
              <a:defRPr sz="1400"/>
            </a:lvl2pPr>
            <a:lvl3pPr marL="1371600" lvl="2" indent="-228600" algn="l">
              <a:lnSpc>
                <a:spcPct val="90000"/>
              </a:lnSpc>
              <a:spcBef>
                <a:spcPts val="500"/>
              </a:spcBef>
              <a:spcAft>
                <a:spcPts val="0"/>
              </a:spcAft>
              <a:buClr>
                <a:srgbClr val="53575A"/>
              </a:buClr>
              <a:buSzPts val="1200"/>
              <a:buNone/>
              <a:defRPr sz="1200"/>
            </a:lvl3pPr>
            <a:lvl4pPr marL="1828800" lvl="3" indent="-228600" algn="l">
              <a:lnSpc>
                <a:spcPct val="90000"/>
              </a:lnSpc>
              <a:spcBef>
                <a:spcPts val="500"/>
              </a:spcBef>
              <a:spcAft>
                <a:spcPts val="0"/>
              </a:spcAft>
              <a:buClr>
                <a:srgbClr val="53575A"/>
              </a:buClr>
              <a:buSzPts val="1000"/>
              <a:buNone/>
              <a:defRPr sz="1000"/>
            </a:lvl4pPr>
            <a:lvl5pPr marL="2286000" lvl="4" indent="-228600" algn="l">
              <a:lnSpc>
                <a:spcPct val="90000"/>
              </a:lnSpc>
              <a:spcBef>
                <a:spcPts val="500"/>
              </a:spcBef>
              <a:spcAft>
                <a:spcPts val="0"/>
              </a:spcAft>
              <a:buClr>
                <a:srgbClr val="53575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2F6D"/>
              </a:buClr>
              <a:buSzPts val="3200"/>
              <a:buFont typeface="Source Sans Pro"/>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a:spLocks noGrp="1"/>
          </p:cNvSpPr>
          <p:nvPr>
            <p:ph type="pic" idx="2"/>
          </p:nvPr>
        </p:nvSpPr>
        <p:spPr>
          <a:xfrm>
            <a:off x="5183188" y="987425"/>
            <a:ext cx="7008812" cy="4711626"/>
          </a:xfrm>
          <a:prstGeom prst="rect">
            <a:avLst/>
          </a:prstGeom>
          <a:noFill/>
          <a:ln>
            <a:noFill/>
          </a:ln>
        </p:spPr>
      </p:sp>
      <p:sp>
        <p:nvSpPr>
          <p:cNvPr id="41" name="Google Shape;41;p17"/>
          <p:cNvSpPr txBox="1">
            <a:spLocks noGrp="1"/>
          </p:cNvSpPr>
          <p:nvPr>
            <p:ph type="body" idx="1"/>
          </p:nvPr>
        </p:nvSpPr>
        <p:spPr>
          <a:xfrm>
            <a:off x="839788" y="2057400"/>
            <a:ext cx="3932237" cy="33652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3575A"/>
              </a:buClr>
              <a:buSzPts val="1600"/>
              <a:buNone/>
              <a:defRPr sz="1600"/>
            </a:lvl1pPr>
            <a:lvl2pPr marL="914400" lvl="1" indent="-228600" algn="l">
              <a:lnSpc>
                <a:spcPct val="90000"/>
              </a:lnSpc>
              <a:spcBef>
                <a:spcPts val="500"/>
              </a:spcBef>
              <a:spcAft>
                <a:spcPts val="0"/>
              </a:spcAft>
              <a:buClr>
                <a:srgbClr val="53575A"/>
              </a:buClr>
              <a:buSzPts val="1400"/>
              <a:buNone/>
              <a:defRPr sz="1400"/>
            </a:lvl2pPr>
            <a:lvl3pPr marL="1371600" lvl="2" indent="-228600" algn="l">
              <a:lnSpc>
                <a:spcPct val="90000"/>
              </a:lnSpc>
              <a:spcBef>
                <a:spcPts val="500"/>
              </a:spcBef>
              <a:spcAft>
                <a:spcPts val="0"/>
              </a:spcAft>
              <a:buClr>
                <a:srgbClr val="53575A"/>
              </a:buClr>
              <a:buSzPts val="1200"/>
              <a:buNone/>
              <a:defRPr sz="1200"/>
            </a:lvl3pPr>
            <a:lvl4pPr marL="1828800" lvl="3" indent="-228600" algn="l">
              <a:lnSpc>
                <a:spcPct val="90000"/>
              </a:lnSpc>
              <a:spcBef>
                <a:spcPts val="500"/>
              </a:spcBef>
              <a:spcAft>
                <a:spcPts val="0"/>
              </a:spcAft>
              <a:buClr>
                <a:srgbClr val="53575A"/>
              </a:buClr>
              <a:buSzPts val="1000"/>
              <a:buNone/>
              <a:defRPr sz="1000"/>
            </a:lvl4pPr>
            <a:lvl5pPr marL="2286000" lvl="4" indent="-228600" algn="l">
              <a:lnSpc>
                <a:spcPct val="90000"/>
              </a:lnSpc>
              <a:spcBef>
                <a:spcPts val="500"/>
              </a:spcBef>
              <a:spcAft>
                <a:spcPts val="0"/>
              </a:spcAft>
              <a:buClr>
                <a:srgbClr val="53575A"/>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2F6D"/>
              </a:buClr>
              <a:buSzPts val="4400"/>
              <a:buFont typeface="Source Sans Pro"/>
              <a:buNone/>
              <a:defRPr sz="4400" b="0" i="0" u="none" strike="noStrike" cap="none">
                <a:solidFill>
                  <a:srgbClr val="002F6D"/>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300155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 name="Google Shape;8;p8"/>
          <p:cNvPicPr preferRelativeResize="0"/>
          <p:nvPr/>
        </p:nvPicPr>
        <p:blipFill rotWithShape="1">
          <a:blip r:embed="rId9">
            <a:alphaModFix/>
          </a:blip>
          <a:srcRect/>
          <a:stretch/>
        </p:blipFill>
        <p:spPr>
          <a:xfrm>
            <a:off x="324770" y="6014979"/>
            <a:ext cx="3624821" cy="596918"/>
          </a:xfrm>
          <a:prstGeom prst="rect">
            <a:avLst/>
          </a:prstGeom>
          <a:noFill/>
          <a:ln>
            <a:noFill/>
          </a:ln>
        </p:spPr>
      </p:pic>
      <p:cxnSp>
        <p:nvCxnSpPr>
          <p:cNvPr id="9" name="Google Shape;9;p8"/>
          <p:cNvCxnSpPr/>
          <p:nvPr/>
        </p:nvCxnSpPr>
        <p:spPr>
          <a:xfrm>
            <a:off x="0" y="5699720"/>
            <a:ext cx="12192000" cy="0"/>
          </a:xfrm>
          <a:prstGeom prst="straightConnector1">
            <a:avLst/>
          </a:prstGeom>
          <a:noFill/>
          <a:ln w="12700" cap="flat" cmpd="sng">
            <a:solidFill>
              <a:srgbClr val="E3E5E5"/>
            </a:solidFill>
            <a:prstDash val="solid"/>
            <a:miter lim="800000"/>
            <a:headEnd type="none" w="sm" len="sm"/>
            <a:tailEnd type="none" w="sm" len="sm"/>
          </a:ln>
        </p:spPr>
      </p:cxnSp>
      <p:sp>
        <p:nvSpPr>
          <p:cNvPr id="10" name="Google Shape;10;p8"/>
          <p:cNvSpPr/>
          <p:nvPr/>
        </p:nvSpPr>
        <p:spPr>
          <a:xfrm>
            <a:off x="1993605" y="5933004"/>
            <a:ext cx="2573079" cy="7336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 name="Google Shape;11;p8"/>
          <p:cNvPicPr preferRelativeResize="0"/>
          <p:nvPr/>
        </p:nvPicPr>
        <p:blipFill rotWithShape="1">
          <a:blip r:embed="rId10">
            <a:alphaModFix/>
          </a:blip>
          <a:srcRect r="12879" b="7359"/>
          <a:stretch/>
        </p:blipFill>
        <p:spPr>
          <a:xfrm>
            <a:off x="7810500" y="1066800"/>
            <a:ext cx="4381500" cy="465904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cccco.edu/-/media/CCCCO-Website/About-Us/Divisions/Digital-Innovation-and-Infrastructure/Research/Files/PercentagePointGapMethod2017.ashx"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ccco.edu/About-Us/Vision-for-Success/vision-goal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cccco.edu/-/media/CCCCO-Website/Files/Communications/dear-california-community-colleges-family"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
          <p:cNvSpPr txBox="1">
            <a:spLocks noGrp="1"/>
          </p:cNvSpPr>
          <p:nvPr>
            <p:ph type="ctrTitle"/>
          </p:nvPr>
        </p:nvSpPr>
        <p:spPr>
          <a:xfrm>
            <a:off x="1524000" y="2922340"/>
            <a:ext cx="9144000" cy="786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002F6D"/>
              </a:buClr>
              <a:buSzPct val="100000"/>
              <a:buFont typeface="Source Sans Pro"/>
              <a:buNone/>
            </a:pPr>
            <a:r>
              <a:rPr lang="en-US" dirty="0"/>
              <a:t>Student Equity Plan 2022-2025 Webinar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110f8fd07f8_2_15"/>
          <p:cNvSpPr txBox="1">
            <a:spLocks noGrp="1"/>
          </p:cNvSpPr>
          <p:nvPr>
            <p:ph type="ctrTitle"/>
          </p:nvPr>
        </p:nvSpPr>
        <p:spPr>
          <a:xfrm>
            <a:off x="1524000" y="2764465"/>
            <a:ext cx="9144000" cy="7869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Race-Conscious Design and </a:t>
            </a:r>
            <a:endParaRPr/>
          </a:p>
          <a:p>
            <a:pPr marL="0" lvl="0" indent="0" algn="l" rtl="0">
              <a:spcBef>
                <a:spcPts val="0"/>
              </a:spcBef>
              <a:spcAft>
                <a:spcPts val="0"/>
              </a:spcAft>
              <a:buNone/>
            </a:pPr>
            <a:r>
              <a:rPr lang="en-US"/>
              <a:t>A Shift Away from “Activities”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12f9efdf1b_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Race-Conscious Design</a:t>
            </a:r>
            <a:endParaRPr/>
          </a:p>
        </p:txBody>
      </p:sp>
      <p:sp>
        <p:nvSpPr>
          <p:cNvPr id="115" name="Google Shape;115;g112f9efdf1b_1_0"/>
          <p:cNvSpPr txBox="1">
            <a:spLocks noGrp="1"/>
          </p:cNvSpPr>
          <p:nvPr>
            <p:ph type="body" idx="1"/>
          </p:nvPr>
        </p:nvSpPr>
        <p:spPr>
          <a:xfrm>
            <a:off x="838200" y="1825625"/>
            <a:ext cx="10515600" cy="3001500"/>
          </a:xfrm>
          <a:prstGeom prst="rect">
            <a:avLst/>
          </a:prstGeom>
        </p:spPr>
        <p:txBody>
          <a:bodyPr spcFirstLastPara="1" wrap="square" lIns="91425" tIns="45700" rIns="91425" bIns="45700" anchor="t" anchorCtr="0">
            <a:normAutofit/>
          </a:bodyPr>
          <a:lstStyle/>
          <a:p>
            <a:pPr marL="457200" lvl="0" indent="-342900" algn="l" rtl="0">
              <a:lnSpc>
                <a:spcPct val="150000"/>
              </a:lnSpc>
              <a:spcBef>
                <a:spcPts val="1000"/>
              </a:spcBef>
              <a:spcAft>
                <a:spcPts val="0"/>
              </a:spcAft>
              <a:buSzPts val="1800"/>
              <a:buChar char="•"/>
            </a:pPr>
            <a:r>
              <a:rPr lang="en-US" b="1"/>
              <a:t>“SEA-ing” the Racial Possibilities</a:t>
            </a:r>
            <a:endParaRPr b="1"/>
          </a:p>
          <a:p>
            <a:pPr marL="457200" lvl="0" indent="-342900" algn="l" rtl="0">
              <a:lnSpc>
                <a:spcPct val="150000"/>
              </a:lnSpc>
              <a:spcBef>
                <a:spcPts val="0"/>
              </a:spcBef>
              <a:spcAft>
                <a:spcPts val="0"/>
              </a:spcAft>
              <a:buSzPts val="1800"/>
              <a:buChar char="•"/>
            </a:pPr>
            <a:r>
              <a:rPr lang="en-US" b="1"/>
              <a:t>But…All Students Matter</a:t>
            </a:r>
            <a:endParaRPr b="1"/>
          </a:p>
          <a:p>
            <a:pPr marL="457200" lvl="0" indent="-342900" algn="l" rtl="0">
              <a:lnSpc>
                <a:spcPct val="150000"/>
              </a:lnSpc>
              <a:spcBef>
                <a:spcPts val="0"/>
              </a:spcBef>
              <a:spcAft>
                <a:spcPts val="0"/>
              </a:spcAft>
              <a:buSzPts val="1800"/>
              <a:buChar char="•"/>
            </a:pPr>
            <a:r>
              <a:rPr lang="en-US" b="1"/>
              <a:t>See Racial Inequity, Explicitly Address Racial Inequity</a:t>
            </a:r>
            <a:endParaRPr b="1"/>
          </a:p>
          <a:p>
            <a:pPr marL="457200" lvl="0" indent="-342900" algn="l" rtl="0">
              <a:lnSpc>
                <a:spcPct val="150000"/>
              </a:lnSpc>
              <a:spcBef>
                <a:spcPts val="0"/>
              </a:spcBef>
              <a:spcAft>
                <a:spcPts val="0"/>
              </a:spcAft>
              <a:buSzPts val="1800"/>
              <a:buChar char="•"/>
            </a:pPr>
            <a:r>
              <a:rPr lang="en-US" b="1"/>
              <a:t>New Context, New Collective, New Opportunities</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12f9efdf1b_1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A Shift Away from “Activities”</a:t>
            </a:r>
            <a:endParaRPr/>
          </a:p>
        </p:txBody>
      </p:sp>
      <p:sp>
        <p:nvSpPr>
          <p:cNvPr id="121" name="Google Shape;121;g112f9efdf1b_1_5"/>
          <p:cNvSpPr txBox="1">
            <a:spLocks noGrp="1"/>
          </p:cNvSpPr>
          <p:nvPr>
            <p:ph type="body" idx="1"/>
          </p:nvPr>
        </p:nvSpPr>
        <p:spPr>
          <a:xfrm>
            <a:off x="838200" y="1825625"/>
            <a:ext cx="10992300" cy="3001500"/>
          </a:xfrm>
          <a:prstGeom prst="rect">
            <a:avLst/>
          </a:prstGeom>
        </p:spPr>
        <p:txBody>
          <a:bodyPr spcFirstLastPara="1" wrap="square" lIns="91425" tIns="45700" rIns="91425" bIns="45700" anchor="t" anchorCtr="0">
            <a:normAutofit/>
          </a:bodyPr>
          <a:lstStyle/>
          <a:p>
            <a:pPr marL="457200" lvl="0" indent="-393700" algn="l" rtl="0">
              <a:lnSpc>
                <a:spcPct val="150000"/>
              </a:lnSpc>
              <a:spcBef>
                <a:spcPts val="1000"/>
              </a:spcBef>
              <a:spcAft>
                <a:spcPts val="0"/>
              </a:spcAft>
              <a:buSzPts val="2600"/>
              <a:buChar char="•"/>
            </a:pPr>
            <a:r>
              <a:rPr lang="en-US" sz="2600" b="1"/>
              <a:t>No One-Offs or Disconnected Equity Activities</a:t>
            </a:r>
            <a:endParaRPr sz="2600" b="1"/>
          </a:p>
          <a:p>
            <a:pPr marL="457200" lvl="0" indent="-393700" algn="l" rtl="0">
              <a:lnSpc>
                <a:spcPct val="150000"/>
              </a:lnSpc>
              <a:spcBef>
                <a:spcPts val="0"/>
              </a:spcBef>
              <a:spcAft>
                <a:spcPts val="0"/>
              </a:spcAft>
              <a:buSzPts val="2600"/>
              <a:buChar char="•"/>
            </a:pPr>
            <a:r>
              <a:rPr lang="en-US" sz="2600" b="1"/>
              <a:t>Go Beyond Student Services and Into the Classroom and Curriculum</a:t>
            </a:r>
            <a:endParaRPr sz="2600" b="1"/>
          </a:p>
          <a:p>
            <a:pPr marL="457200" lvl="0" indent="-393700" algn="l" rtl="0">
              <a:lnSpc>
                <a:spcPct val="150000"/>
              </a:lnSpc>
              <a:spcBef>
                <a:spcPts val="0"/>
              </a:spcBef>
              <a:spcAft>
                <a:spcPts val="0"/>
              </a:spcAft>
              <a:buSzPts val="2600"/>
              <a:buChar char="•"/>
            </a:pPr>
            <a:r>
              <a:rPr lang="en-US" sz="2600" b="1"/>
              <a:t>Let’s Leverage Existing Work and Build Efforts Across Campus Reforms</a:t>
            </a:r>
            <a:endParaRPr sz="2600" b="1"/>
          </a:p>
          <a:p>
            <a:pPr marL="457200" lvl="0" indent="-393700" algn="l" rtl="0">
              <a:lnSpc>
                <a:spcPct val="150000"/>
              </a:lnSpc>
              <a:spcBef>
                <a:spcPts val="0"/>
              </a:spcBef>
              <a:spcAft>
                <a:spcPts val="0"/>
              </a:spcAft>
              <a:buSzPts val="2600"/>
              <a:buChar char="•"/>
            </a:pPr>
            <a:r>
              <a:rPr lang="en-US" sz="2600" b="1"/>
              <a:t>Systemic Inequities, Require Systemic Responses</a:t>
            </a:r>
            <a:endParaRPr sz="26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10f8fd07f8_2_45"/>
          <p:cNvSpPr txBox="1">
            <a:spLocks noGrp="1"/>
          </p:cNvSpPr>
          <p:nvPr>
            <p:ph type="ctrTitle"/>
          </p:nvPr>
        </p:nvSpPr>
        <p:spPr>
          <a:xfrm>
            <a:off x="1632525" y="3502982"/>
            <a:ext cx="9144000" cy="13509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Please share race-conscious equity efforts occurring at your college! </a:t>
            </a:r>
            <a:endParaRPr/>
          </a:p>
          <a:p>
            <a:pPr marL="0" lvl="0" indent="0" algn="l" rtl="0">
              <a:spcBef>
                <a:spcPts val="0"/>
              </a:spcBef>
              <a:spcAft>
                <a:spcPts val="0"/>
              </a:spcAft>
              <a:buNone/>
            </a:pPr>
            <a:endParaRPr/>
          </a:p>
          <a:p>
            <a:pPr marL="0" lvl="0" indent="0" algn="l" rtl="0">
              <a:spcBef>
                <a:spcPts val="0"/>
              </a:spcBef>
              <a:spcAft>
                <a:spcPts val="0"/>
              </a:spcAft>
              <a:buNone/>
            </a:pPr>
            <a:r>
              <a:rPr lang="en-US"/>
              <a:t>Let us know in the chat!</a:t>
            </a:r>
            <a:endParaRPr/>
          </a:p>
        </p:txBody>
      </p:sp>
      <p:sp>
        <p:nvSpPr>
          <p:cNvPr id="127" name="Google Shape;127;g110f8fd07f8_2_45"/>
          <p:cNvSpPr txBox="1">
            <a:spLocks noGrp="1"/>
          </p:cNvSpPr>
          <p:nvPr>
            <p:ph type="subTitle" idx="1"/>
          </p:nvPr>
        </p:nvSpPr>
        <p:spPr>
          <a:xfrm>
            <a:off x="1524000" y="2008804"/>
            <a:ext cx="9144000" cy="4809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Ask the Audience: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10f8fd07f8_2_20"/>
          <p:cNvSpPr txBox="1">
            <a:spLocks noGrp="1"/>
          </p:cNvSpPr>
          <p:nvPr>
            <p:ph type="ctrTitle"/>
          </p:nvPr>
        </p:nvSpPr>
        <p:spPr>
          <a:xfrm>
            <a:off x="1524000" y="2764465"/>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Student Equity Plan Tutorial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11c74a86ff_0_0"/>
          <p:cNvSpPr txBox="1">
            <a:spLocks noGrp="1"/>
          </p:cNvSpPr>
          <p:nvPr>
            <p:ph type="ctrTitle"/>
          </p:nvPr>
        </p:nvSpPr>
        <p:spPr>
          <a:xfrm>
            <a:off x="1484525" y="2891232"/>
            <a:ext cx="9144000" cy="1350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5333"/>
              <a:buNone/>
            </a:pPr>
            <a:r>
              <a:rPr lang="en-US"/>
              <a:t>Student Equity Plan Data</a:t>
            </a:r>
            <a:endParaRPr/>
          </a:p>
          <a:p>
            <a:pPr marL="0" lvl="0" indent="0" algn="l" rtl="0">
              <a:lnSpc>
                <a:spcPct val="90000"/>
              </a:lnSpc>
              <a:spcBef>
                <a:spcPts val="0"/>
              </a:spcBef>
              <a:spcAft>
                <a:spcPts val="0"/>
              </a:spcAft>
              <a:buSzPts val="5333"/>
              <a:buNone/>
            </a:pPr>
            <a:r>
              <a:rPr lang="en-US" sz="3133"/>
              <a:t>WestEd</a:t>
            </a:r>
            <a:endParaRPr sz="3133"/>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11ebb55c0a_0_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Student Equity Plan Data</a:t>
            </a:r>
            <a:endParaRPr/>
          </a:p>
        </p:txBody>
      </p:sp>
      <p:sp>
        <p:nvSpPr>
          <p:cNvPr id="143" name="Google Shape;143;g111ebb55c0a_0_6"/>
          <p:cNvSpPr txBox="1">
            <a:spLocks noGrp="1"/>
          </p:cNvSpPr>
          <p:nvPr>
            <p:ph type="body" idx="1"/>
          </p:nvPr>
        </p:nvSpPr>
        <p:spPr>
          <a:xfrm>
            <a:off x="838200" y="1895208"/>
            <a:ext cx="10515600" cy="384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3050" b="1">
                <a:solidFill>
                  <a:schemeClr val="accent1"/>
                </a:solidFill>
              </a:rPr>
              <a:t>Who </a:t>
            </a:r>
            <a:r>
              <a:rPr lang="en-US" sz="3050">
                <a:solidFill>
                  <a:schemeClr val="dk1"/>
                </a:solidFill>
              </a:rPr>
              <a:t>is managing the data?</a:t>
            </a:r>
            <a:endParaRPr/>
          </a:p>
          <a:p>
            <a:pPr marL="0" lvl="0" indent="0" algn="l" rtl="0">
              <a:lnSpc>
                <a:spcPct val="90000"/>
              </a:lnSpc>
              <a:spcBef>
                <a:spcPts val="1000"/>
              </a:spcBef>
              <a:spcAft>
                <a:spcPts val="0"/>
              </a:spcAft>
              <a:buSzPts val="1800"/>
              <a:buNone/>
            </a:pPr>
            <a:endParaRPr sz="900">
              <a:solidFill>
                <a:schemeClr val="dk1"/>
              </a:solidFill>
            </a:endParaRPr>
          </a:p>
          <a:p>
            <a:pPr marL="0" lvl="0" indent="0" algn="l" rtl="0">
              <a:lnSpc>
                <a:spcPct val="90000"/>
              </a:lnSpc>
              <a:spcBef>
                <a:spcPts val="1000"/>
              </a:spcBef>
              <a:spcAft>
                <a:spcPts val="0"/>
              </a:spcAft>
              <a:buSzPts val="1800"/>
              <a:buNone/>
            </a:pPr>
            <a:r>
              <a:rPr lang="en-US" sz="3050" b="1">
                <a:solidFill>
                  <a:schemeClr val="accent1"/>
                </a:solidFill>
              </a:rPr>
              <a:t>What </a:t>
            </a:r>
            <a:r>
              <a:rPr lang="en-US" sz="3050">
                <a:solidFill>
                  <a:schemeClr val="dk1"/>
                </a:solidFill>
              </a:rPr>
              <a:t>data will campuses receive?</a:t>
            </a:r>
            <a:endParaRPr/>
          </a:p>
          <a:p>
            <a:pPr marL="0" lvl="0" indent="0" algn="l" rtl="0">
              <a:lnSpc>
                <a:spcPct val="90000"/>
              </a:lnSpc>
              <a:spcBef>
                <a:spcPts val="1000"/>
              </a:spcBef>
              <a:spcAft>
                <a:spcPts val="0"/>
              </a:spcAft>
              <a:buSzPts val="1800"/>
              <a:buNone/>
            </a:pPr>
            <a:endParaRPr sz="900">
              <a:solidFill>
                <a:schemeClr val="dk1"/>
              </a:solidFill>
            </a:endParaRPr>
          </a:p>
          <a:p>
            <a:pPr marL="0" lvl="0" indent="0" algn="l" rtl="0">
              <a:lnSpc>
                <a:spcPct val="90000"/>
              </a:lnSpc>
              <a:spcBef>
                <a:spcPts val="1000"/>
              </a:spcBef>
              <a:spcAft>
                <a:spcPts val="0"/>
              </a:spcAft>
              <a:buSzPts val="1800"/>
              <a:buNone/>
            </a:pPr>
            <a:r>
              <a:rPr lang="en-US" sz="3050" b="1">
                <a:solidFill>
                  <a:schemeClr val="accent1"/>
                </a:solidFill>
              </a:rPr>
              <a:t>How </a:t>
            </a:r>
            <a:r>
              <a:rPr lang="en-US" sz="3050">
                <a:solidFill>
                  <a:schemeClr val="dk1"/>
                </a:solidFill>
              </a:rPr>
              <a:t>will Disproportionate Impact be determined?</a:t>
            </a:r>
            <a:endParaRPr/>
          </a:p>
          <a:p>
            <a:pPr marL="0" lvl="0" indent="0" algn="l" rtl="0">
              <a:lnSpc>
                <a:spcPct val="90000"/>
              </a:lnSpc>
              <a:spcBef>
                <a:spcPts val="1000"/>
              </a:spcBef>
              <a:spcAft>
                <a:spcPts val="0"/>
              </a:spcAft>
              <a:buSzPts val="1800"/>
              <a:buNone/>
            </a:pPr>
            <a:endParaRPr sz="900">
              <a:solidFill>
                <a:schemeClr val="dk1"/>
              </a:solidFill>
            </a:endParaRPr>
          </a:p>
          <a:p>
            <a:pPr marL="0" lvl="0" indent="0" algn="l" rtl="0">
              <a:lnSpc>
                <a:spcPct val="90000"/>
              </a:lnSpc>
              <a:spcBef>
                <a:spcPts val="1000"/>
              </a:spcBef>
              <a:spcAft>
                <a:spcPts val="0"/>
              </a:spcAft>
              <a:buSzPts val="1800"/>
              <a:buNone/>
            </a:pPr>
            <a:r>
              <a:rPr lang="en-US" sz="3050" b="1">
                <a:solidFill>
                  <a:schemeClr val="accent1"/>
                </a:solidFill>
              </a:rPr>
              <a:t>Where </a:t>
            </a:r>
            <a:r>
              <a:rPr lang="en-US" sz="3050">
                <a:solidFill>
                  <a:schemeClr val="dk1"/>
                </a:solidFill>
              </a:rPr>
              <a:t>will campuses access the data?</a:t>
            </a:r>
            <a:endParaRPr/>
          </a:p>
          <a:p>
            <a:pPr marL="0" lvl="0" indent="0" algn="l" rtl="0">
              <a:lnSpc>
                <a:spcPct val="90000"/>
              </a:lnSpc>
              <a:spcBef>
                <a:spcPts val="1000"/>
              </a:spcBef>
              <a:spcAft>
                <a:spcPts val="0"/>
              </a:spcAft>
              <a:buSzPts val="1800"/>
              <a:buNone/>
            </a:pPr>
            <a:endParaRPr sz="800">
              <a:solidFill>
                <a:schemeClr val="dk1"/>
              </a:solidFill>
            </a:endParaRPr>
          </a:p>
          <a:p>
            <a:pPr marL="0" lvl="0" indent="0" algn="l" rtl="0">
              <a:lnSpc>
                <a:spcPct val="90000"/>
              </a:lnSpc>
              <a:spcBef>
                <a:spcPts val="1000"/>
              </a:spcBef>
              <a:spcAft>
                <a:spcPts val="0"/>
              </a:spcAft>
              <a:buSzPts val="1800"/>
              <a:buNone/>
            </a:pPr>
            <a:r>
              <a:rPr lang="en-US" sz="3050" b="1">
                <a:solidFill>
                  <a:schemeClr val="accent1"/>
                </a:solidFill>
              </a:rPr>
              <a:t>When </a:t>
            </a:r>
            <a:r>
              <a:rPr lang="en-US" sz="3050">
                <a:solidFill>
                  <a:schemeClr val="dk1"/>
                </a:solidFill>
              </a:rPr>
              <a:t>will the data be available?</a:t>
            </a:r>
            <a:endParaRPr sz="3050">
              <a:solidFill>
                <a:schemeClr val="dk1"/>
              </a:solidFill>
            </a:endParaRPr>
          </a:p>
          <a:p>
            <a:pPr marL="0" lvl="0" indent="0" algn="l" rtl="0">
              <a:lnSpc>
                <a:spcPct val="90000"/>
              </a:lnSpc>
              <a:spcBef>
                <a:spcPts val="1000"/>
              </a:spcBef>
              <a:spcAft>
                <a:spcPts val="0"/>
              </a:spcAft>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11c74a86ff_0_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Student Equity Plan Data 2/2)</a:t>
            </a:r>
            <a:endParaRPr dirty="0"/>
          </a:p>
        </p:txBody>
      </p:sp>
      <p:sp>
        <p:nvSpPr>
          <p:cNvPr id="149" name="Google Shape;149;g111c74a86ff_0_4"/>
          <p:cNvSpPr txBox="1">
            <a:spLocks noGrp="1"/>
          </p:cNvSpPr>
          <p:nvPr>
            <p:ph type="body" idx="1"/>
          </p:nvPr>
        </p:nvSpPr>
        <p:spPr>
          <a:xfrm>
            <a:off x="838200" y="1587308"/>
            <a:ext cx="10515600" cy="384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3050" b="1" dirty="0">
                <a:solidFill>
                  <a:schemeClr val="accent1"/>
                </a:solidFill>
              </a:rPr>
              <a:t>Who </a:t>
            </a:r>
            <a:r>
              <a:rPr lang="en-US" sz="3050" dirty="0">
                <a:solidFill>
                  <a:schemeClr val="dk1"/>
                </a:solidFill>
              </a:rPr>
              <a:t>is managing the data?</a:t>
            </a:r>
            <a:endParaRPr dirty="0"/>
          </a:p>
          <a:p>
            <a:pPr marL="0" lvl="0" indent="0" algn="l" rtl="0">
              <a:lnSpc>
                <a:spcPct val="90000"/>
              </a:lnSpc>
              <a:spcBef>
                <a:spcPts val="1000"/>
              </a:spcBef>
              <a:spcAft>
                <a:spcPts val="0"/>
              </a:spcAft>
              <a:buSzPts val="1800"/>
              <a:buNone/>
            </a:pPr>
            <a:endParaRPr sz="900" dirty="0">
              <a:solidFill>
                <a:schemeClr val="dk1"/>
              </a:solidFill>
            </a:endParaRPr>
          </a:p>
          <a:p>
            <a:pPr marL="0" lvl="0" indent="0" algn="l" rtl="0">
              <a:lnSpc>
                <a:spcPct val="90000"/>
              </a:lnSpc>
              <a:spcBef>
                <a:spcPts val="1000"/>
              </a:spcBef>
              <a:spcAft>
                <a:spcPts val="0"/>
              </a:spcAft>
              <a:buSzPts val="1800"/>
              <a:buNone/>
            </a:pPr>
            <a:r>
              <a:rPr lang="en-US" sz="3050" b="1" dirty="0">
                <a:solidFill>
                  <a:schemeClr val="accent1"/>
                </a:solidFill>
              </a:rPr>
              <a:t>What </a:t>
            </a:r>
            <a:r>
              <a:rPr lang="en-US" sz="3050" dirty="0">
                <a:solidFill>
                  <a:schemeClr val="dk1"/>
                </a:solidFill>
              </a:rPr>
              <a:t>data will campuses receive?</a:t>
            </a:r>
            <a:endParaRPr dirty="0"/>
          </a:p>
          <a:p>
            <a:pPr marL="0" lvl="0" indent="0" algn="l" rtl="0">
              <a:lnSpc>
                <a:spcPct val="90000"/>
              </a:lnSpc>
              <a:spcBef>
                <a:spcPts val="1000"/>
              </a:spcBef>
              <a:spcAft>
                <a:spcPts val="0"/>
              </a:spcAft>
              <a:buSzPts val="1800"/>
              <a:buNone/>
            </a:pPr>
            <a:endParaRPr sz="900" dirty="0">
              <a:solidFill>
                <a:schemeClr val="dk1"/>
              </a:solidFill>
            </a:endParaRPr>
          </a:p>
          <a:p>
            <a:pPr marL="0" lvl="0" indent="0" algn="l" rtl="0">
              <a:lnSpc>
                <a:spcPct val="90000"/>
              </a:lnSpc>
              <a:spcBef>
                <a:spcPts val="1000"/>
              </a:spcBef>
              <a:spcAft>
                <a:spcPts val="0"/>
              </a:spcAft>
              <a:buSzPts val="1800"/>
              <a:buNone/>
            </a:pPr>
            <a:r>
              <a:rPr lang="en-US" sz="3050" b="1" dirty="0">
                <a:solidFill>
                  <a:schemeClr val="accent1"/>
                </a:solidFill>
              </a:rPr>
              <a:t>How </a:t>
            </a:r>
            <a:r>
              <a:rPr lang="en-US" sz="3050" dirty="0">
                <a:solidFill>
                  <a:schemeClr val="dk1"/>
                </a:solidFill>
              </a:rPr>
              <a:t>will Disproportionate Impact be determined?</a:t>
            </a:r>
            <a:endParaRPr dirty="0"/>
          </a:p>
          <a:p>
            <a:pPr marL="0" lvl="0" indent="0" algn="l" rtl="0">
              <a:lnSpc>
                <a:spcPct val="90000"/>
              </a:lnSpc>
              <a:spcBef>
                <a:spcPts val="1000"/>
              </a:spcBef>
              <a:spcAft>
                <a:spcPts val="0"/>
              </a:spcAft>
              <a:buSzPts val="1800"/>
              <a:buNone/>
            </a:pPr>
            <a:endParaRPr sz="900" dirty="0">
              <a:solidFill>
                <a:schemeClr val="dk1"/>
              </a:solidFill>
            </a:endParaRPr>
          </a:p>
          <a:p>
            <a:pPr marL="0" lvl="0" indent="0" algn="l" rtl="0">
              <a:lnSpc>
                <a:spcPct val="90000"/>
              </a:lnSpc>
              <a:spcBef>
                <a:spcPts val="1000"/>
              </a:spcBef>
              <a:spcAft>
                <a:spcPts val="0"/>
              </a:spcAft>
              <a:buSzPts val="1800"/>
              <a:buNone/>
            </a:pPr>
            <a:r>
              <a:rPr lang="en-US" sz="3050" b="1" dirty="0">
                <a:solidFill>
                  <a:schemeClr val="accent1"/>
                </a:solidFill>
              </a:rPr>
              <a:t>Where </a:t>
            </a:r>
            <a:r>
              <a:rPr lang="en-US" sz="3050" dirty="0">
                <a:solidFill>
                  <a:schemeClr val="dk1"/>
                </a:solidFill>
              </a:rPr>
              <a:t>will campuses access the data?</a:t>
            </a:r>
            <a:endParaRPr dirty="0"/>
          </a:p>
          <a:p>
            <a:pPr marL="0" lvl="0" indent="0" algn="l" rtl="0">
              <a:lnSpc>
                <a:spcPct val="90000"/>
              </a:lnSpc>
              <a:spcBef>
                <a:spcPts val="1000"/>
              </a:spcBef>
              <a:spcAft>
                <a:spcPts val="0"/>
              </a:spcAft>
              <a:buSzPts val="1800"/>
              <a:buNone/>
            </a:pPr>
            <a:endParaRPr sz="800" dirty="0">
              <a:solidFill>
                <a:schemeClr val="dk1"/>
              </a:solidFill>
            </a:endParaRPr>
          </a:p>
          <a:p>
            <a:pPr marL="0" lvl="0" indent="0" algn="l" rtl="0">
              <a:lnSpc>
                <a:spcPct val="90000"/>
              </a:lnSpc>
              <a:spcBef>
                <a:spcPts val="1000"/>
              </a:spcBef>
              <a:spcAft>
                <a:spcPts val="0"/>
              </a:spcAft>
              <a:buSzPts val="1800"/>
              <a:buNone/>
            </a:pPr>
            <a:r>
              <a:rPr lang="en-US" sz="3050" b="1" dirty="0">
                <a:solidFill>
                  <a:schemeClr val="accent1"/>
                </a:solidFill>
              </a:rPr>
              <a:t>When </a:t>
            </a:r>
            <a:r>
              <a:rPr lang="en-US" sz="3050" dirty="0">
                <a:solidFill>
                  <a:schemeClr val="dk1"/>
                </a:solidFill>
              </a:rPr>
              <a:t>will the data be available?</a:t>
            </a:r>
            <a:endParaRPr sz="3050" dirty="0">
              <a:solidFill>
                <a:schemeClr val="dk1"/>
              </a:solidFill>
            </a:endParaRPr>
          </a:p>
          <a:p>
            <a:pPr marL="0" lvl="0" indent="0" algn="l" rtl="0">
              <a:lnSpc>
                <a:spcPct val="90000"/>
              </a:lnSpc>
              <a:spcBef>
                <a:spcPts val="1000"/>
              </a:spcBef>
              <a:spcAft>
                <a:spcPts val="0"/>
              </a:spcAft>
              <a:buSzPts val="1800"/>
              <a:buNone/>
            </a:pPr>
            <a:endParaRPr dirty="0"/>
          </a:p>
        </p:txBody>
      </p:sp>
      <p:pic>
        <p:nvPicPr>
          <p:cNvPr id="150" name="Google Shape;150;g111c74a86ff_0_4" descr="Image of a slide: Who is managing the data? The WestEd LaunchBoard team is working with the Chancellor's Office to provide accurate, action-oriented data that aligns with systemwide accountability and the Student Equity &amp; Achievement vision and intent. "/>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111c74a86ff_0_20"/>
          <p:cNvSpPr txBox="1">
            <a:spLocks noGrp="1"/>
          </p:cNvSpPr>
          <p:nvPr>
            <p:ph type="title"/>
          </p:nvPr>
        </p:nvSpPr>
        <p:spPr>
          <a:xfrm>
            <a:off x="699800" y="139950"/>
            <a:ext cx="11223000" cy="1676400"/>
          </a:xfrm>
          <a:prstGeom prst="rect">
            <a:avLst/>
          </a:prstGeom>
          <a:noFill/>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SzPts val="1100"/>
              <a:buNone/>
            </a:pPr>
            <a:r>
              <a:rPr lang="en-US" sz="4000" dirty="0">
                <a:solidFill>
                  <a:srgbClr val="002F6D"/>
                </a:solidFill>
              </a:rPr>
              <a:t>What data will </a:t>
            </a:r>
            <a:r>
              <a:rPr lang="en-US" sz="4000" dirty="0"/>
              <a:t>colleges </a:t>
            </a:r>
            <a:r>
              <a:rPr lang="en-US" sz="4000" dirty="0">
                <a:solidFill>
                  <a:srgbClr val="002F6D"/>
                </a:solidFill>
              </a:rPr>
              <a:t>receive?</a:t>
            </a:r>
            <a:endParaRPr sz="1400" dirty="0">
              <a:solidFill>
                <a:srgbClr val="002F6D"/>
              </a:solidFill>
            </a:endParaRPr>
          </a:p>
          <a:p>
            <a:pPr marL="0" lvl="0" indent="0" algn="l" rtl="0">
              <a:lnSpc>
                <a:spcPct val="115000"/>
              </a:lnSpc>
              <a:spcBef>
                <a:spcPts val="0"/>
              </a:spcBef>
              <a:spcAft>
                <a:spcPts val="0"/>
              </a:spcAft>
              <a:buClr>
                <a:schemeClr val="dk1"/>
              </a:buClr>
              <a:buSzPts val="1100"/>
              <a:buFont typeface="Arial"/>
              <a:buNone/>
            </a:pPr>
            <a:endParaRPr sz="1400" dirty="0">
              <a:solidFill>
                <a:srgbClr val="002F6D"/>
              </a:solidFill>
            </a:endParaRPr>
          </a:p>
          <a:p>
            <a:pPr marL="0" lvl="0" indent="0" algn="l" rtl="0">
              <a:lnSpc>
                <a:spcPct val="115000"/>
              </a:lnSpc>
              <a:spcBef>
                <a:spcPts val="0"/>
              </a:spcBef>
              <a:spcAft>
                <a:spcPts val="0"/>
              </a:spcAft>
              <a:buSzPts val="1800"/>
              <a:buNone/>
            </a:pPr>
            <a:r>
              <a:rPr lang="en-US" sz="2800" dirty="0">
                <a:solidFill>
                  <a:srgbClr val="002F6D"/>
                </a:solidFill>
              </a:rPr>
              <a:t>Disaggregated Data on these </a:t>
            </a:r>
            <a:r>
              <a:rPr lang="en-US" sz="2800" b="1" dirty="0">
                <a:solidFill>
                  <a:srgbClr val="002F6D"/>
                </a:solidFill>
              </a:rPr>
              <a:t>Student Outcomes</a:t>
            </a:r>
            <a:endParaRPr dirty="0"/>
          </a:p>
        </p:txBody>
      </p:sp>
      <p:grpSp>
        <p:nvGrpSpPr>
          <p:cNvPr id="157" name="Google Shape;157;g111c74a86ff_0_20" descr="Image of text: Checklist of items including: Successful Enrollment in the first year, Completed transfer level math and English in the first year, Persisted from first primary term to subsequent primary term, attained the vision for success definition of completion within three years, and transferred to a 4-year insittution within three years. "/>
          <p:cNvGrpSpPr/>
          <p:nvPr/>
        </p:nvGrpSpPr>
        <p:grpSpPr>
          <a:xfrm>
            <a:off x="1038275" y="1816325"/>
            <a:ext cx="10884514" cy="3940565"/>
            <a:chOff x="-1" y="481"/>
            <a:chExt cx="10910700" cy="3940565"/>
          </a:xfrm>
        </p:grpSpPr>
        <p:cxnSp>
          <p:nvCxnSpPr>
            <p:cNvPr id="158" name="Google Shape;158;g111c74a86ff_0_20"/>
            <p:cNvCxnSpPr/>
            <p:nvPr/>
          </p:nvCxnSpPr>
          <p:spPr>
            <a:xfrm>
              <a:off x="0" y="481"/>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59" name="Google Shape;159;g111c74a86ff_0_20"/>
            <p:cNvSpPr/>
            <p:nvPr/>
          </p:nvSpPr>
          <p:spPr>
            <a:xfrm>
              <a:off x="0" y="481"/>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g111c74a86ff_0_20"/>
            <p:cNvSpPr txBox="1"/>
            <p:nvPr/>
          </p:nvSpPr>
          <p:spPr>
            <a:xfrm>
              <a:off x="0" y="481"/>
              <a:ext cx="87846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Char char="❏"/>
              </a:pPr>
              <a:r>
                <a:rPr lang="en-US" sz="2400" b="0" i="0" u="none" strike="noStrike" cap="none">
                  <a:solidFill>
                    <a:srgbClr val="222222"/>
                  </a:solidFill>
                  <a:latin typeface="Arial"/>
                  <a:ea typeface="Arial"/>
                  <a:cs typeface="Arial"/>
                  <a:sym typeface="Arial"/>
                </a:rPr>
                <a:t>Successful Enrollment in the </a:t>
              </a:r>
              <a:r>
                <a:rPr lang="en-US" sz="2400">
                  <a:solidFill>
                    <a:srgbClr val="222222"/>
                  </a:solidFill>
                </a:rPr>
                <a:t>f</a:t>
              </a:r>
              <a:r>
                <a:rPr lang="en-US" sz="2400" b="0" i="0" u="none" strike="noStrike" cap="none">
                  <a:solidFill>
                    <a:srgbClr val="222222"/>
                  </a:solidFill>
                  <a:latin typeface="Arial"/>
                  <a:ea typeface="Arial"/>
                  <a:cs typeface="Arial"/>
                  <a:sym typeface="Arial"/>
                </a:rPr>
                <a:t>irst </a:t>
              </a:r>
              <a:r>
                <a:rPr lang="en-US" sz="2400">
                  <a:solidFill>
                    <a:srgbClr val="222222"/>
                  </a:solidFill>
                </a:rPr>
                <a:t>y</a:t>
              </a:r>
              <a:r>
                <a:rPr lang="en-US" sz="2400" b="0" i="0" u="none" strike="noStrike" cap="none">
                  <a:solidFill>
                    <a:srgbClr val="222222"/>
                  </a:solidFill>
                  <a:latin typeface="Arial"/>
                  <a:ea typeface="Arial"/>
                  <a:cs typeface="Arial"/>
                  <a:sym typeface="Arial"/>
                </a:rPr>
                <a:t>ear</a:t>
              </a:r>
              <a:endParaRPr sz="2400" b="0" i="0" u="none" strike="noStrike" cap="none">
                <a:solidFill>
                  <a:srgbClr val="000000"/>
                </a:solidFill>
                <a:latin typeface="Arial"/>
                <a:ea typeface="Arial"/>
                <a:cs typeface="Arial"/>
                <a:sym typeface="Arial"/>
              </a:endParaRPr>
            </a:p>
          </p:txBody>
        </p:sp>
        <p:cxnSp>
          <p:nvCxnSpPr>
            <p:cNvPr id="161" name="Google Shape;161;g111c74a86ff_0_20"/>
            <p:cNvCxnSpPr/>
            <p:nvPr/>
          </p:nvCxnSpPr>
          <p:spPr>
            <a:xfrm>
              <a:off x="0" y="788597"/>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62" name="Google Shape;162;g111c74a86ff_0_20"/>
            <p:cNvSpPr/>
            <p:nvPr/>
          </p:nvSpPr>
          <p:spPr>
            <a:xfrm>
              <a:off x="0" y="788597"/>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g111c74a86ff_0_20"/>
            <p:cNvSpPr txBox="1"/>
            <p:nvPr/>
          </p:nvSpPr>
          <p:spPr>
            <a:xfrm>
              <a:off x="0" y="788597"/>
              <a:ext cx="87846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Char char="❏"/>
              </a:pPr>
              <a:r>
                <a:rPr lang="en-US" sz="2400" b="0" i="0" u="none" strike="noStrike" cap="none">
                  <a:solidFill>
                    <a:srgbClr val="222222"/>
                  </a:solidFill>
                  <a:latin typeface="Arial"/>
                  <a:ea typeface="Arial"/>
                  <a:cs typeface="Arial"/>
                  <a:sym typeface="Arial"/>
                </a:rPr>
                <a:t>Completed Transfer Level Math &amp; English in the </a:t>
              </a:r>
              <a:r>
                <a:rPr lang="en-US" sz="2400">
                  <a:solidFill>
                    <a:srgbClr val="222222"/>
                  </a:solidFill>
                </a:rPr>
                <a:t>f</a:t>
              </a:r>
              <a:r>
                <a:rPr lang="en-US" sz="2400" b="0" i="0" u="none" strike="noStrike" cap="none">
                  <a:solidFill>
                    <a:srgbClr val="222222"/>
                  </a:solidFill>
                  <a:latin typeface="Arial"/>
                  <a:ea typeface="Arial"/>
                  <a:cs typeface="Arial"/>
                  <a:sym typeface="Arial"/>
                </a:rPr>
                <a:t>irst </a:t>
              </a:r>
              <a:r>
                <a:rPr lang="en-US" sz="2400">
                  <a:solidFill>
                    <a:srgbClr val="222222"/>
                  </a:solidFill>
                </a:rPr>
                <a:t>y</a:t>
              </a:r>
              <a:r>
                <a:rPr lang="en-US" sz="2400" b="0" i="0" u="none" strike="noStrike" cap="none">
                  <a:solidFill>
                    <a:srgbClr val="222222"/>
                  </a:solidFill>
                  <a:latin typeface="Arial"/>
                  <a:ea typeface="Arial"/>
                  <a:cs typeface="Arial"/>
                  <a:sym typeface="Arial"/>
                </a:rPr>
                <a:t>ear</a:t>
              </a:r>
              <a:endParaRPr/>
            </a:p>
          </p:txBody>
        </p:sp>
        <p:cxnSp>
          <p:nvCxnSpPr>
            <p:cNvPr id="164" name="Google Shape;164;g111c74a86ff_0_20"/>
            <p:cNvCxnSpPr/>
            <p:nvPr/>
          </p:nvCxnSpPr>
          <p:spPr>
            <a:xfrm>
              <a:off x="0" y="1576713"/>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65" name="Google Shape;165;g111c74a86ff_0_20"/>
            <p:cNvSpPr/>
            <p:nvPr/>
          </p:nvSpPr>
          <p:spPr>
            <a:xfrm>
              <a:off x="0" y="1576713"/>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g111c74a86ff_0_20"/>
            <p:cNvSpPr txBox="1"/>
            <p:nvPr/>
          </p:nvSpPr>
          <p:spPr>
            <a:xfrm>
              <a:off x="-1" y="1576722"/>
              <a:ext cx="109107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Font typeface="Arial"/>
                <a:buChar char="❏"/>
              </a:pPr>
              <a:r>
                <a:rPr lang="en-US" sz="2400" b="0" i="0" u="none" strike="noStrike" cap="none">
                  <a:solidFill>
                    <a:srgbClr val="222222"/>
                  </a:solidFill>
                  <a:latin typeface="Arial"/>
                  <a:ea typeface="Arial"/>
                  <a:cs typeface="Arial"/>
                  <a:sym typeface="Arial"/>
                </a:rPr>
                <a:t>Persisted from First Primary Term to Subsequent Primary Term</a:t>
              </a:r>
              <a:endParaRPr/>
            </a:p>
          </p:txBody>
        </p:sp>
        <p:cxnSp>
          <p:nvCxnSpPr>
            <p:cNvPr id="167" name="Google Shape;167;g111c74a86ff_0_20"/>
            <p:cNvCxnSpPr/>
            <p:nvPr/>
          </p:nvCxnSpPr>
          <p:spPr>
            <a:xfrm>
              <a:off x="0" y="2364830"/>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68" name="Google Shape;168;g111c74a86ff_0_20"/>
            <p:cNvSpPr/>
            <p:nvPr/>
          </p:nvSpPr>
          <p:spPr>
            <a:xfrm>
              <a:off x="0" y="2364830"/>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g111c74a86ff_0_20"/>
            <p:cNvSpPr txBox="1"/>
            <p:nvPr/>
          </p:nvSpPr>
          <p:spPr>
            <a:xfrm>
              <a:off x="-1" y="2364822"/>
              <a:ext cx="109107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Char char="❏"/>
              </a:pPr>
              <a:r>
                <a:rPr lang="en-US" sz="2400">
                  <a:solidFill>
                    <a:srgbClr val="222222"/>
                  </a:solidFill>
                </a:rPr>
                <a:t>Attained the </a:t>
              </a:r>
              <a:r>
                <a:rPr lang="en-US" sz="2400" b="0" i="0" u="none" strike="noStrike" cap="none">
                  <a:solidFill>
                    <a:srgbClr val="222222"/>
                  </a:solidFill>
                  <a:latin typeface="Arial"/>
                  <a:ea typeface="Arial"/>
                  <a:cs typeface="Arial"/>
                  <a:sym typeface="Arial"/>
                </a:rPr>
                <a:t>Vision for Success Definition of Completion within three years</a:t>
              </a:r>
              <a:endParaRPr/>
            </a:p>
          </p:txBody>
        </p:sp>
        <p:cxnSp>
          <p:nvCxnSpPr>
            <p:cNvPr id="170" name="Google Shape;170;g111c74a86ff_0_20"/>
            <p:cNvCxnSpPr/>
            <p:nvPr/>
          </p:nvCxnSpPr>
          <p:spPr>
            <a:xfrm>
              <a:off x="0" y="3152946"/>
              <a:ext cx="8784600" cy="0"/>
            </a:xfrm>
            <a:prstGeom prst="straightConnector1">
              <a:avLst/>
            </a:prstGeom>
            <a:solidFill>
              <a:srgbClr val="4372C3"/>
            </a:solidFill>
            <a:ln w="25400" cap="flat" cmpd="sng">
              <a:solidFill>
                <a:srgbClr val="4372C3"/>
              </a:solidFill>
              <a:prstDash val="solid"/>
              <a:round/>
              <a:headEnd type="none" w="sm" len="sm"/>
              <a:tailEnd type="none" w="sm" len="sm"/>
            </a:ln>
          </p:spPr>
        </p:cxnSp>
        <p:sp>
          <p:nvSpPr>
            <p:cNvPr id="171" name="Google Shape;171;g111c74a86ff_0_20"/>
            <p:cNvSpPr/>
            <p:nvPr/>
          </p:nvSpPr>
          <p:spPr>
            <a:xfrm>
              <a:off x="0" y="3152946"/>
              <a:ext cx="8784600" cy="788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g111c74a86ff_0_20"/>
            <p:cNvSpPr txBox="1"/>
            <p:nvPr/>
          </p:nvSpPr>
          <p:spPr>
            <a:xfrm>
              <a:off x="0" y="3152946"/>
              <a:ext cx="8784600" cy="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90000"/>
                </a:lnSpc>
                <a:spcBef>
                  <a:spcPts val="0"/>
                </a:spcBef>
                <a:spcAft>
                  <a:spcPts val="0"/>
                </a:spcAft>
                <a:buClr>
                  <a:srgbClr val="222222"/>
                </a:buClr>
                <a:buSzPts val="2400"/>
                <a:buFont typeface="Arial"/>
                <a:buChar char="❏"/>
              </a:pPr>
              <a:r>
                <a:rPr lang="en-US" sz="2400" b="0" i="0" u="none" strike="noStrike" cap="none">
                  <a:solidFill>
                    <a:srgbClr val="222222"/>
                  </a:solidFill>
                  <a:latin typeface="Arial"/>
                  <a:ea typeface="Arial"/>
                  <a:cs typeface="Arial"/>
                  <a:sym typeface="Arial"/>
                </a:rPr>
                <a:t>Transferred to a Four-Year Institution within three years</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11c74a86ff_0_41"/>
          <p:cNvSpPr txBox="1">
            <a:spLocks noGrp="1"/>
          </p:cNvSpPr>
          <p:nvPr>
            <p:ph type="title"/>
          </p:nvPr>
        </p:nvSpPr>
        <p:spPr>
          <a:xfrm>
            <a:off x="698250" y="59975"/>
            <a:ext cx="10515600" cy="969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Student Cohort Data</a:t>
            </a:r>
            <a:endParaRPr/>
          </a:p>
        </p:txBody>
      </p:sp>
      <p:sp>
        <p:nvSpPr>
          <p:cNvPr id="178" name="Google Shape;178;g111c74a86ff_0_41"/>
          <p:cNvSpPr txBox="1">
            <a:spLocks noGrp="1"/>
          </p:cNvSpPr>
          <p:nvPr>
            <p:ph type="body" idx="1"/>
          </p:nvPr>
        </p:nvSpPr>
        <p:spPr>
          <a:xfrm>
            <a:off x="698250" y="990600"/>
            <a:ext cx="11073300" cy="969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3600"/>
              <a:buNone/>
            </a:pPr>
            <a:r>
              <a:rPr lang="en-US" sz="3600"/>
              <a:t>Outcomes will be provided for first-time cohort students</a:t>
            </a:r>
            <a:endParaRPr/>
          </a:p>
        </p:txBody>
      </p:sp>
      <p:pic>
        <p:nvPicPr>
          <p:cNvPr id="179" name="Google Shape;179;g111c74a86ff_0_41" descr="Image of a bar graph showing students in the first-time cohert by number of students per year. "/>
          <p:cNvPicPr preferRelativeResize="0"/>
          <p:nvPr/>
        </p:nvPicPr>
        <p:blipFill rotWithShape="1">
          <a:blip r:embed="rId3">
            <a:alphaModFix/>
          </a:blip>
          <a:srcRect/>
          <a:stretch/>
        </p:blipFill>
        <p:spPr>
          <a:xfrm>
            <a:off x="698242" y="1959899"/>
            <a:ext cx="9554658" cy="3191772"/>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Google Shape;51;g110f8fd07f8_2_0"/>
          <p:cNvSpPr txBox="1">
            <a:spLocks noGrp="1"/>
          </p:cNvSpPr>
          <p:nvPr>
            <p:ph type="ctrTitle"/>
          </p:nvPr>
        </p:nvSpPr>
        <p:spPr>
          <a:xfrm>
            <a:off x="1524000" y="2764465"/>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Welcome &amp; Introductions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111c74a86ff_0_47"/>
          <p:cNvSpPr txBox="1">
            <a:spLocks noGrp="1"/>
          </p:cNvSpPr>
          <p:nvPr>
            <p:ph type="title"/>
          </p:nvPr>
        </p:nvSpPr>
        <p:spPr>
          <a:xfrm>
            <a:off x="587825" y="282600"/>
            <a:ext cx="10515600" cy="708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800"/>
              <a:buFont typeface="Arial"/>
              <a:buNone/>
            </a:pPr>
            <a:r>
              <a:rPr lang="en-US"/>
              <a:t>Systemwide Data</a:t>
            </a:r>
            <a:endParaRPr/>
          </a:p>
        </p:txBody>
      </p:sp>
      <p:sp>
        <p:nvSpPr>
          <p:cNvPr id="185" name="Google Shape;185;g111c74a86ff_0_47"/>
          <p:cNvSpPr txBox="1">
            <a:spLocks noGrp="1"/>
          </p:cNvSpPr>
          <p:nvPr>
            <p:ph type="body" idx="1"/>
          </p:nvPr>
        </p:nvSpPr>
        <p:spPr>
          <a:xfrm>
            <a:off x="587825" y="1231650"/>
            <a:ext cx="4898700" cy="41868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1000"/>
              </a:spcBef>
              <a:spcAft>
                <a:spcPts val="0"/>
              </a:spcAft>
              <a:buSzPct val="100000"/>
              <a:buNone/>
            </a:pPr>
            <a:r>
              <a:rPr lang="en-US"/>
              <a:t>Systemwide data that provides information that is not otherwise not available:</a:t>
            </a:r>
            <a:endParaRPr/>
          </a:p>
          <a:p>
            <a:pPr marL="0" lvl="0" indent="0" algn="l" rtl="0">
              <a:lnSpc>
                <a:spcPct val="90000"/>
              </a:lnSpc>
              <a:spcBef>
                <a:spcPts val="1000"/>
              </a:spcBef>
              <a:spcAft>
                <a:spcPts val="0"/>
              </a:spcAft>
              <a:buSzPct val="100000"/>
              <a:buNone/>
            </a:pPr>
            <a:endParaRPr/>
          </a:p>
          <a:p>
            <a:pPr marL="457200" lvl="0" indent="-457200" algn="l" rtl="0">
              <a:lnSpc>
                <a:spcPct val="90000"/>
              </a:lnSpc>
              <a:spcBef>
                <a:spcPts val="1000"/>
              </a:spcBef>
              <a:spcAft>
                <a:spcPts val="0"/>
              </a:spcAft>
              <a:buSzPct val="100000"/>
              <a:buChar char="➢"/>
            </a:pPr>
            <a:r>
              <a:rPr lang="en-US" sz="2600"/>
              <a:t>Includes only students who are first-time in the system</a:t>
            </a:r>
            <a:endParaRPr/>
          </a:p>
          <a:p>
            <a:pPr marL="457200" lvl="0" indent="-457200" algn="l" rtl="0">
              <a:lnSpc>
                <a:spcPct val="90000"/>
              </a:lnSpc>
              <a:spcBef>
                <a:spcPts val="1000"/>
              </a:spcBef>
              <a:spcAft>
                <a:spcPts val="0"/>
              </a:spcAft>
              <a:buSzPct val="100000"/>
              <a:buChar char="➢"/>
            </a:pPr>
            <a:r>
              <a:rPr lang="en-US" sz="2600"/>
              <a:t>Includes student outcomes who achieved outcomes beyond a single college</a:t>
            </a:r>
            <a:endParaRPr/>
          </a:p>
          <a:p>
            <a:pPr marL="457200" lvl="0" indent="-457200" algn="l" rtl="0">
              <a:lnSpc>
                <a:spcPct val="90000"/>
              </a:lnSpc>
              <a:spcBef>
                <a:spcPts val="1000"/>
              </a:spcBef>
              <a:spcAft>
                <a:spcPts val="0"/>
              </a:spcAft>
              <a:buSzPct val="100000"/>
              <a:buChar char="➢"/>
            </a:pPr>
            <a:r>
              <a:rPr lang="en-US" sz="2600"/>
              <a:t>Matches exited students to enrollment at four-year postsecondary institutions </a:t>
            </a:r>
            <a:endParaRPr/>
          </a:p>
          <a:p>
            <a:pPr marL="342900" lvl="0" indent="-201930" algn="l" rtl="0">
              <a:lnSpc>
                <a:spcPct val="90000"/>
              </a:lnSpc>
              <a:spcBef>
                <a:spcPts val="1000"/>
              </a:spcBef>
              <a:spcAft>
                <a:spcPts val="0"/>
              </a:spcAft>
              <a:buSzPct val="100000"/>
              <a:buNone/>
            </a:pPr>
            <a:endParaRPr sz="2400"/>
          </a:p>
        </p:txBody>
      </p:sp>
      <p:pic>
        <p:nvPicPr>
          <p:cNvPr id="186" name="Google Shape;186;g111c74a86ff_0_47" descr="Image of a bar graph showing the percentage of student who transferred to a 4-year insitution within 3 years."/>
          <p:cNvPicPr preferRelativeResize="0"/>
          <p:nvPr/>
        </p:nvPicPr>
        <p:blipFill rotWithShape="1">
          <a:blip r:embed="rId3">
            <a:alphaModFix/>
          </a:blip>
          <a:srcRect t="37181" r="43265"/>
          <a:stretch/>
        </p:blipFill>
        <p:spPr>
          <a:xfrm>
            <a:off x="6368125" y="3049000"/>
            <a:ext cx="5249100" cy="2427251"/>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50"/>
              </a:srgbClr>
            </a:outerShdw>
          </a:effectLst>
        </p:spPr>
      </p:pic>
      <p:sp>
        <p:nvSpPr>
          <p:cNvPr id="187" name="Google Shape;187;g111c74a86ff_0_47"/>
          <p:cNvSpPr txBox="1"/>
          <p:nvPr/>
        </p:nvSpPr>
        <p:spPr>
          <a:xfrm>
            <a:off x="6305625" y="1865500"/>
            <a:ext cx="5311500" cy="708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none" strike="noStrike" cap="none">
                <a:solidFill>
                  <a:schemeClr val="dk1"/>
                </a:solidFill>
                <a:latin typeface="Source Sans Pro"/>
                <a:ea typeface="Source Sans Pro"/>
                <a:cs typeface="Source Sans Pro"/>
                <a:sym typeface="Source Sans Pro"/>
              </a:rPr>
              <a:t>Transferred to a Four-Year Institution within three years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111c74a86ff_0_6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t>Disaggregated Data </a:t>
            </a:r>
            <a:r>
              <a:rPr lang="en-US"/>
              <a:t>on Student Outcomes</a:t>
            </a:r>
            <a:endParaRPr/>
          </a:p>
        </p:txBody>
      </p:sp>
      <p:sp>
        <p:nvSpPr>
          <p:cNvPr id="193" name="Google Shape;193;g111c74a86ff_0_60"/>
          <p:cNvSpPr txBox="1">
            <a:spLocks noGrp="1"/>
          </p:cNvSpPr>
          <p:nvPr>
            <p:ph type="body" idx="1"/>
          </p:nvPr>
        </p:nvSpPr>
        <p:spPr>
          <a:xfrm>
            <a:off x="693300" y="2047500"/>
            <a:ext cx="3841500" cy="34110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Race/Ethnicity</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Gender</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LGBT</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Perkins Economically Disadvantaged</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First Generation</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Foster Youth</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t>Students with Disabilities</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Veterans</a:t>
            </a:r>
            <a:endParaRPr sz="1800" b="1">
              <a:solidFill>
                <a:srgbClr val="53575A"/>
              </a:solidFill>
            </a:endParaRPr>
          </a:p>
          <a:p>
            <a:pPr marL="0" lvl="0" indent="0" algn="l" rtl="0">
              <a:lnSpc>
                <a:spcPct val="160000"/>
              </a:lnSpc>
              <a:spcBef>
                <a:spcPts val="0"/>
              </a:spcBef>
              <a:spcAft>
                <a:spcPts val="0"/>
              </a:spcAft>
              <a:buNone/>
            </a:pPr>
            <a:r>
              <a:rPr lang="en-US" sz="1600">
                <a:solidFill>
                  <a:srgbClr val="53575A"/>
                </a:solidFill>
                <a:latin typeface="Courier New"/>
                <a:ea typeface="Courier New"/>
                <a:cs typeface="Courier New"/>
                <a:sym typeface="Courier New"/>
              </a:rPr>
              <a:t>o</a:t>
            </a:r>
            <a:r>
              <a:rPr lang="en-US" sz="1800" b="1">
                <a:solidFill>
                  <a:srgbClr val="53575A"/>
                </a:solidFill>
              </a:rPr>
              <a:t>Homeless </a:t>
            </a:r>
            <a:endParaRPr sz="1800" b="1">
              <a:solidFill>
                <a:srgbClr val="53575A"/>
              </a:solidFill>
            </a:endParaRPr>
          </a:p>
          <a:p>
            <a:pPr marL="0" lvl="0" indent="0" algn="l" rtl="0">
              <a:lnSpc>
                <a:spcPct val="160000"/>
              </a:lnSpc>
              <a:spcBef>
                <a:spcPts val="0"/>
              </a:spcBef>
              <a:spcAft>
                <a:spcPts val="0"/>
              </a:spcAft>
              <a:buNone/>
            </a:pPr>
            <a:endParaRPr sz="2600"/>
          </a:p>
        </p:txBody>
      </p:sp>
      <p:pic>
        <p:nvPicPr>
          <p:cNvPr id="194" name="Google Shape;194;g111c74a86ff_0_60" descr="Image of a bar graph that shows completed transfer-level math and english by percentage. "/>
          <p:cNvPicPr preferRelativeResize="0"/>
          <p:nvPr/>
        </p:nvPicPr>
        <p:blipFill>
          <a:blip r:embed="rId3">
            <a:alphaModFix/>
          </a:blip>
          <a:stretch>
            <a:fillRect/>
          </a:stretch>
        </p:blipFill>
        <p:spPr>
          <a:xfrm>
            <a:off x="4927574" y="2047500"/>
            <a:ext cx="6895401" cy="310405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g111c74a86ff_0_66" descr="Image of a bar graph showing completed transfer-level math and english by percentage. "/>
          <p:cNvPicPr preferRelativeResize="0"/>
          <p:nvPr/>
        </p:nvPicPr>
        <p:blipFill>
          <a:blip r:embed="rId3">
            <a:alphaModFix/>
          </a:blip>
          <a:stretch>
            <a:fillRect/>
          </a:stretch>
        </p:blipFill>
        <p:spPr>
          <a:xfrm>
            <a:off x="548850" y="1985025"/>
            <a:ext cx="11094310" cy="3463500"/>
          </a:xfrm>
          <a:prstGeom prst="rect">
            <a:avLst/>
          </a:prstGeom>
          <a:noFill/>
          <a:ln w="38100" cap="flat" cmpd="sng">
            <a:solidFill>
              <a:schemeClr val="dk2"/>
            </a:solidFill>
            <a:prstDash val="solid"/>
            <a:round/>
            <a:headEnd type="none" w="sm" len="sm"/>
            <a:tailEnd type="none" w="sm" len="sm"/>
          </a:ln>
        </p:spPr>
      </p:pic>
      <p:sp>
        <p:nvSpPr>
          <p:cNvPr id="202" name="Google Shape;202;g111c74a86ff_0_66"/>
          <p:cNvSpPr/>
          <p:nvPr/>
        </p:nvSpPr>
        <p:spPr>
          <a:xfrm>
            <a:off x="1344825" y="2579575"/>
            <a:ext cx="9605100" cy="4974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latin typeface="Source Sans Pro"/>
                <a:ea typeface="Source Sans Pro"/>
                <a:cs typeface="Source Sans Pro"/>
                <a:sym typeface="Source Sans Pro"/>
              </a:rPr>
              <a:t>Completed Transfer-Level Math &amp; English</a:t>
            </a:r>
            <a:endParaRPr b="1">
              <a:solidFill>
                <a:schemeClr val="dk1"/>
              </a:solidFill>
              <a:latin typeface="Source Sans Pro"/>
              <a:ea typeface="Source Sans Pro"/>
              <a:cs typeface="Source Sans Pro"/>
              <a:sym typeface="Source Sans Pro"/>
            </a:endParaRPr>
          </a:p>
          <a:p>
            <a:pPr marL="0" lvl="0" indent="0" algn="l" rtl="0">
              <a:spcBef>
                <a:spcPts val="0"/>
              </a:spcBef>
              <a:spcAft>
                <a:spcPts val="0"/>
              </a:spcAft>
              <a:buClr>
                <a:schemeClr val="dk1"/>
              </a:buClr>
              <a:buSzPts val="1100"/>
              <a:buFont typeface="Arial"/>
              <a:buNone/>
            </a:pPr>
            <a:r>
              <a:rPr lang="en-US" sz="1200">
                <a:solidFill>
                  <a:schemeClr val="dk1"/>
                </a:solidFill>
                <a:latin typeface="Source Sans Pro"/>
                <a:ea typeface="Source Sans Pro"/>
                <a:cs typeface="Source Sans Pro"/>
                <a:sym typeface="Source Sans Pro"/>
              </a:rPr>
              <a:t>Among first-time cohort students, the proportion who completed both transfer-level math and English courses in the district in their first year</a:t>
            </a:r>
            <a:endParaRPr sz="1200"/>
          </a:p>
        </p:txBody>
      </p:sp>
      <p:sp>
        <p:nvSpPr>
          <p:cNvPr id="201" name="Google Shape;201;g111c74a86ff_0_66"/>
          <p:cNvSpPr txBox="1">
            <a:spLocks noGrp="1"/>
          </p:cNvSpPr>
          <p:nvPr>
            <p:ph type="body" idx="1"/>
          </p:nvPr>
        </p:nvSpPr>
        <p:spPr>
          <a:xfrm>
            <a:off x="475850" y="1287525"/>
            <a:ext cx="11514600" cy="697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600"/>
              <a:t>Outcomes for all disaggregations will be further</a:t>
            </a:r>
            <a:r>
              <a:rPr lang="en-US" sz="2600" b="1"/>
              <a:t> disaggregated by gender</a:t>
            </a:r>
            <a:endParaRPr b="1"/>
          </a:p>
        </p:txBody>
      </p:sp>
      <p:sp>
        <p:nvSpPr>
          <p:cNvPr id="200" name="Google Shape;200;g111c74a86ff_0_66"/>
          <p:cNvSpPr txBox="1">
            <a:spLocks noGrp="1"/>
          </p:cNvSpPr>
          <p:nvPr>
            <p:ph type="title"/>
          </p:nvPr>
        </p:nvSpPr>
        <p:spPr>
          <a:xfrm>
            <a:off x="329100" y="251925"/>
            <a:ext cx="11661300" cy="1035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1800"/>
              <a:buNone/>
            </a:pPr>
            <a:r>
              <a:rPr lang="en-US" sz="4200" b="1" dirty="0"/>
              <a:t>Further Disaggregated Data </a:t>
            </a:r>
            <a:r>
              <a:rPr lang="en-US" sz="4200" dirty="0"/>
              <a:t>on Student Outcomes</a:t>
            </a:r>
            <a:endParaRPr sz="4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11c74a86ff_0_74"/>
          <p:cNvSpPr txBox="1">
            <a:spLocks noGrp="1"/>
          </p:cNvSpPr>
          <p:nvPr>
            <p:ph type="title"/>
          </p:nvPr>
        </p:nvSpPr>
        <p:spPr>
          <a:xfrm>
            <a:off x="538250" y="20837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1000"/>
              </a:spcBef>
              <a:spcAft>
                <a:spcPts val="0"/>
              </a:spcAft>
              <a:buClr>
                <a:schemeClr val="dk1"/>
              </a:buClr>
              <a:buSzPts val="1800"/>
              <a:buFont typeface="Arial"/>
              <a:buNone/>
            </a:pPr>
            <a:r>
              <a:rPr lang="en-US" sz="3050" b="1">
                <a:solidFill>
                  <a:schemeClr val="accent1"/>
                </a:solidFill>
              </a:rPr>
              <a:t>How </a:t>
            </a:r>
            <a:r>
              <a:rPr lang="en-US" sz="3050">
                <a:solidFill>
                  <a:schemeClr val="dk1"/>
                </a:solidFill>
              </a:rPr>
              <a:t>will Disproportionate Impact be determined?</a:t>
            </a:r>
            <a:endParaRPr sz="305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sz="2700" b="1">
                <a:solidFill>
                  <a:schemeClr val="accent1"/>
                </a:solidFill>
              </a:rPr>
              <a:t>Methodology: Percentage Point Gap - 1</a:t>
            </a:r>
            <a:endParaRPr sz="3050" b="1">
              <a:solidFill>
                <a:schemeClr val="dk1"/>
              </a:solidFill>
            </a:endParaRPr>
          </a:p>
        </p:txBody>
      </p:sp>
      <p:sp>
        <p:nvSpPr>
          <p:cNvPr id="208" name="Google Shape;208;g111c74a86ff_0_74"/>
          <p:cNvSpPr txBox="1"/>
          <p:nvPr/>
        </p:nvSpPr>
        <p:spPr>
          <a:xfrm>
            <a:off x="654725" y="1367925"/>
            <a:ext cx="10515600" cy="4340700"/>
          </a:xfrm>
          <a:prstGeom prst="rect">
            <a:avLst/>
          </a:prstGeom>
          <a:noFill/>
          <a:ln>
            <a:noFill/>
          </a:ln>
        </p:spPr>
        <p:txBody>
          <a:bodyPr spcFirstLastPara="1" wrap="square" lIns="91425" tIns="91425" rIns="91425" bIns="91425" anchor="t" anchorCtr="0">
            <a:spAutoFit/>
          </a:bodyPr>
          <a:lstStyle/>
          <a:p>
            <a:pPr marL="914400" lvl="0" indent="-381000" algn="l" rtl="0">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Compare the outcomes of students in a specific subgroup to the outcomes of </a:t>
            </a:r>
            <a:r>
              <a:rPr lang="en-US" sz="2400" b="1">
                <a:solidFill>
                  <a:schemeClr val="dk1"/>
                </a:solidFill>
                <a:latin typeface="Source Sans Pro"/>
                <a:ea typeface="Source Sans Pro"/>
                <a:cs typeface="Source Sans Pro"/>
                <a:sym typeface="Source Sans Pro"/>
              </a:rPr>
              <a:t>all other </a:t>
            </a:r>
            <a:r>
              <a:rPr lang="en-US" sz="2400">
                <a:solidFill>
                  <a:schemeClr val="dk1"/>
                </a:solidFill>
                <a:latin typeface="Source Sans Pro"/>
                <a:ea typeface="Source Sans Pro"/>
                <a:cs typeface="Source Sans Pro"/>
                <a:sym typeface="Source Sans Pro"/>
              </a:rPr>
              <a:t>students </a:t>
            </a:r>
            <a:endParaRPr sz="2400">
              <a:solidFill>
                <a:schemeClr val="dk1"/>
              </a:solidFill>
              <a:latin typeface="Source Sans Pro"/>
              <a:ea typeface="Source Sans Pro"/>
              <a:cs typeface="Source Sans Pro"/>
              <a:sym typeface="Source Sans Pro"/>
            </a:endParaRPr>
          </a:p>
          <a:p>
            <a:pPr marL="91440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914400" lvl="0" indent="-381000" algn="l" rtl="0">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When the gap is larger than a specific </a:t>
            </a:r>
            <a:r>
              <a:rPr lang="en-US" sz="2400" b="1">
                <a:solidFill>
                  <a:schemeClr val="dk1"/>
                </a:solidFill>
                <a:latin typeface="Source Sans Pro"/>
                <a:ea typeface="Source Sans Pro"/>
                <a:cs typeface="Source Sans Pro"/>
                <a:sym typeface="Source Sans Pro"/>
              </a:rPr>
              <a:t>threshold</a:t>
            </a:r>
            <a:r>
              <a:rPr lang="en-US" sz="2400">
                <a:solidFill>
                  <a:schemeClr val="dk1"/>
                </a:solidFill>
                <a:latin typeface="Source Sans Pro"/>
                <a:ea typeface="Source Sans Pro"/>
                <a:cs typeface="Source Sans Pro"/>
                <a:sym typeface="Source Sans Pro"/>
              </a:rPr>
              <a:t>, that group is considered to be disproportionately impacted and flagged</a:t>
            </a:r>
            <a:endParaRPr sz="2400">
              <a:solidFill>
                <a:schemeClr val="dk1"/>
              </a:solidFill>
              <a:latin typeface="Source Sans Pro"/>
              <a:ea typeface="Source Sans Pro"/>
              <a:cs typeface="Source Sans Pro"/>
              <a:sym typeface="Source Sans Pro"/>
            </a:endParaRPr>
          </a:p>
          <a:p>
            <a:pPr marL="914400" lvl="0" indent="0" algn="l" rtl="0">
              <a:spcBef>
                <a:spcPts val="0"/>
              </a:spcBef>
              <a:spcAft>
                <a:spcPts val="0"/>
              </a:spcAft>
              <a:buNone/>
            </a:pPr>
            <a:endParaRPr>
              <a:solidFill>
                <a:schemeClr val="dk1"/>
              </a:solidFill>
              <a:latin typeface="Source Sans Pro"/>
              <a:ea typeface="Source Sans Pro"/>
              <a:cs typeface="Source Sans Pro"/>
              <a:sym typeface="Source Sans Pro"/>
            </a:endParaRPr>
          </a:p>
          <a:p>
            <a:pPr marL="914400" lvl="0" indent="-381000" algn="l" rtl="0">
              <a:spcBef>
                <a:spcPts val="0"/>
              </a:spcBef>
              <a:spcAft>
                <a:spcPts val="0"/>
              </a:spcAft>
              <a:buClr>
                <a:schemeClr val="dk1"/>
              </a:buClr>
              <a:buSzPts val="2400"/>
              <a:buFont typeface="Source Sans Pro"/>
              <a:buChar char="●"/>
            </a:pPr>
            <a:r>
              <a:rPr lang="en-US" sz="2400">
                <a:solidFill>
                  <a:schemeClr val="dk1"/>
                </a:solidFill>
                <a:latin typeface="Source Sans Pro"/>
                <a:ea typeface="Source Sans Pro"/>
                <a:cs typeface="Source Sans Pro"/>
                <a:sym typeface="Source Sans Pro"/>
              </a:rPr>
              <a:t>If DI is flagged, then the </a:t>
            </a:r>
            <a:r>
              <a:rPr lang="en-US" sz="2400" b="1">
                <a:solidFill>
                  <a:schemeClr val="dk1"/>
                </a:solidFill>
                <a:latin typeface="Source Sans Pro"/>
                <a:ea typeface="Source Sans Pro"/>
                <a:cs typeface="Source Sans Pro"/>
                <a:sym typeface="Source Sans Pro"/>
              </a:rPr>
              <a:t>minimum number </a:t>
            </a:r>
            <a:r>
              <a:rPr lang="en-US" sz="2400">
                <a:solidFill>
                  <a:schemeClr val="dk1"/>
                </a:solidFill>
                <a:latin typeface="Source Sans Pro"/>
                <a:ea typeface="Source Sans Pro"/>
                <a:cs typeface="Source Sans Pro"/>
                <a:sym typeface="Source Sans Pro"/>
              </a:rPr>
              <a:t>to meet the threshold and </a:t>
            </a:r>
            <a:r>
              <a:rPr lang="en-US" sz="2400" b="1">
                <a:solidFill>
                  <a:schemeClr val="dk1"/>
                </a:solidFill>
                <a:latin typeface="Source Sans Pro"/>
                <a:ea typeface="Source Sans Pro"/>
                <a:cs typeface="Source Sans Pro"/>
                <a:sym typeface="Source Sans Pro"/>
              </a:rPr>
              <a:t>full number </a:t>
            </a:r>
            <a:r>
              <a:rPr lang="en-US" sz="2400">
                <a:solidFill>
                  <a:schemeClr val="dk1"/>
                </a:solidFill>
                <a:latin typeface="Source Sans Pro"/>
                <a:ea typeface="Source Sans Pro"/>
                <a:cs typeface="Source Sans Pro"/>
                <a:sym typeface="Source Sans Pro"/>
              </a:rPr>
              <a:t>of students needed to close the equity gap </a:t>
            </a:r>
            <a:r>
              <a:rPr lang="en-US" sz="2400" b="1">
                <a:solidFill>
                  <a:schemeClr val="dk1"/>
                </a:solidFill>
                <a:latin typeface="Source Sans Pro"/>
                <a:ea typeface="Source Sans Pro"/>
                <a:cs typeface="Source Sans Pro"/>
                <a:sym typeface="Source Sans Pro"/>
              </a:rPr>
              <a:t>are calculated</a:t>
            </a:r>
            <a:endParaRPr sz="2400" b="1">
              <a:solidFill>
                <a:schemeClr val="dk1"/>
              </a:solidFill>
              <a:latin typeface="Source Sans Pro"/>
              <a:ea typeface="Source Sans Pro"/>
              <a:cs typeface="Source Sans Pro"/>
              <a:sym typeface="Source Sans Pro"/>
            </a:endParaRPr>
          </a:p>
          <a:p>
            <a:pPr marL="457200" lvl="0" indent="0" algn="l" rtl="0">
              <a:spcBef>
                <a:spcPts val="0"/>
              </a:spcBef>
              <a:spcAft>
                <a:spcPts val="0"/>
              </a:spcAft>
              <a:buNone/>
            </a:pPr>
            <a:endParaRPr sz="25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US" sz="2400">
                <a:solidFill>
                  <a:schemeClr val="dk1"/>
                </a:solidFill>
                <a:latin typeface="Source Sans Pro"/>
                <a:ea typeface="Source Sans Pro"/>
                <a:cs typeface="Source Sans Pro"/>
                <a:sym typeface="Source Sans Pro"/>
              </a:rPr>
              <a:t>Note: The Chancellor’s Office will complete these calculations and highlight all groups that are experiencing DI based on this system wide methodology </a:t>
            </a:r>
            <a:r>
              <a:rPr lang="en-US" sz="2400">
                <a:latin typeface="Source Sans Pro"/>
                <a:ea typeface="Source Sans Pro"/>
                <a:cs typeface="Source Sans Pro"/>
                <a:sym typeface="Source Sans Pro"/>
              </a:rPr>
              <a:t> </a:t>
            </a:r>
            <a:endParaRPr sz="2400">
              <a:latin typeface="Source Sans Pro"/>
              <a:ea typeface="Source Sans Pro"/>
              <a:cs typeface="Source Sans Pro"/>
              <a:sym typeface="Source Sans Pro"/>
            </a:endParaRPr>
          </a:p>
          <a:p>
            <a:pPr marL="0" lvl="0" indent="0" algn="l" rtl="0">
              <a:spcBef>
                <a:spcPts val="0"/>
              </a:spcBef>
              <a:spcAft>
                <a:spcPts val="0"/>
              </a:spcAft>
              <a:buNone/>
            </a:pPr>
            <a:endParaRPr sz="2500">
              <a:latin typeface="Source Sans Pro"/>
              <a:ea typeface="Source Sans Pro"/>
              <a:cs typeface="Source Sans Pro"/>
              <a:sym typeface="Source Sans Pro"/>
            </a:endParaRPr>
          </a:p>
        </p:txBody>
      </p:sp>
      <p:sp>
        <p:nvSpPr>
          <p:cNvPr id="209" name="Google Shape;209;g111c74a86ff_0_74"/>
          <p:cNvSpPr txBox="1"/>
          <p:nvPr/>
        </p:nvSpPr>
        <p:spPr>
          <a:xfrm>
            <a:off x="2296850" y="5815350"/>
            <a:ext cx="87570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Source Sans Pro"/>
                <a:ea typeface="Source Sans Pro"/>
                <a:cs typeface="Source Sans Pro"/>
                <a:sym typeface="Source Sans Pro"/>
              </a:rPr>
              <a:t>To learn more about the PPG method for calculating Disproportionate  Impact, please go to: </a:t>
            </a:r>
            <a:r>
              <a:rPr lang="en-US" u="sng">
                <a:solidFill>
                  <a:srgbClr val="0563C1"/>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https://www.cccco.edu/-/media/CCCCO-Website/About-Us/Divisions/Digital-Innovation-and-Infrastructure/Research/Files/PercentagePointGapMethod2017.ashx</a:t>
            </a:r>
            <a:endParaRPr>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11c74a86ff_0_8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Where will colleges access this data?</a:t>
            </a:r>
            <a:endParaRPr/>
          </a:p>
        </p:txBody>
      </p:sp>
      <p:sp>
        <p:nvSpPr>
          <p:cNvPr id="215" name="Google Shape;215;g111c74a86ff_0_80"/>
          <p:cNvSpPr txBox="1">
            <a:spLocks noGrp="1"/>
          </p:cNvSpPr>
          <p:nvPr>
            <p:ph type="body" idx="1"/>
          </p:nvPr>
        </p:nvSpPr>
        <p:spPr>
          <a:xfrm>
            <a:off x="838200" y="1623050"/>
            <a:ext cx="10515600" cy="3916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1000"/>
              </a:spcBef>
              <a:spcAft>
                <a:spcPts val="0"/>
              </a:spcAft>
              <a:buSzPts val="1800"/>
              <a:buNone/>
            </a:pPr>
            <a:r>
              <a:rPr lang="en-US" sz="3400" b="1" u="sng"/>
              <a:t>3 files</a:t>
            </a:r>
            <a:r>
              <a:rPr lang="en-US"/>
              <a:t> will be delivered to districts through </a:t>
            </a:r>
            <a:r>
              <a:rPr lang="en-US" b="1" u="sng"/>
              <a:t>Data on Demand</a:t>
            </a:r>
            <a:r>
              <a:rPr lang="en-US" u="sng"/>
              <a:t>:</a:t>
            </a:r>
            <a:endParaRPr u="sng"/>
          </a:p>
          <a:p>
            <a:pPr marL="457200" lvl="0" indent="-342900" algn="l" rtl="0">
              <a:lnSpc>
                <a:spcPct val="115000"/>
              </a:lnSpc>
              <a:spcBef>
                <a:spcPts val="1000"/>
              </a:spcBef>
              <a:spcAft>
                <a:spcPts val="0"/>
              </a:spcAft>
              <a:buSzPts val="1800"/>
              <a:buAutoNum type="arabicPeriod"/>
            </a:pPr>
            <a:r>
              <a:rPr lang="en-US" b="1"/>
              <a:t>2022 SEP data file: </a:t>
            </a:r>
            <a:r>
              <a:rPr lang="en-US"/>
              <a:t>csv file with the latest year available for first-time cohorts for each of the five metrics </a:t>
            </a:r>
            <a:endParaRPr/>
          </a:p>
          <a:p>
            <a:pPr marL="457200" lvl="0" indent="-342900" algn="l" rtl="0">
              <a:lnSpc>
                <a:spcPct val="115000"/>
              </a:lnSpc>
              <a:spcBef>
                <a:spcPts val="1000"/>
              </a:spcBef>
              <a:spcAft>
                <a:spcPts val="0"/>
              </a:spcAft>
              <a:buSzPts val="1800"/>
              <a:buAutoNum type="arabicPeriod"/>
            </a:pPr>
            <a:r>
              <a:rPr lang="en-US" b="1"/>
              <a:t>Historical: </a:t>
            </a:r>
            <a:r>
              <a:rPr lang="en-US"/>
              <a:t>csv file with the all of the years of data for all first-time cohorts included in the SSM cohort view for each of the five metrics</a:t>
            </a:r>
            <a:endParaRPr/>
          </a:p>
          <a:p>
            <a:pPr marL="457200" lvl="0" indent="-342900" algn="l" rtl="0">
              <a:lnSpc>
                <a:spcPct val="115000"/>
              </a:lnSpc>
              <a:spcBef>
                <a:spcPts val="1000"/>
              </a:spcBef>
              <a:spcAft>
                <a:spcPts val="0"/>
              </a:spcAft>
              <a:buSzPts val="1800"/>
              <a:buAutoNum type="arabicPeriod"/>
            </a:pPr>
            <a:r>
              <a:rPr lang="en-US" b="1"/>
              <a:t>Instructions</a:t>
            </a:r>
            <a:r>
              <a:rPr lang="en-US"/>
              <a:t>: Read Me First file to explain the data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1131783886b_22_45"/>
          <p:cNvSpPr txBox="1">
            <a:spLocks noGrp="1"/>
          </p:cNvSpPr>
          <p:nvPr>
            <p:ph type="title"/>
          </p:nvPr>
        </p:nvSpPr>
        <p:spPr>
          <a:xfrm>
            <a:off x="430400" y="139950"/>
            <a:ext cx="10923300" cy="646500"/>
          </a:xfrm>
          <a:prstGeom prst="rect">
            <a:avLst/>
          </a:prstGeom>
          <a:noFill/>
          <a:ln>
            <a:noFill/>
          </a:ln>
        </p:spPr>
        <p:txBody>
          <a:bodyPr spcFirstLastPara="1" wrap="square" lIns="91425" tIns="45700" rIns="91425" bIns="45700" anchor="ctr" anchorCtr="0">
            <a:normAutofit fontScale="90000"/>
          </a:bodyPr>
          <a:lstStyle/>
          <a:p>
            <a:pPr marL="0" marR="0" lvl="0" indent="0" algn="l" rtl="0">
              <a:lnSpc>
                <a:spcPct val="90000"/>
              </a:lnSpc>
              <a:spcBef>
                <a:spcPts val="0"/>
              </a:spcBef>
              <a:spcAft>
                <a:spcPts val="0"/>
              </a:spcAft>
              <a:buClr>
                <a:srgbClr val="000000"/>
              </a:buClr>
              <a:buSzPct val="40909"/>
              <a:buFont typeface="Arial"/>
              <a:buNone/>
            </a:pPr>
            <a:r>
              <a:rPr lang="en-US" dirty="0"/>
              <a:t>2022 SEP data file: latest year(s) available</a:t>
            </a:r>
            <a:endParaRPr dirty="0"/>
          </a:p>
        </p:txBody>
      </p:sp>
      <p:graphicFrame>
        <p:nvGraphicFramePr>
          <p:cNvPr id="221" name="Google Shape;221;g1131783886b_22_45"/>
          <p:cNvGraphicFramePr/>
          <p:nvPr>
            <p:extLst>
              <p:ext uri="{D42A27DB-BD31-4B8C-83A1-F6EECF244321}">
                <p14:modId xmlns:p14="http://schemas.microsoft.com/office/powerpoint/2010/main" val="1253369326"/>
              </p:ext>
            </p:extLst>
          </p:nvPr>
        </p:nvGraphicFramePr>
        <p:xfrm>
          <a:off x="231612" y="1010005"/>
          <a:ext cx="11505850" cy="4398490"/>
        </p:xfrm>
        <a:graphic>
          <a:graphicData uri="http://schemas.openxmlformats.org/drawingml/2006/table">
            <a:tbl>
              <a:tblPr firstRow="1">
                <a:noFill/>
                <a:tableStyleId>{1994C378-45CD-4A3D-8113-521E460FF757}</a:tableStyleId>
              </a:tblPr>
              <a:tblGrid>
                <a:gridCol w="5682325">
                  <a:extLst>
                    <a:ext uri="{9D8B030D-6E8A-4147-A177-3AD203B41FA5}">
                      <a16:colId xmlns:a16="http://schemas.microsoft.com/office/drawing/2014/main" val="20000"/>
                    </a:ext>
                  </a:extLst>
                </a:gridCol>
                <a:gridCol w="1238925">
                  <a:extLst>
                    <a:ext uri="{9D8B030D-6E8A-4147-A177-3AD203B41FA5}">
                      <a16:colId xmlns:a16="http://schemas.microsoft.com/office/drawing/2014/main" val="20001"/>
                    </a:ext>
                  </a:extLst>
                </a:gridCol>
                <a:gridCol w="1118000">
                  <a:extLst>
                    <a:ext uri="{9D8B030D-6E8A-4147-A177-3AD203B41FA5}">
                      <a16:colId xmlns:a16="http://schemas.microsoft.com/office/drawing/2014/main" val="20002"/>
                    </a:ext>
                  </a:extLst>
                </a:gridCol>
                <a:gridCol w="1211100">
                  <a:extLst>
                    <a:ext uri="{9D8B030D-6E8A-4147-A177-3AD203B41FA5}">
                      <a16:colId xmlns:a16="http://schemas.microsoft.com/office/drawing/2014/main" val="20003"/>
                    </a:ext>
                  </a:extLst>
                </a:gridCol>
                <a:gridCol w="1132175">
                  <a:extLst>
                    <a:ext uri="{9D8B030D-6E8A-4147-A177-3AD203B41FA5}">
                      <a16:colId xmlns:a16="http://schemas.microsoft.com/office/drawing/2014/main" val="20004"/>
                    </a:ext>
                  </a:extLst>
                </a:gridCol>
                <a:gridCol w="1123325">
                  <a:extLst>
                    <a:ext uri="{9D8B030D-6E8A-4147-A177-3AD203B41FA5}">
                      <a16:colId xmlns:a16="http://schemas.microsoft.com/office/drawing/2014/main" val="20005"/>
                    </a:ext>
                  </a:extLst>
                </a:gridCol>
              </a:tblGrid>
              <a:tr h="721175">
                <a:tc>
                  <a:txBody>
                    <a:bodyPr/>
                    <a:lstStyle/>
                    <a:p>
                      <a:pPr marL="0" marR="0" lvl="0" indent="0" algn="l" rtl="0">
                        <a:lnSpc>
                          <a:spcPct val="100000"/>
                        </a:lnSpc>
                        <a:spcBef>
                          <a:spcPts val="0"/>
                        </a:spcBef>
                        <a:spcAft>
                          <a:spcPts val="0"/>
                        </a:spcAft>
                        <a:buClr>
                          <a:srgbClr val="000000"/>
                        </a:buClr>
                        <a:buSzPts val="2000"/>
                        <a:buFont typeface="Arial"/>
                        <a:buNone/>
                      </a:pPr>
                      <a:r>
                        <a:rPr lang="en-US" sz="2000" b="1" u="none" strike="noStrike" cap="none" dirty="0"/>
                        <a:t>Metrics</a:t>
                      </a:r>
                      <a:endParaRPr sz="2000" b="1" u="none" strike="noStrike" cap="none" dirty="0"/>
                    </a:p>
                  </a:txBody>
                  <a:tcPr marL="91425" marR="91425" marT="91425" marB="91425">
                    <a:solidFill>
                      <a:srgbClr val="C9DAF8"/>
                    </a:solidFill>
                  </a:tcPr>
                </a:tc>
                <a:tc gridSpan="5">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dirty="0">
                          <a:solidFill>
                            <a:schemeClr val="dk1"/>
                          </a:solidFill>
                        </a:rPr>
                        <a:t>Available data for each cohort </a:t>
                      </a:r>
                      <a:endParaRPr dirty="0"/>
                    </a:p>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chemeClr val="dk1"/>
                          </a:solidFill>
                        </a:rPr>
                        <a:t>(based on 3-year timeframe)</a:t>
                      </a:r>
                      <a:endParaRPr sz="1600" b="1" u="none" strike="noStrike" cap="none" dirty="0"/>
                    </a:p>
                  </a:txBody>
                  <a:tcPr marL="91425" marR="91425" marT="91425" marB="91425">
                    <a:solidFill>
                      <a:srgbClr val="C9DA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01500">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dirty="0"/>
                        <a:t>Starting Academic Year of First Time Cohorts</a:t>
                      </a:r>
                      <a:endParaRPr sz="1600" b="1" u="none" strike="noStrike" cap="none" dirty="0"/>
                    </a:p>
                  </a:txBody>
                  <a:tcPr marL="91425" marR="91425" marT="91425" marB="91425">
                    <a:solidFill>
                      <a:srgbClr val="C9DAF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rgbClr val="C55A11"/>
                          </a:solidFill>
                        </a:rPr>
                        <a:t>2016-17</a:t>
                      </a:r>
                      <a:endParaRPr sz="1600" b="1" u="none" strike="noStrike" cap="none" dirty="0">
                        <a:solidFill>
                          <a:srgbClr val="C55A11"/>
                        </a:solidFill>
                      </a:endParaRPr>
                    </a:p>
                  </a:txBody>
                  <a:tcPr marL="91425" marR="91425" marT="91425" marB="91425">
                    <a:solidFill>
                      <a:srgbClr val="C9DAF8"/>
                    </a:solidFill>
                  </a:tcPr>
                </a:tc>
                <a:tc>
                  <a:txBody>
                    <a:bodyPr/>
                    <a:lstStyle/>
                    <a:p>
                      <a:pPr marL="0" marR="0" lvl="0" indent="0" algn="ctr" rtl="0">
                        <a:lnSpc>
                          <a:spcPct val="100000"/>
                        </a:lnSpc>
                        <a:spcBef>
                          <a:spcPts val="0"/>
                        </a:spcBef>
                        <a:spcAft>
                          <a:spcPts val="0"/>
                        </a:spcAft>
                        <a:buNone/>
                      </a:pPr>
                      <a:r>
                        <a:rPr lang="en-US" sz="1600" b="1" dirty="0">
                          <a:solidFill>
                            <a:srgbClr val="C55A11"/>
                          </a:solidFill>
                        </a:rPr>
                        <a:t>2017-18</a:t>
                      </a:r>
                      <a:endParaRPr sz="1600" b="1" u="none" strike="noStrike" cap="none" dirty="0">
                        <a:solidFill>
                          <a:srgbClr val="C55A11"/>
                        </a:solidFill>
                      </a:endParaRPr>
                    </a:p>
                  </a:txBody>
                  <a:tcPr marL="91425" marR="91425" marT="91425" marB="91425">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rgbClr val="C55A11"/>
                          </a:solidFill>
                        </a:rPr>
                        <a:t>2018-19</a:t>
                      </a:r>
                      <a:endParaRPr sz="1600" b="1" u="none" strike="noStrike" cap="none" dirty="0">
                        <a:solidFill>
                          <a:srgbClr val="C55A11"/>
                        </a:solidFill>
                      </a:endParaRPr>
                    </a:p>
                  </a:txBody>
                  <a:tcPr marL="91425" marR="91425" marT="91425" marB="91425">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rgbClr val="C55A11"/>
                          </a:solidFill>
                        </a:rPr>
                        <a:t>2019-20</a:t>
                      </a:r>
                      <a:endParaRPr sz="1600" b="1" u="none" strike="noStrike" cap="none" dirty="0">
                        <a:solidFill>
                          <a:srgbClr val="C55A11"/>
                        </a:solidFill>
                      </a:endParaRPr>
                    </a:p>
                  </a:txBody>
                  <a:tcPr marL="91425" marR="91425" marT="91425" marB="91425">
                    <a:lnB w="9525" cap="flat" cmpd="sng">
                      <a:solidFill>
                        <a:srgbClr val="9E9E9E"/>
                      </a:solidFill>
                      <a:prstDash val="solid"/>
                      <a:round/>
                      <a:headEnd type="none" w="sm" len="sm"/>
                      <a:tailEnd type="none" w="sm" len="sm"/>
                    </a:lnB>
                    <a:solidFill>
                      <a:srgbClr val="C9DAF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solidFill>
                            <a:srgbClr val="C55A11"/>
                          </a:solidFill>
                        </a:rPr>
                        <a:t>2020-21</a:t>
                      </a:r>
                      <a:endParaRPr sz="1600" b="1" u="none" strike="noStrike" cap="none" dirty="0">
                        <a:solidFill>
                          <a:srgbClr val="C55A11"/>
                        </a:solidFill>
                      </a:endParaRPr>
                    </a:p>
                  </a:txBody>
                  <a:tcPr marL="91425" marR="91425" marT="91425" marB="91425">
                    <a:lnB w="9525" cap="flat" cmpd="sng">
                      <a:solidFill>
                        <a:srgbClr val="9E9E9E"/>
                      </a:solidFill>
                      <a:prstDash val="solid"/>
                      <a:round/>
                      <a:headEnd type="none" w="sm" len="sm"/>
                      <a:tailEnd type="none" w="sm" len="sm"/>
                    </a:lnB>
                    <a:solidFill>
                      <a:srgbClr val="C9DAF8"/>
                    </a:solidFill>
                  </a:tcPr>
                </a:tc>
                <a:extLst>
                  <a:ext uri="{0D108BD9-81ED-4DB2-BD59-A6C34878D82A}">
                    <a16:rowId xmlns:a16="http://schemas.microsoft.com/office/drawing/2014/main" val="10001"/>
                  </a:ext>
                </a:extLst>
              </a:tr>
              <a:tr h="553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t>Successful Enrollment in the first year</a:t>
                      </a:r>
                      <a:endParaRPr sz="18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sz="16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rPr>
                        <a:t>2022 SEP Data File</a:t>
                      </a:r>
                      <a:endParaRPr sz="15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FF"/>
                    </a:solidFill>
                  </a:tcPr>
                </a:tc>
                <a:extLst>
                  <a:ext uri="{0D108BD9-81ED-4DB2-BD59-A6C34878D82A}">
                    <a16:rowId xmlns:a16="http://schemas.microsoft.com/office/drawing/2014/main" val="10002"/>
                  </a:ext>
                </a:extLst>
              </a:tr>
              <a:tr h="553100">
                <a:tc>
                  <a:txBody>
                    <a:bodyPr/>
                    <a:lstStyle/>
                    <a:p>
                      <a:pPr marL="0" marR="0" lvl="0" indent="0" algn="l" rtl="0">
                        <a:lnSpc>
                          <a:spcPct val="100000"/>
                        </a:lnSpc>
                        <a:spcBef>
                          <a:spcPts val="0"/>
                        </a:spcBef>
                        <a:spcAft>
                          <a:spcPts val="0"/>
                        </a:spcAft>
                        <a:buClr>
                          <a:schemeClr val="dk1"/>
                        </a:buClr>
                        <a:buSzPts val="1100"/>
                        <a:buFont typeface="Arial"/>
                        <a:buNone/>
                      </a:pPr>
                      <a:r>
                        <a:rPr lang="en-US" sz="1800" u="none" strike="noStrike" cap="none" dirty="0">
                          <a:solidFill>
                            <a:schemeClr val="dk1"/>
                          </a:solidFill>
                        </a:rPr>
                        <a:t>Completed TL Math &amp; English in the first year</a:t>
                      </a:r>
                      <a:endParaRPr sz="18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sz="16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rPr>
                        <a:t>2022 SEP Data File</a:t>
                      </a:r>
                      <a:endParaRPr sz="15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FF"/>
                    </a:solidFill>
                  </a:tcPr>
                </a:tc>
                <a:extLst>
                  <a:ext uri="{0D108BD9-81ED-4DB2-BD59-A6C34878D82A}">
                    <a16:rowId xmlns:a16="http://schemas.microsoft.com/office/drawing/2014/main" val="10003"/>
                  </a:ext>
                </a:extLst>
              </a:tr>
              <a:tr h="553100">
                <a:tc>
                  <a:txBody>
                    <a:bodyPr/>
                    <a:lstStyle/>
                    <a:p>
                      <a:pPr marL="0" marR="0" lvl="0" indent="0" algn="l" rtl="0">
                        <a:lnSpc>
                          <a:spcPct val="100000"/>
                        </a:lnSpc>
                        <a:spcBef>
                          <a:spcPts val="0"/>
                        </a:spcBef>
                        <a:spcAft>
                          <a:spcPts val="0"/>
                        </a:spcAft>
                        <a:buClr>
                          <a:schemeClr val="dk1"/>
                        </a:buClr>
                        <a:buSzPts val="1100"/>
                        <a:buFont typeface="Arial"/>
                        <a:buNone/>
                      </a:pPr>
                      <a:r>
                        <a:rPr lang="en-US" sz="1800" u="none" strike="noStrike" cap="none" dirty="0">
                          <a:solidFill>
                            <a:schemeClr val="dk1"/>
                          </a:solidFill>
                        </a:rPr>
                        <a:t>Persisted from First Primary Term to Next</a:t>
                      </a:r>
                      <a:endParaRPr sz="1800" u="none" strike="noStrike" cap="none" dirty="0"/>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sz="16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rPr>
                        <a:t>2022 SEP Data File</a:t>
                      </a:r>
                      <a:endParaRPr sz="15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FF"/>
                    </a:solidFill>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4"/>
                  </a:ext>
                </a:extLst>
              </a:tr>
              <a:tr h="553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Attained Vision Goal Definition of Completion*</a:t>
                      </a:r>
                      <a:endParaRPr sz="1800" u="none" strike="noStrike" cap="none" dirty="0">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dirty="0"/>
                        <a:t>☑️</a:t>
                      </a:r>
                      <a:endParaRPr dirty="0"/>
                    </a:p>
                  </a:txBody>
                  <a:tcPr marL="91425" marR="91425" marT="91425" marB="91425" anchor="ctr">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Clr>
                          <a:schemeClr val="dk1"/>
                        </a:buClr>
                        <a:buSzPts val="1200"/>
                        <a:buFont typeface="Arial"/>
                        <a:buNone/>
                      </a:pPr>
                      <a:r>
                        <a:rPr lang="en-US" sz="1200" b="1" dirty="0">
                          <a:solidFill>
                            <a:schemeClr val="dk1"/>
                          </a:solidFill>
                        </a:rPr>
                        <a:t>2022 SEP Data File</a:t>
                      </a:r>
                      <a:endParaRPr sz="12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00FFFF"/>
                    </a:solidFill>
                  </a:tcPr>
                </a:tc>
                <a:tc>
                  <a:txBody>
                    <a:bodyPr/>
                    <a:lstStyle/>
                    <a:p>
                      <a:pPr marL="0" marR="0" lvl="0" indent="0" algn="ctr" rtl="0">
                        <a:lnSpc>
                          <a:spcPct val="100000"/>
                        </a:lnSpc>
                        <a:spcBef>
                          <a:spcPts val="0"/>
                        </a:spcBef>
                        <a:spcAft>
                          <a:spcPts val="0"/>
                        </a:spcAft>
                        <a:buClr>
                          <a:srgbClr val="000000"/>
                        </a:buClr>
                        <a:buSzPts val="1200"/>
                        <a:buFont typeface="Arial"/>
                        <a:buNone/>
                      </a:pPr>
                      <a:endParaRPr sz="15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dirty="0">
                        <a:solidFill>
                          <a:schemeClr val="dk1"/>
                        </a:solidFill>
                      </a:endParaRPr>
                    </a:p>
                  </a:txBody>
                  <a:tcPr marL="91425" marR="91425" marT="91425" marB="91425" anchor="ctr"/>
                </a:tc>
                <a:extLst>
                  <a:ext uri="{0D108BD9-81ED-4DB2-BD59-A6C34878D82A}">
                    <a16:rowId xmlns:a16="http://schemas.microsoft.com/office/drawing/2014/main" val="10005"/>
                  </a:ext>
                </a:extLst>
              </a:tr>
              <a:tr h="553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dirty="0">
                          <a:solidFill>
                            <a:schemeClr val="dk1"/>
                          </a:solidFill>
                        </a:rPr>
                        <a:t>Transferred to a 4-Year Institution</a:t>
                      </a:r>
                      <a:endParaRPr sz="1800" u="none" strike="noStrike" cap="none" dirty="0">
                        <a:solidFill>
                          <a:schemeClr val="dk1"/>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dk1"/>
                          </a:solidFill>
                        </a:rPr>
                        <a:t>2022 SEP Data File</a:t>
                      </a:r>
                      <a:endParaRPr sz="1200" b="1" u="none" strike="noStrike" cap="none" dirty="0">
                        <a:solidFill>
                          <a:schemeClr val="dk1"/>
                        </a:solidFill>
                      </a:endParaRPr>
                    </a:p>
                  </a:txBody>
                  <a:tcPr marL="91425" marR="91425" marT="91425" marB="91425" anchor="ctr">
                    <a:solidFill>
                      <a:srgbClr val="00FFFF"/>
                    </a:solidFill>
                  </a:tcPr>
                </a:tc>
                <a:tc>
                  <a:txBody>
                    <a:bodyPr/>
                    <a:lstStyle/>
                    <a:p>
                      <a:pPr marL="0" marR="0" lvl="0" indent="0" algn="ctr" rtl="0">
                        <a:lnSpc>
                          <a:spcPct val="100000"/>
                        </a:lnSpc>
                        <a:spcBef>
                          <a:spcPts val="0"/>
                        </a:spcBef>
                        <a:spcAft>
                          <a:spcPts val="0"/>
                        </a:spcAft>
                        <a:buNone/>
                      </a:pPr>
                      <a:endParaRPr sz="1500" b="1" u="none" strike="noStrike" cap="none" dirty="0">
                        <a:solidFill>
                          <a:schemeClr val="dk1"/>
                        </a:solidFil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chemeClr val="dk1"/>
                        </a:solidFill>
                      </a:endParaRPr>
                    </a:p>
                  </a:txBody>
                  <a:tcPr marL="91425" marR="91425" marT="91425" marB="91425" anchor="ctr">
                    <a:lnT w="9525" cap="flat" cmpd="sng">
                      <a:solidFill>
                        <a:srgbClr val="9E9E9E"/>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a:solidFill>
                          <a:schemeClr val="dk1"/>
                        </a:solidFill>
                      </a:endParaRPr>
                    </a:p>
                  </a:txBody>
                  <a:tcPr marL="91425" marR="91425" marT="91425" marB="91425" anchor="ctr"/>
                </a:tc>
                <a:tc>
                  <a:txBody>
                    <a:bodyPr/>
                    <a:lstStyle/>
                    <a:p>
                      <a:pPr marL="0" marR="0" lvl="0" indent="0" algn="ctr" rtl="0">
                        <a:lnSpc>
                          <a:spcPct val="100000"/>
                        </a:lnSpc>
                        <a:spcBef>
                          <a:spcPts val="0"/>
                        </a:spcBef>
                        <a:spcAft>
                          <a:spcPts val="0"/>
                        </a:spcAft>
                        <a:buClr>
                          <a:srgbClr val="000000"/>
                        </a:buClr>
                        <a:buSzPts val="1500"/>
                        <a:buFont typeface="Arial"/>
                        <a:buNone/>
                      </a:pPr>
                      <a:endParaRPr sz="1500" b="1" u="none" strike="noStrike" cap="none" dirty="0">
                        <a:solidFill>
                          <a:schemeClr val="dk1"/>
                        </a:solidFill>
                      </a:endParaRPr>
                    </a:p>
                  </a:txBody>
                  <a:tcPr marL="91425" marR="91425" marT="91425" marB="91425" anchor="ctr"/>
                </a:tc>
                <a:extLst>
                  <a:ext uri="{0D108BD9-81ED-4DB2-BD59-A6C34878D82A}">
                    <a16:rowId xmlns:a16="http://schemas.microsoft.com/office/drawing/2014/main" val="10006"/>
                  </a:ext>
                </a:extLst>
              </a:tr>
            </a:tbl>
          </a:graphicData>
        </a:graphic>
      </p:graphicFrame>
      <p:sp>
        <p:nvSpPr>
          <p:cNvPr id="222" name="Google Shape;222;g1131783886b_22_45"/>
          <p:cNvSpPr txBox="1"/>
          <p:nvPr/>
        </p:nvSpPr>
        <p:spPr>
          <a:xfrm>
            <a:off x="2631225" y="5976225"/>
            <a:ext cx="8722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Source Sans Pro"/>
                <a:ea typeface="Source Sans Pro"/>
                <a:cs typeface="Source Sans Pro"/>
                <a:sym typeface="Source Sans Pro"/>
              </a:rPr>
              <a:t>*REMINDER: The Vision for Success Goal definition of completion includes CO approved certificates 8+ unis, associate degrees and community college bachelor degrees</a:t>
            </a:r>
            <a:endParaRPr sz="1500" b="0" i="0" u="none" strike="noStrike" cap="none">
              <a:solidFill>
                <a:srgbClr val="000000"/>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32" name="Google Shape;232;g111c74a86ff_0_91"/>
          <p:cNvSpPr txBox="1"/>
          <p:nvPr/>
        </p:nvSpPr>
        <p:spPr>
          <a:xfrm>
            <a:off x="3066850" y="6053300"/>
            <a:ext cx="8700000" cy="400200"/>
          </a:xfrm>
          <a:prstGeom prst="rect">
            <a:avLst/>
          </a:prstGeom>
          <a:noFill/>
          <a:ln>
            <a:noFill/>
          </a:ln>
        </p:spPr>
        <p:txBody>
          <a:bodyPr spcFirstLastPara="1" wrap="square" lIns="91425" tIns="91425" rIns="91425" bIns="91425" anchor="ctr" anchorCtr="0">
            <a:spAutoFit/>
          </a:bodyPr>
          <a:lstStyle/>
          <a:p>
            <a:pPr marL="0" lvl="0" indent="0" algn="l" rtl="0">
              <a:spcBef>
                <a:spcPts val="0"/>
              </a:spcBef>
              <a:spcAft>
                <a:spcPts val="0"/>
              </a:spcAft>
              <a:buNone/>
            </a:pPr>
            <a:r>
              <a:rPr lang="en-US">
                <a:latin typeface="Source Sans Pro"/>
                <a:ea typeface="Source Sans Pro"/>
                <a:cs typeface="Source Sans Pro"/>
                <a:sym typeface="Source Sans Pro"/>
              </a:rPr>
              <a:t>Access the dashboard: https://www.calpassplus.org/Launchboard/Student-Success-Metrics-Cohort-View</a:t>
            </a:r>
            <a:endParaRPr>
              <a:latin typeface="Source Sans Pro"/>
              <a:ea typeface="Source Sans Pro"/>
              <a:cs typeface="Source Sans Pro"/>
              <a:sym typeface="Source Sans Pro"/>
            </a:endParaRPr>
          </a:p>
        </p:txBody>
      </p:sp>
      <p:pic>
        <p:nvPicPr>
          <p:cNvPr id="230" name="Google Shape;230;g111c74a86ff_0_91" descr="Warning icon">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8196463" y="2037288"/>
            <a:ext cx="1106727" cy="922127"/>
          </a:xfrm>
          <a:prstGeom prst="rect">
            <a:avLst/>
          </a:prstGeom>
          <a:noFill/>
          <a:ln>
            <a:noFill/>
          </a:ln>
        </p:spPr>
      </p:pic>
      <p:sp>
        <p:nvSpPr>
          <p:cNvPr id="231" name="Google Shape;231;g111c74a86ff_0_91"/>
          <p:cNvSpPr txBox="1"/>
          <p:nvPr/>
        </p:nvSpPr>
        <p:spPr>
          <a:xfrm>
            <a:off x="6236575" y="3019075"/>
            <a:ext cx="5026500" cy="2401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Source Sans Pro"/>
                <a:ea typeface="Source Sans Pro"/>
                <a:cs typeface="Source Sans Pro"/>
                <a:sym typeface="Source Sans Pro"/>
              </a:rPr>
              <a:t>Proceed </a:t>
            </a:r>
            <a:r>
              <a:rPr lang="en-US" sz="2400">
                <a:latin typeface="Source Sans Pro"/>
                <a:ea typeface="Source Sans Pro"/>
                <a:cs typeface="Source Sans Pro"/>
                <a:sym typeface="Source Sans Pro"/>
              </a:rPr>
              <a:t>carefully! T</a:t>
            </a:r>
            <a:r>
              <a:rPr lang="en-US" sz="2400" b="0" i="0" u="none" strike="noStrike" cap="none">
                <a:solidFill>
                  <a:srgbClr val="000000"/>
                </a:solidFill>
                <a:latin typeface="Source Sans Pro"/>
                <a:ea typeface="Source Sans Pro"/>
                <a:cs typeface="Source Sans Pro"/>
                <a:sym typeface="Source Sans Pro"/>
              </a:rPr>
              <a:t>he dashboards will not provide critical information you need for your plans: </a:t>
            </a:r>
            <a:endParaRPr sz="2400" b="0" i="0" u="none" strike="noStrike" cap="none">
              <a:solidFill>
                <a:srgbClr val="000000"/>
              </a:solidFill>
              <a:latin typeface="Source Sans Pro"/>
              <a:ea typeface="Source Sans Pro"/>
              <a:cs typeface="Source Sans Pro"/>
              <a:sym typeface="Source Sans Pro"/>
            </a:endParaRPr>
          </a:p>
          <a:p>
            <a:pPr marL="457200" marR="0" lvl="0" indent="-317500" algn="l" rtl="0">
              <a:lnSpc>
                <a:spcPct val="100000"/>
              </a:lnSpc>
              <a:spcBef>
                <a:spcPts val="0"/>
              </a:spcBef>
              <a:spcAft>
                <a:spcPts val="0"/>
              </a:spcAft>
              <a:buClr>
                <a:srgbClr val="000000"/>
              </a:buClr>
              <a:buSzPts val="1400"/>
              <a:buFont typeface="Source Sans Pro"/>
              <a:buChar char="●"/>
            </a:pPr>
            <a:r>
              <a:rPr lang="en-US" sz="2400">
                <a:latin typeface="Source Sans Pro"/>
                <a:ea typeface="Source Sans Pro"/>
                <a:cs typeface="Source Sans Pro"/>
                <a:sym typeface="Source Sans Pro"/>
              </a:rPr>
              <a:t>U</a:t>
            </a:r>
            <a:r>
              <a:rPr lang="en-US" sz="2400" b="0" i="0" u="none" strike="noStrike" cap="none">
                <a:solidFill>
                  <a:srgbClr val="000000"/>
                </a:solidFill>
                <a:latin typeface="Source Sans Pro"/>
                <a:ea typeface="Source Sans Pro"/>
                <a:cs typeface="Source Sans Pro"/>
                <a:sym typeface="Source Sans Pro"/>
              </a:rPr>
              <a:t>n</a:t>
            </a:r>
            <a:r>
              <a:rPr lang="en-US" sz="2400">
                <a:latin typeface="Source Sans Pro"/>
                <a:ea typeface="Source Sans Pro"/>
                <a:cs typeface="Source Sans Pro"/>
                <a:sym typeface="Source Sans Pro"/>
              </a:rPr>
              <a:t>masked </a:t>
            </a:r>
            <a:r>
              <a:rPr lang="en-US" sz="2400" b="0" i="0" u="none" strike="noStrike" cap="none">
                <a:solidFill>
                  <a:srgbClr val="000000"/>
                </a:solidFill>
                <a:latin typeface="Source Sans Pro"/>
                <a:ea typeface="Source Sans Pro"/>
                <a:cs typeface="Source Sans Pro"/>
                <a:sym typeface="Source Sans Pro"/>
              </a:rPr>
              <a:t>data</a:t>
            </a:r>
            <a:endParaRPr sz="2400" b="0" i="0" u="none" strike="noStrike" cap="none">
              <a:solidFill>
                <a:srgbClr val="000000"/>
              </a:solidFill>
              <a:latin typeface="Source Sans Pro"/>
              <a:ea typeface="Source Sans Pro"/>
              <a:cs typeface="Source Sans Pro"/>
              <a:sym typeface="Source Sans Pro"/>
            </a:endParaRPr>
          </a:p>
          <a:p>
            <a:pPr marL="457200" marR="0" lvl="0" indent="-317500" algn="l" rtl="0">
              <a:lnSpc>
                <a:spcPct val="100000"/>
              </a:lnSpc>
              <a:spcBef>
                <a:spcPts val="0"/>
              </a:spcBef>
              <a:spcAft>
                <a:spcPts val="0"/>
              </a:spcAft>
              <a:buClr>
                <a:srgbClr val="000000"/>
              </a:buClr>
              <a:buSzPts val="1400"/>
              <a:buFont typeface="Source Sans Pro"/>
              <a:buChar char="●"/>
            </a:pPr>
            <a:r>
              <a:rPr lang="en-US" sz="2400">
                <a:latin typeface="Source Sans Pro"/>
                <a:ea typeface="Source Sans Pro"/>
                <a:cs typeface="Source Sans Pro"/>
                <a:sym typeface="Source Sans Pro"/>
              </a:rPr>
              <a:t>C</a:t>
            </a:r>
            <a:r>
              <a:rPr lang="en-US" sz="2400" b="0" i="0" u="none" strike="noStrike" cap="none">
                <a:solidFill>
                  <a:srgbClr val="000000"/>
                </a:solidFill>
                <a:latin typeface="Source Sans Pro"/>
                <a:ea typeface="Source Sans Pro"/>
                <a:cs typeface="Source Sans Pro"/>
                <a:sym typeface="Source Sans Pro"/>
              </a:rPr>
              <a:t>alculations for disproportionate impact </a:t>
            </a:r>
            <a:endParaRPr sz="2400" b="0" i="0" u="none" strike="noStrike" cap="none">
              <a:solidFill>
                <a:srgbClr val="000000"/>
              </a:solidFill>
              <a:latin typeface="Source Sans Pro"/>
              <a:ea typeface="Source Sans Pro"/>
              <a:cs typeface="Source Sans Pro"/>
              <a:sym typeface="Source Sans Pro"/>
            </a:endParaRPr>
          </a:p>
        </p:txBody>
      </p:sp>
      <p:pic>
        <p:nvPicPr>
          <p:cNvPr id="227" name="Google Shape;227;g111c74a86ff_0_91" descr="Image of a screen shot from the Student Success Metrics Cohort View page. "/>
          <p:cNvPicPr preferRelativeResize="0"/>
          <p:nvPr/>
        </p:nvPicPr>
        <p:blipFill rotWithShape="1">
          <a:blip r:embed="rId4">
            <a:alphaModFix/>
          </a:blip>
          <a:srcRect/>
          <a:stretch/>
        </p:blipFill>
        <p:spPr>
          <a:xfrm>
            <a:off x="638142" y="1816500"/>
            <a:ext cx="4331557" cy="3603775"/>
          </a:xfrm>
          <a:prstGeom prst="rect">
            <a:avLst/>
          </a:prstGeom>
          <a:noFill/>
          <a:ln>
            <a:noFill/>
          </a:ln>
        </p:spPr>
      </p:pic>
      <p:sp>
        <p:nvSpPr>
          <p:cNvPr id="229" name="Google Shape;229;g111c74a86ff_0_91"/>
          <p:cNvSpPr txBox="1">
            <a:spLocks noGrp="1"/>
          </p:cNvSpPr>
          <p:nvPr>
            <p:ph type="body" idx="1"/>
          </p:nvPr>
        </p:nvSpPr>
        <p:spPr>
          <a:xfrm>
            <a:off x="350500" y="990600"/>
            <a:ext cx="11685900" cy="1046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a:t>Get a preview with data visualizations using the Student Success Cohort View</a:t>
            </a:r>
            <a:endParaRPr/>
          </a:p>
        </p:txBody>
      </p:sp>
      <p:sp>
        <p:nvSpPr>
          <p:cNvPr id="228" name="Google Shape;228;g111c74a86ff_0_91"/>
          <p:cNvSpPr txBox="1">
            <a:spLocks noGrp="1"/>
          </p:cNvSpPr>
          <p:nvPr>
            <p:ph type="title"/>
          </p:nvPr>
        </p:nvSpPr>
        <p:spPr>
          <a:xfrm>
            <a:off x="350500" y="95500"/>
            <a:ext cx="10515600" cy="922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dirty="0"/>
              <a:t>Where can campuses access this data?</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1131783886b_22_88"/>
          <p:cNvSpPr txBox="1">
            <a:spLocks noGrp="1"/>
          </p:cNvSpPr>
          <p:nvPr>
            <p:ph type="title"/>
          </p:nvPr>
        </p:nvSpPr>
        <p:spPr>
          <a:xfrm>
            <a:off x="114300" y="152853"/>
            <a:ext cx="12077700" cy="112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a:t>SSM Cohort View </a:t>
            </a:r>
            <a:r>
              <a:rPr lang="en-US" u="sng"/>
              <a:t>compared to</a:t>
            </a:r>
            <a:r>
              <a:rPr lang="en-US"/>
              <a:t> Data on Demand </a:t>
            </a:r>
            <a:endParaRPr/>
          </a:p>
        </p:txBody>
      </p:sp>
      <p:sp>
        <p:nvSpPr>
          <p:cNvPr id="238" name="Google Shape;238;g1131783886b_22_88"/>
          <p:cNvSpPr txBox="1">
            <a:spLocks noGrp="1"/>
          </p:cNvSpPr>
          <p:nvPr>
            <p:ph type="body" idx="1"/>
          </p:nvPr>
        </p:nvSpPr>
        <p:spPr>
          <a:xfrm>
            <a:off x="333602" y="1273629"/>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a:t>Student Success Metrics Cohort View</a:t>
            </a:r>
            <a:endParaRPr/>
          </a:p>
        </p:txBody>
      </p:sp>
      <p:sp>
        <p:nvSpPr>
          <p:cNvPr id="239" name="Google Shape;239;g1131783886b_22_88"/>
          <p:cNvSpPr txBox="1">
            <a:spLocks noGrp="1"/>
          </p:cNvSpPr>
          <p:nvPr>
            <p:ph type="body" idx="2"/>
          </p:nvPr>
        </p:nvSpPr>
        <p:spPr>
          <a:xfrm>
            <a:off x="308402" y="2093063"/>
            <a:ext cx="5183100" cy="30504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Available to everyone</a:t>
            </a:r>
            <a:endParaRPr/>
          </a:p>
          <a:p>
            <a:pPr marL="457200" lvl="0" indent="-342900" algn="l" rtl="0">
              <a:lnSpc>
                <a:spcPct val="90000"/>
              </a:lnSpc>
              <a:spcBef>
                <a:spcPts val="0"/>
              </a:spcBef>
              <a:spcAft>
                <a:spcPts val="0"/>
              </a:spcAft>
              <a:buSzPts val="1800"/>
              <a:buChar char="•"/>
            </a:pPr>
            <a:r>
              <a:rPr lang="en-US"/>
              <a:t>Designed for ease of use and visualizations</a:t>
            </a:r>
            <a:endParaRPr/>
          </a:p>
          <a:p>
            <a:pPr marL="457200" lvl="0" indent="-342900" algn="l" rtl="0">
              <a:lnSpc>
                <a:spcPct val="90000"/>
              </a:lnSpc>
              <a:spcBef>
                <a:spcPts val="0"/>
              </a:spcBef>
              <a:spcAft>
                <a:spcPts val="0"/>
              </a:spcAft>
              <a:buSzPts val="1800"/>
              <a:buChar char="•"/>
            </a:pPr>
            <a:r>
              <a:rPr lang="en-US"/>
              <a:t>Some data will be masked to protect students’ privacy</a:t>
            </a:r>
            <a:endParaRPr/>
          </a:p>
          <a:p>
            <a:pPr marL="457200" lvl="0" indent="-228600" algn="l" rtl="0">
              <a:lnSpc>
                <a:spcPct val="90000"/>
              </a:lnSpc>
              <a:spcBef>
                <a:spcPts val="0"/>
              </a:spcBef>
              <a:spcAft>
                <a:spcPts val="0"/>
              </a:spcAft>
              <a:buSzPts val="1800"/>
              <a:buNone/>
            </a:pPr>
            <a:endParaRPr/>
          </a:p>
        </p:txBody>
      </p:sp>
      <p:sp>
        <p:nvSpPr>
          <p:cNvPr id="240" name="Google Shape;240;g1131783886b_22_88"/>
          <p:cNvSpPr txBox="1">
            <a:spLocks noGrp="1"/>
          </p:cNvSpPr>
          <p:nvPr>
            <p:ph type="body" idx="3"/>
          </p:nvPr>
        </p:nvSpPr>
        <p:spPr>
          <a:xfrm>
            <a:off x="6484950" y="1273629"/>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r>
              <a:rPr lang="en-US">
                <a:solidFill>
                  <a:schemeClr val="dk2"/>
                </a:solidFill>
              </a:rPr>
              <a:t>Data on Demand</a:t>
            </a:r>
            <a:endParaRPr>
              <a:solidFill>
                <a:schemeClr val="dk2"/>
              </a:solidFill>
            </a:endParaRPr>
          </a:p>
        </p:txBody>
      </p:sp>
      <p:sp>
        <p:nvSpPr>
          <p:cNvPr id="241" name="Google Shape;241;g1131783886b_22_88"/>
          <p:cNvSpPr txBox="1">
            <a:spLocks noGrp="1"/>
          </p:cNvSpPr>
          <p:nvPr>
            <p:ph type="body" idx="4"/>
          </p:nvPr>
        </p:nvSpPr>
        <p:spPr>
          <a:xfrm>
            <a:off x="6484950" y="2093063"/>
            <a:ext cx="5373300" cy="33279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a:t>Sent to districts to distribute to campuses</a:t>
            </a:r>
            <a:endParaRPr/>
          </a:p>
          <a:p>
            <a:pPr marL="457200" lvl="0" indent="-342900" algn="l" rtl="0">
              <a:lnSpc>
                <a:spcPct val="90000"/>
              </a:lnSpc>
              <a:spcBef>
                <a:spcPts val="0"/>
              </a:spcBef>
              <a:spcAft>
                <a:spcPts val="0"/>
              </a:spcAft>
              <a:buSzPts val="1800"/>
              <a:buChar char="•"/>
            </a:pPr>
            <a:r>
              <a:rPr lang="en-US"/>
              <a:t>CSV files only (no data visualizations)</a:t>
            </a:r>
            <a:endParaRPr/>
          </a:p>
          <a:p>
            <a:pPr marL="457200" lvl="0" indent="-342900" algn="l" rtl="0">
              <a:lnSpc>
                <a:spcPct val="90000"/>
              </a:lnSpc>
              <a:spcBef>
                <a:spcPts val="0"/>
              </a:spcBef>
              <a:spcAft>
                <a:spcPts val="0"/>
              </a:spcAft>
              <a:buSzPts val="1800"/>
              <a:buChar char="•"/>
            </a:pPr>
            <a:r>
              <a:rPr lang="en-US"/>
              <a:t>UnFERPA suppressed data </a:t>
            </a:r>
            <a:endParaRPr/>
          </a:p>
          <a:p>
            <a:pPr marL="457200" lvl="0" indent="-342900" algn="l" rtl="0">
              <a:lnSpc>
                <a:spcPct val="90000"/>
              </a:lnSpc>
              <a:spcBef>
                <a:spcPts val="0"/>
              </a:spcBef>
              <a:spcAft>
                <a:spcPts val="0"/>
              </a:spcAft>
              <a:buSzPts val="1800"/>
              <a:buChar char="•"/>
            </a:pPr>
            <a:r>
              <a:rPr lang="en-US"/>
              <a:t>Disproportionate Impact Calculations</a:t>
            </a:r>
            <a:endParaRPr/>
          </a:p>
        </p:txBody>
      </p:sp>
      <p:cxnSp>
        <p:nvCxnSpPr>
          <p:cNvPr id="242" name="Google Shape;242;g1131783886b_22_88">
            <a:extLst>
              <a:ext uri="{C183D7F6-B498-43B3-948B-1728B52AA6E4}">
                <adec:decorative xmlns:adec="http://schemas.microsoft.com/office/drawing/2017/decorative" val="1"/>
              </a:ext>
            </a:extLst>
          </p:cNvPr>
          <p:cNvCxnSpPr/>
          <p:nvPr/>
        </p:nvCxnSpPr>
        <p:spPr>
          <a:xfrm>
            <a:off x="6096000" y="1730829"/>
            <a:ext cx="0" cy="3690300"/>
          </a:xfrm>
          <a:prstGeom prst="straightConnector1">
            <a:avLst/>
          </a:prstGeom>
          <a:noFill/>
          <a:ln w="38100" cap="flat" cmpd="sng">
            <a:solidFill>
              <a:srgbClr val="3E6EC2"/>
            </a:solidFill>
            <a:prstDash val="solid"/>
            <a:round/>
            <a:headEnd type="none" w="sm" len="sm"/>
            <a:tailEnd type="none" w="sm" len="sm"/>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g1131783886b_22_134"/>
          <p:cNvSpPr txBox="1">
            <a:spLocks noGrp="1"/>
          </p:cNvSpPr>
          <p:nvPr>
            <p:ph type="title"/>
          </p:nvPr>
        </p:nvSpPr>
        <p:spPr>
          <a:xfrm>
            <a:off x="527957" y="267154"/>
            <a:ext cx="104013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1000"/>
              </a:spcBef>
              <a:spcAft>
                <a:spcPts val="0"/>
              </a:spcAft>
              <a:buClr>
                <a:schemeClr val="dk1"/>
              </a:buClr>
              <a:buSzPct val="225000"/>
              <a:buFont typeface="Arial"/>
              <a:buNone/>
            </a:pPr>
            <a:endParaRPr sz="800">
              <a:solidFill>
                <a:schemeClr val="dk1"/>
              </a:solidFill>
            </a:endParaRPr>
          </a:p>
          <a:p>
            <a:pPr marL="0" lvl="0" indent="0" algn="l" rtl="0">
              <a:lnSpc>
                <a:spcPct val="90000"/>
              </a:lnSpc>
              <a:spcBef>
                <a:spcPts val="1000"/>
              </a:spcBef>
              <a:spcAft>
                <a:spcPts val="0"/>
              </a:spcAft>
              <a:buClr>
                <a:schemeClr val="dk1"/>
              </a:buClr>
              <a:buSzPct val="42132"/>
              <a:buFont typeface="Arial"/>
              <a:buNone/>
            </a:pPr>
            <a:r>
              <a:rPr lang="en-US" sz="4272" b="1">
                <a:solidFill>
                  <a:schemeClr val="accent1"/>
                </a:solidFill>
              </a:rPr>
              <a:t>When </a:t>
            </a:r>
            <a:r>
              <a:rPr lang="en-US" sz="4272">
                <a:solidFill>
                  <a:schemeClr val="dk1"/>
                </a:solidFill>
              </a:rPr>
              <a:t>will the data be available?</a:t>
            </a:r>
            <a:endParaRPr sz="4272">
              <a:solidFill>
                <a:schemeClr val="dk1"/>
              </a:solidFill>
            </a:endParaRPr>
          </a:p>
          <a:p>
            <a:pPr marL="0" lvl="0" indent="0" algn="l" rtl="0">
              <a:lnSpc>
                <a:spcPct val="90000"/>
              </a:lnSpc>
              <a:spcBef>
                <a:spcPts val="0"/>
              </a:spcBef>
              <a:spcAft>
                <a:spcPts val="0"/>
              </a:spcAft>
              <a:buSzPct val="40909"/>
              <a:buNone/>
            </a:pPr>
            <a:endParaRPr/>
          </a:p>
        </p:txBody>
      </p:sp>
      <p:sp>
        <p:nvSpPr>
          <p:cNvPr id="248" name="Google Shape;248;g1131783886b_22_134"/>
          <p:cNvSpPr txBox="1">
            <a:spLocks noGrp="1"/>
          </p:cNvSpPr>
          <p:nvPr>
            <p:ph type="body" idx="1"/>
          </p:nvPr>
        </p:nvSpPr>
        <p:spPr>
          <a:xfrm>
            <a:off x="527957" y="1404257"/>
            <a:ext cx="11032800" cy="36738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90000"/>
              </a:lnSpc>
              <a:spcBef>
                <a:spcPts val="1000"/>
              </a:spcBef>
              <a:spcAft>
                <a:spcPts val="0"/>
              </a:spcAft>
              <a:buSzPts val="1800"/>
              <a:buNone/>
            </a:pPr>
            <a:r>
              <a:rPr lang="en-US" sz="3000" b="1" u="sng">
                <a:solidFill>
                  <a:schemeClr val="accent1"/>
                </a:solidFill>
              </a:rPr>
              <a:t>March</a:t>
            </a:r>
            <a:r>
              <a:rPr lang="en-US" sz="3000" u="sng"/>
              <a:t> </a:t>
            </a:r>
            <a:r>
              <a:rPr lang="en-US" sz="3000" b="1" u="sng">
                <a:solidFill>
                  <a:schemeClr val="accent1"/>
                </a:solidFill>
              </a:rPr>
              <a:t>2022</a:t>
            </a:r>
            <a:endParaRPr/>
          </a:p>
          <a:p>
            <a:pPr marL="0" marR="0" lvl="0" indent="0" algn="l" rtl="0">
              <a:lnSpc>
                <a:spcPct val="90000"/>
              </a:lnSpc>
              <a:spcBef>
                <a:spcPts val="1000"/>
              </a:spcBef>
              <a:spcAft>
                <a:spcPts val="0"/>
              </a:spcAft>
              <a:buSzPts val="1800"/>
              <a:buNone/>
            </a:pPr>
            <a:endParaRPr sz="3000" b="1" u="sng">
              <a:solidFill>
                <a:schemeClr val="accent1"/>
              </a:solidFill>
            </a:endParaRPr>
          </a:p>
          <a:p>
            <a:pPr marL="457200" lvl="0" indent="-342900" algn="l" rtl="0">
              <a:lnSpc>
                <a:spcPct val="100000"/>
              </a:lnSpc>
              <a:spcBef>
                <a:spcPts val="1000"/>
              </a:spcBef>
              <a:spcAft>
                <a:spcPts val="0"/>
              </a:spcAft>
              <a:buSzPts val="1800"/>
              <a:buFont typeface="Noto Sans Symbols"/>
              <a:buChar char="❑"/>
            </a:pPr>
            <a:r>
              <a:rPr lang="en-US"/>
              <a:t>Data on the Student Success Metrics Cohort View will be updated to include the most recent academic year (2020-21) data.</a:t>
            </a:r>
            <a:endParaRPr/>
          </a:p>
          <a:p>
            <a:pPr marL="457200" lvl="0" indent="-228600" algn="l" rtl="0">
              <a:lnSpc>
                <a:spcPct val="100000"/>
              </a:lnSpc>
              <a:spcBef>
                <a:spcPts val="1000"/>
              </a:spcBef>
              <a:spcAft>
                <a:spcPts val="0"/>
              </a:spcAft>
              <a:buSzPts val="1800"/>
              <a:buFont typeface="Noto Sans Symbols"/>
              <a:buNone/>
            </a:pPr>
            <a:endParaRPr/>
          </a:p>
          <a:p>
            <a:pPr marL="457200" lvl="0" indent="-342900" algn="l" rtl="0">
              <a:lnSpc>
                <a:spcPct val="100000"/>
              </a:lnSpc>
              <a:spcBef>
                <a:spcPts val="1000"/>
              </a:spcBef>
              <a:spcAft>
                <a:spcPts val="0"/>
              </a:spcAft>
              <a:buSzPts val="1800"/>
              <a:buFont typeface="Noto Sans Symbols"/>
              <a:buChar char="❑"/>
            </a:pPr>
            <a:r>
              <a:rPr lang="en-US"/>
              <a:t>Unsuppressed data files with DI calculations will be available on Data on Demand for districts to download.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1131783886b_22_176"/>
          <p:cNvSpPr txBox="1">
            <a:spLocks noGrp="1"/>
          </p:cNvSpPr>
          <p:nvPr>
            <p:ph type="title"/>
          </p:nvPr>
        </p:nvSpPr>
        <p:spPr>
          <a:xfrm>
            <a:off x="283027" y="308001"/>
            <a:ext cx="11108100" cy="998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F6D"/>
              </a:buClr>
              <a:buSzPct val="45454"/>
              <a:buNone/>
            </a:pPr>
            <a:r>
              <a:rPr lang="en-US"/>
              <a:t>Student Equity Plan Data</a:t>
            </a:r>
            <a:endParaRPr/>
          </a:p>
          <a:p>
            <a:pPr marL="0" lvl="0" indent="0" algn="l" rtl="0">
              <a:lnSpc>
                <a:spcPct val="90000"/>
              </a:lnSpc>
              <a:spcBef>
                <a:spcPts val="0"/>
              </a:spcBef>
              <a:spcAft>
                <a:spcPts val="0"/>
              </a:spcAft>
              <a:buClr>
                <a:srgbClr val="002F6D"/>
              </a:buClr>
              <a:buSzPct val="60606"/>
              <a:buNone/>
            </a:pPr>
            <a:r>
              <a:rPr lang="en-US" sz="3300"/>
              <a:t>Ongoing Support</a:t>
            </a:r>
            <a:endParaRPr sz="3300"/>
          </a:p>
        </p:txBody>
      </p:sp>
      <p:sp>
        <p:nvSpPr>
          <p:cNvPr id="254" name="Google Shape;254;g1131783886b_22_176"/>
          <p:cNvSpPr txBox="1">
            <a:spLocks noGrp="1"/>
          </p:cNvSpPr>
          <p:nvPr>
            <p:ph type="body" idx="2"/>
          </p:nvPr>
        </p:nvSpPr>
        <p:spPr>
          <a:xfrm>
            <a:off x="312002" y="1444929"/>
            <a:ext cx="51579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en-US" sz="2400" b="1"/>
              <a:t>Webinar: Overview of Student Equity Plan Data</a:t>
            </a:r>
            <a:endParaRPr sz="2400" b="1"/>
          </a:p>
          <a:p>
            <a:pPr marL="457200" lvl="0" indent="-381000" algn="l" rtl="0">
              <a:lnSpc>
                <a:spcPct val="90000"/>
              </a:lnSpc>
              <a:spcBef>
                <a:spcPts val="1000"/>
              </a:spcBef>
              <a:spcAft>
                <a:spcPts val="0"/>
              </a:spcAft>
              <a:buSzPts val="2400"/>
              <a:buChar char="•"/>
            </a:pPr>
            <a:r>
              <a:rPr lang="en-US" sz="2400"/>
              <a:t>Overview of the five metrics</a:t>
            </a:r>
            <a:endParaRPr sz="2400"/>
          </a:p>
          <a:p>
            <a:pPr marL="457200" lvl="0" indent="-381000" algn="l" rtl="0">
              <a:lnSpc>
                <a:spcPct val="90000"/>
              </a:lnSpc>
              <a:spcBef>
                <a:spcPts val="0"/>
              </a:spcBef>
              <a:spcAft>
                <a:spcPts val="0"/>
              </a:spcAft>
              <a:buSzPts val="2400"/>
              <a:buChar char="•"/>
            </a:pPr>
            <a:r>
              <a:rPr lang="en-US" sz="2400"/>
              <a:t>Understanding how disproportionate impact is identified </a:t>
            </a:r>
            <a:endParaRPr sz="2400"/>
          </a:p>
          <a:p>
            <a:pPr marL="0" lvl="0" indent="0" algn="l" rtl="0">
              <a:lnSpc>
                <a:spcPct val="90000"/>
              </a:lnSpc>
              <a:spcBef>
                <a:spcPts val="1000"/>
              </a:spcBef>
              <a:spcAft>
                <a:spcPts val="0"/>
              </a:spcAft>
              <a:buSzPts val="1800"/>
              <a:buNone/>
            </a:pPr>
            <a:r>
              <a:rPr lang="en-US" sz="2400" b="1"/>
              <a:t>Target audience: </a:t>
            </a:r>
            <a:r>
              <a:rPr lang="en-US" sz="2400"/>
              <a:t>Administrators, faculty and practitioners </a:t>
            </a:r>
            <a:endParaRPr sz="2400"/>
          </a:p>
          <a:p>
            <a:pPr marL="0" lvl="0" indent="0" algn="l" rtl="0">
              <a:lnSpc>
                <a:spcPct val="90000"/>
              </a:lnSpc>
              <a:spcBef>
                <a:spcPts val="1000"/>
              </a:spcBef>
              <a:spcAft>
                <a:spcPts val="0"/>
              </a:spcAft>
              <a:buSzPts val="1800"/>
              <a:buNone/>
            </a:pPr>
            <a:r>
              <a:rPr lang="en-US" sz="2400" b="1"/>
              <a:t>When: </a:t>
            </a:r>
            <a:r>
              <a:rPr lang="en-US" sz="2400"/>
              <a:t>March</a:t>
            </a:r>
            <a:endParaRPr/>
          </a:p>
        </p:txBody>
      </p:sp>
      <p:sp>
        <p:nvSpPr>
          <p:cNvPr id="255" name="Google Shape;255;g1131783886b_22_176"/>
          <p:cNvSpPr/>
          <p:nvPr/>
        </p:nvSpPr>
        <p:spPr>
          <a:xfrm>
            <a:off x="3220715" y="4752183"/>
            <a:ext cx="5750700" cy="754800"/>
          </a:xfrm>
          <a:prstGeom prst="roundRect">
            <a:avLst>
              <a:gd name="adj" fmla="val 16667"/>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chemeClr val="lt1"/>
                </a:solidFill>
                <a:latin typeface="Arial"/>
                <a:ea typeface="Arial"/>
                <a:cs typeface="Arial"/>
                <a:sym typeface="Arial"/>
              </a:rPr>
              <a:t>Each webinar will be followed by office hours </a:t>
            </a:r>
            <a:endParaRPr sz="1900" b="0" i="0" u="none" strike="noStrike" cap="none">
              <a:solidFill>
                <a:srgbClr val="000000"/>
              </a:solidFill>
              <a:latin typeface="Arial"/>
              <a:ea typeface="Arial"/>
              <a:cs typeface="Arial"/>
              <a:sym typeface="Arial"/>
            </a:endParaRPr>
          </a:p>
        </p:txBody>
      </p:sp>
      <p:sp>
        <p:nvSpPr>
          <p:cNvPr id="256" name="Google Shape;256;g1131783886b_22_176"/>
          <p:cNvSpPr txBox="1">
            <a:spLocks noGrp="1"/>
          </p:cNvSpPr>
          <p:nvPr>
            <p:ph type="body" idx="2"/>
          </p:nvPr>
        </p:nvSpPr>
        <p:spPr>
          <a:xfrm>
            <a:off x="6515100" y="1444925"/>
            <a:ext cx="5549400" cy="31152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1800"/>
              <a:buNone/>
            </a:pPr>
            <a:r>
              <a:rPr lang="en-US" sz="2420" b="1"/>
              <a:t>Webinar: Deep-Dive into Student Equity Plan Data</a:t>
            </a:r>
            <a:endParaRPr sz="2420" b="1"/>
          </a:p>
          <a:p>
            <a:pPr marL="457200" lvl="0" indent="-355600" algn="l" rtl="0">
              <a:lnSpc>
                <a:spcPct val="70000"/>
              </a:lnSpc>
              <a:spcBef>
                <a:spcPts val="1000"/>
              </a:spcBef>
              <a:spcAft>
                <a:spcPts val="0"/>
              </a:spcAft>
              <a:buSzPts val="2000"/>
              <a:buChar char="•"/>
            </a:pPr>
            <a:r>
              <a:rPr lang="en-US" sz="2420"/>
              <a:t>Detailed review of csv files</a:t>
            </a:r>
            <a:endParaRPr sz="2790"/>
          </a:p>
          <a:p>
            <a:pPr marL="457200" lvl="0" indent="-355600" algn="l" rtl="0">
              <a:lnSpc>
                <a:spcPct val="70000"/>
              </a:lnSpc>
              <a:spcBef>
                <a:spcPts val="1000"/>
              </a:spcBef>
              <a:spcAft>
                <a:spcPts val="0"/>
              </a:spcAft>
              <a:buSzPts val="2000"/>
              <a:buChar char="•"/>
            </a:pPr>
            <a:r>
              <a:rPr lang="en-US" sz="2420"/>
              <a:t>Detailed review of DI methodology</a:t>
            </a:r>
            <a:endParaRPr sz="2420"/>
          </a:p>
          <a:p>
            <a:pPr marL="0" lvl="0" indent="0" algn="l" rtl="0">
              <a:lnSpc>
                <a:spcPct val="95000"/>
              </a:lnSpc>
              <a:spcBef>
                <a:spcPts val="1000"/>
              </a:spcBef>
              <a:spcAft>
                <a:spcPts val="0"/>
              </a:spcAft>
              <a:buSzPts val="1800"/>
              <a:buNone/>
            </a:pPr>
            <a:r>
              <a:rPr lang="en-US" sz="2420" b="1"/>
              <a:t>Target audience: </a:t>
            </a:r>
            <a:r>
              <a:rPr lang="en-US" sz="2420"/>
              <a:t>Institutional Researchers or those who want to get into the details of the data</a:t>
            </a:r>
            <a:endParaRPr sz="2420"/>
          </a:p>
          <a:p>
            <a:pPr marL="0" lvl="0" indent="0" algn="l" rtl="0">
              <a:lnSpc>
                <a:spcPct val="95000"/>
              </a:lnSpc>
              <a:spcBef>
                <a:spcPts val="1000"/>
              </a:spcBef>
              <a:spcAft>
                <a:spcPts val="0"/>
              </a:spcAft>
              <a:buSzPts val="1800"/>
              <a:buNone/>
            </a:pPr>
            <a:r>
              <a:rPr lang="en-US" sz="2420" b="1"/>
              <a:t>When: </a:t>
            </a:r>
            <a:r>
              <a:rPr lang="en-US" sz="2420"/>
              <a:t>April</a:t>
            </a:r>
            <a:endParaRPr sz="279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g1131783886b_16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Housekeeping</a:t>
            </a:r>
            <a:endParaRPr dirty="0"/>
          </a:p>
        </p:txBody>
      </p:sp>
      <p:sp>
        <p:nvSpPr>
          <p:cNvPr id="57" name="Google Shape;57;g1131783886b_16_0"/>
          <p:cNvSpPr txBox="1"/>
          <p:nvPr/>
        </p:nvSpPr>
        <p:spPr>
          <a:xfrm>
            <a:off x="861424" y="1686648"/>
            <a:ext cx="10259400" cy="41857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Source Sans Pro"/>
                <a:ea typeface="Source Sans Pro"/>
                <a:cs typeface="Source Sans Pro"/>
                <a:sym typeface="Source Sans Pro"/>
              </a:rPr>
              <a:t>Closed Captioning</a:t>
            </a:r>
            <a:endParaRPr sz="1400" b="0" i="0" u="none" strike="noStrike" cap="none" dirty="0">
              <a:solidFill>
                <a:srgbClr val="59595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595959"/>
                </a:solidFill>
                <a:latin typeface="Source Sans Pro"/>
                <a:ea typeface="Source Sans Pro"/>
                <a:cs typeface="Source Sans Pro"/>
                <a:sym typeface="Source Sans Pro"/>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595959"/>
                </a:solidFill>
                <a:latin typeface="Source Sans Pro"/>
                <a:ea typeface="Source Sans Pro"/>
                <a:cs typeface="Source Sans Pro"/>
                <a:sym typeface="Source Sans Pro"/>
              </a:rPr>
              <a:t>			Click the tab to read live captions.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Source Sans Pro"/>
                <a:ea typeface="Source Sans Pro"/>
                <a:cs typeface="Source Sans Pro"/>
                <a:sym typeface="Source Sans Pro"/>
              </a:rPr>
              <a:t>Question and Answer</a:t>
            </a:r>
            <a:endParaRPr sz="1800" b="0" i="0" u="none" strike="noStrike" cap="none" dirty="0">
              <a:solidFill>
                <a:srgbClr val="595959"/>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595959"/>
                </a:solidFill>
                <a:latin typeface="Source Sans Pro"/>
                <a:ea typeface="Source Sans Pro"/>
                <a:cs typeface="Source Sans Pro"/>
                <a:sym typeface="Source Sans Pro"/>
              </a:rPr>
              <a:t>	</a:t>
            </a:r>
            <a:endParaRPr sz="1400" b="0" i="0" u="none" strike="noStrike" cap="none" dirty="0">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595959"/>
                </a:solidFill>
                <a:latin typeface="Source Sans Pro"/>
                <a:ea typeface="Source Sans Pro"/>
                <a:cs typeface="Source Sans Pro"/>
                <a:sym typeface="Source Sans Pro"/>
              </a:rPr>
              <a:t>			</a:t>
            </a:r>
            <a:r>
              <a:rPr lang="en-US" sz="1800" b="0" i="0" u="none" strike="noStrike" cap="none" dirty="0">
                <a:solidFill>
                  <a:srgbClr val="595959"/>
                </a:solidFill>
                <a:latin typeface="Source Sans Pro"/>
                <a:ea typeface="Source Sans Pro"/>
                <a:cs typeface="Source Sans Pro"/>
                <a:sym typeface="Source Sans Pro"/>
              </a:rPr>
              <a:t>Click this tab to enter questions for the presenters and read their responses. 				Some questions will be answered live at the end of this session.</a:t>
            </a:r>
            <a:br>
              <a:rPr lang="en-US" sz="1800" b="0" i="0" u="none" strike="noStrike" cap="none" dirty="0">
                <a:solidFill>
                  <a:srgbClr val="595959"/>
                </a:solidFill>
                <a:latin typeface="Source Sans Pro"/>
                <a:ea typeface="Source Sans Pro"/>
                <a:cs typeface="Source Sans Pro"/>
                <a:sym typeface="Source Sans Pro"/>
              </a:rPr>
            </a:br>
            <a:endParaRPr sz="1800" b="0" i="0" u="none" strike="noStrike" cap="none" dirty="0">
              <a:solidFill>
                <a:srgbClr val="595959"/>
              </a:solidFill>
              <a:latin typeface="Source Sans Pro"/>
              <a:ea typeface="Source Sans Pro"/>
              <a:cs typeface="Source Sans Pro"/>
              <a:sym typeface="Source Sans Pro"/>
            </a:endParaRPr>
          </a:p>
          <a:p>
            <a:pPr marL="0" marR="0" lvl="2"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Source Sans Pro"/>
                <a:ea typeface="Source Sans Pro"/>
                <a:cs typeface="Source Sans Pro"/>
                <a:sym typeface="Source Sans Pro"/>
              </a:rPr>
              <a:t>Chat</a:t>
            </a:r>
            <a:endParaRPr sz="1400" b="0" i="0" u="none" strike="noStrike" cap="none" dirty="0">
              <a:solidFill>
                <a:srgbClr val="000000"/>
              </a:solidFill>
              <a:latin typeface="Arial"/>
              <a:ea typeface="Arial"/>
              <a:cs typeface="Arial"/>
              <a:sym typeface="Arial"/>
            </a:endParaRPr>
          </a:p>
          <a:p>
            <a:pPr marL="0" marR="0" lvl="2"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595959"/>
                </a:solidFill>
                <a:latin typeface="Source Sans Pro"/>
                <a:ea typeface="Source Sans Pro"/>
                <a:cs typeface="Source Sans Pro"/>
                <a:sym typeface="Source Sans Pro"/>
              </a:rPr>
              <a:t>				</a:t>
            </a:r>
            <a:endParaRPr sz="1800" b="1" i="0" u="none" strike="noStrike" cap="none" dirty="0">
              <a:solidFill>
                <a:srgbClr val="595959"/>
              </a:solidFill>
              <a:latin typeface="Source Sans Pro"/>
              <a:ea typeface="Source Sans Pro"/>
              <a:cs typeface="Source Sans Pro"/>
              <a:sym typeface="Source Sans Pro"/>
            </a:endParaRPr>
          </a:p>
          <a:p>
            <a:pPr marL="1371600" marR="0" lvl="2" indent="457200" algn="l" rtl="0">
              <a:lnSpc>
                <a:spcPct val="100000"/>
              </a:lnSpc>
              <a:spcBef>
                <a:spcPts val="0"/>
              </a:spcBef>
              <a:spcAft>
                <a:spcPts val="0"/>
              </a:spcAft>
              <a:buClr>
                <a:srgbClr val="000000"/>
              </a:buClr>
              <a:buSzPts val="1800"/>
              <a:buFont typeface="Arial"/>
              <a:buNone/>
            </a:pPr>
            <a:r>
              <a:rPr lang="en-US" sz="1800" b="0" i="0" u="none" strike="noStrike" cap="none" dirty="0">
                <a:solidFill>
                  <a:srgbClr val="595959"/>
                </a:solidFill>
                <a:latin typeface="Source Sans Pro"/>
                <a:ea typeface="Source Sans Pro"/>
                <a:cs typeface="Source Sans Pro"/>
                <a:sym typeface="Source Sans Pro"/>
              </a:rPr>
              <a:t>	Click this tab to chat with attendees and speakers.</a:t>
            </a:r>
            <a:endParaRPr sz="1400" b="0" i="0" u="none" strike="noStrike" cap="none" dirty="0">
              <a:solidFill>
                <a:srgbClr val="595959"/>
              </a:solidFill>
              <a:latin typeface="Source Sans Pro"/>
              <a:ea typeface="Source Sans Pro"/>
              <a:cs typeface="Source Sans Pro"/>
              <a:sym typeface="Source Sans Pro"/>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Source Sans Pro"/>
              <a:ea typeface="Source Sans Pro"/>
              <a:cs typeface="Source Sans Pro"/>
              <a:sym typeface="Source Sans Pro"/>
            </a:endParaRPr>
          </a:p>
          <a:p>
            <a:pPr marL="285750" marR="0" lvl="0" indent="-171450" algn="l" rtl="0">
              <a:lnSpc>
                <a:spcPct val="100000"/>
              </a:lnSpc>
              <a:spcBef>
                <a:spcPts val="0"/>
              </a:spcBef>
              <a:spcAft>
                <a:spcPts val="0"/>
              </a:spcAft>
              <a:buClr>
                <a:srgbClr val="000000"/>
              </a:buClr>
              <a:buSzPts val="1800"/>
              <a:buFont typeface="Arial"/>
              <a:buNone/>
            </a:pPr>
            <a:endParaRPr sz="1800" b="0" i="0" u="none" strike="noStrike" cap="none" dirty="0">
              <a:solidFill>
                <a:srgbClr val="595959"/>
              </a:solidFill>
              <a:latin typeface="Source Sans Pro"/>
              <a:ea typeface="Source Sans Pro"/>
              <a:cs typeface="Source Sans Pro"/>
              <a:sym typeface="Source Sans Pro"/>
            </a:endParaRPr>
          </a:p>
        </p:txBody>
      </p:sp>
      <p:pic>
        <p:nvPicPr>
          <p:cNvPr id="58" name="Google Shape;58;g1131783886b_16_0" descr="Closed Captioning icon">
            <a:extLst>
              <a:ext uri="{C183D7F6-B498-43B3-948B-1728B52AA6E4}">
                <adec:decorative xmlns:adec="http://schemas.microsoft.com/office/drawing/2017/decorative" val="0"/>
              </a:ext>
            </a:extLst>
          </p:cNvPr>
          <p:cNvPicPr preferRelativeResize="0"/>
          <p:nvPr/>
        </p:nvPicPr>
        <p:blipFill rotWithShape="1">
          <a:blip r:embed="rId3">
            <a:alphaModFix/>
          </a:blip>
          <a:srcRect/>
          <a:stretch/>
        </p:blipFill>
        <p:spPr>
          <a:xfrm>
            <a:off x="1183558" y="2086115"/>
            <a:ext cx="1250912" cy="761424"/>
          </a:xfrm>
          <a:prstGeom prst="rect">
            <a:avLst/>
          </a:prstGeom>
          <a:noFill/>
          <a:ln>
            <a:noFill/>
          </a:ln>
        </p:spPr>
      </p:pic>
      <p:pic>
        <p:nvPicPr>
          <p:cNvPr id="59" name="Google Shape;59;g1131783886b_16_0" descr="Q &amp; A icon"/>
          <p:cNvPicPr preferRelativeResize="0"/>
          <p:nvPr/>
        </p:nvPicPr>
        <p:blipFill rotWithShape="1">
          <a:blip r:embed="rId4">
            <a:alphaModFix/>
          </a:blip>
          <a:srcRect/>
          <a:stretch/>
        </p:blipFill>
        <p:spPr>
          <a:xfrm>
            <a:off x="1489929" y="3452866"/>
            <a:ext cx="688349" cy="747350"/>
          </a:xfrm>
          <a:prstGeom prst="rect">
            <a:avLst/>
          </a:prstGeom>
          <a:noFill/>
          <a:ln>
            <a:noFill/>
          </a:ln>
        </p:spPr>
      </p:pic>
      <p:sp>
        <p:nvSpPr>
          <p:cNvPr id="60" name="Google Shape;60;g1131783886b_16_0">
            <a:extLst>
              <a:ext uri="{C183D7F6-B498-43B3-948B-1728B52AA6E4}">
                <adec:decorative xmlns:adec="http://schemas.microsoft.com/office/drawing/2017/decorative" val="1"/>
              </a:ext>
            </a:extLst>
          </p:cNvPr>
          <p:cNvSpPr/>
          <p:nvPr/>
        </p:nvSpPr>
        <p:spPr>
          <a:xfrm>
            <a:off x="1099969" y="2029577"/>
            <a:ext cx="1431300" cy="874500"/>
          </a:xfrm>
          <a:prstGeom prst="rect">
            <a:avLst/>
          </a:prstGeom>
          <a:noFill/>
          <a:ln w="127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1" name="Google Shape;61;g1131783886b_16_0">
            <a:extLst>
              <a:ext uri="{C183D7F6-B498-43B3-948B-1728B52AA6E4}">
                <adec:decorative xmlns:adec="http://schemas.microsoft.com/office/drawing/2017/decorative" val="1"/>
              </a:ext>
            </a:extLst>
          </p:cNvPr>
          <p:cNvSpPr/>
          <p:nvPr/>
        </p:nvSpPr>
        <p:spPr>
          <a:xfrm>
            <a:off x="1094723" y="3372820"/>
            <a:ext cx="1431300" cy="874500"/>
          </a:xfrm>
          <a:prstGeom prst="rect">
            <a:avLst/>
          </a:prstGeom>
          <a:noFill/>
          <a:ln w="127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2" name="Google Shape;62;g1131783886b_16_0">
            <a:extLst>
              <a:ext uri="{C183D7F6-B498-43B3-948B-1728B52AA6E4}">
                <adec:decorative xmlns:adec="http://schemas.microsoft.com/office/drawing/2017/decorative" val="1"/>
              </a:ext>
            </a:extLst>
          </p:cNvPr>
          <p:cNvSpPr/>
          <p:nvPr/>
        </p:nvSpPr>
        <p:spPr>
          <a:xfrm>
            <a:off x="1094722" y="4716063"/>
            <a:ext cx="1431300" cy="874500"/>
          </a:xfrm>
          <a:prstGeom prst="rect">
            <a:avLst/>
          </a:prstGeom>
          <a:noFill/>
          <a:ln w="12700" cap="flat" cmpd="sng">
            <a:solidFill>
              <a:srgbClr val="59595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63" name="Google Shape;63;g1131783886b_16_0" descr="Chat icon"/>
          <p:cNvPicPr preferRelativeResize="0"/>
          <p:nvPr/>
        </p:nvPicPr>
        <p:blipFill rotWithShape="1">
          <a:blip r:embed="rId5">
            <a:alphaModFix/>
          </a:blip>
          <a:srcRect/>
          <a:stretch/>
        </p:blipFill>
        <p:spPr>
          <a:xfrm>
            <a:off x="1439749" y="4838853"/>
            <a:ext cx="738530" cy="70381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10f8fd07f8_2_30"/>
          <p:cNvSpPr txBox="1">
            <a:spLocks noGrp="1"/>
          </p:cNvSpPr>
          <p:nvPr>
            <p:ph type="ctrTitle"/>
          </p:nvPr>
        </p:nvSpPr>
        <p:spPr>
          <a:xfrm>
            <a:off x="1524000" y="2393691"/>
            <a:ext cx="9144000" cy="2070600"/>
          </a:xfrm>
          <a:prstGeom prst="rect">
            <a:avLst/>
          </a:prstGeom>
        </p:spPr>
        <p:txBody>
          <a:bodyPr spcFirstLastPara="1" wrap="square" lIns="91425" tIns="45700" rIns="91425" bIns="45700" anchor="b" anchorCtr="0">
            <a:normAutofit fontScale="90000"/>
          </a:bodyPr>
          <a:lstStyle/>
          <a:p>
            <a:pPr marL="0" lvl="0" indent="0" algn="l" rtl="0">
              <a:spcBef>
                <a:spcPts val="0"/>
              </a:spcBef>
              <a:spcAft>
                <a:spcPts val="0"/>
              </a:spcAft>
              <a:buNone/>
            </a:pPr>
            <a:r>
              <a:rPr lang="en-US"/>
              <a:t>Recap: Intentional Design, Targeted Action, Streamlined Metrics and Data-driven Continuous Improvement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70" name="Google Shape;270;g1131783886b_13_13"/>
          <p:cNvSpPr txBox="1">
            <a:spLocks noGrp="1"/>
          </p:cNvSpPr>
          <p:nvPr>
            <p:ph type="body" idx="1"/>
          </p:nvPr>
        </p:nvSpPr>
        <p:spPr>
          <a:xfrm>
            <a:off x="6041022" y="3144650"/>
            <a:ext cx="5147700" cy="21978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1600" b="1"/>
              <a:t>Use of DI to Support:</a:t>
            </a:r>
            <a:endParaRPr sz="1600" b="1"/>
          </a:p>
          <a:p>
            <a:pPr marL="457200" lvl="0" indent="-330200" algn="l" rtl="0">
              <a:spcBef>
                <a:spcPts val="1000"/>
              </a:spcBef>
              <a:spcAft>
                <a:spcPts val="0"/>
              </a:spcAft>
              <a:buSzPts val="1600"/>
              <a:buChar char="•"/>
            </a:pPr>
            <a:r>
              <a:rPr lang="en-US" sz="1600"/>
              <a:t>College plans that center and prioritize student populations experiencing the most disproportionate impact for each metric</a:t>
            </a:r>
            <a:endParaRPr sz="1600"/>
          </a:p>
          <a:p>
            <a:pPr marL="457200" lvl="0" indent="-330200" algn="l" rtl="0">
              <a:spcBef>
                <a:spcPts val="1000"/>
              </a:spcBef>
              <a:spcAft>
                <a:spcPts val="0"/>
              </a:spcAft>
              <a:buSzPts val="1600"/>
              <a:buChar char="•"/>
            </a:pPr>
            <a:r>
              <a:rPr lang="en-US" sz="1600"/>
              <a:t>The understanding that when we direct efforts to address the inequities for the population experiencing the most disproportionate impact, our efforts benefits other student populations, as well.</a:t>
            </a:r>
            <a:endParaRPr sz="1600"/>
          </a:p>
        </p:txBody>
      </p:sp>
      <p:sp>
        <p:nvSpPr>
          <p:cNvPr id="268" name="Google Shape;268;g1131783886b_13_13"/>
          <p:cNvSpPr txBox="1">
            <a:spLocks noGrp="1"/>
          </p:cNvSpPr>
          <p:nvPr>
            <p:ph type="body" idx="1"/>
          </p:nvPr>
        </p:nvSpPr>
        <p:spPr>
          <a:xfrm>
            <a:off x="6005628" y="1082375"/>
            <a:ext cx="5348100" cy="2062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Data-Driven </a:t>
            </a:r>
            <a:endParaRPr sz="1600" b="1"/>
          </a:p>
          <a:p>
            <a:pPr marL="0" lvl="0" indent="0" algn="l" rtl="0">
              <a:spcBef>
                <a:spcPts val="1000"/>
              </a:spcBef>
              <a:spcAft>
                <a:spcPts val="0"/>
              </a:spcAft>
              <a:buNone/>
            </a:pPr>
            <a:r>
              <a:rPr lang="en-US" sz="1600"/>
              <a:t>Available March 2022, Updates to the Student Success Metrics will complete.  At that time:</a:t>
            </a:r>
            <a:endParaRPr sz="1600"/>
          </a:p>
          <a:p>
            <a:pPr marL="228600" lvl="0" indent="-215900" algn="l" rtl="0">
              <a:spcBef>
                <a:spcPts val="1000"/>
              </a:spcBef>
              <a:spcAft>
                <a:spcPts val="0"/>
              </a:spcAft>
              <a:buSzPts val="1600"/>
              <a:buChar char="•"/>
            </a:pPr>
            <a:r>
              <a:rPr lang="en-US" sz="1600"/>
              <a:t>Data on the Student Success Metrics Cohort View will be updated to include the most recent data.</a:t>
            </a:r>
            <a:endParaRPr sz="1600"/>
          </a:p>
          <a:p>
            <a:pPr marL="228600" lvl="0" indent="-215900" algn="l" rtl="0">
              <a:spcBef>
                <a:spcPts val="1000"/>
              </a:spcBef>
              <a:spcAft>
                <a:spcPts val="0"/>
              </a:spcAft>
              <a:buSzPts val="1600"/>
              <a:buChar char="•"/>
            </a:pPr>
            <a:r>
              <a:rPr lang="en-US" sz="1600"/>
              <a:t>Unsuppressed data files with DI calculations will be available on Data on Demand for districts to download.</a:t>
            </a:r>
            <a:endParaRPr sz="1600"/>
          </a:p>
        </p:txBody>
      </p:sp>
      <p:sp>
        <p:nvSpPr>
          <p:cNvPr id="269" name="Google Shape;269;g1131783886b_13_13"/>
          <p:cNvSpPr txBox="1">
            <a:spLocks noGrp="1"/>
          </p:cNvSpPr>
          <p:nvPr>
            <p:ph type="body" idx="1"/>
          </p:nvPr>
        </p:nvSpPr>
        <p:spPr>
          <a:xfrm>
            <a:off x="857922" y="3144574"/>
            <a:ext cx="5147700" cy="2197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1600" b="1"/>
              <a:t>Metrics that Support:</a:t>
            </a:r>
            <a:endParaRPr sz="1600" b="1"/>
          </a:p>
          <a:p>
            <a:pPr marL="457200" lvl="0" indent="-330200" algn="l" rtl="0">
              <a:spcBef>
                <a:spcPts val="1000"/>
              </a:spcBef>
              <a:spcAft>
                <a:spcPts val="0"/>
              </a:spcAft>
              <a:buSzPts val="1600"/>
              <a:buChar char="•"/>
            </a:pPr>
            <a:r>
              <a:rPr lang="en-US" sz="1600"/>
              <a:t>Alignment with Guided Pathways and Vision for Success </a:t>
            </a:r>
            <a:endParaRPr sz="1600"/>
          </a:p>
          <a:p>
            <a:pPr marL="457200" lvl="0" indent="-330200" algn="l" rtl="0">
              <a:spcBef>
                <a:spcPts val="1000"/>
              </a:spcBef>
              <a:spcAft>
                <a:spcPts val="0"/>
              </a:spcAft>
              <a:buSzPts val="1600"/>
              <a:buChar char="•"/>
            </a:pPr>
            <a:r>
              <a:rPr lang="en-US" sz="1600"/>
              <a:t>Accessibility and standardization, all colleges having the ability to use the same data via the dashboard</a:t>
            </a:r>
            <a:endParaRPr sz="1600"/>
          </a:p>
          <a:p>
            <a:pPr marL="457200" lvl="0" indent="-330200" algn="l" rtl="0">
              <a:spcBef>
                <a:spcPts val="1000"/>
              </a:spcBef>
              <a:spcAft>
                <a:spcPts val="0"/>
              </a:spcAft>
              <a:buSzPts val="1600"/>
              <a:buChar char="•"/>
            </a:pPr>
            <a:r>
              <a:rPr lang="en-US" sz="1600"/>
              <a:t>Colleges’ ability to identify student populations experiencing the most disproportionate impact</a:t>
            </a:r>
            <a:endParaRPr sz="1600"/>
          </a:p>
        </p:txBody>
      </p:sp>
      <p:sp>
        <p:nvSpPr>
          <p:cNvPr id="266" name="Google Shape;266;g1131783886b_13_13"/>
          <p:cNvSpPr txBox="1">
            <a:spLocks noGrp="1"/>
          </p:cNvSpPr>
          <p:nvPr>
            <p:ph type="body" idx="1"/>
          </p:nvPr>
        </p:nvSpPr>
        <p:spPr>
          <a:xfrm>
            <a:off x="857928" y="1119350"/>
            <a:ext cx="5183100" cy="2025300"/>
          </a:xfrm>
          <a:prstGeom prst="rect">
            <a:avLst/>
          </a:prstGeom>
        </p:spPr>
        <p:txBody>
          <a:bodyPr spcFirstLastPara="1" wrap="square" lIns="91425" tIns="45700" rIns="91425" bIns="45700" anchor="t" anchorCtr="0">
            <a:noAutofit/>
          </a:bodyPr>
          <a:lstStyle/>
          <a:p>
            <a:pPr marL="0" lvl="0" indent="0" algn="l" rtl="0">
              <a:lnSpc>
                <a:spcPct val="70000"/>
              </a:lnSpc>
              <a:spcBef>
                <a:spcPts val="1000"/>
              </a:spcBef>
              <a:spcAft>
                <a:spcPts val="0"/>
              </a:spcAft>
              <a:buSzPts val="688"/>
              <a:buNone/>
            </a:pPr>
            <a:r>
              <a:rPr lang="en-US" sz="1600" b="1" dirty="0"/>
              <a:t>Intentional Design</a:t>
            </a:r>
            <a:endParaRPr sz="1600" b="1" dirty="0"/>
          </a:p>
          <a:p>
            <a:pPr marL="457200" lvl="0" indent="-330200" algn="l" rtl="0">
              <a:lnSpc>
                <a:spcPct val="100000"/>
              </a:lnSpc>
              <a:spcBef>
                <a:spcPts val="1000"/>
              </a:spcBef>
              <a:spcAft>
                <a:spcPts val="0"/>
              </a:spcAft>
              <a:buSzPts val="1600"/>
              <a:buChar char="•"/>
            </a:pPr>
            <a:r>
              <a:rPr lang="en-US" sz="1600" dirty="0"/>
              <a:t>Transformational</a:t>
            </a:r>
            <a:endParaRPr sz="1600" dirty="0"/>
          </a:p>
          <a:p>
            <a:pPr marL="457200" lvl="0" indent="-330200" algn="l" rtl="0">
              <a:lnSpc>
                <a:spcPct val="100000"/>
              </a:lnSpc>
              <a:spcBef>
                <a:spcPts val="0"/>
              </a:spcBef>
              <a:spcAft>
                <a:spcPts val="0"/>
              </a:spcAft>
              <a:buSzPts val="1600"/>
              <a:buChar char="•"/>
            </a:pPr>
            <a:r>
              <a:rPr lang="en-US" sz="1600" dirty="0"/>
              <a:t>Community driven, thoughtful/meaningful, reflective</a:t>
            </a:r>
            <a:endParaRPr sz="1600" dirty="0"/>
          </a:p>
          <a:p>
            <a:pPr marL="457200" lvl="0" indent="-330200" algn="l" rtl="0">
              <a:lnSpc>
                <a:spcPct val="100000"/>
              </a:lnSpc>
              <a:spcBef>
                <a:spcPts val="0"/>
              </a:spcBef>
              <a:spcAft>
                <a:spcPts val="0"/>
              </a:spcAft>
              <a:buSzPts val="1600"/>
              <a:buChar char="•"/>
            </a:pPr>
            <a:r>
              <a:rPr lang="en-US" sz="1600" dirty="0"/>
              <a:t>Fluid and dynamic</a:t>
            </a:r>
            <a:endParaRPr sz="1600" dirty="0"/>
          </a:p>
          <a:p>
            <a:pPr marL="457200" lvl="0" indent="-330200" algn="l" rtl="0">
              <a:lnSpc>
                <a:spcPct val="100000"/>
              </a:lnSpc>
              <a:spcBef>
                <a:spcPts val="0"/>
              </a:spcBef>
              <a:spcAft>
                <a:spcPts val="0"/>
              </a:spcAft>
              <a:buSzPts val="1600"/>
              <a:buChar char="•"/>
            </a:pPr>
            <a:r>
              <a:rPr lang="en-US" sz="1600" dirty="0"/>
              <a:t>Race-consciousness</a:t>
            </a:r>
            <a:endParaRPr sz="1600" dirty="0"/>
          </a:p>
          <a:p>
            <a:pPr marL="457200" lvl="0" indent="-330200" algn="l" rtl="0">
              <a:lnSpc>
                <a:spcPct val="100000"/>
              </a:lnSpc>
              <a:spcBef>
                <a:spcPts val="0"/>
              </a:spcBef>
              <a:spcAft>
                <a:spcPts val="0"/>
              </a:spcAft>
              <a:buSzPts val="1600"/>
              <a:buChar char="•"/>
            </a:pPr>
            <a:r>
              <a:rPr lang="en-US" sz="1600" dirty="0"/>
              <a:t>Inform other institutional plans </a:t>
            </a:r>
            <a:endParaRPr sz="1600" dirty="0"/>
          </a:p>
          <a:p>
            <a:pPr marL="457200" lvl="0" indent="-330200" algn="l" rtl="0">
              <a:lnSpc>
                <a:spcPct val="100000"/>
              </a:lnSpc>
              <a:spcBef>
                <a:spcPts val="0"/>
              </a:spcBef>
              <a:spcAft>
                <a:spcPts val="0"/>
              </a:spcAft>
              <a:buSzPts val="1600"/>
              <a:buChar char="•"/>
            </a:pPr>
            <a:r>
              <a:rPr lang="en-US" sz="1600" dirty="0"/>
              <a:t>Braiding of funds</a:t>
            </a:r>
            <a:endParaRPr sz="1600" dirty="0"/>
          </a:p>
          <a:p>
            <a:pPr marL="0" lvl="0" indent="0" algn="l" rtl="0">
              <a:lnSpc>
                <a:spcPct val="70000"/>
              </a:lnSpc>
              <a:spcBef>
                <a:spcPts val="1000"/>
              </a:spcBef>
              <a:spcAft>
                <a:spcPts val="0"/>
              </a:spcAft>
              <a:buClr>
                <a:schemeClr val="dk1"/>
              </a:buClr>
              <a:buSzPts val="688"/>
              <a:buFont typeface="Arial"/>
              <a:buNone/>
            </a:pPr>
            <a:endParaRPr sz="1600" dirty="0"/>
          </a:p>
          <a:p>
            <a:pPr marL="0" lvl="0" indent="0" algn="l" rtl="0">
              <a:lnSpc>
                <a:spcPct val="70000"/>
              </a:lnSpc>
              <a:spcBef>
                <a:spcPts val="1000"/>
              </a:spcBef>
              <a:spcAft>
                <a:spcPts val="0"/>
              </a:spcAft>
              <a:buSzPts val="688"/>
              <a:buNone/>
            </a:pPr>
            <a:endParaRPr sz="1600" dirty="0"/>
          </a:p>
        </p:txBody>
      </p:sp>
      <p:sp>
        <p:nvSpPr>
          <p:cNvPr id="271" name="Google Shape;271;g1131783886b_13_13"/>
          <p:cNvSpPr txBox="1"/>
          <p:nvPr/>
        </p:nvSpPr>
        <p:spPr>
          <a:xfrm>
            <a:off x="857925" y="345475"/>
            <a:ext cx="10295400" cy="61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000"/>
              </a:spcBef>
              <a:spcAft>
                <a:spcPts val="0"/>
              </a:spcAft>
              <a:buClr>
                <a:schemeClr val="dk1"/>
              </a:buClr>
              <a:buSzPts val="1100"/>
              <a:buFont typeface="Arial"/>
              <a:buNone/>
            </a:pPr>
            <a:r>
              <a:rPr lang="en-US" sz="3100" b="1">
                <a:solidFill>
                  <a:srgbClr val="002F6D"/>
                </a:solidFill>
                <a:latin typeface="Source Sans Pro"/>
                <a:ea typeface="Source Sans Pro"/>
                <a:cs typeface="Source Sans Pro"/>
                <a:sym typeface="Source Sans Pro"/>
              </a:rPr>
              <a:t>Student Equity Plan, 2022-2025</a:t>
            </a:r>
            <a:endParaRPr sz="3100" b="1">
              <a:solidFill>
                <a:srgbClr val="002F6D"/>
              </a:solidFill>
              <a:latin typeface="Source Sans Pro"/>
              <a:ea typeface="Source Sans Pro"/>
              <a:cs typeface="Source Sans Pro"/>
              <a:sym typeface="Source Sans Pro"/>
            </a:endParaRPr>
          </a:p>
        </p:txBody>
      </p:sp>
      <p:sp>
        <p:nvSpPr>
          <p:cNvPr id="2" name="Title 1">
            <a:extLst>
              <a:ext uri="{FF2B5EF4-FFF2-40B4-BE49-F238E27FC236}">
                <a16:creationId xmlns:a16="http://schemas.microsoft.com/office/drawing/2014/main" id="{33221664-7158-8F45-A292-91884F94F123}"/>
              </a:ext>
            </a:extLst>
          </p:cNvPr>
          <p:cNvSpPr>
            <a:spLocks noGrp="1"/>
          </p:cNvSpPr>
          <p:nvPr>
            <p:ph type="title"/>
          </p:nvPr>
        </p:nvSpPr>
        <p:spPr>
          <a:xfrm>
            <a:off x="838200" y="-1337528"/>
            <a:ext cx="10515600" cy="1325563"/>
          </a:xfrm>
        </p:spPr>
        <p:txBody>
          <a:bodyPr/>
          <a:lstStyle/>
          <a:p>
            <a:r>
              <a:rPr lang="en-US" dirty="0"/>
              <a:t>Student Equity Plan,</a:t>
            </a:r>
            <a:r>
              <a:rPr lang="en-US" baseline="0" dirty="0"/>
              <a:t> 2022-2025</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10f8fd07f8_2_35"/>
          <p:cNvSpPr txBox="1">
            <a:spLocks noGrp="1"/>
          </p:cNvSpPr>
          <p:nvPr>
            <p:ph type="ctrTitle"/>
          </p:nvPr>
        </p:nvSpPr>
        <p:spPr>
          <a:xfrm>
            <a:off x="1524000" y="1107765"/>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b="1"/>
              <a:t>Question and Answer Session</a:t>
            </a:r>
            <a:endParaRPr b="1"/>
          </a:p>
        </p:txBody>
      </p:sp>
      <p:pic>
        <p:nvPicPr>
          <p:cNvPr id="277" name="Google Shape;277;g110f8fd07f8_2_35" descr="Cartoon image of people asking questions. "/>
          <p:cNvPicPr preferRelativeResize="0"/>
          <p:nvPr/>
        </p:nvPicPr>
        <p:blipFill>
          <a:blip r:embed="rId3">
            <a:alphaModFix/>
          </a:blip>
          <a:stretch>
            <a:fillRect/>
          </a:stretch>
        </p:blipFill>
        <p:spPr>
          <a:xfrm>
            <a:off x="2243300" y="2169175"/>
            <a:ext cx="6884376" cy="30018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F6D"/>
              </a:buClr>
              <a:buSzPts val="4400"/>
              <a:buFont typeface="Source Sans Pro"/>
              <a:buNone/>
            </a:pPr>
            <a:r>
              <a:rPr lang="en-US"/>
              <a:t>Key Dates and Information</a:t>
            </a:r>
            <a:endParaRPr/>
          </a:p>
        </p:txBody>
      </p:sp>
      <p:sp>
        <p:nvSpPr>
          <p:cNvPr id="283" name="Google Shape;283;p2"/>
          <p:cNvSpPr txBox="1">
            <a:spLocks noGrp="1"/>
          </p:cNvSpPr>
          <p:nvPr>
            <p:ph type="body" idx="1"/>
          </p:nvPr>
        </p:nvSpPr>
        <p:spPr>
          <a:xfrm>
            <a:off x="838200" y="1825624"/>
            <a:ext cx="10515600" cy="3780045"/>
          </a:xfrm>
          <a:prstGeom prst="rect">
            <a:avLst/>
          </a:prstGeom>
          <a:noFill/>
          <a:ln>
            <a:noFill/>
          </a:ln>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a:t>SEP will be available in NOVA by the end of March 2022</a:t>
            </a:r>
            <a:endParaRPr/>
          </a:p>
          <a:p>
            <a:pPr marL="457200" lvl="0" indent="-342900" algn="l" rtl="0">
              <a:lnSpc>
                <a:spcPct val="90000"/>
              </a:lnSpc>
              <a:spcBef>
                <a:spcPts val="0"/>
              </a:spcBef>
              <a:spcAft>
                <a:spcPts val="0"/>
              </a:spcAft>
              <a:buSzPts val="1800"/>
              <a:buChar char="•"/>
            </a:pPr>
            <a:r>
              <a:rPr lang="en-US"/>
              <a:t>Communication Packet: template, guidance, and sample plan will be available in early March 2022</a:t>
            </a:r>
            <a:endParaRPr/>
          </a:p>
          <a:p>
            <a:pPr marL="457200" lvl="0" indent="-342900" algn="l" rtl="0">
              <a:lnSpc>
                <a:spcPct val="90000"/>
              </a:lnSpc>
              <a:spcBef>
                <a:spcPts val="0"/>
              </a:spcBef>
              <a:spcAft>
                <a:spcPts val="0"/>
              </a:spcAft>
              <a:buSzPts val="1800"/>
              <a:buChar char="•"/>
            </a:pPr>
            <a:r>
              <a:rPr lang="en-US"/>
              <a:t>Monthly Office Hours forthcoming</a:t>
            </a:r>
            <a:endParaRPr/>
          </a:p>
          <a:p>
            <a:pPr marL="914400" lvl="1" indent="-342900" algn="l" rtl="0">
              <a:lnSpc>
                <a:spcPct val="90000"/>
              </a:lnSpc>
              <a:spcBef>
                <a:spcPts val="0"/>
              </a:spcBef>
              <a:spcAft>
                <a:spcPts val="0"/>
              </a:spcAft>
              <a:buSzPts val="1800"/>
              <a:buChar char="•"/>
            </a:pPr>
            <a:r>
              <a:rPr lang="en-US"/>
              <a:t>April - November </a:t>
            </a:r>
            <a:endParaRPr/>
          </a:p>
          <a:p>
            <a:pPr marL="228600" lvl="0" indent="0" algn="l" rtl="0">
              <a:lnSpc>
                <a:spcPct val="90000"/>
              </a:lnSpc>
              <a:spcBef>
                <a:spcPts val="0"/>
              </a:spcBef>
              <a:spcAft>
                <a:spcPts val="0"/>
              </a:spcAft>
              <a:buNone/>
            </a:pPr>
            <a:endParaRPr/>
          </a:p>
          <a:p>
            <a:pPr marL="0" lvl="0" indent="0" algn="l" rtl="0">
              <a:lnSpc>
                <a:spcPct val="90000"/>
              </a:lnSpc>
              <a:spcBef>
                <a:spcPts val="1000"/>
              </a:spcBef>
              <a:spcAft>
                <a:spcPts val="0"/>
              </a:spcAft>
              <a:buClr>
                <a:srgbClr val="53575A"/>
              </a:buClr>
              <a:buSzPts val="1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g1131783886b_12_0"/>
          <p:cNvSpPr txBox="1">
            <a:spLocks noGrp="1"/>
          </p:cNvSpPr>
          <p:nvPr>
            <p:ph type="title"/>
          </p:nvPr>
        </p:nvSpPr>
        <p:spPr>
          <a:xfrm>
            <a:off x="838200" y="327750"/>
            <a:ext cx="10515600" cy="1169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Presenters for Today</a:t>
            </a:r>
            <a:endParaRPr/>
          </a:p>
        </p:txBody>
      </p:sp>
      <p:sp>
        <p:nvSpPr>
          <p:cNvPr id="70" name="Google Shape;70;g1131783886b_12_0"/>
          <p:cNvSpPr txBox="1"/>
          <p:nvPr/>
        </p:nvSpPr>
        <p:spPr>
          <a:xfrm>
            <a:off x="838200" y="1286400"/>
            <a:ext cx="11148000" cy="3648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Michael Quiaoit</a:t>
            </a:r>
            <a:r>
              <a:rPr lang="en-US" sz="1800">
                <a:solidFill>
                  <a:schemeClr val="dk2"/>
                </a:solidFill>
                <a:latin typeface="Source Sans Pro"/>
                <a:ea typeface="Source Sans Pro"/>
                <a:cs typeface="Source Sans Pro"/>
                <a:sym typeface="Source Sans Pro"/>
              </a:rPr>
              <a:t>, Dean, Student Services and Support, California Community Colleges Chancellor’s Office</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Anthony Amboy</a:t>
            </a:r>
            <a:r>
              <a:rPr lang="en-US" sz="1800">
                <a:solidFill>
                  <a:schemeClr val="dk2"/>
                </a:solidFill>
                <a:latin typeface="Source Sans Pro"/>
                <a:ea typeface="Source Sans Pro"/>
                <a:cs typeface="Source Sans Pro"/>
                <a:sym typeface="Source Sans Pro"/>
              </a:rPr>
              <a:t>, Program Assistant, Student Equity and Achievement Program, Guided Pathways Program, California Community Colleges Chancellor’s Office</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Dr. Ray Ramirez</a:t>
            </a:r>
            <a:r>
              <a:rPr lang="en-US" sz="1800">
                <a:solidFill>
                  <a:schemeClr val="dk2"/>
                </a:solidFill>
                <a:latin typeface="Source Sans Pro"/>
                <a:ea typeface="Source Sans Pro"/>
                <a:cs typeface="Source Sans Pro"/>
                <a:sym typeface="Source Sans Pro"/>
              </a:rPr>
              <a:t>, Director, Student Equity &amp; Success, Fresno City College</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Dr. Laura Lara-Brady</a:t>
            </a:r>
            <a:r>
              <a:rPr lang="en-US" sz="1800">
                <a:solidFill>
                  <a:schemeClr val="dk2"/>
                </a:solidFill>
                <a:latin typeface="Source Sans Pro"/>
                <a:ea typeface="Source Sans Pro"/>
                <a:cs typeface="Source Sans Pro"/>
                <a:sym typeface="Source Sans Pro"/>
              </a:rPr>
              <a:t>, Regional Coordinator, Foundation for California Community Colleges</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Dr. Eric R. Felix</a:t>
            </a:r>
            <a:r>
              <a:rPr lang="en-US" sz="1800">
                <a:solidFill>
                  <a:schemeClr val="dk2"/>
                </a:solidFill>
                <a:latin typeface="Source Sans Pro"/>
                <a:ea typeface="Source Sans Pro"/>
                <a:cs typeface="Source Sans Pro"/>
                <a:sym typeface="Source Sans Pro"/>
              </a:rPr>
              <a:t>, Assistant Professor, CCHALES Research Collective, San Diego State University</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Sabrina Sencil</a:t>
            </a:r>
            <a:r>
              <a:rPr lang="en-US" sz="1800">
                <a:solidFill>
                  <a:schemeClr val="dk2"/>
                </a:solidFill>
                <a:latin typeface="Source Sans Pro"/>
                <a:ea typeface="Source Sans Pro"/>
                <a:cs typeface="Source Sans Pro"/>
                <a:sym typeface="Source Sans Pro"/>
              </a:rPr>
              <a:t>, Interim Director, Research and Equity, Cosumnes River College | RP Group Regional Board Member</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Alexandra Lozanoff</a:t>
            </a:r>
            <a:r>
              <a:rPr lang="en-US" sz="1800">
                <a:solidFill>
                  <a:schemeClr val="dk2"/>
                </a:solidFill>
                <a:latin typeface="Source Sans Pro"/>
                <a:ea typeface="Source Sans Pro"/>
                <a:cs typeface="Source Sans Pro"/>
                <a:sym typeface="Source Sans Pro"/>
              </a:rPr>
              <a:t>, Senior Project Manager, WestEd</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Karen Beltramo</a:t>
            </a:r>
            <a:r>
              <a:rPr lang="en-US" sz="1800">
                <a:solidFill>
                  <a:schemeClr val="dk2"/>
                </a:solidFill>
                <a:latin typeface="Source Sans Pro"/>
                <a:ea typeface="Source Sans Pro"/>
                <a:cs typeface="Source Sans Pro"/>
                <a:sym typeface="Source Sans Pro"/>
              </a:rPr>
              <a:t>, Senior Project Manager, WestEd</a:t>
            </a:r>
            <a:endParaRPr sz="180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US" sz="1800" b="1">
                <a:solidFill>
                  <a:schemeClr val="dk2"/>
                </a:solidFill>
                <a:latin typeface="Source Sans Pro"/>
                <a:ea typeface="Source Sans Pro"/>
                <a:cs typeface="Source Sans Pro"/>
                <a:sym typeface="Source Sans Pro"/>
              </a:rPr>
              <a:t>Michael Tran</a:t>
            </a:r>
            <a:r>
              <a:rPr lang="en-US" sz="1800">
                <a:solidFill>
                  <a:schemeClr val="dk2"/>
                </a:solidFill>
                <a:latin typeface="Source Sans Pro"/>
                <a:ea typeface="Source Sans Pro"/>
                <a:cs typeface="Source Sans Pro"/>
                <a:sym typeface="Source Sans Pro"/>
              </a:rPr>
              <a:t>, Program Analyst, Student Equity and Achievement Program, Guided Pathways Program, California Community Colleges Chancellor’s Office</a:t>
            </a:r>
            <a:endParaRPr sz="1800">
              <a:solidFill>
                <a:schemeClr val="dk2"/>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g110f8fd07f8_2_5"/>
          <p:cNvSpPr txBox="1">
            <a:spLocks noGrp="1"/>
          </p:cNvSpPr>
          <p:nvPr>
            <p:ph type="ctrTitle"/>
          </p:nvPr>
        </p:nvSpPr>
        <p:spPr>
          <a:xfrm>
            <a:off x="961550" y="203690"/>
            <a:ext cx="9144000" cy="78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Agenda</a:t>
            </a:r>
            <a:endParaRPr/>
          </a:p>
        </p:txBody>
      </p:sp>
      <p:sp>
        <p:nvSpPr>
          <p:cNvPr id="76" name="Google Shape;76;g110f8fd07f8_2_5"/>
          <p:cNvSpPr txBox="1">
            <a:spLocks noGrp="1"/>
          </p:cNvSpPr>
          <p:nvPr>
            <p:ph type="subTitle" idx="1"/>
          </p:nvPr>
        </p:nvSpPr>
        <p:spPr>
          <a:xfrm>
            <a:off x="1184125" y="1347625"/>
            <a:ext cx="9798600" cy="4089300"/>
          </a:xfrm>
          <a:prstGeom prst="rect">
            <a:avLst/>
          </a:prstGeom>
        </p:spPr>
        <p:txBody>
          <a:bodyPr spcFirstLastPara="1" wrap="square" lIns="91425" tIns="45700" rIns="91425" bIns="45700" anchor="t" anchorCtr="0">
            <a:normAutofit/>
          </a:bodyPr>
          <a:lstStyle/>
          <a:p>
            <a:pPr marL="457200" lvl="0" indent="-419100" algn="l" rtl="0">
              <a:spcBef>
                <a:spcPts val="1000"/>
              </a:spcBef>
              <a:spcAft>
                <a:spcPts val="0"/>
              </a:spcAft>
              <a:buSzPts val="3000"/>
              <a:buAutoNum type="romanUcPeriod"/>
            </a:pPr>
            <a:r>
              <a:rPr lang="en-US" sz="3000"/>
              <a:t>Welcome and Introductions</a:t>
            </a:r>
            <a:endParaRPr sz="3000"/>
          </a:p>
          <a:p>
            <a:pPr marL="457200" lvl="0" indent="-419100" algn="l" rtl="0">
              <a:spcBef>
                <a:spcPts val="0"/>
              </a:spcBef>
              <a:spcAft>
                <a:spcPts val="0"/>
              </a:spcAft>
              <a:buSzPts val="3000"/>
              <a:buAutoNum type="romanUcPeriod"/>
            </a:pPr>
            <a:r>
              <a:rPr lang="en-US" sz="3000"/>
              <a:t>Background Behind the Design of the 2022-25 Student Equity Plan</a:t>
            </a:r>
            <a:endParaRPr sz="3000"/>
          </a:p>
          <a:p>
            <a:pPr marL="457200" lvl="0" indent="-419100" algn="l" rtl="0">
              <a:spcBef>
                <a:spcPts val="0"/>
              </a:spcBef>
              <a:spcAft>
                <a:spcPts val="0"/>
              </a:spcAft>
              <a:buSzPts val="3000"/>
              <a:buAutoNum type="romanUcPeriod"/>
            </a:pPr>
            <a:r>
              <a:rPr lang="en-US" sz="3000"/>
              <a:t>Student Equity Plan Tutorial</a:t>
            </a:r>
            <a:endParaRPr sz="3000"/>
          </a:p>
          <a:p>
            <a:pPr marL="457200" lvl="0" indent="-419100" algn="l" rtl="0">
              <a:spcBef>
                <a:spcPts val="0"/>
              </a:spcBef>
              <a:spcAft>
                <a:spcPts val="0"/>
              </a:spcAft>
              <a:buSzPts val="3000"/>
              <a:buAutoNum type="romanUcPeriod"/>
            </a:pPr>
            <a:r>
              <a:rPr lang="en-US" sz="3000"/>
              <a:t>Student Equity Plan Data</a:t>
            </a:r>
            <a:endParaRPr sz="3000"/>
          </a:p>
          <a:p>
            <a:pPr marL="457200" lvl="0" indent="-419100" algn="l" rtl="0">
              <a:spcBef>
                <a:spcPts val="0"/>
              </a:spcBef>
              <a:spcAft>
                <a:spcPts val="0"/>
              </a:spcAft>
              <a:buSzPts val="3000"/>
              <a:buAutoNum type="romanUcPeriod"/>
            </a:pPr>
            <a:r>
              <a:rPr lang="en-US" sz="3000"/>
              <a:t>Key Points from Presentation</a:t>
            </a:r>
            <a:endParaRPr sz="3000"/>
          </a:p>
          <a:p>
            <a:pPr marL="457200" lvl="0" indent="-419100" algn="l" rtl="0">
              <a:spcBef>
                <a:spcPts val="0"/>
              </a:spcBef>
              <a:spcAft>
                <a:spcPts val="0"/>
              </a:spcAft>
              <a:buSzPts val="3000"/>
              <a:buAutoNum type="romanUcPeriod"/>
            </a:pPr>
            <a:r>
              <a:rPr lang="en-US" sz="3000"/>
              <a:t>Q &amp; A</a:t>
            </a:r>
            <a:endParaRPr sz="3000"/>
          </a:p>
          <a:p>
            <a:pPr marL="457200" lvl="0" indent="-419100" algn="l" rtl="0">
              <a:spcBef>
                <a:spcPts val="0"/>
              </a:spcBef>
              <a:spcAft>
                <a:spcPts val="0"/>
              </a:spcAft>
              <a:buSzPts val="3000"/>
              <a:buAutoNum type="romanUcPeriod"/>
            </a:pPr>
            <a:r>
              <a:rPr lang="en-US" sz="3000"/>
              <a:t>Key Dates and Information</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g110f8fd07f8_2_10"/>
          <p:cNvSpPr txBox="1">
            <a:spLocks noGrp="1"/>
          </p:cNvSpPr>
          <p:nvPr>
            <p:ph type="ctrTitle"/>
          </p:nvPr>
        </p:nvSpPr>
        <p:spPr>
          <a:xfrm>
            <a:off x="1524000" y="2387979"/>
            <a:ext cx="9144000" cy="8970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An Intentional  Student Equity Plan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d1e03384da_2_8"/>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Intentions of Student Equity Plan 2.0</a:t>
            </a:r>
            <a:endParaRPr/>
          </a:p>
        </p:txBody>
      </p:sp>
      <p:sp>
        <p:nvSpPr>
          <p:cNvPr id="87" name="Google Shape;87;gd1e03384da_2_8"/>
          <p:cNvSpPr txBox="1">
            <a:spLocks noGrp="1"/>
          </p:cNvSpPr>
          <p:nvPr>
            <p:ph type="body" idx="1"/>
          </p:nvPr>
        </p:nvSpPr>
        <p:spPr>
          <a:xfrm>
            <a:off x="839788" y="16811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Context</a:t>
            </a:r>
            <a:endParaRPr/>
          </a:p>
        </p:txBody>
      </p:sp>
      <p:sp>
        <p:nvSpPr>
          <p:cNvPr id="88" name="Google Shape;88;gd1e03384da_2_8"/>
          <p:cNvSpPr txBox="1">
            <a:spLocks noGrp="1"/>
          </p:cNvSpPr>
          <p:nvPr>
            <p:ph type="body" idx="4"/>
          </p:nvPr>
        </p:nvSpPr>
        <p:spPr>
          <a:xfrm>
            <a:off x="839700" y="2505075"/>
            <a:ext cx="10515600" cy="3684600"/>
          </a:xfrm>
          <a:prstGeom prst="rect">
            <a:avLst/>
          </a:prstGeom>
        </p:spPr>
        <p:txBody>
          <a:bodyPr spcFirstLastPara="1" wrap="square" lIns="91425" tIns="45700" rIns="91425" bIns="45700" anchor="t" anchorCtr="0">
            <a:normAutofit/>
          </a:bodyPr>
          <a:lstStyle/>
          <a:p>
            <a:pPr marL="457200" lvl="0" indent="-304800" algn="l" rtl="0">
              <a:lnSpc>
                <a:spcPct val="80000"/>
              </a:lnSpc>
              <a:spcBef>
                <a:spcPts val="1000"/>
              </a:spcBef>
              <a:spcAft>
                <a:spcPts val="0"/>
              </a:spcAft>
              <a:buSzPts val="1200"/>
              <a:buChar char="•"/>
            </a:pPr>
            <a:r>
              <a:rPr lang="en-US" sz="2200"/>
              <a:t>National landscape changes since 2014</a:t>
            </a:r>
            <a:endParaRPr sz="2200"/>
          </a:p>
          <a:p>
            <a:pPr marL="457200" lvl="0" indent="-304800" algn="l" rtl="0">
              <a:lnSpc>
                <a:spcPct val="80000"/>
              </a:lnSpc>
              <a:spcBef>
                <a:spcPts val="0"/>
              </a:spcBef>
              <a:spcAft>
                <a:spcPts val="0"/>
              </a:spcAft>
              <a:buSzPts val="1200"/>
              <a:buChar char="•"/>
            </a:pPr>
            <a:r>
              <a:rPr lang="en-US" sz="2200"/>
              <a:t>Collaborative with colleagues from the field</a:t>
            </a:r>
            <a:endParaRPr sz="2200"/>
          </a:p>
          <a:p>
            <a:pPr marL="457200" lvl="0" indent="-304800" algn="l" rtl="0">
              <a:lnSpc>
                <a:spcPct val="80000"/>
              </a:lnSpc>
              <a:spcBef>
                <a:spcPts val="0"/>
              </a:spcBef>
              <a:spcAft>
                <a:spcPts val="0"/>
              </a:spcAft>
              <a:buSzPts val="1200"/>
              <a:buChar char="•"/>
            </a:pPr>
            <a:r>
              <a:rPr lang="en-US" sz="2200"/>
              <a:t>Multiple pandemics (racial reckoning, COVID)</a:t>
            </a:r>
            <a:endParaRPr sz="2200"/>
          </a:p>
          <a:p>
            <a:pPr marL="0" lvl="0" indent="0" algn="l" rtl="0">
              <a:lnSpc>
                <a:spcPct val="80000"/>
              </a:lnSpc>
              <a:spcBef>
                <a:spcPts val="1000"/>
              </a:spcBef>
              <a:spcAft>
                <a:spcPts val="0"/>
              </a:spcAft>
              <a:buNone/>
            </a:pPr>
            <a:endParaRPr sz="2200"/>
          </a:p>
          <a:p>
            <a:pPr marL="0" lvl="0" indent="0" algn="l" rtl="0">
              <a:lnSpc>
                <a:spcPct val="80000"/>
              </a:lnSpc>
              <a:spcBef>
                <a:spcPts val="1000"/>
              </a:spcBef>
              <a:spcAft>
                <a:spcPts val="0"/>
              </a:spcAft>
              <a:buNone/>
            </a:pPr>
            <a:endParaRPr sz="2200"/>
          </a:p>
          <a:p>
            <a:pPr marL="457200" lvl="0" indent="-304800" algn="l" rtl="0">
              <a:lnSpc>
                <a:spcPct val="80000"/>
              </a:lnSpc>
              <a:spcBef>
                <a:spcPts val="1000"/>
              </a:spcBef>
              <a:spcAft>
                <a:spcPts val="0"/>
              </a:spcAft>
              <a:buSzPts val="1200"/>
              <a:buChar char="•"/>
            </a:pPr>
            <a:r>
              <a:rPr lang="en-US" sz="2200"/>
              <a:t>Increase collaboration and integrating with other areas at the college</a:t>
            </a:r>
            <a:endParaRPr sz="2200"/>
          </a:p>
          <a:p>
            <a:pPr marL="457200" lvl="0" indent="-304800" algn="l" rtl="0">
              <a:lnSpc>
                <a:spcPct val="80000"/>
              </a:lnSpc>
              <a:spcBef>
                <a:spcPts val="0"/>
              </a:spcBef>
              <a:spcAft>
                <a:spcPts val="0"/>
              </a:spcAft>
              <a:buSzPts val="1200"/>
              <a:buChar char="•"/>
            </a:pPr>
            <a:r>
              <a:rPr lang="en-US" sz="2200"/>
              <a:t>Keeps students at the center</a:t>
            </a:r>
            <a:endParaRPr sz="2200"/>
          </a:p>
          <a:p>
            <a:pPr marL="457200" lvl="0" indent="-304800" algn="l" rtl="0">
              <a:lnSpc>
                <a:spcPct val="80000"/>
              </a:lnSpc>
              <a:spcBef>
                <a:spcPts val="0"/>
              </a:spcBef>
              <a:spcAft>
                <a:spcPts val="0"/>
              </a:spcAft>
              <a:buSzPts val="1200"/>
              <a:buChar char="•"/>
            </a:pPr>
            <a:r>
              <a:rPr lang="en-US" sz="2200"/>
              <a:t>Opportunity to transform institutions in new ways</a:t>
            </a:r>
            <a:endParaRPr sz="2200"/>
          </a:p>
          <a:p>
            <a:pPr marL="457200" lvl="0" indent="-304800" algn="l" rtl="0">
              <a:lnSpc>
                <a:spcPct val="80000"/>
              </a:lnSpc>
              <a:spcBef>
                <a:spcPts val="0"/>
              </a:spcBef>
              <a:spcAft>
                <a:spcPts val="0"/>
              </a:spcAft>
              <a:buSzPts val="1200"/>
              <a:buChar char="•"/>
            </a:pPr>
            <a:r>
              <a:rPr lang="en-US" sz="2200"/>
              <a:t>Stronger alignment to the </a:t>
            </a:r>
            <a:r>
              <a:rPr lang="en-US" sz="2200" u="sng">
                <a:solidFill>
                  <a:schemeClr val="hlink"/>
                </a:solidFill>
                <a:hlinkClick r:id="rId3"/>
              </a:rPr>
              <a:t>Vision for Success Goals</a:t>
            </a:r>
            <a:r>
              <a:rPr lang="en-US" sz="2200"/>
              <a:t> and the </a:t>
            </a:r>
            <a:r>
              <a:rPr lang="en-US" sz="2200" u="sng">
                <a:solidFill>
                  <a:schemeClr val="hlink"/>
                </a:solidFill>
                <a:hlinkClick r:id="rId4"/>
              </a:rPr>
              <a:t>Call to Action</a:t>
            </a:r>
            <a:endParaRPr sz="2200"/>
          </a:p>
        </p:txBody>
      </p:sp>
      <p:sp>
        <p:nvSpPr>
          <p:cNvPr id="89" name="Google Shape;89;gd1e03384da_2_8"/>
          <p:cNvSpPr txBox="1">
            <a:spLocks noGrp="1"/>
          </p:cNvSpPr>
          <p:nvPr>
            <p:ph type="body" idx="1"/>
          </p:nvPr>
        </p:nvSpPr>
        <p:spPr>
          <a:xfrm>
            <a:off x="839788" y="3281363"/>
            <a:ext cx="5157900" cy="8238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US"/>
              <a:t>New Iteration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7" name="Google Shape;97;gd1e03384da_1_0"/>
          <p:cNvSpPr txBox="1">
            <a:spLocks noGrp="1"/>
          </p:cNvSpPr>
          <p:nvPr>
            <p:ph type="body" idx="4"/>
          </p:nvPr>
        </p:nvSpPr>
        <p:spPr>
          <a:xfrm>
            <a:off x="6172200" y="2505075"/>
            <a:ext cx="6019800" cy="36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sz="2000">
                <a:solidFill>
                  <a:srgbClr val="53575A"/>
                </a:solidFill>
              </a:rPr>
              <a:t>Transformational</a:t>
            </a:r>
            <a:endParaRPr sz="2000">
              <a:solidFill>
                <a:srgbClr val="53575A"/>
              </a:solidFill>
            </a:endParaRPr>
          </a:p>
          <a:p>
            <a:pPr marL="0" lvl="0" indent="0" algn="l" rtl="0">
              <a:lnSpc>
                <a:spcPct val="100000"/>
              </a:lnSpc>
              <a:spcBef>
                <a:spcPts val="1000"/>
              </a:spcBef>
              <a:spcAft>
                <a:spcPts val="0"/>
              </a:spcAft>
              <a:buNone/>
            </a:pPr>
            <a:r>
              <a:rPr lang="en-US" sz="2000">
                <a:solidFill>
                  <a:srgbClr val="53575A"/>
                </a:solidFill>
              </a:rPr>
              <a:t>Community driven, thoughtful/meaningful, </a:t>
            </a:r>
            <a:r>
              <a:rPr lang="en-US" sz="2000"/>
              <a:t>r</a:t>
            </a:r>
            <a:r>
              <a:rPr lang="en-US" sz="2000">
                <a:solidFill>
                  <a:srgbClr val="53575A"/>
                </a:solidFill>
              </a:rPr>
              <a:t>eflective</a:t>
            </a:r>
            <a:endParaRPr sz="2000">
              <a:solidFill>
                <a:srgbClr val="53575A"/>
              </a:solidFill>
            </a:endParaRPr>
          </a:p>
          <a:p>
            <a:pPr marL="0" lvl="0" indent="0" algn="l" rtl="0">
              <a:lnSpc>
                <a:spcPct val="100000"/>
              </a:lnSpc>
              <a:spcBef>
                <a:spcPts val="1000"/>
              </a:spcBef>
              <a:spcAft>
                <a:spcPts val="0"/>
              </a:spcAft>
              <a:buNone/>
            </a:pPr>
            <a:r>
              <a:rPr lang="en-US" sz="2000">
                <a:solidFill>
                  <a:srgbClr val="53575A"/>
                </a:solidFill>
              </a:rPr>
              <a:t>Fluid and dynamic</a:t>
            </a:r>
            <a:endParaRPr sz="2000">
              <a:solidFill>
                <a:srgbClr val="53575A"/>
              </a:solidFill>
            </a:endParaRPr>
          </a:p>
          <a:p>
            <a:pPr marL="0" lvl="0" indent="0" algn="l" rtl="0">
              <a:lnSpc>
                <a:spcPct val="100000"/>
              </a:lnSpc>
              <a:spcBef>
                <a:spcPts val="1000"/>
              </a:spcBef>
              <a:spcAft>
                <a:spcPts val="0"/>
              </a:spcAft>
              <a:buNone/>
            </a:pPr>
            <a:r>
              <a:rPr lang="en-US" sz="2000">
                <a:solidFill>
                  <a:srgbClr val="53575A"/>
                </a:solidFill>
              </a:rPr>
              <a:t>Race</a:t>
            </a:r>
            <a:r>
              <a:rPr lang="en-US" sz="2000"/>
              <a:t>-</a:t>
            </a:r>
            <a:r>
              <a:rPr lang="en-US" sz="2000">
                <a:solidFill>
                  <a:srgbClr val="53575A"/>
                </a:solidFill>
              </a:rPr>
              <a:t>consciousness</a:t>
            </a:r>
            <a:endParaRPr sz="2000">
              <a:solidFill>
                <a:srgbClr val="53575A"/>
              </a:solidFill>
            </a:endParaRPr>
          </a:p>
          <a:p>
            <a:pPr marL="0" lvl="0" indent="0" algn="l" rtl="0">
              <a:lnSpc>
                <a:spcPct val="100000"/>
              </a:lnSpc>
              <a:spcBef>
                <a:spcPts val="1000"/>
              </a:spcBef>
              <a:spcAft>
                <a:spcPts val="0"/>
              </a:spcAft>
              <a:buNone/>
            </a:pPr>
            <a:r>
              <a:rPr lang="en-US" sz="2000"/>
              <a:t>I</a:t>
            </a:r>
            <a:r>
              <a:rPr lang="en-US" sz="2000">
                <a:solidFill>
                  <a:srgbClr val="53575A"/>
                </a:solidFill>
              </a:rPr>
              <a:t>nform other institutional plans </a:t>
            </a:r>
            <a:endParaRPr sz="2000">
              <a:solidFill>
                <a:srgbClr val="53575A"/>
              </a:solidFill>
            </a:endParaRPr>
          </a:p>
          <a:p>
            <a:pPr marL="0" lvl="0" indent="0" algn="l" rtl="0">
              <a:lnSpc>
                <a:spcPct val="100000"/>
              </a:lnSpc>
              <a:spcBef>
                <a:spcPts val="1000"/>
              </a:spcBef>
              <a:spcAft>
                <a:spcPts val="0"/>
              </a:spcAft>
              <a:buNone/>
            </a:pPr>
            <a:r>
              <a:rPr lang="en-US" sz="2000">
                <a:solidFill>
                  <a:srgbClr val="53575A"/>
                </a:solidFill>
              </a:rPr>
              <a:t>Braiding of funds (trenza)</a:t>
            </a:r>
            <a:endParaRPr sz="2000">
              <a:solidFill>
                <a:srgbClr val="53575A"/>
              </a:solidFill>
            </a:endParaRPr>
          </a:p>
        </p:txBody>
      </p:sp>
      <p:sp>
        <p:nvSpPr>
          <p:cNvPr id="96" name="Google Shape;96;gd1e03384da_1_0"/>
          <p:cNvSpPr txBox="1">
            <a:spLocks noGrp="1"/>
          </p:cNvSpPr>
          <p:nvPr>
            <p:ph type="body" idx="3"/>
          </p:nvPr>
        </p:nvSpPr>
        <p:spPr>
          <a:xfrm>
            <a:off x="6172200" y="1681163"/>
            <a:ext cx="5183100" cy="823800"/>
          </a:xfrm>
          <a:prstGeom prst="rect">
            <a:avLst/>
          </a:prstGeom>
        </p:spPr>
        <p:txBody>
          <a:bodyPr spcFirstLastPara="1" wrap="square" lIns="91425" tIns="45700" rIns="91425" bIns="45700" anchor="b" anchorCtr="0">
            <a:normAutofit fontScale="32500" lnSpcReduction="20000"/>
          </a:bodyPr>
          <a:lstStyle/>
          <a:p>
            <a:pPr marL="0" lvl="0" indent="0" algn="l" rtl="0">
              <a:spcBef>
                <a:spcPts val="0"/>
              </a:spcBef>
              <a:spcAft>
                <a:spcPts val="0"/>
              </a:spcAft>
              <a:buNone/>
            </a:pPr>
            <a:r>
              <a:rPr lang="en-US" sz="9600"/>
              <a:t>Student Equity Plan 2.0</a:t>
            </a:r>
            <a:endParaRPr sz="9600"/>
          </a:p>
          <a:p>
            <a:pPr marL="0" lvl="0" indent="0" algn="l" rtl="0">
              <a:spcBef>
                <a:spcPts val="0"/>
              </a:spcBef>
              <a:spcAft>
                <a:spcPts val="0"/>
              </a:spcAft>
              <a:buNone/>
            </a:pPr>
            <a:r>
              <a:rPr lang="en-US" sz="9600"/>
              <a:t>2022-2025</a:t>
            </a:r>
            <a:endParaRPr sz="9600"/>
          </a:p>
          <a:p>
            <a:pPr marL="0" lvl="0" indent="0" algn="l" rtl="0">
              <a:spcBef>
                <a:spcPts val="0"/>
              </a:spcBef>
              <a:spcAft>
                <a:spcPts val="0"/>
              </a:spcAft>
              <a:buNone/>
            </a:pPr>
            <a:endParaRPr/>
          </a:p>
        </p:txBody>
      </p:sp>
      <p:sp>
        <p:nvSpPr>
          <p:cNvPr id="98" name="Google Shape;98;gd1e03384da_1_0"/>
          <p:cNvSpPr txBox="1">
            <a:spLocks noGrp="1"/>
          </p:cNvSpPr>
          <p:nvPr>
            <p:ph type="body" idx="2"/>
          </p:nvPr>
        </p:nvSpPr>
        <p:spPr>
          <a:xfrm>
            <a:off x="839788" y="2505075"/>
            <a:ext cx="5157900" cy="3684600"/>
          </a:xfrm>
          <a:prstGeom prst="rect">
            <a:avLst/>
          </a:prstGeom>
        </p:spPr>
        <p:txBody>
          <a:bodyPr spcFirstLastPara="1" wrap="square" lIns="91425" tIns="45700" rIns="91425" bIns="45700" anchor="t" anchorCtr="0">
            <a:normAutofit/>
          </a:bodyPr>
          <a:lstStyle/>
          <a:p>
            <a:pPr marL="0" lvl="0" indent="0" algn="r" rtl="0">
              <a:lnSpc>
                <a:spcPct val="100000"/>
              </a:lnSpc>
              <a:spcBef>
                <a:spcPts val="1000"/>
              </a:spcBef>
              <a:spcAft>
                <a:spcPts val="0"/>
              </a:spcAft>
              <a:buNone/>
            </a:pPr>
            <a:r>
              <a:rPr lang="en-US" sz="2000"/>
              <a:t>Transactional</a:t>
            </a:r>
            <a:endParaRPr sz="2000"/>
          </a:p>
          <a:p>
            <a:pPr marL="0" lvl="0" indent="0" algn="r" rtl="0">
              <a:lnSpc>
                <a:spcPct val="100000"/>
              </a:lnSpc>
              <a:spcBef>
                <a:spcPts val="1000"/>
              </a:spcBef>
              <a:spcAft>
                <a:spcPts val="0"/>
              </a:spcAft>
              <a:buNone/>
            </a:pPr>
            <a:r>
              <a:rPr lang="en-US" sz="2000"/>
              <a:t>Compliance oriented</a:t>
            </a:r>
            <a:endParaRPr sz="2000"/>
          </a:p>
          <a:p>
            <a:pPr marL="0" lvl="0" indent="0" algn="r" rtl="0">
              <a:lnSpc>
                <a:spcPct val="100000"/>
              </a:lnSpc>
              <a:spcBef>
                <a:spcPts val="1000"/>
              </a:spcBef>
              <a:spcAft>
                <a:spcPts val="0"/>
              </a:spcAft>
              <a:buNone/>
            </a:pPr>
            <a:r>
              <a:rPr lang="en-US" sz="2000"/>
              <a:t>One and done</a:t>
            </a:r>
            <a:endParaRPr sz="2000"/>
          </a:p>
          <a:p>
            <a:pPr marL="0" lvl="0" indent="0" algn="r" rtl="0">
              <a:lnSpc>
                <a:spcPct val="100000"/>
              </a:lnSpc>
              <a:spcBef>
                <a:spcPts val="1000"/>
              </a:spcBef>
              <a:spcAft>
                <a:spcPts val="0"/>
              </a:spcAft>
              <a:buNone/>
            </a:pPr>
            <a:r>
              <a:rPr lang="en-US" sz="2000"/>
              <a:t>Race-neutral </a:t>
            </a:r>
            <a:endParaRPr sz="2000"/>
          </a:p>
          <a:p>
            <a:pPr marL="0" lvl="0" indent="0" algn="r" rtl="0">
              <a:lnSpc>
                <a:spcPct val="100000"/>
              </a:lnSpc>
              <a:spcBef>
                <a:spcPts val="1000"/>
              </a:spcBef>
              <a:spcAft>
                <a:spcPts val="0"/>
              </a:spcAft>
              <a:buNone/>
            </a:pPr>
            <a:r>
              <a:rPr lang="en-US" sz="2000"/>
              <a:t>Standalone plan </a:t>
            </a:r>
            <a:endParaRPr sz="2000"/>
          </a:p>
          <a:p>
            <a:pPr marL="0" lvl="0" indent="0" algn="r" rtl="0">
              <a:lnSpc>
                <a:spcPct val="100000"/>
              </a:lnSpc>
              <a:spcBef>
                <a:spcPts val="1000"/>
              </a:spcBef>
              <a:spcAft>
                <a:spcPts val="0"/>
              </a:spcAft>
              <a:buClr>
                <a:schemeClr val="dk1"/>
              </a:buClr>
              <a:buSzPts val="1100"/>
              <a:buFont typeface="Arial"/>
              <a:buNone/>
            </a:pPr>
            <a:r>
              <a:rPr lang="en-US" sz="2000"/>
              <a:t>Compartmentalized funding</a:t>
            </a:r>
            <a:endParaRPr sz="2000"/>
          </a:p>
        </p:txBody>
      </p:sp>
      <p:sp>
        <p:nvSpPr>
          <p:cNvPr id="95" name="Google Shape;95;gd1e03384da_1_0"/>
          <p:cNvSpPr txBox="1">
            <a:spLocks noGrp="1"/>
          </p:cNvSpPr>
          <p:nvPr>
            <p:ph type="body" idx="1"/>
          </p:nvPr>
        </p:nvSpPr>
        <p:spPr>
          <a:xfrm>
            <a:off x="361900" y="1681163"/>
            <a:ext cx="5635800" cy="823800"/>
          </a:xfrm>
          <a:prstGeom prst="rect">
            <a:avLst/>
          </a:prstGeom>
        </p:spPr>
        <p:txBody>
          <a:bodyPr spcFirstLastPara="1" wrap="square" lIns="91425" tIns="45700" rIns="91425" bIns="45700" anchor="b" anchorCtr="0">
            <a:noAutofit/>
          </a:bodyPr>
          <a:lstStyle/>
          <a:p>
            <a:pPr marL="0" lvl="0" indent="0" algn="r" rtl="0">
              <a:lnSpc>
                <a:spcPct val="70000"/>
              </a:lnSpc>
              <a:spcBef>
                <a:spcPts val="0"/>
              </a:spcBef>
              <a:spcAft>
                <a:spcPts val="0"/>
              </a:spcAft>
              <a:buSzPts val="605"/>
              <a:buNone/>
            </a:pPr>
            <a:r>
              <a:rPr lang="en-US" sz="2420"/>
              <a:t>Student Equity Plan 1.0</a:t>
            </a:r>
            <a:endParaRPr sz="2420"/>
          </a:p>
          <a:p>
            <a:pPr marL="0" lvl="0" indent="0" algn="r" rtl="0">
              <a:lnSpc>
                <a:spcPct val="70000"/>
              </a:lnSpc>
              <a:spcBef>
                <a:spcPts val="0"/>
              </a:spcBef>
              <a:spcAft>
                <a:spcPts val="0"/>
              </a:spcAft>
              <a:buSzPts val="605"/>
              <a:buNone/>
            </a:pPr>
            <a:r>
              <a:rPr lang="en-US" sz="2420"/>
              <a:t>2018-2022</a:t>
            </a:r>
            <a:endParaRPr sz="2420"/>
          </a:p>
          <a:p>
            <a:pPr marL="0" lvl="0" indent="0" algn="r" rtl="0">
              <a:lnSpc>
                <a:spcPct val="70000"/>
              </a:lnSpc>
              <a:spcBef>
                <a:spcPts val="0"/>
              </a:spcBef>
              <a:spcAft>
                <a:spcPts val="0"/>
              </a:spcAft>
              <a:buSzPts val="605"/>
              <a:buNone/>
            </a:pPr>
            <a:endParaRPr sz="1320"/>
          </a:p>
        </p:txBody>
      </p:sp>
      <p:sp>
        <p:nvSpPr>
          <p:cNvPr id="94" name="Google Shape;94;gd1e03384da_1_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Changes in Design</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g1131783886b_13_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SEP Workgroup’s Approach to the Data</a:t>
            </a:r>
            <a:endParaRPr/>
          </a:p>
        </p:txBody>
      </p:sp>
      <p:sp>
        <p:nvSpPr>
          <p:cNvPr id="104" name="Google Shape;104;g1131783886b_13_5"/>
          <p:cNvSpPr txBox="1">
            <a:spLocks noGrp="1"/>
          </p:cNvSpPr>
          <p:nvPr>
            <p:ph type="body" idx="1"/>
          </p:nvPr>
        </p:nvSpPr>
        <p:spPr>
          <a:xfrm>
            <a:off x="756075" y="1496925"/>
            <a:ext cx="9994200" cy="4177500"/>
          </a:xfrm>
          <a:prstGeom prst="rect">
            <a:avLst/>
          </a:prstGeom>
        </p:spPr>
        <p:txBody>
          <a:bodyPr spcFirstLastPara="1" wrap="square" lIns="91425" tIns="45700" rIns="91425" bIns="45700" anchor="t" anchorCtr="0">
            <a:normAutofit fontScale="55000" lnSpcReduction="20000"/>
          </a:bodyPr>
          <a:lstStyle/>
          <a:p>
            <a:pPr marL="0" lvl="0" indent="0" algn="l" rtl="0">
              <a:lnSpc>
                <a:spcPct val="100000"/>
              </a:lnSpc>
              <a:spcBef>
                <a:spcPts val="1000"/>
              </a:spcBef>
              <a:spcAft>
                <a:spcPts val="0"/>
              </a:spcAft>
              <a:buClr>
                <a:schemeClr val="dk1"/>
              </a:buClr>
              <a:buSzPct val="25287"/>
              <a:buFont typeface="Arial"/>
              <a:buNone/>
            </a:pPr>
            <a:r>
              <a:rPr lang="en-US" sz="4350"/>
              <a:t>Our approach was informed by our commitment to take action and responsibility for inequities experienced by racially minoritized student populations at our colleges.</a:t>
            </a:r>
            <a:endParaRPr sz="4350"/>
          </a:p>
          <a:p>
            <a:pPr marL="0" lvl="0" indent="0" algn="l" rtl="0">
              <a:lnSpc>
                <a:spcPct val="100000"/>
              </a:lnSpc>
              <a:spcBef>
                <a:spcPts val="1000"/>
              </a:spcBef>
              <a:spcAft>
                <a:spcPts val="0"/>
              </a:spcAft>
              <a:buNone/>
            </a:pPr>
            <a:endParaRPr sz="4350"/>
          </a:p>
          <a:p>
            <a:pPr marL="0" lvl="0" indent="0" algn="l" rtl="0">
              <a:lnSpc>
                <a:spcPct val="100000"/>
              </a:lnSpc>
              <a:spcBef>
                <a:spcPts val="1000"/>
              </a:spcBef>
              <a:spcAft>
                <a:spcPts val="0"/>
              </a:spcAft>
              <a:buNone/>
            </a:pPr>
            <a:r>
              <a:rPr lang="en-US" sz="4221"/>
              <a:t>The SEP Workgroup focused on disaggregated data that:</a:t>
            </a:r>
            <a:endParaRPr sz="4221"/>
          </a:p>
          <a:p>
            <a:pPr marL="457200" lvl="0" indent="-355917" algn="l" rtl="0">
              <a:lnSpc>
                <a:spcPct val="100000"/>
              </a:lnSpc>
              <a:spcBef>
                <a:spcPts val="1000"/>
              </a:spcBef>
              <a:spcAft>
                <a:spcPts val="0"/>
              </a:spcAft>
              <a:buSzPct val="100000"/>
              <a:buChar char="•"/>
            </a:pPr>
            <a:r>
              <a:rPr lang="en-US" sz="4221"/>
              <a:t>supports alignment with </a:t>
            </a:r>
            <a:r>
              <a:rPr lang="en-US" sz="4221" b="1"/>
              <a:t>Guided Pathways</a:t>
            </a:r>
            <a:r>
              <a:rPr lang="en-US" sz="4221"/>
              <a:t> and</a:t>
            </a:r>
            <a:r>
              <a:rPr lang="en-US" sz="4221" b="1"/>
              <a:t> Vision for Success</a:t>
            </a:r>
            <a:endParaRPr sz="4221" b="1"/>
          </a:p>
          <a:p>
            <a:pPr marL="0" lvl="0" indent="0" algn="l" rtl="0">
              <a:lnSpc>
                <a:spcPct val="100000"/>
              </a:lnSpc>
              <a:spcBef>
                <a:spcPts val="1000"/>
              </a:spcBef>
              <a:spcAft>
                <a:spcPts val="0"/>
              </a:spcAft>
              <a:buNone/>
            </a:pPr>
            <a:endParaRPr sz="4221"/>
          </a:p>
          <a:p>
            <a:pPr marL="457200" lvl="0" indent="-355917" algn="l" rtl="0">
              <a:lnSpc>
                <a:spcPct val="100000"/>
              </a:lnSpc>
              <a:spcBef>
                <a:spcPts val="1000"/>
              </a:spcBef>
              <a:spcAft>
                <a:spcPts val="0"/>
              </a:spcAft>
              <a:buSzPct val="100000"/>
              <a:buChar char="•"/>
            </a:pPr>
            <a:r>
              <a:rPr lang="en-US" sz="4221"/>
              <a:t>raises awareness and helps colleges prioritize actions that serve student populations experiencing the disproportionate impact at the colleges</a:t>
            </a:r>
            <a:endParaRPr sz="4221"/>
          </a:p>
          <a:p>
            <a:pPr marL="0" lvl="0" indent="0" algn="l" rtl="0">
              <a:lnSpc>
                <a:spcPct val="100000"/>
              </a:lnSpc>
              <a:spcBef>
                <a:spcPts val="1000"/>
              </a:spcBef>
              <a:spcAft>
                <a:spcPts val="0"/>
              </a:spcAft>
              <a:buNone/>
            </a:pPr>
            <a:endParaRPr sz="4221"/>
          </a:p>
          <a:p>
            <a:pPr marL="457200" lvl="0" indent="-355917" algn="l" rtl="0">
              <a:lnSpc>
                <a:spcPct val="100000"/>
              </a:lnSpc>
              <a:spcBef>
                <a:spcPts val="1000"/>
              </a:spcBef>
              <a:spcAft>
                <a:spcPts val="0"/>
              </a:spcAft>
              <a:buSzPct val="100000"/>
              <a:buChar char="•"/>
            </a:pPr>
            <a:r>
              <a:rPr lang="en-US" sz="4221"/>
              <a:t>are accessible to all colleges via the dashboard, data-on-demand files, or local data to strengthen their ongoing capacity building efforts</a:t>
            </a:r>
            <a:endParaRPr sz="4221"/>
          </a:p>
        </p:txBody>
      </p:sp>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AE7A0CB52EBC42AF08ACFF061AC346" ma:contentTypeVersion="2" ma:contentTypeDescription="Create a new document." ma:contentTypeScope="" ma:versionID="ca49691e34bb539676b2aa664491d3fe">
  <xsd:schema xmlns:xsd="http://www.w3.org/2001/XMLSchema" xmlns:xs="http://www.w3.org/2001/XMLSchema" xmlns:p="http://schemas.microsoft.com/office/2006/metadata/properties" xmlns:ns1="http://schemas.microsoft.com/sharepoint/v3" xmlns:ns2="431189f8-a51b-453f-9f0c-3a0b3b65b12f" targetNamespace="http://schemas.microsoft.com/office/2006/metadata/properties" ma:root="true" ma:fieldsID="fc3149e08a55794263263857d4547380" ns1:_="" ns2:_="">
    <xsd:import namespace="http://schemas.microsoft.com/sharepoint/v3"/>
    <xsd:import namespace="431189f8-a51b-453f-9f0c-3a0b3b65b12f"/>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HNYXMCCMVK3K-1251-120</_dlc_DocId>
    <_dlc_DocIdUrl xmlns="431189f8-a51b-453f-9f0c-3a0b3b65b12f">
      <Url>http://sharepoint.sac.edu/committees/studentsuccess/_layouts/15/DocIdRedir.aspx?ID=HNYXMCCMVK3K-1251-120</Url>
      <Description>HNYXMCCMVK3K-1251-120</Description>
    </_dlc_DocIdUrl>
  </documentManagement>
</p:properties>
</file>

<file path=customXml/itemProps1.xml><?xml version="1.0" encoding="utf-8"?>
<ds:datastoreItem xmlns:ds="http://schemas.openxmlformats.org/officeDocument/2006/customXml" ds:itemID="{8C65361F-2E23-44A5-9FB2-3E3796756DC9}"/>
</file>

<file path=customXml/itemProps2.xml><?xml version="1.0" encoding="utf-8"?>
<ds:datastoreItem xmlns:ds="http://schemas.openxmlformats.org/officeDocument/2006/customXml" ds:itemID="{C7C7BC49-F4E7-4055-B19D-B93BF1D30DD7}"/>
</file>

<file path=customXml/itemProps3.xml><?xml version="1.0" encoding="utf-8"?>
<ds:datastoreItem xmlns:ds="http://schemas.openxmlformats.org/officeDocument/2006/customXml" ds:itemID="{11B1408D-60EB-4720-8369-18C820CFBBF8}"/>
</file>

<file path=customXml/itemProps4.xml><?xml version="1.0" encoding="utf-8"?>
<ds:datastoreItem xmlns:ds="http://schemas.openxmlformats.org/officeDocument/2006/customXml" ds:itemID="{9A60AA3B-BDD8-4ECE-A91A-47D864F7420D}"/>
</file>

<file path=docProps/app.xml><?xml version="1.0" encoding="utf-8"?>
<Properties xmlns="http://schemas.openxmlformats.org/officeDocument/2006/extended-properties" xmlns:vt="http://schemas.openxmlformats.org/officeDocument/2006/docPropsVTypes">
  <TotalTime>0</TotalTime>
  <Words>2587</Words>
  <Application>Microsoft Macintosh PowerPoint</Application>
  <PresentationFormat>Widescreen</PresentationFormat>
  <Paragraphs>298</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Source Sans Pro</vt:lpstr>
      <vt:lpstr>Noto Sans Symbols</vt:lpstr>
      <vt:lpstr>Calibri</vt:lpstr>
      <vt:lpstr>Arial</vt:lpstr>
      <vt:lpstr>Courier New</vt:lpstr>
      <vt:lpstr>1_Custom Design</vt:lpstr>
      <vt:lpstr>Student Equity Plan 2022-2025 Webinar</vt:lpstr>
      <vt:lpstr>Welcome &amp; Introductions</vt:lpstr>
      <vt:lpstr>Housekeeping</vt:lpstr>
      <vt:lpstr>Presenters for Today</vt:lpstr>
      <vt:lpstr>Agenda</vt:lpstr>
      <vt:lpstr>An Intentional  Student Equity Plan </vt:lpstr>
      <vt:lpstr>Intentions of Student Equity Plan 2.0</vt:lpstr>
      <vt:lpstr>Changes in Design</vt:lpstr>
      <vt:lpstr>SEP Workgroup’s Approach to the Data</vt:lpstr>
      <vt:lpstr>Race-Conscious Design and  A Shift Away from “Activities”</vt:lpstr>
      <vt:lpstr>Race-Conscious Design</vt:lpstr>
      <vt:lpstr>A Shift Away from “Activities”</vt:lpstr>
      <vt:lpstr>Please share race-conscious equity efforts occurring at your college!   Let us know in the chat!</vt:lpstr>
      <vt:lpstr>Student Equity Plan Tutorial</vt:lpstr>
      <vt:lpstr>Student Equity Plan Data WestEd</vt:lpstr>
      <vt:lpstr>Student Equity Plan Data</vt:lpstr>
      <vt:lpstr>Student Equity Plan Data 2/2)</vt:lpstr>
      <vt:lpstr>What data will colleges receive?  Disaggregated Data on these Student Outcomes</vt:lpstr>
      <vt:lpstr>Student Cohort Data</vt:lpstr>
      <vt:lpstr>Systemwide Data</vt:lpstr>
      <vt:lpstr>Disaggregated Data on Student Outcomes</vt:lpstr>
      <vt:lpstr>Further Disaggregated Data on Student Outcomes</vt:lpstr>
      <vt:lpstr>How will Disproportionate Impact be determined? Methodology: Percentage Point Gap - 1</vt:lpstr>
      <vt:lpstr>Where will colleges access this data?</vt:lpstr>
      <vt:lpstr>2022 SEP data file: latest year(s) available</vt:lpstr>
      <vt:lpstr>Where can campuses access this data?</vt:lpstr>
      <vt:lpstr>SSM Cohort View compared to Data on Demand </vt:lpstr>
      <vt:lpstr> When will the data be available? </vt:lpstr>
      <vt:lpstr>Student Equity Plan Data Ongoing Support</vt:lpstr>
      <vt:lpstr>Recap: Intentional Design, Targeted Action, Streamlined Metrics and Data-driven Continuous Improvement</vt:lpstr>
      <vt:lpstr>Student Equity Plan, 2022-2025</vt:lpstr>
      <vt:lpstr>Question and Answer Session</vt:lpstr>
      <vt:lpstr>Key Dates and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Equity Plan 2022-2025 Webinar</dc:title>
  <dc:creator>Jon Galucki</dc:creator>
  <cp:lastModifiedBy>Jon Galucki</cp:lastModifiedBy>
  <cp:revision>1</cp:revision>
  <dcterms:created xsi:type="dcterms:W3CDTF">2018-04-10T19:34:47Z</dcterms:created>
  <dcterms:modified xsi:type="dcterms:W3CDTF">2022-03-04T19:46:28Z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0x01010004AE7A0CB52EBC42AF08ACFF061AC346</vt:lpwstr>
  </property>
  <property fmtid="{D5CDD505-2E9C-101B-9397-08002B2CF9AE}" pid="3" name="_dlc_DocIdItemGuid">
    <vt:lpwstr>388327bc-311f-4bd2-aa2c-15bcd7b82637</vt:lpwstr>
  </property>
</Properties>
</file>