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theme/theme1.xml" ContentType="application/vnd.openxmlformats-officedocument.them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71FFE3-8DFF-481B-94B8-BFCBD365501B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3DF36C3A-1BCE-4278-90FF-DA055F362DCC}">
      <dgm:prSet phldrT="[Text]"/>
      <dgm:spPr/>
      <dgm:t>
        <a:bodyPr/>
        <a:lstStyle/>
        <a:p>
          <a:r>
            <a:rPr lang="en-US" dirty="0"/>
            <a:t>Faculty Originator discusses with Department/Dean/SCC/Any Disciplines with shared content</a:t>
          </a:r>
        </a:p>
        <a:p>
          <a:r>
            <a:rPr lang="en-US" dirty="0"/>
            <a:t>(Appropriateness to Mission, Need, Curriculum Standards, Adequate Resources, Compliance – see PCAH, p 24-28)</a:t>
          </a:r>
        </a:p>
      </dgm:t>
    </dgm:pt>
    <dgm:pt modelId="{60988604-B7CC-44AD-BBCB-A579A4532968}" type="parTrans" cxnId="{5BC067B1-6235-4365-A8A7-F09E2B3227B1}">
      <dgm:prSet/>
      <dgm:spPr/>
      <dgm:t>
        <a:bodyPr/>
        <a:lstStyle/>
        <a:p>
          <a:endParaRPr lang="en-US"/>
        </a:p>
      </dgm:t>
    </dgm:pt>
    <dgm:pt modelId="{64E9B6C0-B20D-4A2D-9A93-9579F71B0A01}" type="sibTrans" cxnId="{5BC067B1-6235-4365-A8A7-F09E2B3227B1}">
      <dgm:prSet/>
      <dgm:spPr/>
      <dgm:t>
        <a:bodyPr/>
        <a:lstStyle/>
        <a:p>
          <a:endParaRPr lang="en-US"/>
        </a:p>
      </dgm:t>
    </dgm:pt>
    <dgm:pt modelId="{98EAE07D-A2F7-4013-A173-E09F29BF3E91}">
      <dgm:prSet phldrT="[Text]"/>
      <dgm:spPr/>
      <dgm:t>
        <a:bodyPr/>
        <a:lstStyle/>
        <a:p>
          <a:r>
            <a:rPr lang="en-US" dirty="0"/>
            <a:t>If OK, Faculty Originator Creates New Course Proposal</a:t>
          </a:r>
        </a:p>
      </dgm:t>
    </dgm:pt>
    <dgm:pt modelId="{B496A4EF-F6C7-4131-AF9B-9F29D8FEF6CC}" type="parTrans" cxnId="{9DD02D1B-29C4-42E2-8C2F-228CEA387FEC}">
      <dgm:prSet/>
      <dgm:spPr/>
      <dgm:t>
        <a:bodyPr/>
        <a:lstStyle/>
        <a:p>
          <a:endParaRPr lang="en-US"/>
        </a:p>
      </dgm:t>
    </dgm:pt>
    <dgm:pt modelId="{EB5A42C0-065F-4B37-BB21-E4F848F16670}" type="sibTrans" cxnId="{9DD02D1B-29C4-42E2-8C2F-228CEA387FEC}">
      <dgm:prSet/>
      <dgm:spPr/>
      <dgm:t>
        <a:bodyPr/>
        <a:lstStyle/>
        <a:p>
          <a:endParaRPr lang="en-US"/>
        </a:p>
      </dgm:t>
    </dgm:pt>
    <dgm:pt modelId="{002006FF-7F51-4C66-A771-7B8B7F6C9327}">
      <dgm:prSet phldrT="[Text]"/>
      <dgm:spPr/>
      <dgm:t>
        <a:bodyPr/>
        <a:lstStyle/>
        <a:p>
          <a:r>
            <a:rPr lang="en-US" dirty="0"/>
            <a:t>Department Chair reviews, approves</a:t>
          </a:r>
        </a:p>
      </dgm:t>
    </dgm:pt>
    <dgm:pt modelId="{6F51EA1F-2C17-4414-9C13-20FD82F3D650}" type="parTrans" cxnId="{59DDA4DE-E7AB-48EE-836C-248236392037}">
      <dgm:prSet/>
      <dgm:spPr/>
      <dgm:t>
        <a:bodyPr/>
        <a:lstStyle/>
        <a:p>
          <a:endParaRPr lang="en-US"/>
        </a:p>
      </dgm:t>
    </dgm:pt>
    <dgm:pt modelId="{00FEA8A9-2CFC-4300-AA2E-A7101F078A35}" type="sibTrans" cxnId="{59DDA4DE-E7AB-48EE-836C-248236392037}">
      <dgm:prSet/>
      <dgm:spPr/>
      <dgm:t>
        <a:bodyPr/>
        <a:lstStyle/>
        <a:p>
          <a:endParaRPr lang="en-US"/>
        </a:p>
      </dgm:t>
    </dgm:pt>
    <dgm:pt modelId="{8DFB16B5-97B0-4190-A691-1D3121E27195}">
      <dgm:prSet/>
      <dgm:spPr/>
      <dgm:t>
        <a:bodyPr/>
        <a:lstStyle/>
        <a:p>
          <a:r>
            <a:rPr lang="en-US" dirty="0"/>
            <a:t>Division Curriculum Committee</a:t>
          </a:r>
        </a:p>
        <a:p>
          <a:endParaRPr lang="en-US" dirty="0"/>
        </a:p>
        <a:p>
          <a:r>
            <a:rPr lang="en-US" dirty="0"/>
            <a:t>What happens here?</a:t>
          </a:r>
        </a:p>
        <a:p>
          <a:r>
            <a:rPr lang="en-US" dirty="0"/>
            <a:t>Does your Division Curriculum Committee vote on proposals?</a:t>
          </a:r>
        </a:p>
        <a:p>
          <a:r>
            <a:rPr lang="en-US" dirty="0"/>
            <a:t>Do proposals ever NOT move forward to CIC for review and possible approval?  </a:t>
          </a:r>
        </a:p>
        <a:p>
          <a:endParaRPr lang="en-US" dirty="0"/>
        </a:p>
      </dgm:t>
    </dgm:pt>
    <dgm:pt modelId="{BA140D99-817E-4579-9D64-99613740A62A}" type="parTrans" cxnId="{9E3F15DD-3D66-4CEA-92B4-6CDE47DDC89F}">
      <dgm:prSet/>
      <dgm:spPr/>
      <dgm:t>
        <a:bodyPr/>
        <a:lstStyle/>
        <a:p>
          <a:endParaRPr lang="en-US"/>
        </a:p>
      </dgm:t>
    </dgm:pt>
    <dgm:pt modelId="{B53920A4-DCBF-4BD4-B5C6-0A5B1FF2C5F8}" type="sibTrans" cxnId="{9E3F15DD-3D66-4CEA-92B4-6CDE47DDC89F}">
      <dgm:prSet/>
      <dgm:spPr/>
      <dgm:t>
        <a:bodyPr/>
        <a:lstStyle/>
        <a:p>
          <a:endParaRPr lang="en-US"/>
        </a:p>
      </dgm:t>
    </dgm:pt>
    <dgm:pt modelId="{7872E617-114D-43B8-824E-BB30AC62C21E}" type="pres">
      <dgm:prSet presAssocID="{D471FFE3-8DFF-481B-94B8-BFCBD365501B}" presName="Name0" presStyleCnt="0">
        <dgm:presLayoutVars>
          <dgm:dir/>
          <dgm:resizeHandles val="exact"/>
        </dgm:presLayoutVars>
      </dgm:prSet>
      <dgm:spPr/>
    </dgm:pt>
    <dgm:pt modelId="{B8D1AAA5-1946-4657-B2EC-89A2D24B4942}" type="pres">
      <dgm:prSet presAssocID="{3DF36C3A-1BCE-4278-90FF-DA055F362DCC}" presName="node" presStyleLbl="node1" presStyleIdx="0" presStyleCnt="4" custScaleX="131067">
        <dgm:presLayoutVars>
          <dgm:bulletEnabled val="1"/>
        </dgm:presLayoutVars>
      </dgm:prSet>
      <dgm:spPr/>
    </dgm:pt>
    <dgm:pt modelId="{DDA79519-5F26-4CAD-BB2A-39BA3B305FDC}" type="pres">
      <dgm:prSet presAssocID="{64E9B6C0-B20D-4A2D-9A93-9579F71B0A01}" presName="sibTrans" presStyleLbl="sibTrans2D1" presStyleIdx="0" presStyleCnt="3"/>
      <dgm:spPr/>
    </dgm:pt>
    <dgm:pt modelId="{16362A22-EE43-4B4D-A08E-2F0C6AC6DE72}" type="pres">
      <dgm:prSet presAssocID="{64E9B6C0-B20D-4A2D-9A93-9579F71B0A01}" presName="connectorText" presStyleLbl="sibTrans2D1" presStyleIdx="0" presStyleCnt="3"/>
      <dgm:spPr/>
    </dgm:pt>
    <dgm:pt modelId="{5A7A2789-9421-4203-9AD5-66B9B95D5F91}" type="pres">
      <dgm:prSet presAssocID="{98EAE07D-A2F7-4013-A173-E09F29BF3E91}" presName="node" presStyleLbl="node1" presStyleIdx="1" presStyleCnt="4">
        <dgm:presLayoutVars>
          <dgm:bulletEnabled val="1"/>
        </dgm:presLayoutVars>
      </dgm:prSet>
      <dgm:spPr/>
    </dgm:pt>
    <dgm:pt modelId="{20A26EBD-B5B7-460A-A8D6-68F598C396AF}" type="pres">
      <dgm:prSet presAssocID="{EB5A42C0-065F-4B37-BB21-E4F848F16670}" presName="sibTrans" presStyleLbl="sibTrans2D1" presStyleIdx="1" presStyleCnt="3"/>
      <dgm:spPr/>
    </dgm:pt>
    <dgm:pt modelId="{EB38B374-F51B-41E9-B8E5-E963F7487472}" type="pres">
      <dgm:prSet presAssocID="{EB5A42C0-065F-4B37-BB21-E4F848F16670}" presName="connectorText" presStyleLbl="sibTrans2D1" presStyleIdx="1" presStyleCnt="3"/>
      <dgm:spPr/>
    </dgm:pt>
    <dgm:pt modelId="{CAFFB78E-33AB-4CD4-8392-1099C4804C59}" type="pres">
      <dgm:prSet presAssocID="{002006FF-7F51-4C66-A771-7B8B7F6C9327}" presName="node" presStyleLbl="node1" presStyleIdx="2" presStyleCnt="4">
        <dgm:presLayoutVars>
          <dgm:bulletEnabled val="1"/>
        </dgm:presLayoutVars>
      </dgm:prSet>
      <dgm:spPr/>
    </dgm:pt>
    <dgm:pt modelId="{FC4ADA71-E87B-4FE1-A320-646B183C6ADD}" type="pres">
      <dgm:prSet presAssocID="{00FEA8A9-2CFC-4300-AA2E-A7101F078A35}" presName="sibTrans" presStyleLbl="sibTrans2D1" presStyleIdx="2" presStyleCnt="3"/>
      <dgm:spPr/>
    </dgm:pt>
    <dgm:pt modelId="{ACA08C55-FC7D-4A60-A2DB-F84B6026BA1B}" type="pres">
      <dgm:prSet presAssocID="{00FEA8A9-2CFC-4300-AA2E-A7101F078A35}" presName="connectorText" presStyleLbl="sibTrans2D1" presStyleIdx="2" presStyleCnt="3"/>
      <dgm:spPr/>
    </dgm:pt>
    <dgm:pt modelId="{CAF3E0E8-C2A1-49B9-B6C7-C2A91CFB1731}" type="pres">
      <dgm:prSet presAssocID="{8DFB16B5-97B0-4190-A691-1D3121E27195}" presName="node" presStyleLbl="node1" presStyleIdx="3" presStyleCnt="4">
        <dgm:presLayoutVars>
          <dgm:bulletEnabled val="1"/>
        </dgm:presLayoutVars>
      </dgm:prSet>
      <dgm:spPr/>
    </dgm:pt>
  </dgm:ptLst>
  <dgm:cxnLst>
    <dgm:cxn modelId="{1B3AA70C-F6FF-44DB-A720-DEA097F3905C}" type="presOf" srcId="{8DFB16B5-97B0-4190-A691-1D3121E27195}" destId="{CAF3E0E8-C2A1-49B9-B6C7-C2A91CFB1731}" srcOrd="0" destOrd="0" presId="urn:microsoft.com/office/officeart/2005/8/layout/process1"/>
    <dgm:cxn modelId="{D04AE00D-8666-4C12-A99F-BAC07A82F7E3}" type="presOf" srcId="{00FEA8A9-2CFC-4300-AA2E-A7101F078A35}" destId="{FC4ADA71-E87B-4FE1-A320-646B183C6ADD}" srcOrd="0" destOrd="0" presId="urn:microsoft.com/office/officeart/2005/8/layout/process1"/>
    <dgm:cxn modelId="{9DD02D1B-29C4-42E2-8C2F-228CEA387FEC}" srcId="{D471FFE3-8DFF-481B-94B8-BFCBD365501B}" destId="{98EAE07D-A2F7-4013-A173-E09F29BF3E91}" srcOrd="1" destOrd="0" parTransId="{B496A4EF-F6C7-4131-AF9B-9F29D8FEF6CC}" sibTransId="{EB5A42C0-065F-4B37-BB21-E4F848F16670}"/>
    <dgm:cxn modelId="{2C98243B-C897-4C45-B666-CE6BE6CA3E32}" type="presOf" srcId="{002006FF-7F51-4C66-A771-7B8B7F6C9327}" destId="{CAFFB78E-33AB-4CD4-8392-1099C4804C59}" srcOrd="0" destOrd="0" presId="urn:microsoft.com/office/officeart/2005/8/layout/process1"/>
    <dgm:cxn modelId="{14F2E460-AF36-46CB-8BF2-2F8454D6F468}" type="presOf" srcId="{3DF36C3A-1BCE-4278-90FF-DA055F362DCC}" destId="{B8D1AAA5-1946-4657-B2EC-89A2D24B4942}" srcOrd="0" destOrd="0" presId="urn:microsoft.com/office/officeart/2005/8/layout/process1"/>
    <dgm:cxn modelId="{378A1369-DBBF-469B-947E-A6D363ED1953}" type="presOf" srcId="{98EAE07D-A2F7-4013-A173-E09F29BF3E91}" destId="{5A7A2789-9421-4203-9AD5-66B9B95D5F91}" srcOrd="0" destOrd="0" presId="urn:microsoft.com/office/officeart/2005/8/layout/process1"/>
    <dgm:cxn modelId="{9E7F947A-E2FD-45A0-BBAF-042210896CC7}" type="presOf" srcId="{EB5A42C0-065F-4B37-BB21-E4F848F16670}" destId="{EB38B374-F51B-41E9-B8E5-E963F7487472}" srcOrd="1" destOrd="0" presId="urn:microsoft.com/office/officeart/2005/8/layout/process1"/>
    <dgm:cxn modelId="{805DA19F-4A23-4EAE-9EE8-0F1FDAF33CD8}" type="presOf" srcId="{EB5A42C0-065F-4B37-BB21-E4F848F16670}" destId="{20A26EBD-B5B7-460A-A8D6-68F598C396AF}" srcOrd="0" destOrd="0" presId="urn:microsoft.com/office/officeart/2005/8/layout/process1"/>
    <dgm:cxn modelId="{5BC067B1-6235-4365-A8A7-F09E2B3227B1}" srcId="{D471FFE3-8DFF-481B-94B8-BFCBD365501B}" destId="{3DF36C3A-1BCE-4278-90FF-DA055F362DCC}" srcOrd="0" destOrd="0" parTransId="{60988604-B7CC-44AD-BBCB-A579A4532968}" sibTransId="{64E9B6C0-B20D-4A2D-9A93-9579F71B0A01}"/>
    <dgm:cxn modelId="{99C8C2D0-CB3F-4CEF-BA90-C278ACAC4C73}" type="presOf" srcId="{D471FFE3-8DFF-481B-94B8-BFCBD365501B}" destId="{7872E617-114D-43B8-824E-BB30AC62C21E}" srcOrd="0" destOrd="0" presId="urn:microsoft.com/office/officeart/2005/8/layout/process1"/>
    <dgm:cxn modelId="{0F324ED8-71D7-4F8D-99B4-EFC5D03D6666}" type="presOf" srcId="{64E9B6C0-B20D-4A2D-9A93-9579F71B0A01}" destId="{DDA79519-5F26-4CAD-BB2A-39BA3B305FDC}" srcOrd="0" destOrd="0" presId="urn:microsoft.com/office/officeart/2005/8/layout/process1"/>
    <dgm:cxn modelId="{9E3F15DD-3D66-4CEA-92B4-6CDE47DDC89F}" srcId="{D471FFE3-8DFF-481B-94B8-BFCBD365501B}" destId="{8DFB16B5-97B0-4190-A691-1D3121E27195}" srcOrd="3" destOrd="0" parTransId="{BA140D99-817E-4579-9D64-99613740A62A}" sibTransId="{B53920A4-DCBF-4BD4-B5C6-0A5B1FF2C5F8}"/>
    <dgm:cxn modelId="{59DDA4DE-E7AB-48EE-836C-248236392037}" srcId="{D471FFE3-8DFF-481B-94B8-BFCBD365501B}" destId="{002006FF-7F51-4C66-A771-7B8B7F6C9327}" srcOrd="2" destOrd="0" parTransId="{6F51EA1F-2C17-4414-9C13-20FD82F3D650}" sibTransId="{00FEA8A9-2CFC-4300-AA2E-A7101F078A35}"/>
    <dgm:cxn modelId="{5CA1ABFD-7B25-4711-8FDB-E6209AF2664B}" type="presOf" srcId="{00FEA8A9-2CFC-4300-AA2E-A7101F078A35}" destId="{ACA08C55-FC7D-4A60-A2DB-F84B6026BA1B}" srcOrd="1" destOrd="0" presId="urn:microsoft.com/office/officeart/2005/8/layout/process1"/>
    <dgm:cxn modelId="{4F83FFFE-E920-45EF-87B4-F4B078FB3952}" type="presOf" srcId="{64E9B6C0-B20D-4A2D-9A93-9579F71B0A01}" destId="{16362A22-EE43-4B4D-A08E-2F0C6AC6DE72}" srcOrd="1" destOrd="0" presId="urn:microsoft.com/office/officeart/2005/8/layout/process1"/>
    <dgm:cxn modelId="{1FA6AE21-E7BC-45DE-BCD9-F8C06F3011DF}" type="presParOf" srcId="{7872E617-114D-43B8-824E-BB30AC62C21E}" destId="{B8D1AAA5-1946-4657-B2EC-89A2D24B4942}" srcOrd="0" destOrd="0" presId="urn:microsoft.com/office/officeart/2005/8/layout/process1"/>
    <dgm:cxn modelId="{0EF3E362-1208-4047-8A8B-ACC2B2FAD40A}" type="presParOf" srcId="{7872E617-114D-43B8-824E-BB30AC62C21E}" destId="{DDA79519-5F26-4CAD-BB2A-39BA3B305FDC}" srcOrd="1" destOrd="0" presId="urn:microsoft.com/office/officeart/2005/8/layout/process1"/>
    <dgm:cxn modelId="{B865869E-448A-49A5-B1AE-7EE773C44AFA}" type="presParOf" srcId="{DDA79519-5F26-4CAD-BB2A-39BA3B305FDC}" destId="{16362A22-EE43-4B4D-A08E-2F0C6AC6DE72}" srcOrd="0" destOrd="0" presId="urn:microsoft.com/office/officeart/2005/8/layout/process1"/>
    <dgm:cxn modelId="{CDA2AA3B-A489-4214-85EC-185E7A9630B4}" type="presParOf" srcId="{7872E617-114D-43B8-824E-BB30AC62C21E}" destId="{5A7A2789-9421-4203-9AD5-66B9B95D5F91}" srcOrd="2" destOrd="0" presId="urn:microsoft.com/office/officeart/2005/8/layout/process1"/>
    <dgm:cxn modelId="{13BB474C-0E91-44A2-B7B0-5456ED6B34FE}" type="presParOf" srcId="{7872E617-114D-43B8-824E-BB30AC62C21E}" destId="{20A26EBD-B5B7-460A-A8D6-68F598C396AF}" srcOrd="3" destOrd="0" presId="urn:microsoft.com/office/officeart/2005/8/layout/process1"/>
    <dgm:cxn modelId="{5FCADC13-CD44-4E8D-B1A3-366CCFD1C2D8}" type="presParOf" srcId="{20A26EBD-B5B7-460A-A8D6-68F598C396AF}" destId="{EB38B374-F51B-41E9-B8E5-E963F7487472}" srcOrd="0" destOrd="0" presId="urn:microsoft.com/office/officeart/2005/8/layout/process1"/>
    <dgm:cxn modelId="{CA2C0988-B64F-4183-ABC8-74B6579DE70A}" type="presParOf" srcId="{7872E617-114D-43B8-824E-BB30AC62C21E}" destId="{CAFFB78E-33AB-4CD4-8392-1099C4804C59}" srcOrd="4" destOrd="0" presId="urn:microsoft.com/office/officeart/2005/8/layout/process1"/>
    <dgm:cxn modelId="{A7388A7D-BD5E-4D93-B835-467E78215772}" type="presParOf" srcId="{7872E617-114D-43B8-824E-BB30AC62C21E}" destId="{FC4ADA71-E87B-4FE1-A320-646B183C6ADD}" srcOrd="5" destOrd="0" presId="urn:microsoft.com/office/officeart/2005/8/layout/process1"/>
    <dgm:cxn modelId="{5CB63FD8-B60E-4564-A786-7C067900E02E}" type="presParOf" srcId="{FC4ADA71-E87B-4FE1-A320-646B183C6ADD}" destId="{ACA08C55-FC7D-4A60-A2DB-F84B6026BA1B}" srcOrd="0" destOrd="0" presId="urn:microsoft.com/office/officeart/2005/8/layout/process1"/>
    <dgm:cxn modelId="{042FA77F-B6F6-4755-B52B-37721C04797B}" type="presParOf" srcId="{7872E617-114D-43B8-824E-BB30AC62C21E}" destId="{CAF3E0E8-C2A1-49B9-B6C7-C2A91CFB1731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D1AAA5-1946-4657-B2EC-89A2D24B4942}">
      <dsp:nvSpPr>
        <dsp:cNvPr id="0" name=""/>
        <dsp:cNvSpPr/>
      </dsp:nvSpPr>
      <dsp:spPr>
        <a:xfrm>
          <a:off x="2211" y="1418289"/>
          <a:ext cx="2739635" cy="27514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Faculty Originator discusses with Department/Dean/SCC/Any Disciplines with shared content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(Appropriateness to Mission, Need, Curriculum Standards, Adequate Resources, Compliance – see PCAH, p 24-28)</a:t>
          </a:r>
        </a:p>
      </dsp:txBody>
      <dsp:txXfrm>
        <a:off x="82452" y="1498530"/>
        <a:ext cx="2579153" cy="2590939"/>
      </dsp:txXfrm>
    </dsp:sp>
    <dsp:sp modelId="{DDA79519-5F26-4CAD-BB2A-39BA3B305FDC}">
      <dsp:nvSpPr>
        <dsp:cNvPr id="0" name=""/>
        <dsp:cNvSpPr/>
      </dsp:nvSpPr>
      <dsp:spPr>
        <a:xfrm>
          <a:off x="2950872" y="2534808"/>
          <a:ext cx="443134" cy="5183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2950872" y="2638485"/>
        <a:ext cx="310194" cy="311029"/>
      </dsp:txXfrm>
    </dsp:sp>
    <dsp:sp modelId="{5A7A2789-9421-4203-9AD5-66B9B95D5F91}">
      <dsp:nvSpPr>
        <dsp:cNvPr id="0" name=""/>
        <dsp:cNvSpPr/>
      </dsp:nvSpPr>
      <dsp:spPr>
        <a:xfrm>
          <a:off x="3577949" y="1418289"/>
          <a:ext cx="2090255" cy="27514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If OK, Faculty Originator Creates New Course Proposal</a:t>
          </a:r>
        </a:p>
      </dsp:txBody>
      <dsp:txXfrm>
        <a:off x="3639170" y="1479510"/>
        <a:ext cx="1967813" cy="2628979"/>
      </dsp:txXfrm>
    </dsp:sp>
    <dsp:sp modelId="{20A26EBD-B5B7-460A-A8D6-68F598C396AF}">
      <dsp:nvSpPr>
        <dsp:cNvPr id="0" name=""/>
        <dsp:cNvSpPr/>
      </dsp:nvSpPr>
      <dsp:spPr>
        <a:xfrm>
          <a:off x="5877231" y="2534808"/>
          <a:ext cx="443134" cy="5183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5877231" y="2638485"/>
        <a:ext cx="310194" cy="311029"/>
      </dsp:txXfrm>
    </dsp:sp>
    <dsp:sp modelId="{CAFFB78E-33AB-4CD4-8392-1099C4804C59}">
      <dsp:nvSpPr>
        <dsp:cNvPr id="0" name=""/>
        <dsp:cNvSpPr/>
      </dsp:nvSpPr>
      <dsp:spPr>
        <a:xfrm>
          <a:off x="6504308" y="1418289"/>
          <a:ext cx="2090255" cy="27514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Department Chair reviews, approves</a:t>
          </a:r>
        </a:p>
      </dsp:txBody>
      <dsp:txXfrm>
        <a:off x="6565529" y="1479510"/>
        <a:ext cx="1967813" cy="2628979"/>
      </dsp:txXfrm>
    </dsp:sp>
    <dsp:sp modelId="{FC4ADA71-E87B-4FE1-A320-646B183C6ADD}">
      <dsp:nvSpPr>
        <dsp:cNvPr id="0" name=""/>
        <dsp:cNvSpPr/>
      </dsp:nvSpPr>
      <dsp:spPr>
        <a:xfrm>
          <a:off x="8803589" y="2534808"/>
          <a:ext cx="443134" cy="51838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8803589" y="2638485"/>
        <a:ext cx="310194" cy="311029"/>
      </dsp:txXfrm>
    </dsp:sp>
    <dsp:sp modelId="{CAF3E0E8-C2A1-49B9-B6C7-C2A91CFB1731}">
      <dsp:nvSpPr>
        <dsp:cNvPr id="0" name=""/>
        <dsp:cNvSpPr/>
      </dsp:nvSpPr>
      <dsp:spPr>
        <a:xfrm>
          <a:off x="9430666" y="1418289"/>
          <a:ext cx="2090255" cy="27514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Division Curriculum Committee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What happens here?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Does your Division Curriculum Committee vote on proposals?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Do proposals ever NOT move forward to CIC for review and possible approval? 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 dirty="0"/>
        </a:p>
      </dsp:txBody>
      <dsp:txXfrm>
        <a:off x="9491887" y="1479510"/>
        <a:ext cx="1967813" cy="26289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sf.edu/about-ccsf/administration/academic-institutional-affairs/office-instruction/curriculum-committee/curriculum-handbook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226BE-EEEF-4108-B639-07028DA38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CCF89-46B6-4C0B-A836-B3ECD1E04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30056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ACCJC Interview</a:t>
            </a:r>
            <a:r>
              <a:rPr lang="en-US" sz="2000" dirty="0"/>
              <a:t>: Wednesday, March 9 10-1050am. Would love to have some CIC Reps join Kristen and I (and some Department Chairs). If interested and available, let me know (coyne_Claire@sac.edu) Great opportunity to experience a component of an accreditation visit (active participation not required </a:t>
            </a:r>
            <a:r>
              <a:rPr lang="en-US" sz="2000" dirty="0">
                <a:sym typeface="Wingdings" panose="05000000000000000000" pitchFamily="2" charset="2"/>
              </a:rPr>
              <a:t> ) </a:t>
            </a:r>
          </a:p>
          <a:p>
            <a:pPr marL="0" indent="0">
              <a:buNone/>
            </a:pPr>
            <a:endParaRPr lang="en-US" sz="20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000" b="1" dirty="0">
                <a:sym typeface="Wingdings" panose="05000000000000000000" pitchFamily="2" charset="2"/>
              </a:rPr>
              <a:t>Hiring Committee Faculty Member Requested </a:t>
            </a:r>
            <a:r>
              <a:rPr lang="en-US" sz="2000" dirty="0">
                <a:sym typeface="Wingdings" panose="05000000000000000000" pitchFamily="2" charset="2"/>
              </a:rPr>
              <a:t>– Position Director of Dual Enrollment – if interested, please contact Senate President Jim Isbell (Isbell_james@sac.edu)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19306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1FEA6-4608-4152-8227-78B4356103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4666" y="296334"/>
            <a:ext cx="7197726" cy="897466"/>
          </a:xfrm>
        </p:spPr>
        <p:txBody>
          <a:bodyPr/>
          <a:lstStyle/>
          <a:p>
            <a:pPr algn="l"/>
            <a:r>
              <a:rPr lang="en-US" dirty="0"/>
              <a:t>CIC Handbook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EE5BA0-7D36-45A3-8EB6-75ADE3486B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3200" y="1498599"/>
            <a:ext cx="10371667" cy="5063067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Update is overdue - last done in 2014</a:t>
            </a:r>
          </a:p>
          <a:p>
            <a:pPr algn="l"/>
            <a:r>
              <a:rPr lang="en-US" sz="2800" dirty="0">
                <a:hlinkClick r:id="rId2"/>
              </a:rPr>
              <a:t>City college of </a:t>
            </a:r>
            <a:r>
              <a:rPr lang="en-US" sz="2800" dirty="0" err="1">
                <a:hlinkClick r:id="rId2"/>
              </a:rPr>
              <a:t>san</a:t>
            </a:r>
            <a:r>
              <a:rPr lang="en-US" sz="2800" dirty="0">
                <a:hlinkClick r:id="rId2"/>
              </a:rPr>
              <a:t> Francisco</a:t>
            </a:r>
            <a:endParaRPr lang="en-US" sz="2800" dirty="0"/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Curriculum is faculty driven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/>
              <a:t>Curriculum and instruction handbook work group - </a:t>
            </a:r>
          </a:p>
          <a:p>
            <a:pPr algn="l"/>
            <a:r>
              <a:rPr lang="en-US" sz="2800" b="1" dirty="0"/>
              <a:t>needs you </a:t>
            </a:r>
            <a:r>
              <a:rPr lang="en-US" sz="2800" dirty="0"/>
              <a:t>and/or any who have served on curriculum</a:t>
            </a:r>
          </a:p>
          <a:p>
            <a:pPr algn="l"/>
            <a:r>
              <a:rPr lang="en-US" sz="2800" dirty="0"/>
              <a:t>Interested – contact Kristen Robinson (Robinson_Kristen@sac.edu) </a:t>
            </a:r>
          </a:p>
          <a:p>
            <a:pPr algn="l"/>
            <a:endParaRPr lang="en-US" sz="2800" dirty="0"/>
          </a:p>
          <a:p>
            <a:pPr algn="l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17500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9FB3B-F882-4BB5-8FFA-F695F263C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division curriculum committee</a:t>
            </a:r>
            <a:br>
              <a:rPr lang="en-US" sz="36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605BB-AE26-492B-8527-5CDDEE6F2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069" y="1371599"/>
            <a:ext cx="3615266" cy="59266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What is the process in your Division for New Course?  Revised Course?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92FCB58-3528-478D-A207-68F70261ED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9020763"/>
              </p:ext>
            </p:extLst>
          </p:nvPr>
        </p:nvGraphicFramePr>
        <p:xfrm>
          <a:off x="448733" y="1058333"/>
          <a:ext cx="11523134" cy="5588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2112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D1AAA5-1946-4657-B2EC-89A2D24B49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B8D1AAA5-1946-4657-B2EC-89A2D24B49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A79519-5F26-4CAD-BB2A-39BA3B305F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DA79519-5F26-4CAD-BB2A-39BA3B305F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7A2789-9421-4203-9AD5-66B9B95D5F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5A7A2789-9421-4203-9AD5-66B9B95D5F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0A26EBD-B5B7-460A-A8D6-68F598C396A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20A26EBD-B5B7-460A-A8D6-68F598C396A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FFB78E-33AB-4CD4-8392-1099C4804C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CAFFB78E-33AB-4CD4-8392-1099C4804C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4ADA71-E87B-4FE1-A320-646B183C6A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FC4ADA71-E87B-4FE1-A320-646B183C6A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F3E0E8-C2A1-49B9-B6C7-C2A91CFB17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CAF3E0E8-C2A1-49B9-B6C7-C2A91CFB17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DC7C-BEE3-40F7-BD1F-CD5448D38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time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D2682-CC61-4AE8-9734-66D016343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Move CIC Meeting Start time for Fall 2022 to 1:30pm with end time at 3:30pm</a:t>
            </a:r>
          </a:p>
          <a:p>
            <a:pPr marL="0" indent="0">
              <a:buNone/>
            </a:pPr>
            <a:r>
              <a:rPr lang="en-US" dirty="0"/>
              <a:t>Would fall in alignment with other governance committee meetings (Senate, P&amp;B, Facilities)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9999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1D875283A67F45AC1E28442C632C2E" ma:contentTypeVersion="2" ma:contentTypeDescription="Create a new document." ma:contentTypeScope="" ma:versionID="4509849a775367c703aef31005493a98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targetNamespace="http://schemas.microsoft.com/office/2006/metadata/properties" ma:root="true" ma:fieldsID="d98e329e3e072ccff1cbb578f5ef4978" ns1:_="" ns2:_="">
    <xsd:import namespace="http://schemas.microsoft.com/sharepoint/v3"/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HNYXMCCMVK3K-1110-522</_dlc_DocId>
    <_dlc_DocIdUrl xmlns="431189f8-a51b-453f-9f0c-3a0b3b65b12f">
      <Url>https://sac.edu/committees/curriculum/_layouts/15/DocIdRedir.aspx?ID=HNYXMCCMVK3K-1110-522</Url>
      <Description>HNYXMCCMVK3K-1110-522</Description>
    </_dlc_DocIdUrl>
  </documentManagement>
</p:properties>
</file>

<file path=customXml/itemProps1.xml><?xml version="1.0" encoding="utf-8"?>
<ds:datastoreItem xmlns:ds="http://schemas.openxmlformats.org/officeDocument/2006/customXml" ds:itemID="{D034DD7E-C5FE-4C8D-B149-AD3BDD932661}"/>
</file>

<file path=customXml/itemProps2.xml><?xml version="1.0" encoding="utf-8"?>
<ds:datastoreItem xmlns:ds="http://schemas.openxmlformats.org/officeDocument/2006/customXml" ds:itemID="{BFBB8473-0257-4B30-BEA1-7745D0BED973}"/>
</file>

<file path=customXml/itemProps3.xml><?xml version="1.0" encoding="utf-8"?>
<ds:datastoreItem xmlns:ds="http://schemas.openxmlformats.org/officeDocument/2006/customXml" ds:itemID="{ACFAAE27-BAA1-4E77-BE7E-5432355F2BAF}"/>
</file>

<file path=customXml/itemProps4.xml><?xml version="1.0" encoding="utf-8"?>
<ds:datastoreItem xmlns:ds="http://schemas.openxmlformats.org/officeDocument/2006/customXml" ds:itemID="{89087F5D-8002-43C0-B454-1A48BA2C297E}"/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365</TotalTime>
  <Words>276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Celestial</vt:lpstr>
      <vt:lpstr>Announcements</vt:lpstr>
      <vt:lpstr>CIC Handbook</vt:lpstr>
      <vt:lpstr>division curriculum committee </vt:lpstr>
      <vt:lpstr>Meeting time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Announcements</dc:title>
  <dc:creator>Coyne, Claire</dc:creator>
  <cp:lastModifiedBy>Claire Coyne</cp:lastModifiedBy>
  <cp:revision>1</cp:revision>
  <dcterms:created xsi:type="dcterms:W3CDTF">2022-02-28T17:59:45Z</dcterms:created>
  <dcterms:modified xsi:type="dcterms:W3CDTF">2022-03-01T00:05:26Z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0x010100851D875283A67F45AC1E28442C632C2E</vt:lpwstr>
  </property>
  <property fmtid="{D5CDD505-2E9C-101B-9397-08002B2CF9AE}" pid="3" name="_dlc_DocIdItemGuid">
    <vt:lpwstr>453993d6-4a20-4565-83ba-5af14fa4d3f0</vt:lpwstr>
  </property>
</Properties>
</file>