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0"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9" autoAdjust="0"/>
    <p:restoredTop sz="94660"/>
  </p:normalViewPr>
  <p:slideViewPr>
    <p:cSldViewPr snapToGrid="0">
      <p:cViewPr varScale="1">
        <p:scale>
          <a:sx n="106" d="100"/>
          <a:sy n="106" d="100"/>
        </p:scale>
        <p:origin x="678"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9/22/2021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9/22/2021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46290-31C5-424D-82D8-DCB08E8E1904}"/>
              </a:ext>
            </a:extLst>
          </p:cNvPr>
          <p:cNvSpPr>
            <a:spLocks noGrp="1"/>
          </p:cNvSpPr>
          <p:nvPr>
            <p:ph type="ctrTitle"/>
          </p:nvPr>
        </p:nvSpPr>
        <p:spPr/>
        <p:txBody>
          <a:bodyPr>
            <a:normAutofit fontScale="90000"/>
          </a:bodyPr>
          <a:lstStyle/>
          <a:p>
            <a:pPr algn="ctr"/>
            <a:r>
              <a:rPr lang="en-US" dirty="0"/>
              <a:t>Guided Pathways &amp; Equity</a:t>
            </a:r>
            <a:br>
              <a:rPr lang="en-US" dirty="0"/>
            </a:br>
            <a:r>
              <a:rPr lang="en-US" dirty="0"/>
              <a:t>USC Equity Leadership Alliance</a:t>
            </a:r>
          </a:p>
        </p:txBody>
      </p:sp>
      <p:sp>
        <p:nvSpPr>
          <p:cNvPr id="3" name="Subtitle 2">
            <a:extLst>
              <a:ext uri="{FF2B5EF4-FFF2-40B4-BE49-F238E27FC236}">
                <a16:creationId xmlns:a16="http://schemas.microsoft.com/office/drawing/2014/main" id="{7968D810-42FD-4D65-957B-95ABF3775393}"/>
              </a:ext>
            </a:extLst>
          </p:cNvPr>
          <p:cNvSpPr>
            <a:spLocks noGrp="1"/>
          </p:cNvSpPr>
          <p:nvPr>
            <p:ph type="subTitle" idx="1"/>
          </p:nvPr>
        </p:nvSpPr>
        <p:spPr/>
        <p:txBody>
          <a:bodyPr/>
          <a:lstStyle/>
          <a:p>
            <a:pPr algn="ctr"/>
            <a:r>
              <a:rPr lang="en-US" dirty="0"/>
              <a:t>Santa Ana College 2010-2021</a:t>
            </a:r>
          </a:p>
        </p:txBody>
      </p:sp>
    </p:spTree>
    <p:extLst>
      <p:ext uri="{BB962C8B-B14F-4D97-AF65-F5344CB8AC3E}">
        <p14:creationId xmlns:p14="http://schemas.microsoft.com/office/powerpoint/2010/main" val="2530908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D986-5ABC-49E8-84B3-61D3B9941D6D}"/>
              </a:ext>
            </a:extLst>
          </p:cNvPr>
          <p:cNvSpPr>
            <a:spLocks noGrp="1"/>
          </p:cNvSpPr>
          <p:nvPr>
            <p:ph type="title"/>
          </p:nvPr>
        </p:nvSpPr>
        <p:spPr/>
        <p:txBody>
          <a:bodyPr/>
          <a:lstStyle/>
          <a:p>
            <a:pPr algn="ctr"/>
            <a:r>
              <a:rPr lang="en-US" dirty="0"/>
              <a:t>USC Equity Leadership Alliance</a:t>
            </a:r>
          </a:p>
        </p:txBody>
      </p:sp>
      <p:sp>
        <p:nvSpPr>
          <p:cNvPr id="3" name="Content Placeholder 2">
            <a:extLst>
              <a:ext uri="{FF2B5EF4-FFF2-40B4-BE49-F238E27FC236}">
                <a16:creationId xmlns:a16="http://schemas.microsoft.com/office/drawing/2014/main" id="{3762BBB9-37EA-49CB-A0C2-F8AE75833FC6}"/>
              </a:ext>
            </a:extLst>
          </p:cNvPr>
          <p:cNvSpPr>
            <a:spLocks noGrp="1"/>
          </p:cNvSpPr>
          <p:nvPr>
            <p:ph idx="1"/>
          </p:nvPr>
        </p:nvSpPr>
        <p:spPr/>
        <p:txBody>
          <a:bodyPr/>
          <a:lstStyle/>
          <a:p>
            <a:r>
              <a:rPr lang="en-US" i="1" dirty="0"/>
              <a:t>“The Alliance unites community colleges across the state of California for high-quality professional learning experiences on an array of topics pertaining to racial equity. Administrators, faculty, and staff across member colleges access a digital repository of useful tools and resources, as well as engage with colleagues beyond their individual campuses through a dynamic virtual community of practice. Alliance member colleges also participate in a trio of campus climate surveys on a three-year rotational basis – the student survey in year one, the faculty survey in year two, and the staff survey in the third membership year.”</a:t>
            </a:r>
            <a:endParaRPr lang="en-US" dirty="0"/>
          </a:p>
          <a:p>
            <a:endParaRPr lang="en-US" dirty="0"/>
          </a:p>
        </p:txBody>
      </p:sp>
    </p:spTree>
    <p:extLst>
      <p:ext uri="{BB962C8B-B14F-4D97-AF65-F5344CB8AC3E}">
        <p14:creationId xmlns:p14="http://schemas.microsoft.com/office/powerpoint/2010/main" val="1556279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B6DFB-1B06-46C1-A194-DD6A58FE41CA}"/>
              </a:ext>
            </a:extLst>
          </p:cNvPr>
          <p:cNvSpPr>
            <a:spLocks noGrp="1"/>
          </p:cNvSpPr>
          <p:nvPr>
            <p:ph type="title"/>
          </p:nvPr>
        </p:nvSpPr>
        <p:spPr/>
        <p:txBody>
          <a:bodyPr/>
          <a:lstStyle/>
          <a:p>
            <a:pPr algn="ctr"/>
            <a:r>
              <a:rPr lang="en-US" dirty="0"/>
              <a:t>Thank you for your participation! </a:t>
            </a:r>
          </a:p>
        </p:txBody>
      </p:sp>
      <p:sp>
        <p:nvSpPr>
          <p:cNvPr id="3" name="Content Placeholder 2">
            <a:extLst>
              <a:ext uri="{FF2B5EF4-FFF2-40B4-BE49-F238E27FC236}">
                <a16:creationId xmlns:a16="http://schemas.microsoft.com/office/drawing/2014/main" id="{C7C1D453-0DEB-4805-9763-EB0DECA6527D}"/>
              </a:ext>
            </a:extLst>
          </p:cNvPr>
          <p:cNvSpPr>
            <a:spLocks noGrp="1"/>
          </p:cNvSpPr>
          <p:nvPr>
            <p:ph idx="1"/>
          </p:nvPr>
        </p:nvSpPr>
        <p:spPr/>
        <p:txBody>
          <a:bodyPr/>
          <a:lstStyle/>
          <a:p>
            <a:r>
              <a:rPr lang="en-US" dirty="0"/>
              <a:t>Maria Dela Cruz, Kellori Dower, Stephanie Clark, Lithia Williams, Suzanne Freeman, Matthew Beyersdorf, Dahlia Vu, Brenda Estrada, Karen Martinez Bravo, Ann Cass, David Roper, Merari Weber, Jose Lopez Mercedes, Brian Sos, Saeid Eidgahy, Kelvin Leeds, Rene Beiza, Javier Galvan, John Nguyen, Monte Huotari, Jill Kapil, Veronica Oforlea,  Alicia Kruizenga, Louise Janus, Tanisha Burrus,  Ashly Bootman, Rebecca Ortiz, Justin Tolentino, Marylin Flores, Irene Glomba, Mark Liang, Dawn McKenna, Susan Hoang, Janice Love, Kimberly Mathews, William Nguyen, Claire Coyne, Basti Lopez, Ozzie Madrigal, Jennie Beltran, Teresa Mercado-Cota, Thu Nguyen Adriana Ramirez</a:t>
            </a:r>
          </a:p>
        </p:txBody>
      </p:sp>
    </p:spTree>
    <p:extLst>
      <p:ext uri="{BB962C8B-B14F-4D97-AF65-F5344CB8AC3E}">
        <p14:creationId xmlns:p14="http://schemas.microsoft.com/office/powerpoint/2010/main" val="1542112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3149-5507-49A6-8C37-9AEFB4DF320F}"/>
              </a:ext>
            </a:extLst>
          </p:cNvPr>
          <p:cNvSpPr>
            <a:spLocks noGrp="1"/>
          </p:cNvSpPr>
          <p:nvPr>
            <p:ph type="title"/>
          </p:nvPr>
        </p:nvSpPr>
        <p:spPr/>
        <p:txBody>
          <a:bodyPr/>
          <a:lstStyle/>
          <a:p>
            <a:pPr algn="ctr"/>
            <a:r>
              <a:rPr lang="en-US" dirty="0"/>
              <a:t>CIC Specific sessions</a:t>
            </a:r>
          </a:p>
        </p:txBody>
      </p:sp>
      <p:sp>
        <p:nvSpPr>
          <p:cNvPr id="3" name="Content Placeholder 2">
            <a:extLst>
              <a:ext uri="{FF2B5EF4-FFF2-40B4-BE49-F238E27FC236}">
                <a16:creationId xmlns:a16="http://schemas.microsoft.com/office/drawing/2014/main" id="{65E339A7-8FA6-429B-A232-2B427400A5D5}"/>
              </a:ext>
            </a:extLst>
          </p:cNvPr>
          <p:cNvSpPr>
            <a:spLocks noGrp="1"/>
          </p:cNvSpPr>
          <p:nvPr>
            <p:ph idx="1"/>
          </p:nvPr>
        </p:nvSpPr>
        <p:spPr/>
        <p:txBody>
          <a:bodyPr/>
          <a:lstStyle/>
          <a:p>
            <a:r>
              <a:rPr lang="en-US" dirty="0"/>
              <a:t>Meaningfully Integrating Race Across the Curriculum</a:t>
            </a:r>
          </a:p>
          <a:p>
            <a:r>
              <a:rPr lang="en-US" dirty="0"/>
              <a:t>Fostering and Sustaining Inclusive Classrooms for Students of Color</a:t>
            </a:r>
          </a:p>
          <a:p>
            <a:r>
              <a:rPr lang="en-US" dirty="0"/>
              <a:t>Opposing the Erasure of Asian Americans, Pacific Islanders, and Native Americans</a:t>
            </a:r>
          </a:p>
          <a:p>
            <a:r>
              <a:rPr lang="en-US" dirty="0"/>
              <a:t>Understanding and Confronting Anti-Black Racism</a:t>
            </a:r>
          </a:p>
        </p:txBody>
      </p:sp>
    </p:spTree>
    <p:extLst>
      <p:ext uri="{BB962C8B-B14F-4D97-AF65-F5344CB8AC3E}">
        <p14:creationId xmlns:p14="http://schemas.microsoft.com/office/powerpoint/2010/main" val="1905663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CE202-0861-43E2-BB54-AB711316B725}"/>
              </a:ext>
            </a:extLst>
          </p:cNvPr>
          <p:cNvSpPr>
            <a:spLocks noGrp="1"/>
          </p:cNvSpPr>
          <p:nvPr>
            <p:ph type="title"/>
          </p:nvPr>
        </p:nvSpPr>
        <p:spPr/>
        <p:txBody>
          <a:bodyPr/>
          <a:lstStyle/>
          <a:p>
            <a:pPr algn="ctr"/>
            <a:r>
              <a:rPr lang="en-US" dirty="0"/>
              <a:t>Recordings &amp; Session Materials</a:t>
            </a:r>
          </a:p>
        </p:txBody>
      </p:sp>
      <p:sp>
        <p:nvSpPr>
          <p:cNvPr id="3" name="Content Placeholder 2">
            <a:extLst>
              <a:ext uri="{FF2B5EF4-FFF2-40B4-BE49-F238E27FC236}">
                <a16:creationId xmlns:a16="http://schemas.microsoft.com/office/drawing/2014/main" id="{4E5D2AA6-427E-4A27-A093-474354D06DD2}"/>
              </a:ext>
            </a:extLst>
          </p:cNvPr>
          <p:cNvSpPr>
            <a:spLocks noGrp="1"/>
          </p:cNvSpPr>
          <p:nvPr>
            <p:ph idx="1"/>
          </p:nvPr>
        </p:nvSpPr>
        <p:spPr/>
        <p:txBody>
          <a:bodyPr/>
          <a:lstStyle/>
          <a:p>
            <a:r>
              <a:rPr lang="en-US" dirty="0"/>
              <a:t>PUBLIC H DRIVE-Equity Leadership Alliance Folder- click on each of the individual folders to access debrief notes, materials, PPT, etc. </a:t>
            </a:r>
          </a:p>
          <a:p>
            <a:r>
              <a:rPr lang="en-US" dirty="0"/>
              <a:t>Please do not share links with people who are not employed with our colleges.</a:t>
            </a:r>
          </a:p>
          <a:p>
            <a:pPr marL="0" indent="0">
              <a:buNone/>
            </a:pPr>
            <a:endParaRPr lang="en-US" dirty="0"/>
          </a:p>
        </p:txBody>
      </p:sp>
    </p:spTree>
    <p:extLst>
      <p:ext uri="{BB962C8B-B14F-4D97-AF65-F5344CB8AC3E}">
        <p14:creationId xmlns:p14="http://schemas.microsoft.com/office/powerpoint/2010/main" val="1147694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217AF-93C6-4D72-BF5F-9DB904D91573}"/>
              </a:ext>
            </a:extLst>
          </p:cNvPr>
          <p:cNvSpPr>
            <a:spLocks noGrp="1"/>
          </p:cNvSpPr>
          <p:nvPr>
            <p:ph type="title"/>
          </p:nvPr>
        </p:nvSpPr>
        <p:spPr/>
        <p:txBody>
          <a:bodyPr/>
          <a:lstStyle/>
          <a:p>
            <a:pPr algn="ctr"/>
            <a:r>
              <a:rPr lang="en-US" dirty="0"/>
              <a:t>Next Steps</a:t>
            </a:r>
          </a:p>
        </p:txBody>
      </p:sp>
      <p:sp>
        <p:nvSpPr>
          <p:cNvPr id="3" name="Content Placeholder 2">
            <a:extLst>
              <a:ext uri="{FF2B5EF4-FFF2-40B4-BE49-F238E27FC236}">
                <a16:creationId xmlns:a16="http://schemas.microsoft.com/office/drawing/2014/main" id="{E147734B-E47A-476F-AD5C-84ABEF4DE81E}"/>
              </a:ext>
            </a:extLst>
          </p:cNvPr>
          <p:cNvSpPr>
            <a:spLocks noGrp="1"/>
          </p:cNvSpPr>
          <p:nvPr>
            <p:ph idx="1"/>
          </p:nvPr>
        </p:nvSpPr>
        <p:spPr/>
        <p:txBody>
          <a:bodyPr/>
          <a:lstStyle/>
          <a:p>
            <a:r>
              <a:rPr lang="en-US" dirty="0"/>
              <a:t>Set up a meeting to review all the recommendations, prioritize them, and create an action plan. </a:t>
            </a:r>
          </a:p>
          <a:p>
            <a:r>
              <a:rPr lang="en-US" dirty="0"/>
              <a:t>Review and share the student campus climate data with the college.  Use the data to inform further planning with our Guided Pathways and Equity work. </a:t>
            </a:r>
          </a:p>
        </p:txBody>
      </p:sp>
    </p:spTree>
    <p:extLst>
      <p:ext uri="{BB962C8B-B14F-4D97-AF65-F5344CB8AC3E}">
        <p14:creationId xmlns:p14="http://schemas.microsoft.com/office/powerpoint/2010/main" val="4145976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1D875283A67F45AC1E28442C632C2E" ma:contentTypeVersion="2" ma:contentTypeDescription="Create a new document." ma:contentTypeScope="" ma:versionID="4509849a775367c703aef31005493a98">
  <xsd:schema xmlns:xsd="http://www.w3.org/2001/XMLSchema" xmlns:xs="http://www.w3.org/2001/XMLSchema" xmlns:p="http://schemas.microsoft.com/office/2006/metadata/properties" xmlns:ns1="http://schemas.microsoft.com/sharepoint/v3" xmlns:ns2="431189f8-a51b-453f-9f0c-3a0b3b65b12f" targetNamespace="http://schemas.microsoft.com/office/2006/metadata/properties" ma:root="true" ma:fieldsID="d98e329e3e072ccff1cbb578f5ef4978" ns1:_="" ns2:_="">
    <xsd:import namespace="http://schemas.microsoft.com/sharepoint/v3"/>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HNYXMCCMVK3K-1110-475</_dlc_DocId>
    <_dlc_DocIdUrl xmlns="431189f8-a51b-453f-9f0c-3a0b3b65b12f">
      <Url>https://sac.edu/committees/curriculum/_layouts/15/DocIdRedir.aspx?ID=HNYXMCCMVK3K-1110-475</Url>
      <Description>HNYXMCCMVK3K-1110-475</Description>
    </_dlc_DocIdUrl>
  </documentManagement>
</p:properties>
</file>

<file path=customXml/itemProps1.xml><?xml version="1.0" encoding="utf-8"?>
<ds:datastoreItem xmlns:ds="http://schemas.openxmlformats.org/officeDocument/2006/customXml" ds:itemID="{81BF896D-F1B5-41A3-8007-3EF5D6337000}"/>
</file>

<file path=customXml/itemProps2.xml><?xml version="1.0" encoding="utf-8"?>
<ds:datastoreItem xmlns:ds="http://schemas.openxmlformats.org/officeDocument/2006/customXml" ds:itemID="{0B83EC0B-18F5-485B-A240-72E1FEA45E94}"/>
</file>

<file path=customXml/itemProps3.xml><?xml version="1.0" encoding="utf-8"?>
<ds:datastoreItem xmlns:ds="http://schemas.openxmlformats.org/officeDocument/2006/customXml" ds:itemID="{D00345C0-F451-4918-BAF3-625B9C31A11D}"/>
</file>

<file path=customXml/itemProps4.xml><?xml version="1.0" encoding="utf-8"?>
<ds:datastoreItem xmlns:ds="http://schemas.openxmlformats.org/officeDocument/2006/customXml" ds:itemID="{EFD695C7-6F56-4C64-960D-CF6178DE5D69}"/>
</file>

<file path=docProps/app.xml><?xml version="1.0" encoding="utf-8"?>
<Properties xmlns="http://schemas.openxmlformats.org/officeDocument/2006/extended-properties" xmlns:vt="http://schemas.openxmlformats.org/officeDocument/2006/docPropsVTypes">
  <Template>TM10001114[[fn=Gallery]]</Template>
  <TotalTime>25</TotalTime>
  <Words>385</Words>
  <Application>Microsoft Office PowerPoint</Application>
  <PresentationFormat>Widescreen</PresentationFormat>
  <Paragraphs>17</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Gill Sans MT</vt:lpstr>
      <vt:lpstr>Gallery</vt:lpstr>
      <vt:lpstr>Guided Pathways &amp; Equity USC Equity Leadership Alliance</vt:lpstr>
      <vt:lpstr>USC Equity Leadership Alliance</vt:lpstr>
      <vt:lpstr>Thank you for your participation! </vt:lpstr>
      <vt:lpstr>CIC Specific sessions</vt:lpstr>
      <vt:lpstr>Recordings &amp; Session Materials</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USC Equity Leadership Alliance</dc:title>
  <dc:creator>Aguilar Beltran, Maria</dc:creator>
  <cp:lastModifiedBy>Tran, Anh-Phuong</cp:lastModifiedBy>
  <cp:revision>6</cp:revision>
  <dcterms:created xsi:type="dcterms:W3CDTF">2021-09-10T18:37:24Z</dcterms:created>
  <dcterms:modified xsi:type="dcterms:W3CDTF">2021-09-22T16:25:47Z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0x010100851D875283A67F45AC1E28442C632C2E</vt:lpwstr>
  </property>
  <property fmtid="{D5CDD505-2E9C-101B-9397-08002B2CF9AE}" pid="3" name="_dlc_DocIdItemGuid">
    <vt:lpwstr>aeafb4a7-18c3-42a8-a662-3bbd35dd54ce</vt:lpwstr>
  </property>
</Properties>
</file>