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3" r:id="rId2"/>
    <p:sldId id="402" r:id="rId3"/>
    <p:sldId id="403" r:id="rId4"/>
    <p:sldId id="406" r:id="rId5"/>
    <p:sldId id="405" r:id="rId6"/>
    <p:sldId id="278" r:id="rId7"/>
    <p:sldId id="408" r:id="rId8"/>
    <p:sldId id="409" r:id="rId9"/>
    <p:sldId id="265" r:id="rId10"/>
    <p:sldId id="413" r:id="rId11"/>
    <p:sldId id="268" r:id="rId12"/>
    <p:sldId id="416" r:id="rId13"/>
    <p:sldId id="269" r:id="rId14"/>
    <p:sldId id="270" r:id="rId15"/>
    <p:sldId id="266" r:id="rId16"/>
    <p:sldId id="279" r:id="rId17"/>
    <p:sldId id="284" r:id="rId18"/>
    <p:sldId id="417" r:id="rId19"/>
    <p:sldId id="288" r:id="rId20"/>
    <p:sldId id="282" r:id="rId21"/>
    <p:sldId id="283" r:id="rId22"/>
    <p:sldId id="285" r:id="rId23"/>
    <p:sldId id="280" r:id="rId24"/>
    <p:sldId id="287" r:id="rId25"/>
    <p:sldId id="27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700"/>
    <a:srgbClr val="F9981C"/>
    <a:srgbClr val="949594"/>
    <a:srgbClr val="A0292B"/>
    <a:srgbClr val="640705"/>
    <a:srgbClr val="201F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251539-A58A-4893-B174-3775496B77A8}" v="1" dt="2026-07-15T01:16:47.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9" autoAdjust="0"/>
    <p:restoredTop sz="95616"/>
  </p:normalViewPr>
  <p:slideViewPr>
    <p:cSldViewPr snapToGrid="0">
      <p:cViewPr varScale="1">
        <p:scale>
          <a:sx n="121" d="100"/>
          <a:sy n="121" d="100"/>
        </p:scale>
        <p:origin x="6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Coyne" userId="f62c806733407b0e" providerId="LiveId" clId="{58C5718F-B699-474D-AD46-1CA7A094412A}"/>
    <pc:docChg chg="custSel modSld">
      <pc:chgData name="Claire Coyne" userId="f62c806733407b0e" providerId="LiveId" clId="{58C5718F-B699-474D-AD46-1CA7A094412A}" dt="2026-07-15T01:18:14.381" v="73" actId="20577"/>
      <pc:docMkLst>
        <pc:docMk/>
      </pc:docMkLst>
      <pc:sldChg chg="addSp modSp mod">
        <pc:chgData name="Claire Coyne" userId="f62c806733407b0e" providerId="LiveId" clId="{58C5718F-B699-474D-AD46-1CA7A094412A}" dt="2026-07-15T01:17:46.461" v="49" actId="1076"/>
        <pc:sldMkLst>
          <pc:docMk/>
          <pc:sldMk cId="2581147174" sldId="408"/>
        </pc:sldMkLst>
        <pc:spChg chg="add mod">
          <ac:chgData name="Claire Coyne" userId="f62c806733407b0e" providerId="LiveId" clId="{58C5718F-B699-474D-AD46-1CA7A094412A}" dt="2026-07-15T01:17:46.461" v="49" actId="1076"/>
          <ac:spMkLst>
            <pc:docMk/>
            <pc:sldMk cId="2581147174" sldId="408"/>
            <ac:spMk id="3" creationId="{AE253BE0-F99D-A1E9-FCA7-10633F4D7872}"/>
          </ac:spMkLst>
        </pc:spChg>
      </pc:sldChg>
      <pc:sldChg chg="addSp modSp mod">
        <pc:chgData name="Claire Coyne" userId="f62c806733407b0e" providerId="LiveId" clId="{58C5718F-B699-474D-AD46-1CA7A094412A}" dt="2026-07-15T01:18:14.381" v="73" actId="20577"/>
        <pc:sldMkLst>
          <pc:docMk/>
          <pc:sldMk cId="2469684156" sldId="409"/>
        </pc:sldMkLst>
        <pc:spChg chg="add mod">
          <ac:chgData name="Claire Coyne" userId="f62c806733407b0e" providerId="LiveId" clId="{58C5718F-B699-474D-AD46-1CA7A094412A}" dt="2026-07-15T01:18:14.381" v="73" actId="20577"/>
          <ac:spMkLst>
            <pc:docMk/>
            <pc:sldMk cId="2469684156" sldId="409"/>
            <ac:spMk id="4" creationId="{79A9DDE9-6361-A19E-C975-9F7D135B966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9FB2D-EB08-4845-BDC8-24F6F4C18FE8}" type="datetimeFigureOut">
              <a:rPr lang="en-US" smtClean="0"/>
              <a:t>9/1/26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03D31-D7BC-4747-9EFE-8307F5635A7D}" type="slidenum">
              <a:rPr lang="en-US" smtClean="0"/>
              <a:t>‹#›</a:t>
            </a:fld>
            <a:endParaRPr lang="en-US"/>
          </a:p>
        </p:txBody>
      </p:sp>
    </p:spTree>
    <p:extLst>
      <p:ext uri="{BB962C8B-B14F-4D97-AF65-F5344CB8AC3E}">
        <p14:creationId xmlns:p14="http://schemas.microsoft.com/office/powerpoint/2010/main" val="2673590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503D31-D7BC-4747-9EFE-8307F5635A7D}" type="slidenum">
              <a:rPr lang="en-US" smtClean="0"/>
              <a:t>1</a:t>
            </a:fld>
            <a:endParaRPr lang="en-US"/>
          </a:p>
        </p:txBody>
      </p:sp>
    </p:spTree>
    <p:extLst>
      <p:ext uri="{BB962C8B-B14F-4D97-AF65-F5344CB8AC3E}">
        <p14:creationId xmlns:p14="http://schemas.microsoft.com/office/powerpoint/2010/main" val="1305362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132B2-0A7E-B034-3377-A230056A9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5D736E-25F6-4AD0-789A-43396046D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E67865-872B-31CB-B8A5-0D8958A7F9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7176AE-7CEB-8161-47E9-15CA6D014E2C}"/>
              </a:ext>
            </a:extLst>
          </p:cNvPr>
          <p:cNvSpPr>
            <a:spLocks noGrp="1"/>
          </p:cNvSpPr>
          <p:nvPr>
            <p:ph type="sldNum" sz="quarter" idx="5"/>
          </p:nvPr>
        </p:nvSpPr>
        <p:spPr/>
        <p:txBody>
          <a:bodyPr/>
          <a:lstStyle/>
          <a:p>
            <a:fld id="{0E503D31-D7BC-4747-9EFE-8307F5635A7D}" type="slidenum">
              <a:rPr lang="en-US" smtClean="0"/>
              <a:t>21</a:t>
            </a:fld>
            <a:endParaRPr lang="en-US"/>
          </a:p>
        </p:txBody>
      </p:sp>
    </p:spTree>
    <p:extLst>
      <p:ext uri="{BB962C8B-B14F-4D97-AF65-F5344CB8AC3E}">
        <p14:creationId xmlns:p14="http://schemas.microsoft.com/office/powerpoint/2010/main" val="2997406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53E1A-A0B6-8815-AC0E-D865A0242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2DD94-42CF-032F-7847-539B7DCBD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209D2-DD17-E2CA-A4FF-1465AB9021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3282F3-7C15-2113-8A76-63AA10250B50}"/>
              </a:ext>
            </a:extLst>
          </p:cNvPr>
          <p:cNvSpPr>
            <a:spLocks noGrp="1"/>
          </p:cNvSpPr>
          <p:nvPr>
            <p:ph type="sldNum" sz="quarter" idx="5"/>
          </p:nvPr>
        </p:nvSpPr>
        <p:spPr/>
        <p:txBody>
          <a:bodyPr/>
          <a:lstStyle/>
          <a:p>
            <a:fld id="{0E503D31-D7BC-4747-9EFE-8307F5635A7D}" type="slidenum">
              <a:rPr lang="en-US" smtClean="0"/>
              <a:t>22</a:t>
            </a:fld>
            <a:endParaRPr lang="en-US"/>
          </a:p>
        </p:txBody>
      </p:sp>
    </p:spTree>
    <p:extLst>
      <p:ext uri="{BB962C8B-B14F-4D97-AF65-F5344CB8AC3E}">
        <p14:creationId xmlns:p14="http://schemas.microsoft.com/office/powerpoint/2010/main" val="1424705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B9EC5-9D42-538C-FA9E-AB1C28DB4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7801C-D89F-0B57-8A17-2A07381FC5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4411B-3160-231D-A0BD-AF558B2851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153D0E-A0A7-1A9D-4381-E3B5AD98035F}"/>
              </a:ext>
            </a:extLst>
          </p:cNvPr>
          <p:cNvSpPr>
            <a:spLocks noGrp="1"/>
          </p:cNvSpPr>
          <p:nvPr>
            <p:ph type="sldNum" sz="quarter" idx="5"/>
          </p:nvPr>
        </p:nvSpPr>
        <p:spPr/>
        <p:txBody>
          <a:bodyPr/>
          <a:lstStyle/>
          <a:p>
            <a:fld id="{0E503D31-D7BC-4747-9EFE-8307F5635A7D}" type="slidenum">
              <a:rPr lang="en-US" smtClean="0"/>
              <a:t>23</a:t>
            </a:fld>
            <a:endParaRPr lang="en-US"/>
          </a:p>
        </p:txBody>
      </p:sp>
    </p:spTree>
    <p:extLst>
      <p:ext uri="{BB962C8B-B14F-4D97-AF65-F5344CB8AC3E}">
        <p14:creationId xmlns:p14="http://schemas.microsoft.com/office/powerpoint/2010/main" val="1417975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18AA5-8E2C-6E94-E077-C00B730F6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01C9F-046D-499D-CE6D-1AD85AAB6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12391F-E475-CB26-B339-83FD354C24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1043A4-01BF-A5C9-A0F3-E2397708EF86}"/>
              </a:ext>
            </a:extLst>
          </p:cNvPr>
          <p:cNvSpPr>
            <a:spLocks noGrp="1"/>
          </p:cNvSpPr>
          <p:nvPr>
            <p:ph type="sldNum" sz="quarter" idx="5"/>
          </p:nvPr>
        </p:nvSpPr>
        <p:spPr/>
        <p:txBody>
          <a:bodyPr/>
          <a:lstStyle/>
          <a:p>
            <a:fld id="{0E503D31-D7BC-4747-9EFE-8307F5635A7D}" type="slidenum">
              <a:rPr lang="en-US" smtClean="0"/>
              <a:t>24</a:t>
            </a:fld>
            <a:endParaRPr lang="en-US"/>
          </a:p>
        </p:txBody>
      </p:sp>
    </p:spTree>
    <p:extLst>
      <p:ext uri="{BB962C8B-B14F-4D97-AF65-F5344CB8AC3E}">
        <p14:creationId xmlns:p14="http://schemas.microsoft.com/office/powerpoint/2010/main" val="3310675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503D31-D7BC-4747-9EFE-8307F5635A7D}" type="slidenum">
              <a:rPr lang="en-US" smtClean="0"/>
              <a:t>11</a:t>
            </a:fld>
            <a:endParaRPr lang="en-US"/>
          </a:p>
        </p:txBody>
      </p:sp>
    </p:spTree>
    <p:extLst>
      <p:ext uri="{BB962C8B-B14F-4D97-AF65-F5344CB8AC3E}">
        <p14:creationId xmlns:p14="http://schemas.microsoft.com/office/powerpoint/2010/main" val="2249972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A478C-F6E5-A6F6-D58C-A5AB3EAFC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1A807D-F50D-6614-835F-AF3016F825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2177E0-6FA2-1D74-6092-95FC66FE4F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8D059D-D8EE-DA50-9125-4C369A93A4E7}"/>
              </a:ext>
            </a:extLst>
          </p:cNvPr>
          <p:cNvSpPr>
            <a:spLocks noGrp="1"/>
          </p:cNvSpPr>
          <p:nvPr>
            <p:ph type="sldNum" sz="quarter" idx="5"/>
          </p:nvPr>
        </p:nvSpPr>
        <p:spPr/>
        <p:txBody>
          <a:bodyPr/>
          <a:lstStyle/>
          <a:p>
            <a:fld id="{0E503D31-D7BC-4747-9EFE-8307F5635A7D}" type="slidenum">
              <a:rPr lang="en-US" smtClean="0"/>
              <a:t>13</a:t>
            </a:fld>
            <a:endParaRPr lang="en-US"/>
          </a:p>
        </p:txBody>
      </p:sp>
    </p:spTree>
    <p:extLst>
      <p:ext uri="{BB962C8B-B14F-4D97-AF65-F5344CB8AC3E}">
        <p14:creationId xmlns:p14="http://schemas.microsoft.com/office/powerpoint/2010/main" val="2910349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53502-B9FD-D941-0C16-AA74090FD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7AA2A-21CC-EF70-0BCE-FCFB79CA6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7C37E9-DE21-0632-5BC8-036BF8C956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DE1314-3F45-68A3-81A4-9532075B0D23}"/>
              </a:ext>
            </a:extLst>
          </p:cNvPr>
          <p:cNvSpPr>
            <a:spLocks noGrp="1"/>
          </p:cNvSpPr>
          <p:nvPr>
            <p:ph type="sldNum" sz="quarter" idx="5"/>
          </p:nvPr>
        </p:nvSpPr>
        <p:spPr/>
        <p:txBody>
          <a:bodyPr/>
          <a:lstStyle/>
          <a:p>
            <a:fld id="{0E503D31-D7BC-4747-9EFE-8307F5635A7D}" type="slidenum">
              <a:rPr lang="en-US" smtClean="0"/>
              <a:t>14</a:t>
            </a:fld>
            <a:endParaRPr lang="en-US"/>
          </a:p>
        </p:txBody>
      </p:sp>
    </p:spTree>
    <p:extLst>
      <p:ext uri="{BB962C8B-B14F-4D97-AF65-F5344CB8AC3E}">
        <p14:creationId xmlns:p14="http://schemas.microsoft.com/office/powerpoint/2010/main" val="424852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8422B-851D-474F-2A13-B885C2A5E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96B29-4CF2-7044-452C-5EA5B89E9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C6E8FC-AA7A-59F4-541D-C91E063D25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CC1542-E0E7-EFCC-20D3-FB6E2E7A7382}"/>
              </a:ext>
            </a:extLst>
          </p:cNvPr>
          <p:cNvSpPr>
            <a:spLocks noGrp="1"/>
          </p:cNvSpPr>
          <p:nvPr>
            <p:ph type="sldNum" sz="quarter" idx="5"/>
          </p:nvPr>
        </p:nvSpPr>
        <p:spPr/>
        <p:txBody>
          <a:bodyPr/>
          <a:lstStyle/>
          <a:p>
            <a:fld id="{0E503D31-D7BC-4747-9EFE-8307F5635A7D}" type="slidenum">
              <a:rPr lang="en-US" smtClean="0"/>
              <a:t>16</a:t>
            </a:fld>
            <a:endParaRPr lang="en-US"/>
          </a:p>
        </p:txBody>
      </p:sp>
    </p:spTree>
    <p:extLst>
      <p:ext uri="{BB962C8B-B14F-4D97-AF65-F5344CB8AC3E}">
        <p14:creationId xmlns:p14="http://schemas.microsoft.com/office/powerpoint/2010/main" val="112224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34BEC-F98A-132C-1DB9-51D79AFA3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D17BA-864F-6986-3F82-EDC6686FC5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A92A4-DD99-FF00-DAED-6F50DA21BC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153C72-5930-B7DD-62B9-D15C37C69D98}"/>
              </a:ext>
            </a:extLst>
          </p:cNvPr>
          <p:cNvSpPr>
            <a:spLocks noGrp="1"/>
          </p:cNvSpPr>
          <p:nvPr>
            <p:ph type="sldNum" sz="quarter" idx="5"/>
          </p:nvPr>
        </p:nvSpPr>
        <p:spPr/>
        <p:txBody>
          <a:bodyPr/>
          <a:lstStyle/>
          <a:p>
            <a:fld id="{0E503D31-D7BC-4747-9EFE-8307F5635A7D}" type="slidenum">
              <a:rPr lang="en-US" smtClean="0"/>
              <a:t>17</a:t>
            </a:fld>
            <a:endParaRPr lang="en-US"/>
          </a:p>
        </p:txBody>
      </p:sp>
    </p:spTree>
    <p:extLst>
      <p:ext uri="{BB962C8B-B14F-4D97-AF65-F5344CB8AC3E}">
        <p14:creationId xmlns:p14="http://schemas.microsoft.com/office/powerpoint/2010/main" val="2069539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BF36D-F9AE-5110-0E9F-A69F0CA35E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2D5FB-C0BC-D763-BC4A-2228D013B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F3068-4C74-C9DC-8ED3-A39D1B2EF2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C7ABA-0ED0-65CA-5B1A-EDAE160E47A7}"/>
              </a:ext>
            </a:extLst>
          </p:cNvPr>
          <p:cNvSpPr>
            <a:spLocks noGrp="1"/>
          </p:cNvSpPr>
          <p:nvPr>
            <p:ph type="sldNum" sz="quarter" idx="5"/>
          </p:nvPr>
        </p:nvSpPr>
        <p:spPr/>
        <p:txBody>
          <a:bodyPr/>
          <a:lstStyle/>
          <a:p>
            <a:fld id="{0E503D31-D7BC-4747-9EFE-8307F5635A7D}" type="slidenum">
              <a:rPr lang="en-US" smtClean="0"/>
              <a:t>18</a:t>
            </a:fld>
            <a:endParaRPr lang="en-US"/>
          </a:p>
        </p:txBody>
      </p:sp>
    </p:spTree>
    <p:extLst>
      <p:ext uri="{BB962C8B-B14F-4D97-AF65-F5344CB8AC3E}">
        <p14:creationId xmlns:p14="http://schemas.microsoft.com/office/powerpoint/2010/main" val="2866880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53E1A-A0B6-8815-AC0E-D865A0242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2DD94-42CF-032F-7847-539B7DCBD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209D2-DD17-E2CA-A4FF-1465AB9021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3282F3-7C15-2113-8A76-63AA10250B50}"/>
              </a:ext>
            </a:extLst>
          </p:cNvPr>
          <p:cNvSpPr>
            <a:spLocks noGrp="1"/>
          </p:cNvSpPr>
          <p:nvPr>
            <p:ph type="sldNum" sz="quarter" idx="5"/>
          </p:nvPr>
        </p:nvSpPr>
        <p:spPr/>
        <p:txBody>
          <a:bodyPr/>
          <a:lstStyle/>
          <a:p>
            <a:fld id="{0E503D31-D7BC-4747-9EFE-8307F5635A7D}" type="slidenum">
              <a:rPr lang="en-US" smtClean="0"/>
              <a:t>19</a:t>
            </a:fld>
            <a:endParaRPr lang="en-US"/>
          </a:p>
        </p:txBody>
      </p:sp>
    </p:spTree>
    <p:extLst>
      <p:ext uri="{BB962C8B-B14F-4D97-AF65-F5344CB8AC3E}">
        <p14:creationId xmlns:p14="http://schemas.microsoft.com/office/powerpoint/2010/main" val="2644521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6F4B9-06D3-5B61-B31C-792CC7D83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5CED8-D274-2374-287E-869C0B54A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8270A-EF55-0B66-F7E2-94A9856D57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E19F31-9FAB-06B1-6E4C-02317F15C60B}"/>
              </a:ext>
            </a:extLst>
          </p:cNvPr>
          <p:cNvSpPr>
            <a:spLocks noGrp="1"/>
          </p:cNvSpPr>
          <p:nvPr>
            <p:ph type="sldNum" sz="quarter" idx="5"/>
          </p:nvPr>
        </p:nvSpPr>
        <p:spPr/>
        <p:txBody>
          <a:bodyPr/>
          <a:lstStyle/>
          <a:p>
            <a:fld id="{0E503D31-D7BC-4747-9EFE-8307F5635A7D}" type="slidenum">
              <a:rPr lang="en-US" smtClean="0"/>
              <a:t>20</a:t>
            </a:fld>
            <a:endParaRPr lang="en-US"/>
          </a:p>
        </p:txBody>
      </p:sp>
    </p:spTree>
    <p:extLst>
      <p:ext uri="{BB962C8B-B14F-4D97-AF65-F5344CB8AC3E}">
        <p14:creationId xmlns:p14="http://schemas.microsoft.com/office/powerpoint/2010/main" val="271415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8E7C8-971B-4680-B131-8B70BB5AB9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443173-1174-4641-9ED8-CE863A9BA4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735F96-6FE6-4BBA-AA55-F21EE096D2A7}"/>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5" name="Footer Placeholder 4">
            <a:extLst>
              <a:ext uri="{FF2B5EF4-FFF2-40B4-BE49-F238E27FC236}">
                <a16:creationId xmlns:a16="http://schemas.microsoft.com/office/drawing/2014/main" id="{C25723C9-255A-43AB-821B-0E7CDE50EC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56741-CA09-47E3-A9E5-10C5D3EC7914}"/>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352760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61E36-9ECB-4CC5-A108-8A15B5CEE1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9B9D81-13EA-40F4-9F28-612EE99B8F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C1EA84-CA8A-4773-8211-871B10932F3B}"/>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5" name="Footer Placeholder 4">
            <a:extLst>
              <a:ext uri="{FF2B5EF4-FFF2-40B4-BE49-F238E27FC236}">
                <a16:creationId xmlns:a16="http://schemas.microsoft.com/office/drawing/2014/main" id="{05720313-C99B-46AB-AA75-BB738E4914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28C78-85E1-4522-AC4E-4ED16A0800AF}"/>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2604525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A05B12-0BF3-4E54-84FA-1489222253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E0D0D6-B91D-4A7B-9C05-F6E18BBAF04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18548C-2596-41ED-846B-96EC5EC9269A}"/>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5" name="Footer Placeholder 4">
            <a:extLst>
              <a:ext uri="{FF2B5EF4-FFF2-40B4-BE49-F238E27FC236}">
                <a16:creationId xmlns:a16="http://schemas.microsoft.com/office/drawing/2014/main" id="{6A659574-16EB-4A80-A531-7881786C58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ADDF3-8A87-4174-A458-DEA9003D8D0F}"/>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548806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CC5C-71B0-490C-A5C6-7215D0F1B0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19E6BF-A924-4B6B-B7A8-45C35B86929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589672-B55C-442F-9A46-34364B46F36C}"/>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5" name="Footer Placeholder 4">
            <a:extLst>
              <a:ext uri="{FF2B5EF4-FFF2-40B4-BE49-F238E27FC236}">
                <a16:creationId xmlns:a16="http://schemas.microsoft.com/office/drawing/2014/main" id="{70EBF348-1238-4C13-9B76-322C0B4A4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9316AB-23B2-4397-9052-E463E1FF00A9}"/>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81743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50DB9-EE17-4A85-B5CB-D1D9820D02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38640F-ACF4-4E40-A4AE-AB2EE265DC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A2B9543-6A97-44A7-B536-71300C3CEDAD}"/>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5" name="Footer Placeholder 4">
            <a:extLst>
              <a:ext uri="{FF2B5EF4-FFF2-40B4-BE49-F238E27FC236}">
                <a16:creationId xmlns:a16="http://schemas.microsoft.com/office/drawing/2014/main" id="{01409BDF-4D92-4E2C-9624-17693D6C90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E322CC-C9F4-42D5-93DF-B35184586800}"/>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3024479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0EF2-F09D-4A40-AAC9-F0A6CB7939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9588DA-A6AD-466C-9E6D-B4A36857801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5D41D0-106C-4A92-8CD6-5EF204777A1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85F4EB-025A-46E8-AC6A-0863EB5B1A1B}"/>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6" name="Footer Placeholder 5">
            <a:extLst>
              <a:ext uri="{FF2B5EF4-FFF2-40B4-BE49-F238E27FC236}">
                <a16:creationId xmlns:a16="http://schemas.microsoft.com/office/drawing/2014/main" id="{59BA3E91-344F-4E98-982C-76CA754499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D39B03-B6C7-4202-9122-FC7BE625CA50}"/>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2163666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ED3C5-1C76-4E8A-9C0E-6BD1EC7EE7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B26C91-D968-4426-89B7-326E876FB4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8D92F83-16D6-467D-B23F-4B095032EF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85AB71-4C5D-46C7-9BE9-7C53CCF88B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51BE99A-F051-4BA6-B2D0-B23A6F1D02C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1912C3-9A8F-4F7F-9295-27FDEC5058F4}"/>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8" name="Footer Placeholder 7">
            <a:extLst>
              <a:ext uri="{FF2B5EF4-FFF2-40B4-BE49-F238E27FC236}">
                <a16:creationId xmlns:a16="http://schemas.microsoft.com/office/drawing/2014/main" id="{0E0B0F8F-64C0-4CA3-AE06-12C52AF49E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04235E5-B90F-4766-86FB-EABFB4B20A08}"/>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1319486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9FEA0-CFCF-439A-AD78-D5428FEE6E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DC1A48-1920-463F-99F9-859A071DE133}"/>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4" name="Footer Placeholder 3">
            <a:extLst>
              <a:ext uri="{FF2B5EF4-FFF2-40B4-BE49-F238E27FC236}">
                <a16:creationId xmlns:a16="http://schemas.microsoft.com/office/drawing/2014/main" id="{17CF4DB8-13C3-451C-9AFE-6C31BBF295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682446-0DD5-48F8-8275-302C0650F30D}"/>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4180258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1E098F-5A1D-447D-BD13-E3EA9A1EF14C}"/>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3" name="Footer Placeholder 2">
            <a:extLst>
              <a:ext uri="{FF2B5EF4-FFF2-40B4-BE49-F238E27FC236}">
                <a16:creationId xmlns:a16="http://schemas.microsoft.com/office/drawing/2014/main" id="{0B244BE9-28CD-4048-9575-F865D701FD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EB36B8-4127-4F3C-9099-E92CA237244A}"/>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1723355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02C04-2FBB-4874-8F0E-B60B3B7222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34CEC8-B7C1-4DF3-A6D7-3CC7289AF9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321175-BA0B-431F-B993-3F9D058157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8A34F2A-E132-415E-9039-8D6543A2EBEA}"/>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6" name="Footer Placeholder 5">
            <a:extLst>
              <a:ext uri="{FF2B5EF4-FFF2-40B4-BE49-F238E27FC236}">
                <a16:creationId xmlns:a16="http://schemas.microsoft.com/office/drawing/2014/main" id="{794EB368-FDD6-4FC9-A73B-1C6D28158A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1D6132-A867-4EED-8C00-7CBFAAD49ED2}"/>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2250892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D5911-B4E4-4E72-9B37-967441F13D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3D6E98-37BB-466F-AC0C-4391661D90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222E32-9E33-4FF5-8FBD-A08F18720A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D32E25-120E-4D85-B87B-47C0978B4DFA}"/>
              </a:ext>
            </a:extLst>
          </p:cNvPr>
          <p:cNvSpPr>
            <a:spLocks noGrp="1"/>
          </p:cNvSpPr>
          <p:nvPr>
            <p:ph type="dt" sz="half" idx="10"/>
          </p:nvPr>
        </p:nvSpPr>
        <p:spPr/>
        <p:txBody>
          <a:bodyPr/>
          <a:lstStyle/>
          <a:p>
            <a:fld id="{D5015F04-D278-47A1-93D0-EFBEDEBD6D76}" type="datetimeFigureOut">
              <a:rPr lang="en-US" smtClean="0"/>
              <a:t>9/1/26</a:t>
            </a:fld>
            <a:endParaRPr lang="en-US"/>
          </a:p>
        </p:txBody>
      </p:sp>
      <p:sp>
        <p:nvSpPr>
          <p:cNvPr id="6" name="Footer Placeholder 5">
            <a:extLst>
              <a:ext uri="{FF2B5EF4-FFF2-40B4-BE49-F238E27FC236}">
                <a16:creationId xmlns:a16="http://schemas.microsoft.com/office/drawing/2014/main" id="{85DE5165-C9CC-4A37-B125-D5090F305E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6686C7-EB80-4004-8A69-E355AAE35C9F}"/>
              </a:ext>
            </a:extLst>
          </p:cNvPr>
          <p:cNvSpPr>
            <a:spLocks noGrp="1"/>
          </p:cNvSpPr>
          <p:nvPr>
            <p:ph type="sldNum" sz="quarter" idx="12"/>
          </p:nvPr>
        </p:nvSpPr>
        <p:spPr/>
        <p:txBody>
          <a:bodyPr/>
          <a:lstStyle/>
          <a:p>
            <a:fld id="{67A1D031-2054-454C-8316-9F48E78F3763}" type="slidenum">
              <a:rPr lang="en-US" smtClean="0"/>
              <a:t>‹#›</a:t>
            </a:fld>
            <a:endParaRPr lang="en-US"/>
          </a:p>
        </p:txBody>
      </p:sp>
    </p:spTree>
    <p:extLst>
      <p:ext uri="{BB962C8B-B14F-4D97-AF65-F5344CB8AC3E}">
        <p14:creationId xmlns:p14="http://schemas.microsoft.com/office/powerpoint/2010/main" val="1774825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EFFA21-AFA6-4FA6-90E9-CAAC6E0A12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A72385-DDD2-40C4-8D51-E49327F77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1E265B-A3C5-4627-A966-9728762A0B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015F04-D278-47A1-93D0-EFBEDEBD6D76}" type="datetimeFigureOut">
              <a:rPr lang="en-US" smtClean="0"/>
              <a:t>9/1/26</a:t>
            </a:fld>
            <a:endParaRPr lang="en-US"/>
          </a:p>
        </p:txBody>
      </p:sp>
      <p:sp>
        <p:nvSpPr>
          <p:cNvPr id="5" name="Footer Placeholder 4">
            <a:extLst>
              <a:ext uri="{FF2B5EF4-FFF2-40B4-BE49-F238E27FC236}">
                <a16:creationId xmlns:a16="http://schemas.microsoft.com/office/drawing/2014/main" id="{E57E3D08-989B-4DEF-B26E-AF54BE8B07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520151-C1B3-46E4-BDF3-86A67BE82C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A1D031-2054-454C-8316-9F48E78F3763}" type="slidenum">
              <a:rPr lang="en-US" smtClean="0"/>
              <a:t>‹#›</a:t>
            </a:fld>
            <a:endParaRPr lang="en-US"/>
          </a:p>
        </p:txBody>
      </p:sp>
    </p:spTree>
    <p:extLst>
      <p:ext uri="{BB962C8B-B14F-4D97-AF65-F5344CB8AC3E}">
        <p14:creationId xmlns:p14="http://schemas.microsoft.com/office/powerpoint/2010/main" val="402791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64C0F9-7BE4-33F4-357C-90A28E12F0D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B88D7EB-271B-6AE6-AB50-9E9976CD50C3}"/>
              </a:ext>
            </a:extLst>
          </p:cNvPr>
          <p:cNvSpPr txBox="1">
            <a:spLocks/>
          </p:cNvSpPr>
          <p:nvPr/>
        </p:nvSpPr>
        <p:spPr>
          <a:xfrm>
            <a:off x="900954" y="254331"/>
            <a:ext cx="10390093" cy="122484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Neutraface Display Titling" panose="02000600030000020004" pitchFamily="2" charset="77"/>
              </a:rPr>
              <a:t>College Council Orientation 2026</a:t>
            </a:r>
            <a:endParaRPr lang="en-US" b="1" dirty="0">
              <a:solidFill>
                <a:schemeClr val="bg1"/>
              </a:solidFill>
              <a:latin typeface="Neutraface Display Titling" panose="02000600030000020004" pitchFamily="2" charset="77"/>
              <a:cs typeface="Arial" panose="020B0604020202020204" pitchFamily="34" charset="0"/>
            </a:endParaRPr>
          </a:p>
        </p:txBody>
      </p:sp>
    </p:spTree>
    <p:extLst>
      <p:ext uri="{BB962C8B-B14F-4D97-AF65-F5344CB8AC3E}">
        <p14:creationId xmlns:p14="http://schemas.microsoft.com/office/powerpoint/2010/main" val="2910944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DA49-51D4-39DC-3DA8-A429E7CD6ED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1622B3A-AAA6-BF88-8B70-4753EC1FD0A4}"/>
              </a:ext>
            </a:extLst>
          </p:cNvPr>
          <p:cNvSpPr txBox="1">
            <a:spLocks/>
          </p:cNvSpPr>
          <p:nvPr/>
        </p:nvSpPr>
        <p:spPr>
          <a:xfrm>
            <a:off x="838200" y="109727"/>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Neutraface Display Titling" panose="02000600030000020004" pitchFamily="2" charset="77"/>
                <a:cs typeface="Arial" panose="020B0604020202020204" pitchFamily="34" charset="0"/>
              </a:rPr>
              <a:t>Membership</a:t>
            </a:r>
          </a:p>
        </p:txBody>
      </p:sp>
      <p:grpSp>
        <p:nvGrpSpPr>
          <p:cNvPr id="7" name="Group 6">
            <a:extLst>
              <a:ext uri="{FF2B5EF4-FFF2-40B4-BE49-F238E27FC236}">
                <a16:creationId xmlns:a16="http://schemas.microsoft.com/office/drawing/2014/main" id="{43F54556-D65B-B5E1-7DA6-18AACEC0649B}"/>
              </a:ext>
            </a:extLst>
          </p:cNvPr>
          <p:cNvGrpSpPr/>
          <p:nvPr/>
        </p:nvGrpSpPr>
        <p:grpSpPr>
          <a:xfrm>
            <a:off x="1847447" y="1425865"/>
            <a:ext cx="8497106" cy="4006271"/>
            <a:chOff x="1433971" y="1634113"/>
            <a:chExt cx="8497106" cy="4006271"/>
          </a:xfrm>
        </p:grpSpPr>
        <p:sp>
          <p:nvSpPr>
            <p:cNvPr id="15" name="Rectangle 14">
              <a:extLst>
                <a:ext uri="{FF2B5EF4-FFF2-40B4-BE49-F238E27FC236}">
                  <a16:creationId xmlns:a16="http://schemas.microsoft.com/office/drawing/2014/main" id="{8E1E055D-BB3D-1EF6-5E6D-9709ACC7CC15}"/>
                </a:ext>
              </a:extLst>
            </p:cNvPr>
            <p:cNvSpPr/>
            <p:nvPr/>
          </p:nvSpPr>
          <p:spPr>
            <a:xfrm>
              <a:off x="5765220" y="1634113"/>
              <a:ext cx="4165857" cy="1898796"/>
            </a:xfrm>
            <a:prstGeom prst="rect">
              <a:avLst/>
            </a:prstGeom>
            <a:solidFill>
              <a:srgbClr val="9495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E08CFE92-82D9-75D0-10A7-437C1CA1E304}"/>
                </a:ext>
              </a:extLst>
            </p:cNvPr>
            <p:cNvSpPr txBox="1">
              <a:spLocks/>
            </p:cNvSpPr>
            <p:nvPr/>
          </p:nvSpPr>
          <p:spPr>
            <a:xfrm>
              <a:off x="6170378" y="2129408"/>
              <a:ext cx="3355541" cy="908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Neutra Text Alt" panose="02000000000000000000" pitchFamily="2" charset="0"/>
                  <a:cs typeface="Arial"/>
                </a:rPr>
                <a:t>STUDENTS (4)</a:t>
              </a:r>
              <a:endParaRPr lang="en-US" sz="2400" b="1" dirty="0">
                <a:latin typeface="Neutra Text Alt" panose="02000000000000000000" pitchFamily="2" charset="0"/>
                <a:cs typeface="Arial" panose="020B0604020202020204" pitchFamily="34" charset="0"/>
              </a:endParaRPr>
            </a:p>
          </p:txBody>
        </p:sp>
        <p:sp>
          <p:nvSpPr>
            <p:cNvPr id="3" name="Rectangle 2">
              <a:extLst>
                <a:ext uri="{FF2B5EF4-FFF2-40B4-BE49-F238E27FC236}">
                  <a16:creationId xmlns:a16="http://schemas.microsoft.com/office/drawing/2014/main" id="{D895C0E8-7172-5DE5-7BA0-3BEA7D91EB20}"/>
                </a:ext>
              </a:extLst>
            </p:cNvPr>
            <p:cNvSpPr/>
            <p:nvPr/>
          </p:nvSpPr>
          <p:spPr>
            <a:xfrm>
              <a:off x="1433971" y="1634113"/>
              <a:ext cx="4165857" cy="1898796"/>
            </a:xfrm>
            <a:prstGeom prst="rect">
              <a:avLst/>
            </a:prstGeom>
            <a:solidFill>
              <a:srgbClr val="A029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573941C0-9745-E557-E4C5-E897BD68D4AD}"/>
                </a:ext>
              </a:extLst>
            </p:cNvPr>
            <p:cNvSpPr txBox="1">
              <a:spLocks/>
            </p:cNvSpPr>
            <p:nvPr/>
          </p:nvSpPr>
          <p:spPr>
            <a:xfrm>
              <a:off x="1933958" y="1920730"/>
              <a:ext cx="316588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schemeClr val="bg1"/>
                  </a:solidFill>
                  <a:latin typeface="Neutra Text Alt" panose="02000000000000000000" pitchFamily="2" charset="0"/>
                  <a:cs typeface="Arial"/>
                </a:rPr>
                <a:t>FACULTY (8)</a:t>
              </a:r>
              <a:endParaRPr lang="en-US" sz="2400" b="1" dirty="0">
                <a:solidFill>
                  <a:schemeClr val="bg1"/>
                </a:solidFill>
                <a:latin typeface="Neutra Text Alt" panose="02000000000000000000" pitchFamily="2" charset="0"/>
                <a:cs typeface="Arial" panose="020B0604020202020204" pitchFamily="34" charset="0"/>
              </a:endParaRPr>
            </a:p>
          </p:txBody>
        </p:sp>
        <p:sp>
          <p:nvSpPr>
            <p:cNvPr id="13" name="Rectangle 12">
              <a:extLst>
                <a:ext uri="{FF2B5EF4-FFF2-40B4-BE49-F238E27FC236}">
                  <a16:creationId xmlns:a16="http://schemas.microsoft.com/office/drawing/2014/main" id="{5E37E3C3-FD3E-3118-D006-2C48BEE7D05C}"/>
                </a:ext>
              </a:extLst>
            </p:cNvPr>
            <p:cNvSpPr/>
            <p:nvPr/>
          </p:nvSpPr>
          <p:spPr>
            <a:xfrm>
              <a:off x="1433971" y="3741588"/>
              <a:ext cx="4165857" cy="1898796"/>
            </a:xfrm>
            <a:prstGeom prst="rect">
              <a:avLst/>
            </a:prstGeom>
            <a:solidFill>
              <a:srgbClr val="FCB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17D68A2-35C2-6921-8CF7-C9AF2CA2FC32}"/>
                </a:ext>
              </a:extLst>
            </p:cNvPr>
            <p:cNvSpPr txBox="1">
              <a:spLocks/>
            </p:cNvSpPr>
            <p:nvPr/>
          </p:nvSpPr>
          <p:spPr>
            <a:xfrm>
              <a:off x="1433971" y="4133511"/>
              <a:ext cx="4165857" cy="11149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Neutra Text Alt" panose="02000000000000000000" pitchFamily="2" charset="0"/>
                  <a:cs typeface="Arial"/>
                </a:rPr>
                <a:t>ADMINISTRATION (8)</a:t>
              </a:r>
            </a:p>
          </p:txBody>
        </p:sp>
        <p:sp>
          <p:nvSpPr>
            <p:cNvPr id="2" name="Rectangle 1">
              <a:extLst>
                <a:ext uri="{FF2B5EF4-FFF2-40B4-BE49-F238E27FC236}">
                  <a16:creationId xmlns:a16="http://schemas.microsoft.com/office/drawing/2014/main" id="{12C46822-748D-DF44-D56E-070F1E6373BB}"/>
                </a:ext>
              </a:extLst>
            </p:cNvPr>
            <p:cNvSpPr/>
            <p:nvPr/>
          </p:nvSpPr>
          <p:spPr>
            <a:xfrm>
              <a:off x="5765220" y="3741588"/>
              <a:ext cx="4165857" cy="189879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96C540A0-2457-36DE-4988-957A98060B26}"/>
                </a:ext>
              </a:extLst>
            </p:cNvPr>
            <p:cNvSpPr txBox="1">
              <a:spLocks/>
            </p:cNvSpPr>
            <p:nvPr/>
          </p:nvSpPr>
          <p:spPr>
            <a:xfrm>
              <a:off x="6170378" y="4236883"/>
              <a:ext cx="3355541" cy="908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solidFill>
                    <a:schemeClr val="bg1"/>
                  </a:solidFill>
                  <a:latin typeface="Neutra Text Alt" panose="02000000000000000000" pitchFamily="2" charset="0"/>
                  <a:cs typeface="Arial"/>
                </a:rPr>
                <a:t>CLASSIFIED PROFESSIONALS (8)</a:t>
              </a:r>
              <a:endParaRPr lang="en-US" sz="2400" b="1" dirty="0">
                <a:solidFill>
                  <a:schemeClr val="bg1"/>
                </a:solidFill>
                <a:latin typeface="Neutra Text Alt" panose="02000000000000000000" pitchFamily="2" charset="0"/>
              </a:endParaRPr>
            </a:p>
          </p:txBody>
        </p:sp>
      </p:grpSp>
    </p:spTree>
    <p:extLst>
      <p:ext uri="{BB962C8B-B14F-4D97-AF65-F5344CB8AC3E}">
        <p14:creationId xmlns:p14="http://schemas.microsoft.com/office/powerpoint/2010/main" val="595026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B1B98-E829-C46E-AB1C-5C0D56E0FD0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94BD561-D5B7-EC14-D6AC-00C3FE7B9963}"/>
              </a:ext>
            </a:extLst>
          </p:cNvPr>
          <p:cNvSpPr txBox="1">
            <a:spLocks/>
          </p:cNvSpPr>
          <p:nvPr/>
        </p:nvSpPr>
        <p:spPr>
          <a:xfrm>
            <a:off x="502920" y="109729"/>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Neutraface Display Titling" panose="02000600030000020004" pitchFamily="2" charset="77"/>
                <a:cs typeface="Arial"/>
              </a:rPr>
              <a:t>Membership (28 voting and 4 non-voting)</a:t>
            </a:r>
          </a:p>
        </p:txBody>
      </p:sp>
      <p:sp>
        <p:nvSpPr>
          <p:cNvPr id="2" name="Content Placeholder 2">
            <a:extLst>
              <a:ext uri="{FF2B5EF4-FFF2-40B4-BE49-F238E27FC236}">
                <a16:creationId xmlns:a16="http://schemas.microsoft.com/office/drawing/2014/main" id="{BC5C0AC0-4604-4B7A-2A24-F6926E226E5D}"/>
              </a:ext>
            </a:extLst>
          </p:cNvPr>
          <p:cNvSpPr txBox="1">
            <a:spLocks/>
          </p:cNvSpPr>
          <p:nvPr/>
        </p:nvSpPr>
        <p:spPr>
          <a:xfrm>
            <a:off x="518044" y="1371600"/>
            <a:ext cx="4132118" cy="38303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000" dirty="0">
                <a:latin typeface="Neutra Text Alt" panose="02000000000000000000" pitchFamily="2" charset="0"/>
                <a:cs typeface="Arial" panose="020B0604020202020204" pitchFamily="34" charset="0"/>
              </a:rPr>
              <a:t>President, Chair</a:t>
            </a:r>
          </a:p>
          <a:p>
            <a:pPr lvl="0"/>
            <a:r>
              <a:rPr lang="en-US" sz="2000" dirty="0">
                <a:latin typeface="Neutra Text Alt" panose="02000000000000000000" pitchFamily="2" charset="0"/>
                <a:cs typeface="Arial" panose="020B0604020202020204" pitchFamily="34" charset="0"/>
              </a:rPr>
              <a:t>Vice President, Academic Affairs</a:t>
            </a:r>
          </a:p>
          <a:p>
            <a:pPr lvl="0"/>
            <a:r>
              <a:rPr lang="en-US" sz="2000" dirty="0">
                <a:latin typeface="Neutra Text Alt" panose="02000000000000000000" pitchFamily="2" charset="0"/>
                <a:cs typeface="Arial" panose="020B0604020202020204" pitchFamily="34" charset="0"/>
              </a:rPr>
              <a:t>Vice President, Administrative Services</a:t>
            </a:r>
          </a:p>
          <a:p>
            <a:pPr lvl="0"/>
            <a:r>
              <a:rPr lang="en-US" sz="2000" dirty="0">
                <a:latin typeface="Neutra Text Alt" panose="02000000000000000000" pitchFamily="2" charset="0"/>
                <a:cs typeface="Arial" panose="020B0604020202020204" pitchFamily="34" charset="0"/>
              </a:rPr>
              <a:t>Vice President, Continuing Education</a:t>
            </a:r>
          </a:p>
          <a:p>
            <a:pPr lvl="0"/>
            <a:r>
              <a:rPr lang="en-US" sz="2000" dirty="0">
                <a:latin typeface="Neutra Text Alt" panose="02000000000000000000" pitchFamily="2" charset="0"/>
                <a:cs typeface="Arial" panose="020B0604020202020204" pitchFamily="34" charset="0"/>
              </a:rPr>
              <a:t>Vice President, Student Services</a:t>
            </a:r>
          </a:p>
          <a:p>
            <a:pPr lvl="0"/>
            <a:r>
              <a:rPr lang="en-US" sz="2000" dirty="0">
                <a:latin typeface="Neutra Text Alt" panose="02000000000000000000" pitchFamily="2" charset="0"/>
                <a:cs typeface="Arial" panose="020B0604020202020204" pitchFamily="34" charset="0"/>
              </a:rPr>
              <a:t>1 Academic Affairs Manager</a:t>
            </a:r>
          </a:p>
          <a:p>
            <a:pPr lvl="0"/>
            <a:r>
              <a:rPr lang="en-US" sz="2000" dirty="0">
                <a:latin typeface="Neutra Text Alt" panose="02000000000000000000" pitchFamily="2" charset="0"/>
                <a:cs typeface="Arial" panose="020B0604020202020204" pitchFamily="34" charset="0"/>
              </a:rPr>
              <a:t>1 Continuing Education Manager </a:t>
            </a:r>
          </a:p>
          <a:p>
            <a:pPr lvl="0"/>
            <a:r>
              <a:rPr lang="en-US" sz="2000" dirty="0">
                <a:latin typeface="Neutra Text Alt" panose="02000000000000000000" pitchFamily="2" charset="0"/>
                <a:cs typeface="Arial" panose="020B0604020202020204" pitchFamily="34" charset="0"/>
              </a:rPr>
              <a:t>1 Student Services Manager</a:t>
            </a:r>
          </a:p>
        </p:txBody>
      </p:sp>
      <p:sp>
        <p:nvSpPr>
          <p:cNvPr id="4" name="TextBox 3">
            <a:extLst>
              <a:ext uri="{FF2B5EF4-FFF2-40B4-BE49-F238E27FC236}">
                <a16:creationId xmlns:a16="http://schemas.microsoft.com/office/drawing/2014/main" id="{F775635F-F353-D7A5-F90A-BBACF9619419}"/>
              </a:ext>
            </a:extLst>
          </p:cNvPr>
          <p:cNvSpPr txBox="1"/>
          <p:nvPr/>
        </p:nvSpPr>
        <p:spPr>
          <a:xfrm>
            <a:off x="5201272" y="1371600"/>
            <a:ext cx="6472684" cy="3785652"/>
          </a:xfrm>
          <a:prstGeom prst="rect">
            <a:avLst/>
          </a:prstGeom>
          <a:noFill/>
        </p:spPr>
        <p:txBody>
          <a:bodyPr wrap="square" lIns="91440" tIns="45720" rIns="91440" bIns="45720" anchor="t">
            <a:spAutoFit/>
          </a:bodyPr>
          <a:lstStyle/>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8 Classified Representatives (appointed by CSEA 579)</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Academic Senate President</a:t>
            </a:r>
          </a:p>
          <a:p>
            <a:pPr marL="285750" indent="-285750">
              <a:buFont typeface="Arial" panose="020B0604020202020204" pitchFamily="34" charset="0"/>
              <a:buChar char="•"/>
            </a:pPr>
            <a:r>
              <a:rPr lang="en-US" sz="2000" dirty="0">
                <a:latin typeface="Neutra Text Alt" panose="02000000000000000000" pitchFamily="2" charset="0"/>
                <a:cs typeface="Arial"/>
              </a:rPr>
              <a:t>Plus, 7 additional faculty members (appointed by Academic Senate)</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ASG President</a:t>
            </a:r>
          </a:p>
          <a:p>
            <a:pPr marL="285750" lvl="0" indent="-285750">
              <a:buFont typeface="Arial" panose="020B0604020202020204" pitchFamily="34" charset="0"/>
              <a:buChar char="•"/>
            </a:pPr>
            <a:r>
              <a:rPr lang="en-US" sz="2000" dirty="0">
                <a:latin typeface="Neutra Text Alt" panose="02000000000000000000" pitchFamily="2" charset="0"/>
                <a:cs typeface="Arial"/>
              </a:rPr>
              <a:t>Plus, 3 additional student (appointed by ASG)</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Ex-Officio (non-voting members)</a:t>
            </a:r>
          </a:p>
          <a:p>
            <a:pPr marL="800100" lvl="1" indent="-342900">
              <a:buFont typeface="Arial" panose="020B0604020202020204" pitchFamily="34" charset="0"/>
              <a:buChar char="•"/>
            </a:pPr>
            <a:r>
              <a:rPr lang="en-US" sz="2000" dirty="0">
                <a:latin typeface="Neutra Text Alt" panose="02000000000000000000" pitchFamily="2" charset="0"/>
              </a:rPr>
              <a:t>Associate Dean, Research, Institutional Effectiveness, and Planning</a:t>
            </a:r>
          </a:p>
          <a:p>
            <a:pPr marL="800100" lvl="1" indent="-342900">
              <a:buFont typeface="Arial" panose="020B0604020202020204" pitchFamily="34" charset="0"/>
              <a:buChar char="•"/>
            </a:pPr>
            <a:r>
              <a:rPr lang="en-US" sz="2000" dirty="0">
                <a:latin typeface="Neutra Text Alt" panose="02000000000000000000" pitchFamily="2" charset="0"/>
                <a:cs typeface="Arial" panose="020B0604020202020204" pitchFamily="34" charset="0"/>
              </a:rPr>
              <a:t>Public Information Officer</a:t>
            </a:r>
          </a:p>
          <a:p>
            <a:pPr marL="800100" lvl="1" indent="-342900">
              <a:buFont typeface="Arial" panose="020B0604020202020204" pitchFamily="34" charset="0"/>
              <a:buChar char="•"/>
            </a:pPr>
            <a:r>
              <a:rPr lang="en-US" sz="2000" dirty="0">
                <a:latin typeface="Neutra Text Alt" panose="02000000000000000000" pitchFamily="2" charset="0"/>
                <a:cs typeface="Arial" panose="020B0604020202020204" pitchFamily="34" charset="0"/>
              </a:rPr>
              <a:t>Executive Director, Office of College Advancement</a:t>
            </a:r>
          </a:p>
          <a:p>
            <a:pPr marL="800100" lvl="1" indent="-342900">
              <a:buFont typeface="Arial" panose="020B0604020202020204" pitchFamily="34" charset="0"/>
              <a:buChar char="•"/>
            </a:pPr>
            <a:r>
              <a:rPr lang="en-US" sz="2000" dirty="0">
                <a:latin typeface="Neutra Text Alt" panose="02000000000000000000" pitchFamily="2" charset="0"/>
                <a:cs typeface="Arial" panose="020B0604020202020204" pitchFamily="34" charset="0"/>
              </a:rPr>
              <a:t>Director, Student Information Support </a:t>
            </a:r>
          </a:p>
        </p:txBody>
      </p:sp>
    </p:spTree>
    <p:extLst>
      <p:ext uri="{BB962C8B-B14F-4D97-AF65-F5344CB8AC3E}">
        <p14:creationId xmlns:p14="http://schemas.microsoft.com/office/powerpoint/2010/main" val="4181536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5728D-908A-98EA-179B-E0DF9A25D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E23F0-38AA-564B-C036-B2FF73FCE80A}"/>
              </a:ext>
            </a:extLst>
          </p:cNvPr>
          <p:cNvSpPr>
            <a:spLocks noGrp="1"/>
          </p:cNvSpPr>
          <p:nvPr>
            <p:ph type="title"/>
          </p:nvPr>
        </p:nvSpPr>
        <p:spPr>
          <a:xfrm>
            <a:off x="502920" y="109728"/>
            <a:ext cx="10515600" cy="1325880"/>
          </a:xfrm>
        </p:spPr>
        <p:txBody>
          <a:bodyPr>
            <a:normAutofit/>
          </a:bodyPr>
          <a:lstStyle/>
          <a:p>
            <a:r>
              <a:rPr lang="en-US" sz="3600" b="1" dirty="0">
                <a:latin typeface="Neutraface Display Titling" panose="02000600030000020004" pitchFamily="2" charset="77"/>
                <a:cs typeface="Arial" panose="020B0604020202020204" pitchFamily="34" charset="0"/>
              </a:rPr>
              <a:t>From Structure to Culture</a:t>
            </a:r>
          </a:p>
        </p:txBody>
      </p:sp>
      <p:sp>
        <p:nvSpPr>
          <p:cNvPr id="3" name="Content Placeholder 2">
            <a:extLst>
              <a:ext uri="{FF2B5EF4-FFF2-40B4-BE49-F238E27FC236}">
                <a16:creationId xmlns:a16="http://schemas.microsoft.com/office/drawing/2014/main" id="{51B39924-47DC-3E97-8A19-D25D5F380B58}"/>
              </a:ext>
            </a:extLst>
          </p:cNvPr>
          <p:cNvSpPr>
            <a:spLocks noGrp="1"/>
          </p:cNvSpPr>
          <p:nvPr>
            <p:ph idx="1"/>
          </p:nvPr>
        </p:nvSpPr>
        <p:spPr>
          <a:xfrm>
            <a:off x="497378" y="1371600"/>
            <a:ext cx="11197244" cy="4670385"/>
          </a:xfrm>
        </p:spPr>
        <p:txBody>
          <a:bodyPr>
            <a:noAutofit/>
          </a:bodyPr>
          <a:lstStyle/>
          <a:p>
            <a:pPr marL="0" indent="0">
              <a:buNone/>
            </a:pPr>
            <a:r>
              <a:rPr lang="en-US" sz="2000" b="1" dirty="0">
                <a:latin typeface="Neutra Text Alt" panose="02000000000000000000" pitchFamily="2" charset="0"/>
              </a:rPr>
              <a:t>Legal frameworks give us the rules of the game.</a:t>
            </a:r>
          </a:p>
          <a:p>
            <a:pPr marL="0" indent="0">
              <a:buNone/>
            </a:pPr>
            <a:r>
              <a:rPr lang="en-US" sz="2000" dirty="0">
                <a:latin typeface="Neutra Text Alt" panose="02000000000000000000" pitchFamily="2" charset="0"/>
              </a:rPr>
              <a:t>Title 5 and Ed Code establish the minimum floor of participation for every constituency — who must be consulted, and how.</a:t>
            </a:r>
          </a:p>
          <a:p>
            <a:pPr marL="0" indent="0">
              <a:buNone/>
            </a:pPr>
            <a:endParaRPr lang="en-US" sz="2000" dirty="0"/>
          </a:p>
          <a:p>
            <a:pPr marL="0" indent="0">
              <a:buNone/>
            </a:pPr>
            <a:r>
              <a:rPr lang="en-US" sz="2000" b="1" dirty="0">
                <a:latin typeface="Neutra Text Alt" panose="02000000000000000000" pitchFamily="2" charset="0"/>
              </a:rPr>
              <a:t>Culture shapes how we play together.</a:t>
            </a:r>
          </a:p>
          <a:p>
            <a:pPr marL="0" indent="0">
              <a:buNone/>
            </a:pPr>
            <a:r>
              <a:rPr lang="en-US" sz="2000" dirty="0">
                <a:latin typeface="Neutra Text Alt" panose="02000000000000000000" pitchFamily="2" charset="0"/>
              </a:rPr>
              <a:t>The law sets the floor; day-to-day practice determines whether governance actually feels collegial.</a:t>
            </a:r>
          </a:p>
          <a:p>
            <a:pPr marL="0" indent="0">
              <a:buNone/>
            </a:pPr>
            <a:r>
              <a:rPr lang="en-US" sz="2000" dirty="0"/>
              <a:t> </a:t>
            </a:r>
          </a:p>
          <a:p>
            <a:pPr marL="0" indent="0">
              <a:buNone/>
            </a:pPr>
            <a:r>
              <a:rPr lang="en-US" sz="2000" b="1" dirty="0">
                <a:latin typeface="Neutra Text Alt" panose="02000000000000000000" pitchFamily="2" charset="0"/>
              </a:rPr>
              <a:t>Key cultural commitments for governance at SAC:</a:t>
            </a:r>
          </a:p>
          <a:p>
            <a:pPr marL="342900" indent="-342900">
              <a:buFont typeface="Arial" panose="020B0604020202020204" pitchFamily="34" charset="0"/>
              <a:buChar char="•"/>
            </a:pPr>
            <a:r>
              <a:rPr lang="en-US" sz="2000" dirty="0">
                <a:latin typeface="Neutra Text Alt" panose="02000000000000000000" pitchFamily="2" charset="0"/>
              </a:rPr>
              <a:t>Respect — every constituency's expertise is treated as relevant, not just heard</a:t>
            </a:r>
          </a:p>
          <a:p>
            <a:pPr marL="342900" indent="-342900">
              <a:buFont typeface="Arial" panose="020B0604020202020204" pitchFamily="34" charset="0"/>
              <a:buChar char="•"/>
            </a:pPr>
            <a:r>
              <a:rPr lang="en-US" sz="2000" dirty="0">
                <a:latin typeface="Neutra Text Alt" panose="02000000000000000000" pitchFamily="2" charset="0"/>
              </a:rPr>
              <a:t>Transparency — reasoning behind decisions is shared, not just the outcome</a:t>
            </a:r>
          </a:p>
          <a:p>
            <a:pPr marL="342900" indent="-342900">
              <a:buFont typeface="Arial" panose="020B0604020202020204" pitchFamily="34" charset="0"/>
              <a:buChar char="•"/>
            </a:pPr>
            <a:r>
              <a:rPr lang="en-US" sz="2000" dirty="0">
                <a:latin typeface="Neutra Text Alt" panose="02000000000000000000" pitchFamily="2" charset="0"/>
              </a:rPr>
              <a:t>Accountability — commitments made in meetings are followed through on</a:t>
            </a:r>
          </a:p>
          <a:p>
            <a:pPr marL="342900" indent="-342900">
              <a:buFont typeface="Arial" panose="020B0604020202020204" pitchFamily="34" charset="0"/>
              <a:buChar char="•"/>
            </a:pPr>
            <a:r>
              <a:rPr lang="en-US" sz="2000" dirty="0">
                <a:latin typeface="Neutra Text Alt" panose="02000000000000000000" pitchFamily="2" charset="0"/>
              </a:rPr>
              <a:t>Shared purpose — student success as the common measure of a good decision</a:t>
            </a:r>
          </a:p>
        </p:txBody>
      </p:sp>
    </p:spTree>
    <p:extLst>
      <p:ext uri="{BB962C8B-B14F-4D97-AF65-F5344CB8AC3E}">
        <p14:creationId xmlns:p14="http://schemas.microsoft.com/office/powerpoint/2010/main" val="54882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E75FA-6A2B-FA2F-E111-A9A4470ABD1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A31E64C-EBBF-10DD-829A-DD0A1F4E0FDA}"/>
              </a:ext>
            </a:extLst>
          </p:cNvPr>
          <p:cNvSpPr txBox="1">
            <a:spLocks/>
          </p:cNvSpPr>
          <p:nvPr/>
        </p:nvSpPr>
        <p:spPr>
          <a:xfrm>
            <a:off x="502920" y="109729"/>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Neutraface Display Titling" panose="02000600030000020004" pitchFamily="2" charset="77"/>
                <a:cs typeface="Arial" panose="020B0604020202020204" pitchFamily="34" charset="0"/>
              </a:rPr>
              <a:t>Expectations and Engagement</a:t>
            </a:r>
          </a:p>
        </p:txBody>
      </p:sp>
      <p:sp>
        <p:nvSpPr>
          <p:cNvPr id="2" name="Content Placeholder 2">
            <a:extLst>
              <a:ext uri="{FF2B5EF4-FFF2-40B4-BE49-F238E27FC236}">
                <a16:creationId xmlns:a16="http://schemas.microsoft.com/office/drawing/2014/main" id="{F89E5F32-4874-56CB-ECB9-7765098F8D98}"/>
              </a:ext>
            </a:extLst>
          </p:cNvPr>
          <p:cNvSpPr txBox="1">
            <a:spLocks/>
          </p:cNvSpPr>
          <p:nvPr/>
        </p:nvSpPr>
        <p:spPr>
          <a:xfrm>
            <a:off x="502920" y="1371600"/>
            <a:ext cx="5434893" cy="46588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pPr>
            <a:r>
              <a:rPr lang="en-US" sz="2000" dirty="0">
                <a:latin typeface="Neutra Text Alt" panose="02000000000000000000" pitchFamily="2" charset="0"/>
                <a:cs typeface="Arial" panose="020B0604020202020204" pitchFamily="34" charset="0"/>
              </a:rPr>
              <a:t>Open and honest communication; anticipate the impact of your comments.</a:t>
            </a:r>
          </a:p>
          <a:p>
            <a:pPr lvl="0">
              <a:lnSpc>
                <a:spcPct val="100000"/>
              </a:lnSpc>
              <a:spcBef>
                <a:spcPts val="0"/>
              </a:spcBef>
            </a:pPr>
            <a:r>
              <a:rPr lang="en-US" sz="2000" dirty="0">
                <a:latin typeface="Neutra Text Alt" panose="02000000000000000000" pitchFamily="2" charset="0"/>
                <a:cs typeface="Arial" panose="020B0604020202020204" pitchFamily="34" charset="0"/>
              </a:rPr>
              <a:t>Participate fully; expect discomfort if learning.</a:t>
            </a:r>
          </a:p>
          <a:p>
            <a:pPr lvl="0">
              <a:lnSpc>
                <a:spcPct val="100000"/>
              </a:lnSpc>
              <a:spcBef>
                <a:spcPts val="0"/>
              </a:spcBef>
            </a:pPr>
            <a:r>
              <a:rPr lang="en-US" sz="2000" dirty="0">
                <a:latin typeface="Neutra Text Alt" panose="02000000000000000000" pitchFamily="2" charset="0"/>
                <a:cs typeface="Arial" panose="020B0604020202020204" pitchFamily="34" charset="0"/>
              </a:rPr>
              <a:t>Speak from personal experience.</a:t>
            </a:r>
          </a:p>
          <a:p>
            <a:pPr lvl="0">
              <a:lnSpc>
                <a:spcPct val="100000"/>
              </a:lnSpc>
              <a:spcBef>
                <a:spcPts val="0"/>
              </a:spcBef>
            </a:pPr>
            <a:r>
              <a:rPr lang="en-US" sz="2000" dirty="0">
                <a:latin typeface="Neutra Text Alt" panose="02000000000000000000" pitchFamily="2" charset="0"/>
                <a:cs typeface="Arial" panose="020B0604020202020204" pitchFamily="34" charset="0"/>
              </a:rPr>
              <a:t>Listen respectfully; listen to learn.</a:t>
            </a:r>
          </a:p>
          <a:p>
            <a:pPr lvl="0">
              <a:lnSpc>
                <a:spcPct val="100000"/>
              </a:lnSpc>
              <a:spcBef>
                <a:spcPts val="0"/>
              </a:spcBef>
            </a:pPr>
            <a:r>
              <a:rPr lang="en-US" sz="2000" dirty="0">
                <a:latin typeface="Neutra Text Alt" panose="02000000000000000000" pitchFamily="2" charset="0"/>
                <a:cs typeface="Arial" panose="020B0604020202020204" pitchFamily="34" charset="0"/>
              </a:rPr>
              <a:t>Seek to understand; expect disagreement and listen harder.</a:t>
            </a:r>
          </a:p>
          <a:p>
            <a:pPr lvl="0">
              <a:lnSpc>
                <a:spcPct val="100000"/>
              </a:lnSpc>
              <a:spcBef>
                <a:spcPts val="0"/>
              </a:spcBef>
            </a:pPr>
            <a:r>
              <a:rPr lang="en-US" sz="2000" dirty="0">
                <a:latin typeface="Neutra Text Alt" panose="02000000000000000000" pitchFamily="2" charset="0"/>
                <a:cs typeface="Arial" panose="020B0604020202020204" pitchFamily="34" charset="0"/>
              </a:rPr>
              <a:t>Share air-time; move in, move out.</a:t>
            </a:r>
          </a:p>
          <a:p>
            <a:pPr lvl="0">
              <a:lnSpc>
                <a:spcPct val="100000"/>
              </a:lnSpc>
              <a:spcBef>
                <a:spcPts val="0"/>
              </a:spcBef>
            </a:pPr>
            <a:r>
              <a:rPr lang="en-US" sz="2000" dirty="0">
                <a:latin typeface="Neutra Text Alt" panose="02000000000000000000" pitchFamily="2" charset="0"/>
                <a:cs typeface="Arial" panose="020B0604020202020204" pitchFamily="34" charset="0"/>
              </a:rPr>
              <a:t>Be fully present.</a:t>
            </a:r>
          </a:p>
          <a:p>
            <a:pPr lvl="0">
              <a:lnSpc>
                <a:spcPct val="100000"/>
              </a:lnSpc>
              <a:spcBef>
                <a:spcPts val="0"/>
              </a:spcBef>
            </a:pPr>
            <a:r>
              <a:rPr lang="en-US" sz="2000" dirty="0">
                <a:latin typeface="Neutra Text Alt" panose="02000000000000000000" pitchFamily="2" charset="0"/>
                <a:cs typeface="Arial" panose="020B0604020202020204" pitchFamily="34" charset="0"/>
              </a:rPr>
              <a:t>Be open to new perspectives.</a:t>
            </a:r>
          </a:p>
          <a:p>
            <a:pPr lvl="0">
              <a:lnSpc>
                <a:spcPct val="100000"/>
              </a:lnSpc>
              <a:spcBef>
                <a:spcPts val="0"/>
              </a:spcBef>
            </a:pPr>
            <a:r>
              <a:rPr lang="en-US" sz="2000" dirty="0">
                <a:latin typeface="Neutra Text Alt" panose="02000000000000000000" pitchFamily="2" charset="0"/>
                <a:cs typeface="Arial" panose="020B0604020202020204" pitchFamily="34" charset="0"/>
              </a:rPr>
              <a:t>Explore and take responsibility for impact; acknowledge intent.</a:t>
            </a:r>
          </a:p>
          <a:p>
            <a:pPr lvl="0">
              <a:lnSpc>
                <a:spcPct val="100000"/>
              </a:lnSpc>
              <a:spcBef>
                <a:spcPts val="0"/>
              </a:spcBef>
            </a:pPr>
            <a:r>
              <a:rPr lang="en-US" sz="2000" dirty="0">
                <a:latin typeface="Neutra Text Alt" panose="02000000000000000000" pitchFamily="2" charset="0"/>
                <a:cs typeface="Arial" panose="020B0604020202020204" pitchFamily="34" charset="0"/>
              </a:rPr>
              <a:t>Expect people to learn and grow; don’t freeze-frame others.</a:t>
            </a:r>
          </a:p>
        </p:txBody>
      </p:sp>
      <p:sp>
        <p:nvSpPr>
          <p:cNvPr id="4" name="TextBox 3">
            <a:extLst>
              <a:ext uri="{FF2B5EF4-FFF2-40B4-BE49-F238E27FC236}">
                <a16:creationId xmlns:a16="http://schemas.microsoft.com/office/drawing/2014/main" id="{098AECB1-717F-114A-8168-3170B34C9682}"/>
              </a:ext>
            </a:extLst>
          </p:cNvPr>
          <p:cNvSpPr txBox="1"/>
          <p:nvPr/>
        </p:nvSpPr>
        <p:spPr>
          <a:xfrm>
            <a:off x="6254190" y="1371600"/>
            <a:ext cx="5679310" cy="3477875"/>
          </a:xfrm>
          <a:prstGeom prst="rect">
            <a:avLst/>
          </a:prstGeom>
          <a:noFill/>
        </p:spPr>
        <p:txBody>
          <a:bodyPr wrap="square">
            <a:spAutoFit/>
          </a:bodyPr>
          <a:lstStyle/>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Take risks; learn into discomfort, be brave, engage.</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Respect and maintain confidentiality</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Notice/describe what you see happening in the group, in you.</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Recognize your triggers; share if you feel triggered.</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Trust that dialogue will take us to deeper understanding and acceptance</a:t>
            </a:r>
          </a:p>
          <a:p>
            <a:pPr marL="285750" lvl="0" indent="-285750">
              <a:buFont typeface="Arial" panose="020B0604020202020204" pitchFamily="34" charset="0"/>
              <a:buChar char="•"/>
            </a:pPr>
            <a:r>
              <a:rPr lang="en-US" sz="2000" dirty="0">
                <a:latin typeface="Neutra Text Alt" panose="02000000000000000000" pitchFamily="2" charset="0"/>
                <a:cs typeface="Arial" panose="020B0604020202020204" pitchFamily="34" charset="0"/>
              </a:rPr>
              <a:t>Engage and embrace this opportunity; we won’t be finished.</a:t>
            </a:r>
          </a:p>
        </p:txBody>
      </p:sp>
    </p:spTree>
    <p:extLst>
      <p:ext uri="{BB962C8B-B14F-4D97-AF65-F5344CB8AC3E}">
        <p14:creationId xmlns:p14="http://schemas.microsoft.com/office/powerpoint/2010/main" val="1254877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5368A-66AF-B656-56F0-4F88C22932D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056E404-7196-C307-A872-93789325F414}"/>
              </a:ext>
            </a:extLst>
          </p:cNvPr>
          <p:cNvSpPr txBox="1">
            <a:spLocks/>
          </p:cNvSpPr>
          <p:nvPr/>
        </p:nvSpPr>
        <p:spPr>
          <a:xfrm>
            <a:off x="1728354" y="220997"/>
            <a:ext cx="873252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Neutraface Display Titling" panose="02000600030000020004" pitchFamily="2" charset="77"/>
                <a:cs typeface="Arial"/>
              </a:rPr>
              <a:t>College Council</a:t>
            </a:r>
          </a:p>
          <a:p>
            <a:pPr algn="ctr"/>
            <a:r>
              <a:rPr lang="en-US" sz="3600" b="1" dirty="0">
                <a:latin typeface="Neutra Text Alt" panose="02000000000000000000" pitchFamily="2" charset="0"/>
                <a:cs typeface="Arial"/>
              </a:rPr>
              <a:t>Participatory Governance Structure</a:t>
            </a:r>
            <a:endParaRPr lang="en-US" sz="1200" b="1" dirty="0">
              <a:latin typeface="Neutra Text Alt" panose="02000000000000000000" pitchFamily="2" charset="0"/>
              <a:cs typeface="Arial" panose="020B0604020202020204" pitchFamily="34" charset="0"/>
            </a:endParaRPr>
          </a:p>
        </p:txBody>
      </p:sp>
      <p:pic>
        <p:nvPicPr>
          <p:cNvPr id="5" name="Picture 4">
            <a:extLst>
              <a:ext uri="{FF2B5EF4-FFF2-40B4-BE49-F238E27FC236}">
                <a16:creationId xmlns:a16="http://schemas.microsoft.com/office/drawing/2014/main" id="{00CA4146-74EB-1EDD-0BFE-D0B3F5E03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646" y="1371600"/>
            <a:ext cx="11078708" cy="4694642"/>
          </a:xfrm>
          <a:prstGeom prst="rect">
            <a:avLst/>
          </a:prstGeom>
        </p:spPr>
      </p:pic>
    </p:spTree>
    <p:extLst>
      <p:ext uri="{BB962C8B-B14F-4D97-AF65-F5344CB8AC3E}">
        <p14:creationId xmlns:p14="http://schemas.microsoft.com/office/powerpoint/2010/main" val="29908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3921B-F346-8582-EB01-279B058EB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E899A-06AF-7BDD-5AC3-88FAAF1BDB3B}"/>
              </a:ext>
            </a:extLst>
          </p:cNvPr>
          <p:cNvSpPr>
            <a:spLocks noGrp="1"/>
          </p:cNvSpPr>
          <p:nvPr>
            <p:ph type="title"/>
          </p:nvPr>
        </p:nvSpPr>
        <p:spPr>
          <a:xfrm>
            <a:off x="502920" y="109728"/>
            <a:ext cx="10515600" cy="1325563"/>
          </a:xfrm>
        </p:spPr>
        <p:txBody>
          <a:bodyPr>
            <a:normAutofit/>
          </a:bodyPr>
          <a:lstStyle/>
          <a:p>
            <a:r>
              <a:rPr lang="en-US" sz="3600" b="1" dirty="0">
                <a:latin typeface="Neutraface Display Titling" panose="02000600030000020004" pitchFamily="2" charset="77"/>
                <a:cs typeface="Arial" panose="020B0604020202020204" pitchFamily="34" charset="0"/>
              </a:rPr>
              <a:t>Committee Functions</a:t>
            </a:r>
          </a:p>
        </p:txBody>
      </p:sp>
      <p:sp>
        <p:nvSpPr>
          <p:cNvPr id="3" name="Content Placeholder 2">
            <a:extLst>
              <a:ext uri="{FF2B5EF4-FFF2-40B4-BE49-F238E27FC236}">
                <a16:creationId xmlns:a16="http://schemas.microsoft.com/office/drawing/2014/main" id="{64B8B544-EC63-82B7-2288-4F7C9DC73C0A}"/>
              </a:ext>
            </a:extLst>
          </p:cNvPr>
          <p:cNvSpPr>
            <a:spLocks noGrp="1"/>
          </p:cNvSpPr>
          <p:nvPr>
            <p:ph idx="1"/>
          </p:nvPr>
        </p:nvSpPr>
        <p:spPr>
          <a:xfrm>
            <a:off x="502921" y="1371600"/>
            <a:ext cx="11449172" cy="2309149"/>
          </a:xfrm>
        </p:spPr>
        <p:txBody>
          <a:bodyPr vert="horz" lIns="91440" tIns="45720" rIns="91440" bIns="45720" rtlCol="0" anchor="t">
            <a:normAutofit/>
          </a:bodyPr>
          <a:lstStyle/>
          <a:p>
            <a:r>
              <a:rPr lang="en-US" sz="2000" dirty="0">
                <a:latin typeface="Neutra Text Alt" panose="02000000000000000000" pitchFamily="2" charset="0"/>
              </a:rPr>
              <a:t>Discuss campus-wide issues and make recommendations as appropriate</a:t>
            </a:r>
          </a:p>
          <a:p>
            <a:r>
              <a:rPr lang="en-US" sz="2000" dirty="0">
                <a:latin typeface="Neutra Text Alt" panose="02000000000000000000" pitchFamily="2" charset="0"/>
              </a:rPr>
              <a:t>Oversee the College’s strategic planning process</a:t>
            </a:r>
          </a:p>
          <a:p>
            <a:r>
              <a:rPr lang="en-US" sz="2000" dirty="0">
                <a:latin typeface="Neutra Text Alt" panose="02000000000000000000" pitchFamily="2" charset="0"/>
              </a:rPr>
              <a:t>Make recommendations to President/College Council</a:t>
            </a:r>
          </a:p>
          <a:p>
            <a:r>
              <a:rPr lang="en-US" sz="2000" dirty="0">
                <a:latin typeface="Neutra Text Alt" panose="02000000000000000000" pitchFamily="2" charset="0"/>
              </a:rPr>
              <a:t>Create ad-hoc task forces</a:t>
            </a:r>
          </a:p>
          <a:p>
            <a:r>
              <a:rPr lang="en-US" sz="2000" dirty="0">
                <a:latin typeface="Neutra Text Alt" panose="02000000000000000000" pitchFamily="2" charset="0"/>
              </a:rPr>
              <a:t>Campus-wide communication tool</a:t>
            </a:r>
          </a:p>
        </p:txBody>
      </p:sp>
    </p:spTree>
    <p:extLst>
      <p:ext uri="{BB962C8B-B14F-4D97-AF65-F5344CB8AC3E}">
        <p14:creationId xmlns:p14="http://schemas.microsoft.com/office/powerpoint/2010/main" val="128594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BF38A-30A5-49FE-4F6C-1B90EA60C19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AE5F2AE-D678-2147-1B9C-CF574427396F}"/>
              </a:ext>
            </a:extLst>
          </p:cNvPr>
          <p:cNvSpPr txBox="1">
            <a:spLocks/>
          </p:cNvSpPr>
          <p:nvPr/>
        </p:nvSpPr>
        <p:spPr>
          <a:xfrm>
            <a:off x="502920" y="109728"/>
            <a:ext cx="100122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Neutraface Display Titling" panose="02000600030000020004" pitchFamily="2" charset="77"/>
                <a:cs typeface="Arial"/>
              </a:rPr>
              <a:t>College Council Committees</a:t>
            </a:r>
            <a:endParaRPr lang="en-US" sz="3600" b="1" dirty="0">
              <a:latin typeface="Neutraface Display Titling" panose="02000600030000020004" pitchFamily="2" charset="77"/>
              <a:cs typeface="Arial" panose="020B0604020202020204" pitchFamily="34" charset="0"/>
            </a:endParaRPr>
          </a:p>
        </p:txBody>
      </p:sp>
      <p:sp>
        <p:nvSpPr>
          <p:cNvPr id="5" name="TextBox 4">
            <a:extLst>
              <a:ext uri="{FF2B5EF4-FFF2-40B4-BE49-F238E27FC236}">
                <a16:creationId xmlns:a16="http://schemas.microsoft.com/office/drawing/2014/main" id="{293B7CD0-E860-A637-1A39-482368A0E097}"/>
              </a:ext>
            </a:extLst>
          </p:cNvPr>
          <p:cNvSpPr txBox="1"/>
          <p:nvPr/>
        </p:nvSpPr>
        <p:spPr>
          <a:xfrm>
            <a:off x="502920" y="1371600"/>
            <a:ext cx="9556059" cy="2554545"/>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US" sz="2000" dirty="0">
                <a:latin typeface="Neutra Text Alt" panose="02000000000000000000" pitchFamily="2" charset="0"/>
                <a:cs typeface="Arial"/>
              </a:rPr>
              <a:t>Technology Advisory Committee (SACTAC)</a:t>
            </a:r>
          </a:p>
          <a:p>
            <a:pPr marL="342900" indent="-342900">
              <a:buFont typeface="Arial" panose="020B0604020202020204" pitchFamily="34" charset="0"/>
              <a:buChar char="•"/>
            </a:pPr>
            <a:r>
              <a:rPr lang="en-US" sz="2000" dirty="0">
                <a:latin typeface="Neutra Text Alt" panose="02000000000000000000" pitchFamily="2" charset="0"/>
                <a:cs typeface="Arial"/>
              </a:rPr>
              <a:t>Data Committee</a:t>
            </a:r>
          </a:p>
          <a:p>
            <a:pPr marL="342900" indent="-342900">
              <a:buFont typeface="Arial" panose="020B0604020202020204" pitchFamily="34" charset="0"/>
              <a:buChar char="•"/>
            </a:pPr>
            <a:r>
              <a:rPr lang="en-US" sz="2000" dirty="0">
                <a:latin typeface="Neutra Text Alt" panose="02000000000000000000" pitchFamily="2" charset="0"/>
                <a:cs typeface="Arial"/>
              </a:rPr>
              <a:t>Planning &amp; Budget Committee</a:t>
            </a:r>
          </a:p>
          <a:p>
            <a:pPr marL="342900" indent="-342900">
              <a:buFont typeface="Arial" panose="020B0604020202020204" pitchFamily="34" charset="0"/>
              <a:buChar char="•"/>
            </a:pPr>
            <a:r>
              <a:rPr lang="en-US" sz="2000" dirty="0">
                <a:latin typeface="Neutra Text Alt" panose="02000000000000000000" pitchFamily="2" charset="0"/>
                <a:cs typeface="Arial"/>
              </a:rPr>
              <a:t>Facilities &amp; Safety Committee</a:t>
            </a:r>
          </a:p>
          <a:p>
            <a:pPr marL="342900" indent="-342900">
              <a:buFont typeface="Arial" panose="020B0604020202020204" pitchFamily="34" charset="0"/>
              <a:buChar char="•"/>
            </a:pPr>
            <a:r>
              <a:rPr lang="en-US" sz="2000" dirty="0">
                <a:latin typeface="Neutra Text Alt" panose="02000000000000000000" pitchFamily="2" charset="0"/>
              </a:rPr>
              <a:t>Student Equity &amp; Achievement Program/ Guided Pathway Committee</a:t>
            </a:r>
            <a:endParaRPr lang="en-US" sz="2000" dirty="0">
              <a:latin typeface="Neutra Text Alt" panose="02000000000000000000" pitchFamily="2" charset="0"/>
              <a:cs typeface="Arial"/>
            </a:endParaRPr>
          </a:p>
          <a:p>
            <a:pPr marL="342900" indent="-342900">
              <a:buFont typeface="Arial" panose="020B0604020202020204" pitchFamily="34" charset="0"/>
              <a:buChar char="•"/>
            </a:pPr>
            <a:r>
              <a:rPr lang="en-US" sz="2000" dirty="0">
                <a:latin typeface="Neutra Text Alt" panose="02000000000000000000" pitchFamily="2" charset="0"/>
                <a:cs typeface="Arial"/>
              </a:rPr>
              <a:t>Classified and Management Professional Development Committee</a:t>
            </a:r>
          </a:p>
          <a:p>
            <a:pPr marL="342900" indent="-342900">
              <a:buFont typeface="Arial" panose="020B0604020202020204" pitchFamily="34" charset="0"/>
              <a:buChar char="•"/>
            </a:pPr>
            <a:r>
              <a:rPr lang="en-US" sz="2000" dirty="0">
                <a:latin typeface="Neutra Text Alt" panose="02000000000000000000" pitchFamily="2" charset="0"/>
                <a:cs typeface="Arial"/>
              </a:rPr>
              <a:t>Institutional Effectiveness and Assessment Committee </a:t>
            </a:r>
          </a:p>
          <a:p>
            <a:pPr marL="342900" indent="-342900">
              <a:buFont typeface="Arial" panose="020B0604020202020204" pitchFamily="34" charset="0"/>
              <a:buChar char="•"/>
            </a:pPr>
            <a:r>
              <a:rPr lang="en-US" sz="2000" dirty="0">
                <a:latin typeface="Neutra Text Alt" panose="02000000000000000000" pitchFamily="2" charset="0"/>
                <a:cs typeface="Arial"/>
              </a:rPr>
              <a:t>Enrollment Management Committee</a:t>
            </a:r>
          </a:p>
        </p:txBody>
      </p:sp>
    </p:spTree>
    <p:extLst>
      <p:ext uri="{BB962C8B-B14F-4D97-AF65-F5344CB8AC3E}">
        <p14:creationId xmlns:p14="http://schemas.microsoft.com/office/powerpoint/2010/main" val="2870864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BFACF-4DDE-8AFC-FDF2-C524DE901FA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BADF37E-F129-540D-8519-BB4D9CEAC670}"/>
              </a:ext>
            </a:extLst>
          </p:cNvPr>
          <p:cNvSpPr txBox="1">
            <a:spLocks/>
          </p:cNvSpPr>
          <p:nvPr/>
        </p:nvSpPr>
        <p:spPr>
          <a:xfrm>
            <a:off x="502920" y="109728"/>
            <a:ext cx="9846330" cy="13258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Neutraface Display Titling" panose="02000600030000020004" pitchFamily="2" charset="77"/>
              </a:rPr>
              <a:t>Classified</a:t>
            </a:r>
            <a:r>
              <a:rPr lang="en-US" sz="3600" b="1" dirty="0">
                <a:latin typeface="Neutraface Display Titling" panose="02000600030000020004" pitchFamily="2" charset="77"/>
                <a:cs typeface="Arial"/>
              </a:rPr>
              <a:t> and </a:t>
            </a:r>
            <a:r>
              <a:rPr lang="en-US" sz="3600" b="1" dirty="0">
                <a:latin typeface="Neutraface Display Titling" panose="02000600030000020004" pitchFamily="2" charset="77"/>
              </a:rPr>
              <a:t>Management</a:t>
            </a:r>
            <a:endParaRPr lang="en-US" sz="3600" b="1" dirty="0">
              <a:latin typeface="Neutraface Display Titling" panose="02000600030000020004" pitchFamily="2" charset="77"/>
              <a:cs typeface="Arial"/>
            </a:endParaRPr>
          </a:p>
          <a:p>
            <a:r>
              <a:rPr lang="en-US" sz="3600" b="1" dirty="0">
                <a:latin typeface="Neutra Text Alt" panose="02000000000000000000" pitchFamily="2" charset="0"/>
                <a:cs typeface="Arial"/>
              </a:rPr>
              <a:t>Professional Development Committee</a:t>
            </a:r>
            <a:endParaRPr lang="en-US" sz="3600" b="1" dirty="0">
              <a:latin typeface="Neutra Text Alt" panose="02000000000000000000" pitchFamily="2" charset="0"/>
              <a:cs typeface="Arial" panose="020B0604020202020204" pitchFamily="34" charset="0"/>
            </a:endParaRPr>
          </a:p>
        </p:txBody>
      </p:sp>
      <p:sp>
        <p:nvSpPr>
          <p:cNvPr id="2" name="TextBox 1">
            <a:extLst>
              <a:ext uri="{FF2B5EF4-FFF2-40B4-BE49-F238E27FC236}">
                <a16:creationId xmlns:a16="http://schemas.microsoft.com/office/drawing/2014/main" id="{AB1CABD5-84B5-E202-E3F2-08C51BFF6406}"/>
              </a:ext>
            </a:extLst>
          </p:cNvPr>
          <p:cNvSpPr txBox="1"/>
          <p:nvPr/>
        </p:nvSpPr>
        <p:spPr>
          <a:xfrm>
            <a:off x="502920" y="1371600"/>
            <a:ext cx="10958152"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Neutra Text Alt" panose="02000000000000000000" pitchFamily="2" charset="0"/>
                <a:ea typeface="Calibri"/>
                <a:cs typeface="Calibri"/>
              </a:rPr>
              <a:t>Co-Chairs: </a:t>
            </a:r>
          </a:p>
          <a:p>
            <a:r>
              <a:rPr lang="en-US" sz="2000" dirty="0">
                <a:latin typeface="Neutra Text Alt" panose="02000000000000000000" pitchFamily="2" charset="0"/>
                <a:ea typeface="Calibri"/>
                <a:cs typeface="Calibri"/>
              </a:rPr>
              <a:t>Will insert current committee description</a:t>
            </a:r>
          </a:p>
          <a:p>
            <a:endParaRPr lang="en-US" sz="2000" dirty="0">
              <a:latin typeface="Neutra Text Alt" panose="02000000000000000000" pitchFamily="2" charset="0"/>
              <a:cs typeface="Calibri"/>
            </a:endParaRPr>
          </a:p>
          <a:p>
            <a:r>
              <a:rPr lang="en-US" sz="2000" dirty="0">
                <a:latin typeface="Neutra Text Alt" panose="02000000000000000000" pitchFamily="2" charset="0"/>
              </a:rPr>
              <a:t>The Classified and Management Professional Development Committee is responsible for planning, developing, offering, and evaluating professional development activities that empower Classified Professionals and managers.</a:t>
            </a:r>
          </a:p>
          <a:p>
            <a:endParaRPr lang="en-US" sz="2000" dirty="0">
              <a:latin typeface="Neutra Text Alt" panose="02000000000000000000" pitchFamily="2" charset="0"/>
            </a:endParaRPr>
          </a:p>
          <a:p>
            <a:r>
              <a:rPr lang="en-US" sz="2000" dirty="0">
                <a:latin typeface="Neutra Text Alt" panose="02000000000000000000" pitchFamily="2" charset="0"/>
              </a:rPr>
              <a:t>These activities will focus on enhancing professional skills, educational knowledge, and personal growth to support the goals of our educational community. Additionally, collaborative efforts will be made for college wide professional development with all stakeholders, as needed.</a:t>
            </a:r>
          </a:p>
          <a:p>
            <a:endParaRPr lang="en-US" dirty="0"/>
          </a:p>
        </p:txBody>
      </p:sp>
    </p:spTree>
    <p:extLst>
      <p:ext uri="{BB962C8B-B14F-4D97-AF65-F5344CB8AC3E}">
        <p14:creationId xmlns:p14="http://schemas.microsoft.com/office/powerpoint/2010/main" val="4182150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22B9B-53B4-94D0-F715-90A16C75FD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ADE70A-22BA-98B8-AA46-A4C8762A4C67}"/>
              </a:ext>
            </a:extLst>
          </p:cNvPr>
          <p:cNvSpPr txBox="1"/>
          <p:nvPr/>
        </p:nvSpPr>
        <p:spPr>
          <a:xfrm>
            <a:off x="502920" y="1371600"/>
            <a:ext cx="58731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Placeholder for updated committee description</a:t>
            </a:r>
            <a:endParaRPr lang="en-US" dirty="0"/>
          </a:p>
        </p:txBody>
      </p:sp>
      <p:sp>
        <p:nvSpPr>
          <p:cNvPr id="3" name="Title 1">
            <a:extLst>
              <a:ext uri="{FF2B5EF4-FFF2-40B4-BE49-F238E27FC236}">
                <a16:creationId xmlns:a16="http://schemas.microsoft.com/office/drawing/2014/main" id="{1DCC1D32-6B7F-7F34-D4A6-0D0C4C3ED606}"/>
              </a:ext>
            </a:extLst>
          </p:cNvPr>
          <p:cNvSpPr>
            <a:spLocks noGrp="1"/>
          </p:cNvSpPr>
          <p:nvPr>
            <p:ph type="title"/>
          </p:nvPr>
        </p:nvSpPr>
        <p:spPr>
          <a:xfrm>
            <a:off x="502920" y="109728"/>
            <a:ext cx="10515600" cy="1325563"/>
          </a:xfrm>
        </p:spPr>
        <p:txBody>
          <a:bodyPr>
            <a:normAutofit/>
          </a:bodyPr>
          <a:lstStyle/>
          <a:p>
            <a:r>
              <a:rPr lang="en-US" sz="3600" b="1" dirty="0">
                <a:latin typeface="Neutraface Display Titling" panose="02000600030000020004" pitchFamily="2" charset="77"/>
                <a:cs typeface="Arial"/>
              </a:rPr>
              <a:t>Data Committee</a:t>
            </a:r>
            <a:endParaRPr lang="en-US" sz="3600" b="1" dirty="0">
              <a:latin typeface="Neutraface Display Titling" panose="02000600030000020004" pitchFamily="2" charset="77"/>
              <a:cs typeface="Arial" panose="020B0604020202020204" pitchFamily="34" charset="0"/>
            </a:endParaRPr>
          </a:p>
        </p:txBody>
      </p:sp>
    </p:spTree>
    <p:extLst>
      <p:ext uri="{BB962C8B-B14F-4D97-AF65-F5344CB8AC3E}">
        <p14:creationId xmlns:p14="http://schemas.microsoft.com/office/powerpoint/2010/main" val="1776492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CE0F-F556-0750-A091-90ECCF23E53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8D03303-A586-5695-75E3-C7F5AEABD2B1}"/>
              </a:ext>
            </a:extLst>
          </p:cNvPr>
          <p:cNvSpPr txBox="1"/>
          <p:nvPr/>
        </p:nvSpPr>
        <p:spPr>
          <a:xfrm>
            <a:off x="502920" y="1337022"/>
            <a:ext cx="1084027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Neutra Text Alt" panose="02000000000000000000" pitchFamily="2" charset="0"/>
                <a:ea typeface="Calibri"/>
                <a:cs typeface="Calibri"/>
              </a:rPr>
              <a:t>Quad Chairs:</a:t>
            </a:r>
          </a:p>
          <a:p>
            <a:r>
              <a:rPr lang="en-US" sz="2000" dirty="0">
                <a:latin typeface="Neutra Text Alt" panose="02000000000000000000" pitchFamily="2" charset="0"/>
                <a:ea typeface="Calibri"/>
                <a:cs typeface="Calibri"/>
              </a:rPr>
              <a:t>Matthew Morin, Ph.D.</a:t>
            </a:r>
          </a:p>
          <a:p>
            <a:r>
              <a:rPr lang="en-US" sz="2000" dirty="0">
                <a:latin typeface="Neutra Text Alt" panose="02000000000000000000" pitchFamily="2" charset="0"/>
                <a:ea typeface="Calibri"/>
                <a:cs typeface="Calibri"/>
              </a:rPr>
              <a:t>Mark DeAsis</a:t>
            </a:r>
          </a:p>
          <a:p>
            <a:r>
              <a:rPr lang="en-US" sz="2000" dirty="0">
                <a:latin typeface="Neutra Text Alt" panose="02000000000000000000" pitchFamily="2" charset="0"/>
                <a:ea typeface="Calibri"/>
                <a:cs typeface="Calibri"/>
              </a:rPr>
              <a:t>Lorena Chavez</a:t>
            </a:r>
          </a:p>
          <a:p>
            <a:r>
              <a:rPr lang="en-US" sz="2000" dirty="0">
                <a:latin typeface="Neutra Text Alt" panose="02000000000000000000" pitchFamily="2" charset="0"/>
                <a:ea typeface="Calibri"/>
                <a:cs typeface="Calibri"/>
              </a:rPr>
              <a:t>Jose Lopez Mercedes, Ed.D.</a:t>
            </a:r>
          </a:p>
          <a:p>
            <a:endParaRPr lang="en-US" sz="2000" dirty="0">
              <a:latin typeface="Neutra Text Alt" panose="02000000000000000000" pitchFamily="2" charset="0"/>
              <a:ea typeface="Calibri"/>
              <a:cs typeface="Calibri"/>
            </a:endParaRPr>
          </a:p>
          <a:p>
            <a:r>
              <a:rPr lang="en-US" sz="2000" dirty="0">
                <a:latin typeface="Neutra Text Alt" panose="02000000000000000000" pitchFamily="2" charset="0"/>
              </a:rPr>
              <a:t>The Enrollment Management Committee (EMC) serves as Santa Ana College’s primary strategic body for ensuring alignment between institutional planning, schedule development, resource allocation, and Student-Centered Funding Formula (SCFF) performance metrics. </a:t>
            </a:r>
          </a:p>
          <a:p>
            <a:endParaRPr lang="en-US" sz="2000" dirty="0">
              <a:latin typeface="Neutra Text Alt" panose="02000000000000000000" pitchFamily="2" charset="0"/>
            </a:endParaRPr>
          </a:p>
          <a:p>
            <a:r>
              <a:rPr lang="en-US" sz="2000" dirty="0">
                <a:latin typeface="Neutra Text Alt" panose="02000000000000000000" pitchFamily="2" charset="0"/>
              </a:rPr>
              <a:t>The EMC functions as a strategic recommending body that reports to College Council and provides recommendations to inform institutional planning and resource allocation decisions. </a:t>
            </a:r>
          </a:p>
        </p:txBody>
      </p:sp>
      <p:sp>
        <p:nvSpPr>
          <p:cNvPr id="3" name="Title 1">
            <a:extLst>
              <a:ext uri="{FF2B5EF4-FFF2-40B4-BE49-F238E27FC236}">
                <a16:creationId xmlns:a16="http://schemas.microsoft.com/office/drawing/2014/main" id="{15BB77EE-2483-F588-DC6E-141D50E5CFA1}"/>
              </a:ext>
            </a:extLst>
          </p:cNvPr>
          <p:cNvSpPr>
            <a:spLocks noGrp="1"/>
          </p:cNvSpPr>
          <p:nvPr>
            <p:ph type="title"/>
          </p:nvPr>
        </p:nvSpPr>
        <p:spPr>
          <a:xfrm>
            <a:off x="502920" y="109728"/>
            <a:ext cx="10515600" cy="1325563"/>
          </a:xfrm>
        </p:spPr>
        <p:txBody>
          <a:bodyPr>
            <a:normAutofit/>
          </a:bodyPr>
          <a:lstStyle/>
          <a:p>
            <a:r>
              <a:rPr lang="en-US" sz="3600" b="1" dirty="0">
                <a:latin typeface="Neutraface Display Titling" panose="02000600030000020004" pitchFamily="2" charset="77"/>
                <a:cs typeface="Arial"/>
              </a:rPr>
              <a:t>Enrollment Management Committee</a:t>
            </a:r>
            <a:endParaRPr lang="en-US" sz="3600" b="1" dirty="0">
              <a:latin typeface="Neutraface Display Titling" panose="02000600030000020004" pitchFamily="2" charset="77"/>
              <a:cs typeface="Arial" panose="020B0604020202020204" pitchFamily="34" charset="0"/>
            </a:endParaRPr>
          </a:p>
        </p:txBody>
      </p:sp>
    </p:spTree>
    <p:extLst>
      <p:ext uri="{BB962C8B-B14F-4D97-AF65-F5344CB8AC3E}">
        <p14:creationId xmlns:p14="http://schemas.microsoft.com/office/powerpoint/2010/main" val="587566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51CB7-525A-9842-D00D-8820221C161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6E0A861-052C-1E93-3B74-3C1078781D88}"/>
              </a:ext>
            </a:extLst>
          </p:cNvPr>
          <p:cNvPicPr>
            <a:picLocks noChangeAspect="1"/>
          </p:cNvPicPr>
          <p:nvPr/>
        </p:nvPicPr>
        <p:blipFill>
          <a:blip r:embed="rId2">
            <a:extLst>
              <a:ext uri="{28A0092B-C50C-407E-A947-70E740481C1C}">
                <a14:useLocalDpi xmlns:a14="http://schemas.microsoft.com/office/drawing/2010/main" val="0"/>
              </a:ext>
            </a:extLst>
          </a:blip>
          <a:srcRect l="12129" t="19300" r="43547" b="9153"/>
          <a:stretch>
            <a:fillRect/>
          </a:stretch>
        </p:blipFill>
        <p:spPr>
          <a:xfrm>
            <a:off x="6516547" y="0"/>
            <a:ext cx="5675453" cy="6111434"/>
          </a:xfrm>
          <a:prstGeom prst="rect">
            <a:avLst/>
          </a:prstGeom>
        </p:spPr>
      </p:pic>
      <p:sp>
        <p:nvSpPr>
          <p:cNvPr id="2" name="Title 1">
            <a:extLst>
              <a:ext uri="{FF2B5EF4-FFF2-40B4-BE49-F238E27FC236}">
                <a16:creationId xmlns:a16="http://schemas.microsoft.com/office/drawing/2014/main" id="{8AE651B8-C123-6D62-3B88-C5986840EF71}"/>
              </a:ext>
            </a:extLst>
          </p:cNvPr>
          <p:cNvSpPr>
            <a:spLocks noGrp="1"/>
          </p:cNvSpPr>
          <p:nvPr>
            <p:ph type="title"/>
          </p:nvPr>
        </p:nvSpPr>
        <p:spPr>
          <a:xfrm>
            <a:off x="502920" y="108383"/>
            <a:ext cx="5593080" cy="1325563"/>
          </a:xfrm>
        </p:spPr>
        <p:txBody>
          <a:bodyPr>
            <a:normAutofit/>
          </a:bodyPr>
          <a:lstStyle/>
          <a:p>
            <a:r>
              <a:rPr lang="en-US" sz="3600" b="1" dirty="0">
                <a:latin typeface="Neutraface Display Titling" panose="02000600030000020004" pitchFamily="2" charset="77"/>
                <a:cs typeface="Arial" panose="020B0604020202020204" pitchFamily="34" charset="0"/>
              </a:rPr>
              <a:t>Learning Objectives</a:t>
            </a:r>
          </a:p>
        </p:txBody>
      </p:sp>
      <p:sp>
        <p:nvSpPr>
          <p:cNvPr id="5" name="Content Placeholder 2">
            <a:extLst>
              <a:ext uri="{FF2B5EF4-FFF2-40B4-BE49-F238E27FC236}">
                <a16:creationId xmlns:a16="http://schemas.microsoft.com/office/drawing/2014/main" id="{522D60D8-1738-438C-5DC5-268C462E0DF2}"/>
              </a:ext>
            </a:extLst>
          </p:cNvPr>
          <p:cNvSpPr>
            <a:spLocks noGrp="1"/>
          </p:cNvSpPr>
          <p:nvPr>
            <p:ph idx="1"/>
          </p:nvPr>
        </p:nvSpPr>
        <p:spPr>
          <a:xfrm>
            <a:off x="502920" y="1433946"/>
            <a:ext cx="5928359" cy="3311674"/>
          </a:xfrm>
        </p:spPr>
        <p:txBody>
          <a:bodyPr vert="horz" lIns="91440" tIns="45720" rIns="91440" bIns="45720" rtlCol="0" anchor="t">
            <a:normAutofit/>
          </a:bodyPr>
          <a:lstStyle/>
          <a:p>
            <a:r>
              <a:rPr lang="en-US" sz="2000" dirty="0">
                <a:latin typeface="Neutra Text Alt" panose="02000000000000000000" pitchFamily="2" charset="0"/>
              </a:rPr>
              <a:t>The Law: AB 1725, Ed Code &amp; Title 5</a:t>
            </a:r>
          </a:p>
          <a:p>
            <a:r>
              <a:rPr lang="en-US" sz="2000" dirty="0">
                <a:latin typeface="Neutra Text Alt" panose="02000000000000000000" pitchFamily="2" charset="0"/>
              </a:rPr>
              <a:t>Governance Roles Across All Four Constituencies</a:t>
            </a:r>
          </a:p>
          <a:p>
            <a:r>
              <a:rPr lang="en-US" sz="2000" dirty="0">
                <a:latin typeface="Neutra Text Alt" panose="02000000000000000000" pitchFamily="2" charset="0"/>
              </a:rPr>
              <a:t>College Council: Role, Purpose &amp; Membership</a:t>
            </a:r>
            <a:endParaRPr lang="en-US" sz="2000" dirty="0">
              <a:latin typeface="Neutra Text Alt" panose="02000000000000000000" pitchFamily="2" charset="0"/>
              <a:ea typeface="Calibri"/>
              <a:cs typeface="Calibri"/>
            </a:endParaRPr>
          </a:p>
          <a:p>
            <a:r>
              <a:rPr lang="en-US" sz="2000" dirty="0">
                <a:latin typeface="Neutra Text Alt" panose="02000000000000000000" pitchFamily="2" charset="0"/>
              </a:rPr>
              <a:t>From Structure to Culture, and Our Committees</a:t>
            </a:r>
            <a:endParaRPr lang="en-US" sz="2000" dirty="0">
              <a:latin typeface="Neutra Text Alt" panose="02000000000000000000" pitchFamily="2" charset="0"/>
              <a:ea typeface="Calibri"/>
              <a:cs typeface="Calibri"/>
            </a:endParaRPr>
          </a:p>
        </p:txBody>
      </p:sp>
    </p:spTree>
    <p:extLst>
      <p:ext uri="{BB962C8B-B14F-4D97-AF65-F5344CB8AC3E}">
        <p14:creationId xmlns:p14="http://schemas.microsoft.com/office/powerpoint/2010/main" val="250773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A2932-189F-33E3-2AD2-0155CFB0F9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90EC933-428E-5482-91B4-D020E8B3480E}"/>
              </a:ext>
            </a:extLst>
          </p:cNvPr>
          <p:cNvSpPr txBox="1"/>
          <p:nvPr/>
        </p:nvSpPr>
        <p:spPr>
          <a:xfrm>
            <a:off x="502920" y="1371600"/>
            <a:ext cx="11186160" cy="2862322"/>
          </a:xfrm>
          <a:prstGeom prst="rect">
            <a:avLst/>
          </a:prstGeom>
          <a:noFill/>
        </p:spPr>
        <p:txBody>
          <a:bodyPr wrap="square" lIns="91440" tIns="45720" rIns="91440" bIns="45720" anchor="t">
            <a:spAutoFit/>
          </a:bodyPr>
          <a:lstStyle/>
          <a:p>
            <a:r>
              <a:rPr lang="en-US" sz="2000" b="1" dirty="0">
                <a:latin typeface="Neutra Text Alt" panose="02000000000000000000" pitchFamily="2" charset="0"/>
                <a:ea typeface="+mn-lt"/>
                <a:cs typeface="+mn-lt"/>
              </a:rPr>
              <a:t>Co-Chairs:</a:t>
            </a:r>
          </a:p>
          <a:p>
            <a:r>
              <a:rPr lang="en-US" sz="2000" dirty="0">
                <a:latin typeface="Neutra Text Alt" panose="02000000000000000000" pitchFamily="2" charset="0"/>
              </a:rPr>
              <a:t>Dr. James Kennedy, Ed. D.,</a:t>
            </a:r>
          </a:p>
          <a:p>
            <a:r>
              <a:rPr lang="en-US" sz="2000" dirty="0">
                <a:latin typeface="Neutra Text Alt" panose="02000000000000000000" pitchFamily="2" charset="0"/>
                <a:ea typeface="+mn-lt"/>
                <a:cs typeface="+mn-lt"/>
              </a:rPr>
              <a:t>Suzanne Freeman</a:t>
            </a:r>
          </a:p>
          <a:p>
            <a:endParaRPr lang="en-US" sz="2000" dirty="0">
              <a:latin typeface="Neutra Text Alt" panose="02000000000000000000" pitchFamily="2" charset="0"/>
              <a:ea typeface="+mn-lt"/>
              <a:cs typeface="+mn-lt"/>
            </a:endParaRPr>
          </a:p>
          <a:p>
            <a:r>
              <a:rPr lang="en-US" sz="2000" dirty="0">
                <a:latin typeface="Neutra Text Alt" panose="02000000000000000000" pitchFamily="2" charset="0"/>
                <a:ea typeface="+mn-lt"/>
                <a:cs typeface="+mn-lt"/>
              </a:rPr>
              <a:t>The Facilities and Safety Committee is responsible for identifying scheduled and other maintenance projects to ensure an aesthetic and safe environment for faculty, staff, students and community. </a:t>
            </a:r>
          </a:p>
          <a:p>
            <a:endParaRPr lang="en-US" sz="2000" dirty="0">
              <a:latin typeface="Neutra Text Alt" panose="02000000000000000000" pitchFamily="2" charset="0"/>
              <a:ea typeface="+mn-lt"/>
              <a:cs typeface="+mn-lt"/>
            </a:endParaRPr>
          </a:p>
          <a:p>
            <a:r>
              <a:rPr lang="en-US" sz="2000" dirty="0">
                <a:latin typeface="Neutra Text Alt" panose="02000000000000000000" pitchFamily="2" charset="0"/>
                <a:ea typeface="+mn-lt"/>
                <a:cs typeface="+mn-lt"/>
              </a:rPr>
              <a:t>It serves as an information and exchange body for facilities projects that are under construction or that are being planned. </a:t>
            </a:r>
            <a:endParaRPr lang="en-US" sz="2000" dirty="0">
              <a:latin typeface="Neutra Text Alt" panose="02000000000000000000" pitchFamily="2" charset="0"/>
            </a:endParaRPr>
          </a:p>
        </p:txBody>
      </p:sp>
      <p:sp>
        <p:nvSpPr>
          <p:cNvPr id="4" name="Title 1">
            <a:extLst>
              <a:ext uri="{FF2B5EF4-FFF2-40B4-BE49-F238E27FC236}">
                <a16:creationId xmlns:a16="http://schemas.microsoft.com/office/drawing/2014/main" id="{D53CCFD2-40A6-FD44-B321-A0D745A42541}"/>
              </a:ext>
            </a:extLst>
          </p:cNvPr>
          <p:cNvSpPr>
            <a:spLocks noGrp="1"/>
          </p:cNvSpPr>
          <p:nvPr>
            <p:ph type="title"/>
          </p:nvPr>
        </p:nvSpPr>
        <p:spPr>
          <a:xfrm>
            <a:off x="502920" y="109728"/>
            <a:ext cx="10515600" cy="1325563"/>
          </a:xfrm>
        </p:spPr>
        <p:txBody>
          <a:bodyPr>
            <a:normAutofit/>
          </a:bodyPr>
          <a:lstStyle/>
          <a:p>
            <a:r>
              <a:rPr lang="en-US" sz="3600" b="1" dirty="0">
                <a:latin typeface="Neutraface Display Titling" panose="02000600030000020004" pitchFamily="2" charset="77"/>
                <a:cs typeface="Arial"/>
              </a:rPr>
              <a:t>Facilities &amp; Safety Committee</a:t>
            </a:r>
            <a:endParaRPr lang="en-US" sz="3600" b="1" dirty="0">
              <a:latin typeface="Neutraface Display Titling" panose="02000600030000020004" pitchFamily="2" charset="77"/>
              <a:cs typeface="Arial" panose="020B0604020202020204" pitchFamily="34" charset="0"/>
            </a:endParaRPr>
          </a:p>
        </p:txBody>
      </p:sp>
    </p:spTree>
    <p:extLst>
      <p:ext uri="{BB962C8B-B14F-4D97-AF65-F5344CB8AC3E}">
        <p14:creationId xmlns:p14="http://schemas.microsoft.com/office/powerpoint/2010/main" val="3444766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306E1-121F-6393-B3C5-F959962EC1A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B1AB78C-3682-6D35-ABD5-FC9DE3604FF2}"/>
              </a:ext>
            </a:extLst>
          </p:cNvPr>
          <p:cNvSpPr txBox="1">
            <a:spLocks/>
          </p:cNvSpPr>
          <p:nvPr/>
        </p:nvSpPr>
        <p:spPr>
          <a:xfrm>
            <a:off x="3040018" y="1609760"/>
            <a:ext cx="87352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b="1" dirty="0">
              <a:latin typeface="Neutraface Display Titling" panose="02000600030000020004" pitchFamily="2" charset="77"/>
              <a:cs typeface="Arial" panose="020B0604020202020204" pitchFamily="34" charset="0"/>
            </a:endParaRPr>
          </a:p>
        </p:txBody>
      </p:sp>
      <p:sp>
        <p:nvSpPr>
          <p:cNvPr id="2" name="TextBox 1">
            <a:extLst>
              <a:ext uri="{FF2B5EF4-FFF2-40B4-BE49-F238E27FC236}">
                <a16:creationId xmlns:a16="http://schemas.microsoft.com/office/drawing/2014/main" id="{DD4936DA-9DAA-0FAF-181D-E962E1B14BFB}"/>
              </a:ext>
            </a:extLst>
          </p:cNvPr>
          <p:cNvSpPr txBox="1"/>
          <p:nvPr/>
        </p:nvSpPr>
        <p:spPr>
          <a:xfrm>
            <a:off x="502920" y="1371600"/>
            <a:ext cx="10967592"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Neutra Text Alt" panose="02000000000000000000" pitchFamily="2" charset="0"/>
                <a:ea typeface="Calibri"/>
                <a:cs typeface="Calibri"/>
              </a:rPr>
              <a:t>Quad Chairs:</a:t>
            </a:r>
          </a:p>
          <a:p>
            <a:r>
              <a:rPr lang="en-US" sz="2000" dirty="0">
                <a:latin typeface="Neutra Text Alt" panose="02000000000000000000" pitchFamily="2" charset="0"/>
                <a:ea typeface="Calibri"/>
                <a:cs typeface="Calibri"/>
              </a:rPr>
              <a:t>Tanisha Burrus</a:t>
            </a:r>
          </a:p>
          <a:p>
            <a:r>
              <a:rPr lang="en-US" sz="2000" dirty="0">
                <a:latin typeface="Neutra Text Alt" panose="02000000000000000000" pitchFamily="2" charset="0"/>
                <a:ea typeface="Calibri"/>
                <a:cs typeface="Calibri"/>
              </a:rPr>
              <a:t>Claire Coyne</a:t>
            </a:r>
          </a:p>
          <a:p>
            <a:r>
              <a:rPr lang="en-US" sz="2000" dirty="0">
                <a:latin typeface="Neutra Text Alt" panose="02000000000000000000" pitchFamily="2" charset="0"/>
                <a:ea typeface="Calibri"/>
                <a:cs typeface="Calibri"/>
              </a:rPr>
              <a:t>Rick Corp</a:t>
            </a:r>
          </a:p>
          <a:p>
            <a:r>
              <a:rPr lang="en-US" sz="2000" dirty="0">
                <a:latin typeface="Neutra Text Alt" panose="02000000000000000000" pitchFamily="2" charset="0"/>
                <a:ea typeface="Calibri"/>
                <a:cs typeface="Calibri"/>
              </a:rPr>
              <a:t>Matthew Morin, Ph.D.</a:t>
            </a:r>
          </a:p>
          <a:p>
            <a:endParaRPr lang="en-US" sz="2000" dirty="0">
              <a:latin typeface="Neutra Text Alt" panose="02000000000000000000" pitchFamily="2" charset="0"/>
              <a:ea typeface="Calibri"/>
              <a:cs typeface="Calibri"/>
            </a:endParaRPr>
          </a:p>
          <a:p>
            <a:r>
              <a:rPr lang="en-US" sz="2000" dirty="0">
                <a:latin typeface="Neutra Text Alt" panose="02000000000000000000" pitchFamily="2" charset="0"/>
              </a:rPr>
              <a:t>The purpose of GPS is grounded in the directives of the Comprehensive Educational Plan (CEP) and its explicit dedication to the goals of the Equity Plan and Guided Pathways principles.</a:t>
            </a:r>
          </a:p>
          <a:p>
            <a:endParaRPr lang="en-US" sz="2000" dirty="0">
              <a:latin typeface="Neutra Text Alt" panose="02000000000000000000" pitchFamily="2" charset="0"/>
            </a:endParaRPr>
          </a:p>
          <a:p>
            <a:r>
              <a:rPr lang="en-US" sz="2000" dirty="0">
                <a:latin typeface="Neutra Text Alt" panose="02000000000000000000" pitchFamily="2" charset="0"/>
              </a:rPr>
              <a:t>The CEP requires the college to align all planning efforts with four institutional goals, each supported by measurable objectives. The new council will serve as the mechanism that converts those goals and objectives into campuswide strategies, ensuring coherence between Guided Pathways, SEAP, and the broader CEP implementation cycle. </a:t>
            </a:r>
          </a:p>
        </p:txBody>
      </p:sp>
      <p:sp>
        <p:nvSpPr>
          <p:cNvPr id="3" name="Title 1">
            <a:extLst>
              <a:ext uri="{FF2B5EF4-FFF2-40B4-BE49-F238E27FC236}">
                <a16:creationId xmlns:a16="http://schemas.microsoft.com/office/drawing/2014/main" id="{06CE66BA-DA9A-D5B9-6866-4E18DE342352}"/>
              </a:ext>
            </a:extLst>
          </p:cNvPr>
          <p:cNvSpPr>
            <a:spLocks noGrp="1"/>
          </p:cNvSpPr>
          <p:nvPr>
            <p:ph type="title"/>
          </p:nvPr>
        </p:nvSpPr>
        <p:spPr>
          <a:xfrm>
            <a:off x="502920" y="109728"/>
            <a:ext cx="11689080" cy="1325563"/>
          </a:xfrm>
        </p:spPr>
        <p:txBody>
          <a:bodyPr>
            <a:normAutofit/>
          </a:bodyPr>
          <a:lstStyle/>
          <a:p>
            <a:r>
              <a:rPr lang="en-US" sz="3600" b="1" dirty="0">
                <a:latin typeface="Neutraface Display Titling" panose="02000600030000020004" pitchFamily="2" charset="77"/>
                <a:cs typeface="Arial"/>
              </a:rPr>
              <a:t>Guided Pathways and</a:t>
            </a:r>
            <a:br>
              <a:rPr lang="en-US" sz="3600" b="1" dirty="0">
                <a:latin typeface="Neutraface Display Titling" panose="02000600030000020004" pitchFamily="2" charset="77"/>
                <a:cs typeface="Arial"/>
              </a:rPr>
            </a:br>
            <a:r>
              <a:rPr lang="en-US" sz="3600" b="1" dirty="0">
                <a:latin typeface="Neutra Text Alt" panose="02000000000000000000" pitchFamily="2" charset="0"/>
                <a:cs typeface="Arial"/>
              </a:rPr>
              <a:t>Student Equity Committee</a:t>
            </a:r>
            <a:endParaRPr lang="en-US" sz="3600" b="1" dirty="0">
              <a:latin typeface="Neutra Text Alt" panose="02000000000000000000" pitchFamily="2" charset="0"/>
              <a:cs typeface="Arial" panose="020B0604020202020204" pitchFamily="34" charset="0"/>
            </a:endParaRPr>
          </a:p>
        </p:txBody>
      </p:sp>
    </p:spTree>
    <p:extLst>
      <p:ext uri="{BB962C8B-B14F-4D97-AF65-F5344CB8AC3E}">
        <p14:creationId xmlns:p14="http://schemas.microsoft.com/office/powerpoint/2010/main" val="2895237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CE0F-F556-0750-A091-90ECCF23E53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A7DEF7-9E93-F49D-4F5F-48124431FC86}"/>
              </a:ext>
            </a:extLst>
          </p:cNvPr>
          <p:cNvSpPr txBox="1"/>
          <p:nvPr/>
        </p:nvSpPr>
        <p:spPr>
          <a:xfrm>
            <a:off x="502921" y="1371600"/>
            <a:ext cx="10443246"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Neutra Text Alt" panose="02000000000000000000" pitchFamily="2" charset="0"/>
                <a:ea typeface="Calibri"/>
                <a:cs typeface="Calibri"/>
              </a:rPr>
              <a:t>Co-Chairs:</a:t>
            </a:r>
          </a:p>
          <a:p>
            <a:r>
              <a:rPr lang="en-US" sz="2000" dirty="0">
                <a:latin typeface="Neutra Text Alt" panose="02000000000000000000" pitchFamily="2" charset="0"/>
              </a:rPr>
              <a:t>Dr. James Kennedy, Ed. D.</a:t>
            </a:r>
          </a:p>
          <a:p>
            <a:r>
              <a:rPr lang="en-US" sz="2000" dirty="0">
                <a:latin typeface="Neutra Text Alt" panose="02000000000000000000" pitchFamily="2" charset="0"/>
                <a:ea typeface="Calibri"/>
                <a:cs typeface="Calibri"/>
              </a:rPr>
              <a:t>Claire Coyne</a:t>
            </a:r>
          </a:p>
          <a:p>
            <a:r>
              <a:rPr lang="en-US" sz="2000" dirty="0">
                <a:latin typeface="Neutra Text Alt" panose="02000000000000000000" pitchFamily="2" charset="0"/>
              </a:rPr>
              <a:t>Associate Dean, Research, Institutional Effectiveness, and Planning</a:t>
            </a:r>
          </a:p>
          <a:p>
            <a:endParaRPr lang="en-US" sz="2000" dirty="0">
              <a:latin typeface="Neutra Text Alt" panose="02000000000000000000" pitchFamily="2" charset="0"/>
              <a:ea typeface="Calibri"/>
              <a:cs typeface="Calibri"/>
            </a:endParaRPr>
          </a:p>
          <a:p>
            <a:r>
              <a:rPr lang="en-US" sz="2000" dirty="0">
                <a:latin typeface="Neutra Text Alt" panose="02000000000000000000" pitchFamily="2" charset="0"/>
              </a:rPr>
              <a:t>The Institutional Effectiveness &amp; Assessment (IE&amp;A) Committee is the participatory governance committee responsible for reviewing all college planning efforts and making recommendations to College Council regarding systematic and integrated planning.</a:t>
            </a:r>
          </a:p>
          <a:p>
            <a:endParaRPr lang="en-US" sz="2000" dirty="0">
              <a:latin typeface="Neutra Text Alt" panose="02000000000000000000" pitchFamily="2" charset="0"/>
            </a:endParaRPr>
          </a:p>
          <a:p>
            <a:r>
              <a:rPr lang="en-US" sz="2000" dirty="0">
                <a:latin typeface="Neutra Text Alt" panose="02000000000000000000" pitchFamily="2" charset="0"/>
              </a:rPr>
              <a:t>The Institutional Effectiveness &amp; Assessment Committee reviews the plans, goals, and strategies of college governance committees, including subcommittees and workgroups, to ensure alignment with the college’s Comprehensive Educational Plan. </a:t>
            </a:r>
          </a:p>
        </p:txBody>
      </p:sp>
      <p:sp>
        <p:nvSpPr>
          <p:cNvPr id="3" name="Title 1">
            <a:extLst>
              <a:ext uri="{FF2B5EF4-FFF2-40B4-BE49-F238E27FC236}">
                <a16:creationId xmlns:a16="http://schemas.microsoft.com/office/drawing/2014/main" id="{CB202E13-284A-83D4-7038-4877439ABCC0}"/>
              </a:ext>
            </a:extLst>
          </p:cNvPr>
          <p:cNvSpPr>
            <a:spLocks noGrp="1"/>
          </p:cNvSpPr>
          <p:nvPr>
            <p:ph type="title"/>
          </p:nvPr>
        </p:nvSpPr>
        <p:spPr>
          <a:xfrm>
            <a:off x="502920" y="109728"/>
            <a:ext cx="11689080" cy="1325563"/>
          </a:xfrm>
        </p:spPr>
        <p:txBody>
          <a:bodyPr>
            <a:normAutofit/>
          </a:bodyPr>
          <a:lstStyle/>
          <a:p>
            <a:r>
              <a:rPr lang="en-US" sz="3600" b="1" dirty="0">
                <a:latin typeface="Neutraface Display Titling" panose="02000600030000020004" pitchFamily="2" charset="77"/>
                <a:cs typeface="Arial"/>
              </a:rPr>
              <a:t>Institutional Effectiveness &amp; Assessment </a:t>
            </a:r>
            <a:r>
              <a:rPr lang="en-US" sz="3600" b="1" dirty="0">
                <a:latin typeface="Neutra Text Alt" panose="02000000000000000000" pitchFamily="2" charset="0"/>
                <a:cs typeface="Arial"/>
              </a:rPr>
              <a:t>Committee</a:t>
            </a:r>
            <a:endParaRPr lang="en-US" sz="3600" b="1" dirty="0">
              <a:latin typeface="Neutra Text Alt" panose="02000000000000000000" pitchFamily="2" charset="0"/>
              <a:cs typeface="Arial" panose="020B0604020202020204" pitchFamily="34" charset="0"/>
            </a:endParaRPr>
          </a:p>
        </p:txBody>
      </p:sp>
    </p:spTree>
    <p:extLst>
      <p:ext uri="{BB962C8B-B14F-4D97-AF65-F5344CB8AC3E}">
        <p14:creationId xmlns:p14="http://schemas.microsoft.com/office/powerpoint/2010/main" val="590889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E4F49-D84D-4B0B-3AA8-D1F424246D7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8D6758F-4286-DDC2-BCEF-FF5CCEDBEFA9}"/>
              </a:ext>
            </a:extLst>
          </p:cNvPr>
          <p:cNvSpPr txBox="1"/>
          <p:nvPr/>
        </p:nvSpPr>
        <p:spPr>
          <a:xfrm>
            <a:off x="502920" y="1371600"/>
            <a:ext cx="11186160" cy="2862322"/>
          </a:xfrm>
          <a:prstGeom prst="rect">
            <a:avLst/>
          </a:prstGeom>
          <a:noFill/>
        </p:spPr>
        <p:txBody>
          <a:bodyPr wrap="square" lIns="91440" tIns="45720" rIns="91440" bIns="45720" anchor="t">
            <a:spAutoFit/>
          </a:bodyPr>
          <a:lstStyle/>
          <a:p>
            <a:r>
              <a:rPr lang="en-US" sz="2000" b="1" dirty="0">
                <a:latin typeface="Neutra Text Alt" panose="02000000000000000000" pitchFamily="2" charset="0"/>
                <a:ea typeface="+mn-lt"/>
                <a:cs typeface="+mn-lt"/>
              </a:rPr>
              <a:t>Co-Chairs:</a:t>
            </a:r>
          </a:p>
          <a:p>
            <a:r>
              <a:rPr lang="en-US" sz="2000" dirty="0">
                <a:latin typeface="Neutra Text Alt" panose="02000000000000000000" pitchFamily="2" charset="0"/>
              </a:rPr>
              <a:t>Dr. James Kennedy, Ed. D.,</a:t>
            </a:r>
          </a:p>
          <a:p>
            <a:r>
              <a:rPr lang="en-US" sz="2000" dirty="0">
                <a:latin typeface="Neutra Text Alt" panose="02000000000000000000" pitchFamily="2" charset="0"/>
                <a:ea typeface="+mn-lt"/>
                <a:cs typeface="+mn-lt"/>
              </a:rPr>
              <a:t>Reza Mirbeik, Ed.D.</a:t>
            </a:r>
          </a:p>
          <a:p>
            <a:endParaRPr lang="en-US" sz="2000" dirty="0">
              <a:latin typeface="Neutra Text Alt" panose="02000000000000000000" pitchFamily="2" charset="0"/>
              <a:ea typeface="+mn-lt"/>
              <a:cs typeface="+mn-lt"/>
            </a:endParaRPr>
          </a:p>
          <a:p>
            <a:r>
              <a:rPr lang="en-US" sz="2000" dirty="0">
                <a:latin typeface="Neutra Text Alt" panose="02000000000000000000" pitchFamily="2" charset="0"/>
                <a:ea typeface="+mn-lt"/>
                <a:cs typeface="+mn-lt"/>
              </a:rPr>
              <a:t>The Planning and Budget Committee is the participatory governance committee responsible for recommending budget priorities, procedures, and processes to College Council. </a:t>
            </a:r>
          </a:p>
          <a:p>
            <a:endParaRPr lang="en-US" sz="2000" dirty="0">
              <a:latin typeface="Neutra Text Alt" panose="02000000000000000000" pitchFamily="2" charset="0"/>
              <a:ea typeface="+mn-lt"/>
              <a:cs typeface="+mn-lt"/>
            </a:endParaRPr>
          </a:p>
          <a:p>
            <a:r>
              <a:rPr lang="en-US" sz="2000" dirty="0">
                <a:latin typeface="Neutra Text Alt" panose="02000000000000000000" pitchFamily="2" charset="0"/>
                <a:ea typeface="+mn-lt"/>
                <a:cs typeface="+mn-lt"/>
              </a:rPr>
              <a:t>The Planning and Budget Committee also functions as a community liaison for fiscal affairs with the college community.</a:t>
            </a:r>
            <a:endParaRPr lang="en-US" sz="1600" dirty="0">
              <a:latin typeface="Neutra Text Alt" panose="02000000000000000000" pitchFamily="2" charset="0"/>
            </a:endParaRPr>
          </a:p>
        </p:txBody>
      </p:sp>
      <p:sp>
        <p:nvSpPr>
          <p:cNvPr id="2" name="Title 1">
            <a:extLst>
              <a:ext uri="{FF2B5EF4-FFF2-40B4-BE49-F238E27FC236}">
                <a16:creationId xmlns:a16="http://schemas.microsoft.com/office/drawing/2014/main" id="{DD1A7C0B-A4F2-A82B-1A06-DB14758770CC}"/>
              </a:ext>
            </a:extLst>
          </p:cNvPr>
          <p:cNvSpPr>
            <a:spLocks noGrp="1"/>
          </p:cNvSpPr>
          <p:nvPr>
            <p:ph type="title"/>
          </p:nvPr>
        </p:nvSpPr>
        <p:spPr>
          <a:xfrm>
            <a:off x="502920" y="109728"/>
            <a:ext cx="11689080" cy="1325563"/>
          </a:xfrm>
        </p:spPr>
        <p:txBody>
          <a:bodyPr>
            <a:normAutofit/>
          </a:bodyPr>
          <a:lstStyle/>
          <a:p>
            <a:r>
              <a:rPr lang="en-US" sz="3600" b="1" dirty="0">
                <a:latin typeface="Neutraface Display Titling" panose="02000600030000020004" pitchFamily="2" charset="77"/>
                <a:cs typeface="Arial"/>
              </a:rPr>
              <a:t>Planning &amp; Budget Committee</a:t>
            </a:r>
            <a:endParaRPr lang="en-US" sz="3600" b="1" dirty="0">
              <a:latin typeface="Neutraface Display Titling" panose="02000600030000020004" pitchFamily="2" charset="77"/>
              <a:cs typeface="Arial" panose="020B0604020202020204" pitchFamily="34" charset="0"/>
            </a:endParaRPr>
          </a:p>
        </p:txBody>
      </p:sp>
    </p:spTree>
    <p:extLst>
      <p:ext uri="{BB962C8B-B14F-4D97-AF65-F5344CB8AC3E}">
        <p14:creationId xmlns:p14="http://schemas.microsoft.com/office/powerpoint/2010/main" val="1443286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76C0B-4DD7-CCCA-9856-839E1B74122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561BB2C-3C93-D8FC-9E23-859FB9CA6FE9}"/>
              </a:ext>
            </a:extLst>
          </p:cNvPr>
          <p:cNvSpPr txBox="1"/>
          <p:nvPr/>
        </p:nvSpPr>
        <p:spPr>
          <a:xfrm>
            <a:off x="502921" y="1371600"/>
            <a:ext cx="11083338" cy="1938992"/>
          </a:xfrm>
          <a:prstGeom prst="rect">
            <a:avLst/>
          </a:prstGeom>
          <a:noFill/>
        </p:spPr>
        <p:txBody>
          <a:bodyPr wrap="square" lIns="91440" tIns="45720" rIns="91440" bIns="45720" anchor="t">
            <a:spAutoFit/>
          </a:bodyPr>
          <a:lstStyle/>
          <a:p>
            <a:r>
              <a:rPr lang="en-US" sz="2000" b="1" dirty="0">
                <a:latin typeface="Neutra Text Alt" panose="02000000000000000000" pitchFamily="2" charset="0"/>
                <a:ea typeface="+mn-lt"/>
                <a:cs typeface="+mn-lt"/>
              </a:rPr>
              <a:t>Co-Chairs:</a:t>
            </a:r>
          </a:p>
          <a:p>
            <a:r>
              <a:rPr lang="en-US" sz="2000" dirty="0">
                <a:latin typeface="Neutra Text Alt" panose="02000000000000000000" pitchFamily="2" charset="0"/>
                <a:ea typeface="+mn-lt"/>
                <a:cs typeface="+mn-lt"/>
              </a:rPr>
              <a:t>John Steffens</a:t>
            </a:r>
          </a:p>
          <a:p>
            <a:r>
              <a:rPr lang="en-US" sz="2000" dirty="0">
                <a:latin typeface="Neutra Text Alt" panose="02000000000000000000" pitchFamily="2" charset="0"/>
                <a:ea typeface="+mn-lt"/>
                <a:cs typeface="+mn-lt"/>
              </a:rPr>
              <a:t>Alexander Natale, Ph.D.</a:t>
            </a:r>
          </a:p>
          <a:p>
            <a:endParaRPr lang="en-US" sz="2000" dirty="0">
              <a:latin typeface="Neutra Text Alt" panose="02000000000000000000" pitchFamily="2" charset="0"/>
              <a:ea typeface="+mn-lt"/>
              <a:cs typeface="+mn-lt"/>
            </a:endParaRPr>
          </a:p>
          <a:p>
            <a:r>
              <a:rPr lang="en-US" sz="2000" dirty="0">
                <a:latin typeface="Neutra Text Alt" panose="02000000000000000000" pitchFamily="2" charset="0"/>
                <a:ea typeface="+mn-lt"/>
                <a:cs typeface="+mn-lt"/>
              </a:rPr>
              <a:t>The purpose of the Santa Ana College Technology Advisory Committee (SACTAC) is to serve as a hub for academic and administrative technology planning at the college.</a:t>
            </a:r>
            <a:endParaRPr lang="en-US" sz="1600" dirty="0">
              <a:latin typeface="Neutra Text Alt" panose="02000000000000000000" pitchFamily="2" charset="0"/>
            </a:endParaRPr>
          </a:p>
        </p:txBody>
      </p:sp>
      <p:sp>
        <p:nvSpPr>
          <p:cNvPr id="2" name="Title 1">
            <a:extLst>
              <a:ext uri="{FF2B5EF4-FFF2-40B4-BE49-F238E27FC236}">
                <a16:creationId xmlns:a16="http://schemas.microsoft.com/office/drawing/2014/main" id="{55E9287A-7720-B95B-5E86-414D2365A8DC}"/>
              </a:ext>
            </a:extLst>
          </p:cNvPr>
          <p:cNvSpPr>
            <a:spLocks noGrp="1"/>
          </p:cNvSpPr>
          <p:nvPr>
            <p:ph type="title"/>
          </p:nvPr>
        </p:nvSpPr>
        <p:spPr>
          <a:xfrm>
            <a:off x="502920" y="109728"/>
            <a:ext cx="11689080" cy="1325563"/>
          </a:xfrm>
        </p:spPr>
        <p:txBody>
          <a:bodyPr>
            <a:normAutofit/>
          </a:bodyPr>
          <a:lstStyle/>
          <a:p>
            <a:r>
              <a:rPr lang="en-US" sz="3600" b="1" dirty="0">
                <a:latin typeface="Neutraface Display Titling" panose="02000600030000020004" pitchFamily="2" charset="77"/>
                <a:cs typeface="Arial"/>
              </a:rPr>
              <a:t>Technology Advisory Committee (SACTAC)</a:t>
            </a:r>
            <a:endParaRPr lang="en-US" sz="3600" b="1" dirty="0">
              <a:latin typeface="Neutraface Display Titling" panose="02000600030000020004" pitchFamily="2" charset="77"/>
              <a:cs typeface="Arial" panose="020B0604020202020204" pitchFamily="34" charset="0"/>
            </a:endParaRPr>
          </a:p>
        </p:txBody>
      </p:sp>
    </p:spTree>
    <p:extLst>
      <p:ext uri="{BB962C8B-B14F-4D97-AF65-F5344CB8AC3E}">
        <p14:creationId xmlns:p14="http://schemas.microsoft.com/office/powerpoint/2010/main" val="236832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47BE6-D2DA-A7B6-519A-A874C951C1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3FD88-A6F6-CC8E-7374-B199A92DAC98}"/>
              </a:ext>
            </a:extLst>
          </p:cNvPr>
          <p:cNvSpPr>
            <a:spLocks noGrp="1"/>
          </p:cNvSpPr>
          <p:nvPr>
            <p:ph type="ctrTitle"/>
          </p:nvPr>
        </p:nvSpPr>
        <p:spPr>
          <a:xfrm>
            <a:off x="1524000" y="2280213"/>
            <a:ext cx="9144000" cy="1006998"/>
          </a:xfrm>
        </p:spPr>
        <p:txBody>
          <a:bodyPr>
            <a:normAutofit fontScale="90000"/>
          </a:bodyPr>
          <a:lstStyle/>
          <a:p>
            <a:pPr>
              <a:lnSpc>
                <a:spcPct val="100000"/>
              </a:lnSpc>
            </a:pPr>
            <a:r>
              <a:rPr lang="en-US" sz="6600" b="1" dirty="0">
                <a:latin typeface="Neutraface Display Titling" panose="02000600030000020004" pitchFamily="2" charset="77"/>
                <a:cs typeface="Arial" panose="020B0604020202020204" pitchFamily="34" charset="0"/>
              </a:rPr>
              <a:t>Thank You! </a:t>
            </a:r>
          </a:p>
        </p:txBody>
      </p:sp>
      <p:sp>
        <p:nvSpPr>
          <p:cNvPr id="6" name="Content Placeholder 2">
            <a:extLst>
              <a:ext uri="{FF2B5EF4-FFF2-40B4-BE49-F238E27FC236}">
                <a16:creationId xmlns:a16="http://schemas.microsoft.com/office/drawing/2014/main" id="{BD864E30-4C44-C177-CB6C-7FD314F244BD}"/>
              </a:ext>
            </a:extLst>
          </p:cNvPr>
          <p:cNvSpPr txBox="1">
            <a:spLocks/>
          </p:cNvSpPr>
          <p:nvPr/>
        </p:nvSpPr>
        <p:spPr>
          <a:xfrm>
            <a:off x="3091296" y="3312403"/>
            <a:ext cx="6009409" cy="51677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Any questions? Discussion</a:t>
            </a:r>
          </a:p>
        </p:txBody>
      </p:sp>
    </p:spTree>
    <p:extLst>
      <p:ext uri="{BB962C8B-B14F-4D97-AF65-F5344CB8AC3E}">
        <p14:creationId xmlns:p14="http://schemas.microsoft.com/office/powerpoint/2010/main" val="2601857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5728D-908A-98EA-179B-E0DF9A25D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E23F0-38AA-564B-C036-B2FF73FCE80A}"/>
              </a:ext>
            </a:extLst>
          </p:cNvPr>
          <p:cNvSpPr>
            <a:spLocks noGrp="1"/>
          </p:cNvSpPr>
          <p:nvPr>
            <p:ph type="title"/>
          </p:nvPr>
        </p:nvSpPr>
        <p:spPr>
          <a:xfrm>
            <a:off x="502920" y="108383"/>
            <a:ext cx="10515600" cy="1325563"/>
          </a:xfrm>
        </p:spPr>
        <p:txBody>
          <a:bodyPr>
            <a:normAutofit/>
          </a:bodyPr>
          <a:lstStyle/>
          <a:p>
            <a:r>
              <a:rPr lang="en-US" sz="3600" b="1" dirty="0">
                <a:latin typeface="Neutraface Display Titling" panose="02000600030000020004" pitchFamily="2" charset="77"/>
                <a:cs typeface="Arial" panose="020B0604020202020204" pitchFamily="34" charset="0"/>
              </a:rPr>
              <a:t>The Law: AB 1725 &amp; Title 5</a:t>
            </a:r>
          </a:p>
        </p:txBody>
      </p:sp>
      <p:sp>
        <p:nvSpPr>
          <p:cNvPr id="3" name="Content Placeholder 2">
            <a:extLst>
              <a:ext uri="{FF2B5EF4-FFF2-40B4-BE49-F238E27FC236}">
                <a16:creationId xmlns:a16="http://schemas.microsoft.com/office/drawing/2014/main" id="{51B39924-47DC-3E97-8A19-D25D5F380B58}"/>
              </a:ext>
            </a:extLst>
          </p:cNvPr>
          <p:cNvSpPr>
            <a:spLocks noGrp="1"/>
          </p:cNvSpPr>
          <p:nvPr>
            <p:ph idx="1"/>
          </p:nvPr>
        </p:nvSpPr>
        <p:spPr>
          <a:xfrm>
            <a:off x="502920" y="1433946"/>
            <a:ext cx="11197244" cy="4384964"/>
          </a:xfrm>
        </p:spPr>
        <p:txBody>
          <a:bodyPr>
            <a:normAutofit lnSpcReduction="10000"/>
          </a:bodyPr>
          <a:lstStyle/>
          <a:p>
            <a:pPr marL="0" indent="0">
              <a:buNone/>
            </a:pPr>
            <a:r>
              <a:rPr lang="en-US" sz="2000" b="1" dirty="0">
                <a:latin typeface="Neutra Text Alt" panose="02000000000000000000" pitchFamily="2" charset="0"/>
              </a:rPr>
              <a:t>Why We Have Participatory Governance</a:t>
            </a:r>
          </a:p>
          <a:p>
            <a:pPr marL="0" indent="0">
              <a:buNone/>
            </a:pPr>
            <a:r>
              <a:rPr lang="en-US" sz="2000" dirty="0">
                <a:latin typeface="Neutra Text Alt" panose="02000000000000000000" pitchFamily="2" charset="0"/>
              </a:rPr>
              <a:t>The California Community College Board of Governors establishes minimum standards, and local governing boards adopt procedures consistent with those standards, to ensure that faculty, staff, and students have the right to participate effectively in district and college governance, and that academic senates hold primary responsibility for recommendations on curriculum and academic standards.</a:t>
            </a:r>
          </a:p>
          <a:p>
            <a:pPr marL="0" indent="0">
              <a:buNone/>
            </a:pPr>
            <a:r>
              <a:rPr lang="en-US" sz="2000" dirty="0"/>
              <a:t> </a:t>
            </a:r>
          </a:p>
          <a:p>
            <a:pPr marL="0" indent="0">
              <a:buNone/>
            </a:pPr>
            <a:r>
              <a:rPr lang="en-US" sz="2000" b="1" dirty="0">
                <a:latin typeface="Neutraface Text Bold" panose="02000600030000020004" pitchFamily="2" charset="77"/>
              </a:rPr>
              <a:t>Title 5, Section 53203</a:t>
            </a:r>
          </a:p>
          <a:p>
            <a:pPr marL="0" indent="0">
              <a:buNone/>
            </a:pPr>
            <a:r>
              <a:rPr lang="en-US" sz="2000" dirty="0">
                <a:latin typeface="Neutra Text Alt" panose="02000000000000000000" pitchFamily="2" charset="0"/>
              </a:rPr>
              <a:t>The governing board adopts policies for appropriate delegation of authority and responsibility to its academic senate, requiring, at minimum, that the board or its designees consult collegially with the academic senate when adopting policies and procedures on academic and professional matters.</a:t>
            </a:r>
          </a:p>
          <a:p>
            <a:pPr marL="0" indent="0">
              <a:buNone/>
            </a:pPr>
            <a:r>
              <a:rPr lang="en-US" sz="2000" dirty="0">
                <a:latin typeface="Neutra Text Alt" panose="02000000000000000000" pitchFamily="2" charset="0"/>
              </a:rPr>
              <a:t> </a:t>
            </a:r>
          </a:p>
          <a:p>
            <a:pPr marL="0" indent="0">
              <a:buNone/>
            </a:pPr>
            <a:r>
              <a:rPr lang="en-US" sz="2000" dirty="0">
                <a:latin typeface="Neutra Text Alt" panose="02000000000000000000" pitchFamily="2" charset="0"/>
              </a:rPr>
              <a:t>Faculty, classified professionals, and students each have their own statutory basis for this right — explored by constituency on the next slide.</a:t>
            </a:r>
          </a:p>
        </p:txBody>
      </p:sp>
    </p:spTree>
    <p:extLst>
      <p:ext uri="{BB962C8B-B14F-4D97-AF65-F5344CB8AC3E}">
        <p14:creationId xmlns:p14="http://schemas.microsoft.com/office/powerpoint/2010/main" val="137345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DA49-51D4-39DC-3DA8-A429E7CD6ED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1622B3A-AAA6-BF88-8B70-4753EC1FD0A4}"/>
              </a:ext>
            </a:extLst>
          </p:cNvPr>
          <p:cNvSpPr txBox="1">
            <a:spLocks/>
          </p:cNvSpPr>
          <p:nvPr/>
        </p:nvSpPr>
        <p:spPr>
          <a:xfrm>
            <a:off x="838200" y="10972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Neutraface Display Titling" panose="02000600030000020004" pitchFamily="2" charset="77"/>
                <a:cs typeface="Arial" panose="020B0604020202020204" pitchFamily="34" charset="0"/>
              </a:rPr>
              <a:t>Legal Grounding</a:t>
            </a:r>
          </a:p>
          <a:p>
            <a:pPr algn="ctr"/>
            <a:r>
              <a:rPr lang="en-US" sz="3600" b="1" dirty="0">
                <a:latin typeface="Neutra Text Alt" panose="02000000000000000000" pitchFamily="2" charset="0"/>
                <a:cs typeface="Arial" panose="020B0604020202020204" pitchFamily="34" charset="0"/>
              </a:rPr>
              <a:t>by Constituency</a:t>
            </a:r>
          </a:p>
        </p:txBody>
      </p:sp>
      <p:grpSp>
        <p:nvGrpSpPr>
          <p:cNvPr id="10" name="Group 9">
            <a:extLst>
              <a:ext uri="{FF2B5EF4-FFF2-40B4-BE49-F238E27FC236}">
                <a16:creationId xmlns:a16="http://schemas.microsoft.com/office/drawing/2014/main" id="{959038D7-3518-5313-CD22-6E212691EA64}"/>
              </a:ext>
            </a:extLst>
          </p:cNvPr>
          <p:cNvGrpSpPr/>
          <p:nvPr/>
        </p:nvGrpSpPr>
        <p:grpSpPr>
          <a:xfrm>
            <a:off x="534847" y="1518366"/>
            <a:ext cx="11122307" cy="3996415"/>
            <a:chOff x="231493" y="1634113"/>
            <a:chExt cx="11122307" cy="3996415"/>
          </a:xfrm>
        </p:grpSpPr>
        <p:grpSp>
          <p:nvGrpSpPr>
            <p:cNvPr id="8" name="Group 7">
              <a:extLst>
                <a:ext uri="{FF2B5EF4-FFF2-40B4-BE49-F238E27FC236}">
                  <a16:creationId xmlns:a16="http://schemas.microsoft.com/office/drawing/2014/main" id="{7E26D58D-0292-8F98-0CC2-AADAB50973E5}"/>
                </a:ext>
              </a:extLst>
            </p:cNvPr>
            <p:cNvGrpSpPr/>
            <p:nvPr/>
          </p:nvGrpSpPr>
          <p:grpSpPr>
            <a:xfrm>
              <a:off x="5936788" y="3731731"/>
              <a:ext cx="5417012" cy="1898796"/>
              <a:chOff x="6169246" y="3833522"/>
              <a:chExt cx="5417012" cy="1898796"/>
            </a:xfrm>
          </p:grpSpPr>
          <p:sp>
            <p:nvSpPr>
              <p:cNvPr id="16" name="Rectangle 15">
                <a:extLst>
                  <a:ext uri="{FF2B5EF4-FFF2-40B4-BE49-F238E27FC236}">
                    <a16:creationId xmlns:a16="http://schemas.microsoft.com/office/drawing/2014/main" id="{28B1EF3F-2732-6DBA-69E8-FAEEC80C15A5}"/>
                  </a:ext>
                </a:extLst>
              </p:cNvPr>
              <p:cNvSpPr/>
              <p:nvPr/>
            </p:nvSpPr>
            <p:spPr>
              <a:xfrm>
                <a:off x="6169246" y="3833522"/>
                <a:ext cx="5417012" cy="189879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A78116F0-7C8A-86ED-A640-34B1FE521A70}"/>
                  </a:ext>
                </a:extLst>
              </p:cNvPr>
              <p:cNvSpPr txBox="1">
                <a:spLocks/>
              </p:cNvSpPr>
              <p:nvPr/>
            </p:nvSpPr>
            <p:spPr>
              <a:xfrm>
                <a:off x="7149014" y="4131263"/>
                <a:ext cx="3457477" cy="132556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solidFill>
                      <a:schemeClr val="bg1"/>
                    </a:solidFill>
                    <a:latin typeface="Neutra Text Alt" panose="02000000000000000000" pitchFamily="2" charset="0"/>
                    <a:cs typeface="Arial"/>
                  </a:rPr>
                  <a:t>ADMINISTRATION</a:t>
                </a:r>
              </a:p>
              <a:p>
                <a:pPr algn="ctr"/>
                <a:r>
                  <a:rPr lang="en-US" sz="2000" dirty="0">
                    <a:solidFill>
                      <a:schemeClr val="accent3">
                        <a:lumMod val="20000"/>
                        <a:lumOff val="80000"/>
                      </a:schemeClr>
                    </a:solidFill>
                    <a:latin typeface="Neutra Text Alt" panose="02000000000000000000" pitchFamily="2" charset="0"/>
                    <a:cs typeface="Arial" panose="020B0604020202020204" pitchFamily="34" charset="0"/>
                  </a:rPr>
                  <a:t>Ed Code §70902(a)(1) &amp; (d)</a:t>
                </a:r>
                <a:br>
                  <a:rPr lang="en-US" sz="2000" dirty="0">
                    <a:solidFill>
                      <a:schemeClr val="accent3">
                        <a:lumMod val="20000"/>
                        <a:lumOff val="80000"/>
                      </a:schemeClr>
                    </a:solidFill>
                    <a:latin typeface="Neutra Text Alt" panose="02000000000000000000" pitchFamily="2" charset="0"/>
                    <a:cs typeface="Arial" panose="020B0604020202020204" pitchFamily="34" charset="0"/>
                  </a:rPr>
                </a:br>
                <a:r>
                  <a:rPr lang="en-US" sz="2000" dirty="0">
                    <a:solidFill>
                      <a:schemeClr val="accent3">
                        <a:lumMod val="20000"/>
                        <a:lumOff val="80000"/>
                      </a:schemeClr>
                    </a:solidFill>
                    <a:latin typeface="Neutra Text Alt" panose="02000000000000000000" pitchFamily="2" charset="0"/>
                    <a:cs typeface="Arial" panose="020B0604020202020204" pitchFamily="34" charset="0"/>
                  </a:rPr>
                  <a:t>Authority delegated from the Board of Trustees</a:t>
                </a:r>
                <a:br>
                  <a:rPr lang="en-US" sz="2000" dirty="0">
                    <a:solidFill>
                      <a:schemeClr val="accent3">
                        <a:lumMod val="20000"/>
                        <a:lumOff val="80000"/>
                      </a:schemeClr>
                    </a:solidFill>
                    <a:latin typeface="Neutra Text Alt" panose="02000000000000000000" pitchFamily="2" charset="0"/>
                    <a:cs typeface="Arial" panose="020B0604020202020204" pitchFamily="34" charset="0"/>
                  </a:rPr>
                </a:br>
                <a:r>
                  <a:rPr lang="en-US" sz="2000" dirty="0">
                    <a:solidFill>
                      <a:schemeClr val="accent3">
                        <a:lumMod val="20000"/>
                        <a:lumOff val="80000"/>
                      </a:schemeClr>
                    </a:solidFill>
                    <a:latin typeface="Neutra Text Alt" panose="02000000000000000000" pitchFamily="2" charset="0"/>
                    <a:cs typeface="Arial" panose="020B0604020202020204" pitchFamily="34" charset="0"/>
                  </a:rPr>
                  <a:t>Not addressed in Title 5</a:t>
                </a:r>
              </a:p>
            </p:txBody>
          </p:sp>
        </p:grpSp>
        <p:grpSp>
          <p:nvGrpSpPr>
            <p:cNvPr id="9" name="Group 8">
              <a:extLst>
                <a:ext uri="{FF2B5EF4-FFF2-40B4-BE49-F238E27FC236}">
                  <a16:creationId xmlns:a16="http://schemas.microsoft.com/office/drawing/2014/main" id="{BB27620F-EDB4-48A6-2DBF-53BCA08E783A}"/>
                </a:ext>
              </a:extLst>
            </p:cNvPr>
            <p:cNvGrpSpPr/>
            <p:nvPr/>
          </p:nvGrpSpPr>
          <p:grpSpPr>
            <a:xfrm>
              <a:off x="5936788" y="1634113"/>
              <a:ext cx="5417012" cy="1898796"/>
              <a:chOff x="6169246" y="1634113"/>
              <a:chExt cx="5417012" cy="1898796"/>
            </a:xfrm>
          </p:grpSpPr>
          <p:sp>
            <p:nvSpPr>
              <p:cNvPr id="15" name="Rectangle 14">
                <a:extLst>
                  <a:ext uri="{FF2B5EF4-FFF2-40B4-BE49-F238E27FC236}">
                    <a16:creationId xmlns:a16="http://schemas.microsoft.com/office/drawing/2014/main" id="{8E1E055D-BB3D-1EF6-5E6D-9709ACC7CC15}"/>
                  </a:ext>
                </a:extLst>
              </p:cNvPr>
              <p:cNvSpPr/>
              <p:nvPr/>
            </p:nvSpPr>
            <p:spPr>
              <a:xfrm>
                <a:off x="6169246" y="1634113"/>
                <a:ext cx="5417012" cy="1898796"/>
              </a:xfrm>
              <a:prstGeom prst="rect">
                <a:avLst/>
              </a:prstGeom>
              <a:solidFill>
                <a:srgbClr val="9495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E08CFE92-82D9-75D0-10A7-437C1CA1E304}"/>
                  </a:ext>
                </a:extLst>
              </p:cNvPr>
              <p:cNvSpPr txBox="1">
                <a:spLocks/>
              </p:cNvSpPr>
              <p:nvPr/>
            </p:nvSpPr>
            <p:spPr>
              <a:xfrm>
                <a:off x="7174755" y="1920730"/>
                <a:ext cx="340599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Neutra Text Alt" panose="02000000000000000000" pitchFamily="2" charset="0"/>
                    <a:cs typeface="Arial"/>
                  </a:rPr>
                  <a:t>STUDENTS</a:t>
                </a:r>
              </a:p>
              <a:p>
                <a:pPr algn="ctr"/>
                <a:r>
                  <a:rPr lang="en-US" sz="2000" dirty="0">
                    <a:latin typeface="Neutra Text Alt" panose="02000000000000000000" pitchFamily="2" charset="0"/>
                    <a:cs typeface="Arial"/>
                  </a:rPr>
                  <a:t>Ed Code §70902(b)(7)</a:t>
                </a:r>
              </a:p>
              <a:p>
                <a:pPr algn="ctr"/>
                <a:r>
                  <a:rPr lang="en-US" sz="2000" dirty="0">
                    <a:latin typeface="Neutra Text Alt" panose="02000000000000000000" pitchFamily="2" charset="0"/>
                    <a:cs typeface="Arial" panose="020B0604020202020204" pitchFamily="34" charset="0"/>
                  </a:rPr>
                  <a:t>Title 5 §51023.7(a)</a:t>
                </a:r>
              </a:p>
            </p:txBody>
          </p:sp>
        </p:grpSp>
        <p:grpSp>
          <p:nvGrpSpPr>
            <p:cNvPr id="2" name="Group 1">
              <a:extLst>
                <a:ext uri="{FF2B5EF4-FFF2-40B4-BE49-F238E27FC236}">
                  <a16:creationId xmlns:a16="http://schemas.microsoft.com/office/drawing/2014/main" id="{B1BB6F3A-AC01-57B0-1D36-5D1DB79E9128}"/>
                </a:ext>
              </a:extLst>
            </p:cNvPr>
            <p:cNvGrpSpPr/>
            <p:nvPr/>
          </p:nvGrpSpPr>
          <p:grpSpPr>
            <a:xfrm>
              <a:off x="231493" y="1634114"/>
              <a:ext cx="5417012" cy="1898796"/>
              <a:chOff x="231493" y="1634114"/>
              <a:chExt cx="5417012" cy="1898796"/>
            </a:xfrm>
          </p:grpSpPr>
          <p:sp>
            <p:nvSpPr>
              <p:cNvPr id="3" name="Rectangle 2">
                <a:extLst>
                  <a:ext uri="{FF2B5EF4-FFF2-40B4-BE49-F238E27FC236}">
                    <a16:creationId xmlns:a16="http://schemas.microsoft.com/office/drawing/2014/main" id="{D895C0E8-7172-5DE5-7BA0-3BEA7D91EB20}"/>
                  </a:ext>
                </a:extLst>
              </p:cNvPr>
              <p:cNvSpPr/>
              <p:nvPr/>
            </p:nvSpPr>
            <p:spPr>
              <a:xfrm>
                <a:off x="231493" y="1634114"/>
                <a:ext cx="5417012" cy="1898796"/>
              </a:xfrm>
              <a:prstGeom prst="rect">
                <a:avLst/>
              </a:prstGeom>
              <a:solidFill>
                <a:srgbClr val="A029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573941C0-9745-E557-E4C5-E897BD68D4AD}"/>
                  </a:ext>
                </a:extLst>
              </p:cNvPr>
              <p:cNvSpPr txBox="1">
                <a:spLocks/>
              </p:cNvSpPr>
              <p:nvPr/>
            </p:nvSpPr>
            <p:spPr>
              <a:xfrm>
                <a:off x="786843" y="1920730"/>
                <a:ext cx="43063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solidFill>
                      <a:schemeClr val="bg1"/>
                    </a:solidFill>
                    <a:latin typeface="Neutra Text Alt" panose="02000000000000000000" pitchFamily="2" charset="0"/>
                    <a:cs typeface="Arial"/>
                  </a:rPr>
                  <a:t>FACULTY</a:t>
                </a:r>
              </a:p>
              <a:p>
                <a:pPr algn="ctr"/>
                <a:r>
                  <a:rPr lang="en-US" sz="2000" dirty="0">
                    <a:solidFill>
                      <a:schemeClr val="bg1"/>
                    </a:solidFill>
                    <a:latin typeface="Neutra Text Alt" panose="02000000000000000000" pitchFamily="2" charset="0"/>
                    <a:cs typeface="Arial" panose="020B0604020202020204" pitchFamily="34" charset="0"/>
                  </a:rPr>
                  <a:t>Ed Code §70902(b)(7)</a:t>
                </a:r>
              </a:p>
              <a:p>
                <a:pPr algn="ctr"/>
                <a:r>
                  <a:rPr lang="en-US" sz="2000" dirty="0">
                    <a:solidFill>
                      <a:schemeClr val="bg1"/>
                    </a:solidFill>
                    <a:latin typeface="Neutra Text Alt" panose="02000000000000000000" pitchFamily="2" charset="0"/>
                    <a:cs typeface="Arial" panose="020B0604020202020204" pitchFamily="34" charset="0"/>
                  </a:rPr>
                  <a:t>§ </a:t>
                </a:r>
                <a:r>
                  <a:rPr kumimoji="0" lang="en-US" altLang="en-US" sz="2000" u="none" strike="noStrike" kern="1200" cap="none" spc="0" normalizeH="0" baseline="0" noProof="0" dirty="0">
                    <a:ln>
                      <a:noFill/>
                    </a:ln>
                    <a:solidFill>
                      <a:schemeClr val="accent3">
                        <a:lumMod val="20000"/>
                        <a:lumOff val="80000"/>
                      </a:schemeClr>
                    </a:solidFill>
                    <a:effectLst/>
                    <a:uLnTx/>
                    <a:uFillTx/>
                    <a:latin typeface="Neutra Text Alt" panose="02000000000000000000" pitchFamily="2" charset="0"/>
                    <a:cs typeface="Arial" panose="020B0604020202020204" pitchFamily="34" charset="0"/>
                  </a:rPr>
                  <a:t>87359 (b), </a:t>
                </a:r>
                <a:r>
                  <a:rPr lang="en-US" sz="2000" dirty="0">
                    <a:solidFill>
                      <a:schemeClr val="bg1"/>
                    </a:solidFill>
                    <a:latin typeface="Neutra Text Alt" panose="02000000000000000000" pitchFamily="2" charset="0"/>
                    <a:cs typeface="Arial" panose="020B0604020202020204" pitchFamily="34" charset="0"/>
                  </a:rPr>
                  <a:t>§ </a:t>
                </a:r>
                <a:r>
                  <a:rPr kumimoji="0" lang="en-US" altLang="en-US" sz="2000" u="none" strike="noStrike" kern="1200" cap="none" spc="0" normalizeH="0" baseline="0" noProof="0" dirty="0">
                    <a:ln>
                      <a:noFill/>
                    </a:ln>
                    <a:solidFill>
                      <a:schemeClr val="accent3">
                        <a:lumMod val="20000"/>
                        <a:lumOff val="80000"/>
                      </a:schemeClr>
                    </a:solidFill>
                    <a:effectLst/>
                    <a:uLnTx/>
                    <a:uFillTx/>
                    <a:latin typeface="Neutra Text Alt" panose="02000000000000000000" pitchFamily="2" charset="0"/>
                    <a:cs typeface="Arial" panose="020B0604020202020204" pitchFamily="34" charset="0"/>
                  </a:rPr>
                  <a:t>87360, </a:t>
                </a:r>
                <a:r>
                  <a:rPr lang="en-US" sz="2000" dirty="0">
                    <a:solidFill>
                      <a:schemeClr val="bg1"/>
                    </a:solidFill>
                    <a:latin typeface="Neutra Text Alt" panose="02000000000000000000" pitchFamily="2" charset="0"/>
                    <a:cs typeface="Arial" panose="020B0604020202020204" pitchFamily="34" charset="0"/>
                  </a:rPr>
                  <a:t>§ </a:t>
                </a:r>
                <a:r>
                  <a:rPr kumimoji="0" lang="en-US" altLang="en-US" sz="2000" u="none" strike="noStrike" kern="1200" cap="none" spc="0" normalizeH="0" baseline="0" noProof="0" dirty="0">
                    <a:ln>
                      <a:noFill/>
                    </a:ln>
                    <a:solidFill>
                      <a:schemeClr val="accent3">
                        <a:lumMod val="20000"/>
                        <a:lumOff val="80000"/>
                      </a:schemeClr>
                    </a:solidFill>
                    <a:effectLst/>
                    <a:uLnTx/>
                    <a:uFillTx/>
                    <a:latin typeface="Neutra Text Alt" panose="02000000000000000000" pitchFamily="2" charset="0"/>
                    <a:cs typeface="Arial" panose="020B0604020202020204" pitchFamily="34" charset="0"/>
                  </a:rPr>
                  <a:t>87458 (a)</a:t>
                </a:r>
                <a:endParaRPr lang="en-US" sz="2000" dirty="0">
                  <a:solidFill>
                    <a:schemeClr val="accent3">
                      <a:lumMod val="20000"/>
                      <a:lumOff val="80000"/>
                    </a:schemeClr>
                  </a:solidFill>
                  <a:latin typeface="Neutra Text Alt" panose="02000000000000000000" pitchFamily="2" charset="0"/>
                  <a:cs typeface="Arial" panose="020B0604020202020204" pitchFamily="34" charset="0"/>
                </a:endParaRPr>
              </a:p>
              <a:p>
                <a:pPr algn="ctr"/>
                <a:r>
                  <a:rPr lang="en-US" sz="2000" dirty="0">
                    <a:solidFill>
                      <a:schemeClr val="bg1"/>
                    </a:solidFill>
                    <a:latin typeface="Neutra Text Alt" panose="02000000000000000000" pitchFamily="2" charset="0"/>
                    <a:cs typeface="Arial" panose="020B0604020202020204" pitchFamily="34" charset="0"/>
                  </a:rPr>
                  <a:t>Title 5 §53200–53206</a:t>
                </a:r>
              </a:p>
            </p:txBody>
          </p:sp>
        </p:grpSp>
        <p:grpSp>
          <p:nvGrpSpPr>
            <p:cNvPr id="4" name="Group 3">
              <a:extLst>
                <a:ext uri="{FF2B5EF4-FFF2-40B4-BE49-F238E27FC236}">
                  <a16:creationId xmlns:a16="http://schemas.microsoft.com/office/drawing/2014/main" id="{9A598217-F56F-9A80-3F2F-C7B1173C5318}"/>
                </a:ext>
              </a:extLst>
            </p:cNvPr>
            <p:cNvGrpSpPr/>
            <p:nvPr/>
          </p:nvGrpSpPr>
          <p:grpSpPr>
            <a:xfrm>
              <a:off x="231493" y="3731732"/>
              <a:ext cx="5417012" cy="1898796"/>
              <a:chOff x="231493" y="3833523"/>
              <a:chExt cx="5417012" cy="1898796"/>
            </a:xfrm>
          </p:grpSpPr>
          <p:sp>
            <p:nvSpPr>
              <p:cNvPr id="13" name="Rectangle 12">
                <a:extLst>
                  <a:ext uri="{FF2B5EF4-FFF2-40B4-BE49-F238E27FC236}">
                    <a16:creationId xmlns:a16="http://schemas.microsoft.com/office/drawing/2014/main" id="{5E37E3C3-FD3E-3118-D006-2C48BEE7D05C}"/>
                  </a:ext>
                </a:extLst>
              </p:cNvPr>
              <p:cNvSpPr/>
              <p:nvPr/>
            </p:nvSpPr>
            <p:spPr>
              <a:xfrm>
                <a:off x="231493" y="3833523"/>
                <a:ext cx="5417012" cy="1898796"/>
              </a:xfrm>
              <a:prstGeom prst="rect">
                <a:avLst/>
              </a:prstGeom>
              <a:solidFill>
                <a:srgbClr val="FCB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917D68A2-35C2-6921-8CF7-C9AF2CA2FC32}"/>
                  </a:ext>
                </a:extLst>
              </p:cNvPr>
              <p:cNvSpPr txBox="1">
                <a:spLocks/>
              </p:cNvSpPr>
              <p:nvPr/>
            </p:nvSpPr>
            <p:spPr>
              <a:xfrm>
                <a:off x="1195592" y="4120138"/>
                <a:ext cx="3488814" cy="12389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Neutra Text Alt" panose="02000000000000000000" pitchFamily="2" charset="0"/>
                    <a:cs typeface="Arial"/>
                  </a:rPr>
                  <a:t>CLASSIFIED</a:t>
                </a:r>
              </a:p>
              <a:p>
                <a:pPr algn="ctr"/>
                <a:r>
                  <a:rPr lang="en-US" sz="2000" dirty="0">
                    <a:latin typeface="Neutra Text Alt" panose="02000000000000000000" pitchFamily="2" charset="0"/>
                    <a:cs typeface="Arial"/>
                  </a:rPr>
                  <a:t>Ed Code §70902(b)(7)</a:t>
                </a:r>
              </a:p>
              <a:p>
                <a:pPr algn="ctr"/>
                <a:r>
                  <a:rPr lang="en-US" sz="2000" dirty="0">
                    <a:latin typeface="Neutra Text Alt" panose="02000000000000000000" pitchFamily="2" charset="0"/>
                    <a:cs typeface="Arial" panose="020B0604020202020204" pitchFamily="34" charset="0"/>
                  </a:rPr>
                  <a:t>Title 5 §51023.5(a)</a:t>
                </a:r>
              </a:p>
            </p:txBody>
          </p:sp>
        </p:grpSp>
      </p:grpSp>
    </p:spTree>
    <p:extLst>
      <p:ext uri="{BB962C8B-B14F-4D97-AF65-F5344CB8AC3E}">
        <p14:creationId xmlns:p14="http://schemas.microsoft.com/office/powerpoint/2010/main" val="242919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5728D-908A-98EA-179B-E0DF9A25D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E23F0-38AA-564B-C036-B2FF73FCE80A}"/>
              </a:ext>
            </a:extLst>
          </p:cNvPr>
          <p:cNvSpPr>
            <a:spLocks noGrp="1"/>
          </p:cNvSpPr>
          <p:nvPr>
            <p:ph type="title"/>
          </p:nvPr>
        </p:nvSpPr>
        <p:spPr>
          <a:xfrm>
            <a:off x="502920" y="109728"/>
            <a:ext cx="10515600" cy="1325563"/>
          </a:xfrm>
        </p:spPr>
        <p:txBody>
          <a:bodyPr>
            <a:normAutofit/>
          </a:bodyPr>
          <a:lstStyle/>
          <a:p>
            <a:r>
              <a:rPr lang="en-US" sz="3600" b="1" dirty="0">
                <a:latin typeface="Neutraface Display Titling" panose="02000600030000020004" pitchFamily="2" charset="77"/>
                <a:cs typeface="Arial" panose="020B0604020202020204" pitchFamily="34" charset="0"/>
              </a:rPr>
              <a:t>How Participatory Governance</a:t>
            </a:r>
            <a:br>
              <a:rPr lang="en-US" sz="3600" b="1" dirty="0">
                <a:latin typeface="Neutraface Display Titling" panose="02000600030000020004" pitchFamily="2" charset="77"/>
                <a:cs typeface="Arial" panose="020B0604020202020204" pitchFamily="34" charset="0"/>
              </a:rPr>
            </a:br>
            <a:r>
              <a:rPr lang="en-US" sz="3600" b="1" dirty="0">
                <a:latin typeface="Neutra Text Alt" panose="02000000000000000000" pitchFamily="2" charset="0"/>
                <a:cs typeface="Arial" panose="020B0604020202020204" pitchFamily="34" charset="0"/>
              </a:rPr>
              <a:t>Works at SAC</a:t>
            </a:r>
          </a:p>
        </p:txBody>
      </p:sp>
      <p:sp>
        <p:nvSpPr>
          <p:cNvPr id="3" name="Content Placeholder 2">
            <a:extLst>
              <a:ext uri="{FF2B5EF4-FFF2-40B4-BE49-F238E27FC236}">
                <a16:creationId xmlns:a16="http://schemas.microsoft.com/office/drawing/2014/main" id="{51B39924-47DC-3E97-8A19-D25D5F380B58}"/>
              </a:ext>
            </a:extLst>
          </p:cNvPr>
          <p:cNvSpPr>
            <a:spLocks noGrp="1"/>
          </p:cNvSpPr>
          <p:nvPr>
            <p:ph idx="1"/>
          </p:nvPr>
        </p:nvSpPr>
        <p:spPr>
          <a:xfrm>
            <a:off x="502920" y="1433946"/>
            <a:ext cx="11197244" cy="4384964"/>
          </a:xfrm>
        </p:spPr>
        <p:txBody>
          <a:bodyPr>
            <a:normAutofit/>
          </a:bodyPr>
          <a:lstStyle/>
          <a:p>
            <a:pPr marL="0" indent="0">
              <a:buNone/>
            </a:pPr>
            <a:r>
              <a:rPr lang="en-US" sz="2000" b="1" dirty="0">
                <a:latin typeface="Neutra Text Alt" panose="02000000000000000000" pitchFamily="2" charset="0"/>
              </a:rPr>
              <a:t>Committees &amp; Senates</a:t>
            </a:r>
          </a:p>
          <a:p>
            <a:pPr marL="0" indent="0">
              <a:buNone/>
            </a:pPr>
            <a:r>
              <a:rPr lang="en-US" sz="2000" dirty="0">
                <a:latin typeface="Neutra Text Alt" panose="02000000000000000000" pitchFamily="2" charset="0"/>
              </a:rPr>
              <a:t>The four constituency groups are represented through committees and senates that contribute to ongoing planning and decision-making in fulfillment of the college’s mission. These bodies are the foundation for communication, collaboration, and integration of institutional planning, budgeting, and decision-making. All meetings are open, and everyone in the campus community is welcome to attend. Committee bylaws define responsibilities and reporting relationships.</a:t>
            </a:r>
          </a:p>
          <a:p>
            <a:pPr marL="0" indent="0">
              <a:buNone/>
            </a:pPr>
            <a:r>
              <a:rPr lang="en-US" sz="2000" dirty="0"/>
              <a:t> </a:t>
            </a:r>
          </a:p>
          <a:p>
            <a:pPr marL="0" indent="0">
              <a:buNone/>
            </a:pPr>
            <a:r>
              <a:rPr lang="en-US" sz="2000" b="1" dirty="0">
                <a:latin typeface="Neutra Text Alt" panose="02000000000000000000" pitchFamily="2" charset="0"/>
              </a:rPr>
              <a:t>Administration’s Role</a:t>
            </a:r>
          </a:p>
          <a:p>
            <a:pPr marL="0" indent="0">
              <a:buNone/>
            </a:pPr>
            <a:r>
              <a:rPr lang="en-US" sz="2000" dirty="0">
                <a:latin typeface="Neutra Text Alt" panose="02000000000000000000" pitchFamily="2" charset="0"/>
              </a:rPr>
              <a:t>SAC is managed by a college president and a team of vice presidents, deans, associate deans, and directors. This administrative team provides institutional leadership by coordinating integrated planning, budgeting, decision-making, and resource allocation, working in partnership with the college's students, faculty, and classified professionals to ensure decision-making is inclusive, transparent, and grounded in the principles of shared governance..</a:t>
            </a:r>
          </a:p>
        </p:txBody>
      </p:sp>
    </p:spTree>
    <p:extLst>
      <p:ext uri="{BB962C8B-B14F-4D97-AF65-F5344CB8AC3E}">
        <p14:creationId xmlns:p14="http://schemas.microsoft.com/office/powerpoint/2010/main" val="200551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5C09-1BA3-F59F-A08D-2B2021722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EC014B-2D8B-A4B7-EC69-3C9C663901F2}"/>
              </a:ext>
            </a:extLst>
          </p:cNvPr>
          <p:cNvSpPr>
            <a:spLocks noGrp="1"/>
          </p:cNvSpPr>
          <p:nvPr>
            <p:ph type="title"/>
          </p:nvPr>
        </p:nvSpPr>
        <p:spPr>
          <a:xfrm>
            <a:off x="502920" y="109728"/>
            <a:ext cx="9034619" cy="1325563"/>
          </a:xfrm>
        </p:spPr>
        <p:txBody>
          <a:bodyPr>
            <a:normAutofit/>
          </a:bodyPr>
          <a:lstStyle/>
          <a:p>
            <a:r>
              <a:rPr lang="en-US" sz="3600" b="1" dirty="0">
                <a:latin typeface="Neutraface Display Titling" panose="02000600030000020004" pitchFamily="2" charset="77"/>
                <a:cs typeface="Arial" panose="020B0604020202020204" pitchFamily="34" charset="0"/>
              </a:rPr>
              <a:t>Collegial Consultation with </a:t>
            </a:r>
            <a:r>
              <a:rPr lang="en-US" sz="3600" b="1" dirty="0">
                <a:latin typeface="Neutra Text Alt" panose="02000000000000000000" pitchFamily="2" charset="0"/>
                <a:cs typeface="Arial" panose="020B0604020202020204" pitchFamily="34" charset="0"/>
              </a:rPr>
              <a:t>Academic Senate:</a:t>
            </a:r>
          </a:p>
        </p:txBody>
      </p:sp>
      <p:sp>
        <p:nvSpPr>
          <p:cNvPr id="18" name="Content Placeholder 2">
            <a:extLst>
              <a:ext uri="{FF2B5EF4-FFF2-40B4-BE49-F238E27FC236}">
                <a16:creationId xmlns:a16="http://schemas.microsoft.com/office/drawing/2014/main" id="{C8D6F44D-BE7A-B973-FBE3-F9E312A52850}"/>
              </a:ext>
            </a:extLst>
          </p:cNvPr>
          <p:cNvSpPr>
            <a:spLocks noGrp="1"/>
          </p:cNvSpPr>
          <p:nvPr>
            <p:ph idx="1"/>
          </p:nvPr>
        </p:nvSpPr>
        <p:spPr>
          <a:xfrm>
            <a:off x="502920" y="1370965"/>
            <a:ext cx="11186160" cy="3841115"/>
          </a:xfrm>
        </p:spPr>
        <p:txBody>
          <a:bodyPr>
            <a:noAutofit/>
          </a:bodyPr>
          <a:lstStyle/>
          <a:p>
            <a:pPr marL="514350" indent="-514350">
              <a:buFont typeface="+mj-lt"/>
              <a:buAutoNum type="arabicPeriod"/>
            </a:pPr>
            <a:r>
              <a:rPr lang="en-US" sz="2000" dirty="0">
                <a:latin typeface="Neutra Text Alt" panose="02000000000000000000" pitchFamily="2" charset="0"/>
              </a:rPr>
              <a:t>Curriculum including establishing prerequisites and placing courses within disciplines</a:t>
            </a:r>
          </a:p>
          <a:p>
            <a:pPr marL="514350" indent="-514350">
              <a:buFont typeface="+mj-lt"/>
              <a:buAutoNum type="arabicPeriod"/>
            </a:pPr>
            <a:r>
              <a:rPr lang="en-US" sz="2000" dirty="0">
                <a:latin typeface="Neutra Text Alt" panose="02000000000000000000" pitchFamily="2" charset="0"/>
              </a:rPr>
              <a:t>Degree and certificate requirements</a:t>
            </a:r>
          </a:p>
          <a:p>
            <a:pPr marL="514350" indent="-514350">
              <a:buFont typeface="+mj-lt"/>
              <a:buAutoNum type="arabicPeriod"/>
            </a:pPr>
            <a:r>
              <a:rPr lang="en-US" sz="2000" dirty="0">
                <a:latin typeface="Neutra Text Alt" panose="02000000000000000000" pitchFamily="2" charset="0"/>
              </a:rPr>
              <a:t>Grading policies</a:t>
            </a:r>
          </a:p>
          <a:p>
            <a:pPr marL="514350" indent="-514350">
              <a:buFont typeface="+mj-lt"/>
              <a:buAutoNum type="arabicPeriod"/>
            </a:pPr>
            <a:r>
              <a:rPr lang="en-US" sz="2000" dirty="0">
                <a:latin typeface="Neutra Text Alt" panose="02000000000000000000" pitchFamily="2" charset="0"/>
              </a:rPr>
              <a:t>Educational program development</a:t>
            </a:r>
          </a:p>
          <a:p>
            <a:pPr marL="514350" indent="-514350">
              <a:buFont typeface="+mj-lt"/>
              <a:buAutoNum type="arabicPeriod"/>
            </a:pPr>
            <a:r>
              <a:rPr lang="en-US" sz="2000" dirty="0">
                <a:latin typeface="Neutra Text Alt" panose="02000000000000000000" pitchFamily="2" charset="0"/>
              </a:rPr>
              <a:t>Standards or policies regarding student preparation and success</a:t>
            </a:r>
          </a:p>
          <a:p>
            <a:pPr marL="514350" indent="-514350">
              <a:buFont typeface="+mj-lt"/>
              <a:buAutoNum type="arabicPeriod"/>
            </a:pPr>
            <a:r>
              <a:rPr lang="en-US" sz="2000" dirty="0">
                <a:latin typeface="Neutra Text Alt" panose="02000000000000000000" pitchFamily="2" charset="0"/>
              </a:rPr>
              <a:t>District and college governance structures, as related to faculty roles</a:t>
            </a:r>
          </a:p>
          <a:p>
            <a:pPr marL="514350" indent="-514350">
              <a:buFont typeface="+mj-lt"/>
              <a:buAutoNum type="arabicPeriod"/>
            </a:pPr>
            <a:r>
              <a:rPr lang="en-US" sz="2000" dirty="0">
                <a:latin typeface="Neutra Text Alt" panose="02000000000000000000" pitchFamily="2" charset="0"/>
              </a:rPr>
              <a:t>Faculty roles and involvement in accreditation processes, including self-study and annual report</a:t>
            </a:r>
          </a:p>
          <a:p>
            <a:pPr marL="514350" indent="-514350">
              <a:buFont typeface="+mj-lt"/>
              <a:buAutoNum type="arabicPeriod"/>
            </a:pPr>
            <a:r>
              <a:rPr lang="en-US" sz="2000" dirty="0">
                <a:latin typeface="Neutra Text Alt" panose="02000000000000000000" pitchFamily="2" charset="0"/>
              </a:rPr>
              <a:t>Policies for faculty professional development activities</a:t>
            </a:r>
          </a:p>
          <a:p>
            <a:pPr marL="514350" indent="-514350">
              <a:buFont typeface="+mj-lt"/>
              <a:buAutoNum type="arabicPeriod"/>
            </a:pPr>
            <a:r>
              <a:rPr lang="en-US" sz="2000" dirty="0">
                <a:latin typeface="Neutra Text Alt" panose="02000000000000000000" pitchFamily="2" charset="0"/>
              </a:rPr>
              <a:t>Processes for program review</a:t>
            </a:r>
          </a:p>
          <a:p>
            <a:pPr marL="514350" indent="-514350">
              <a:buFont typeface="+mj-lt"/>
              <a:buAutoNum type="arabicPeriod"/>
            </a:pPr>
            <a:r>
              <a:rPr lang="en-US" sz="2000" dirty="0">
                <a:latin typeface="Neutra Text Alt" panose="02000000000000000000" pitchFamily="2" charset="0"/>
              </a:rPr>
              <a:t>Processes for institutional planning and budget development</a:t>
            </a:r>
          </a:p>
        </p:txBody>
      </p:sp>
      <p:sp>
        <p:nvSpPr>
          <p:cNvPr id="19" name="Content Placeholder 2">
            <a:extLst>
              <a:ext uri="{FF2B5EF4-FFF2-40B4-BE49-F238E27FC236}">
                <a16:creationId xmlns:a16="http://schemas.microsoft.com/office/drawing/2014/main" id="{3BAC3936-71B2-A797-0840-88AFDC5B70A1}"/>
              </a:ext>
            </a:extLst>
          </p:cNvPr>
          <p:cNvSpPr txBox="1">
            <a:spLocks/>
          </p:cNvSpPr>
          <p:nvPr/>
        </p:nvSpPr>
        <p:spPr>
          <a:xfrm>
            <a:off x="497274" y="5349240"/>
            <a:ext cx="10871766" cy="914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Neutra Text Alt" panose="02000000000000000000" pitchFamily="2" charset="0"/>
              </a:rPr>
              <a:t>+1.     Other academic and professional matters as are mutually agreed upon between the governing board and academic senate</a:t>
            </a:r>
          </a:p>
        </p:txBody>
      </p:sp>
    </p:spTree>
    <p:extLst>
      <p:ext uri="{BB962C8B-B14F-4D97-AF65-F5344CB8AC3E}">
        <p14:creationId xmlns:p14="http://schemas.microsoft.com/office/powerpoint/2010/main" val="2954284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5C09-1BA3-F59F-A08D-2B2021722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EC014B-2D8B-A4B7-EC69-3C9C663901F2}"/>
              </a:ext>
            </a:extLst>
          </p:cNvPr>
          <p:cNvSpPr>
            <a:spLocks noGrp="1"/>
          </p:cNvSpPr>
          <p:nvPr>
            <p:ph type="title"/>
          </p:nvPr>
        </p:nvSpPr>
        <p:spPr>
          <a:xfrm>
            <a:off x="502920" y="109728"/>
            <a:ext cx="11227676" cy="1325563"/>
          </a:xfrm>
        </p:spPr>
        <p:txBody>
          <a:bodyPr>
            <a:normAutofit/>
          </a:bodyPr>
          <a:lstStyle/>
          <a:p>
            <a:r>
              <a:rPr lang="en-US" sz="3600" b="1" dirty="0">
                <a:latin typeface="Neutraface Display Titling" panose="02000600030000020004" pitchFamily="2" charset="77"/>
                <a:cs typeface="Arial" panose="020B0604020202020204" pitchFamily="34" charset="0"/>
              </a:rPr>
              <a:t>Students provided an opportunity to </a:t>
            </a:r>
            <a:r>
              <a:rPr lang="en-US" sz="3600" b="1" dirty="0">
                <a:latin typeface="Neutra Text Alt" panose="02000000000000000000" pitchFamily="2" charset="0"/>
                <a:cs typeface="Arial" panose="020B0604020202020204" pitchFamily="34" charset="0"/>
              </a:rPr>
              <a:t>Participate Effectively (9+1)</a:t>
            </a:r>
          </a:p>
        </p:txBody>
      </p:sp>
      <p:sp>
        <p:nvSpPr>
          <p:cNvPr id="18" name="Content Placeholder 2">
            <a:extLst>
              <a:ext uri="{FF2B5EF4-FFF2-40B4-BE49-F238E27FC236}">
                <a16:creationId xmlns:a16="http://schemas.microsoft.com/office/drawing/2014/main" id="{C8D6F44D-BE7A-B973-FBE3-F9E312A52850}"/>
              </a:ext>
            </a:extLst>
          </p:cNvPr>
          <p:cNvSpPr>
            <a:spLocks noGrp="1"/>
          </p:cNvSpPr>
          <p:nvPr>
            <p:ph idx="1"/>
          </p:nvPr>
        </p:nvSpPr>
        <p:spPr>
          <a:xfrm>
            <a:off x="502920" y="1370965"/>
            <a:ext cx="12024360" cy="3624145"/>
          </a:xfrm>
        </p:spPr>
        <p:txBody>
          <a:bodyPr>
            <a:noAutofit/>
          </a:bodyPr>
          <a:lstStyle/>
          <a:p>
            <a:pPr marL="514350" indent="-514350">
              <a:buFont typeface="+mj-lt"/>
              <a:buAutoNum type="arabicPeriod"/>
            </a:pPr>
            <a:r>
              <a:rPr lang="en-US" sz="2000" dirty="0">
                <a:latin typeface="Neutra Text Alt" panose="02000000000000000000" pitchFamily="2" charset="0"/>
              </a:rPr>
              <a:t>Grading policies</a:t>
            </a:r>
          </a:p>
          <a:p>
            <a:pPr marL="514350" indent="-514350">
              <a:buFont typeface="+mj-lt"/>
              <a:buAutoNum type="arabicPeriod"/>
            </a:pPr>
            <a:r>
              <a:rPr lang="en-US" sz="2000" dirty="0">
                <a:latin typeface="Neutra Text Alt" panose="02000000000000000000" pitchFamily="2" charset="0"/>
              </a:rPr>
              <a:t>Codes of student conduct</a:t>
            </a:r>
          </a:p>
          <a:p>
            <a:pPr marL="514350" indent="-514350">
              <a:buFont typeface="+mj-lt"/>
              <a:buAutoNum type="arabicPeriod"/>
            </a:pPr>
            <a:r>
              <a:rPr lang="en-US" sz="2000" dirty="0">
                <a:latin typeface="Neutra Text Alt" panose="02000000000000000000" pitchFamily="2" charset="0"/>
              </a:rPr>
              <a:t>Academic disciplinary policies</a:t>
            </a:r>
          </a:p>
          <a:p>
            <a:pPr marL="514350" indent="-514350">
              <a:buFont typeface="+mj-lt"/>
              <a:buAutoNum type="arabicPeriod"/>
            </a:pPr>
            <a:r>
              <a:rPr lang="en-US" sz="2000" dirty="0">
                <a:latin typeface="Neutra Text Alt" panose="02000000000000000000" pitchFamily="2" charset="0"/>
              </a:rPr>
              <a:t>Curriculum development</a:t>
            </a:r>
          </a:p>
          <a:p>
            <a:pPr marL="514350" indent="-514350">
              <a:buFont typeface="+mj-lt"/>
              <a:buAutoNum type="arabicPeriod"/>
            </a:pPr>
            <a:r>
              <a:rPr lang="en-US" sz="2000" dirty="0">
                <a:latin typeface="Neutra Text Alt" panose="02000000000000000000" pitchFamily="2" charset="0"/>
              </a:rPr>
              <a:t>Courses or programs which should be initiated or discontinued</a:t>
            </a:r>
          </a:p>
          <a:p>
            <a:pPr marL="514350" indent="-514350">
              <a:buFont typeface="+mj-lt"/>
              <a:buAutoNum type="arabicPeriod"/>
            </a:pPr>
            <a:r>
              <a:rPr lang="en-US" sz="2000" dirty="0">
                <a:latin typeface="Neutra Text Alt" panose="02000000000000000000" pitchFamily="2" charset="0"/>
              </a:rPr>
              <a:t>Processes for institutional planning and budget development</a:t>
            </a:r>
          </a:p>
          <a:p>
            <a:pPr marL="514350" indent="-514350">
              <a:buFont typeface="+mj-lt"/>
              <a:buAutoNum type="arabicPeriod"/>
            </a:pPr>
            <a:r>
              <a:rPr lang="en-US" sz="2000" dirty="0">
                <a:latin typeface="Neutra Text Alt" panose="02000000000000000000" pitchFamily="2" charset="0"/>
              </a:rPr>
              <a:t>Standards and policies regarding student preparation and success</a:t>
            </a:r>
          </a:p>
          <a:p>
            <a:pPr marL="514350" indent="-514350">
              <a:buFont typeface="+mj-lt"/>
              <a:buAutoNum type="arabicPeriod"/>
            </a:pPr>
            <a:r>
              <a:rPr lang="en-US" sz="2000" dirty="0">
                <a:latin typeface="Neutra Text Alt" panose="02000000000000000000" pitchFamily="2" charset="0"/>
              </a:rPr>
              <a:t>Student services planning and development</a:t>
            </a:r>
          </a:p>
          <a:p>
            <a:pPr marL="514350" indent="-514350">
              <a:buFont typeface="+mj-lt"/>
              <a:buAutoNum type="arabicPeriod"/>
            </a:pPr>
            <a:r>
              <a:rPr lang="en-US" sz="2000" dirty="0">
                <a:latin typeface="Neutra Text Alt" panose="02000000000000000000" pitchFamily="2" charset="0"/>
              </a:rPr>
              <a:t>Student fees within the authority of the district to adopt</a:t>
            </a:r>
          </a:p>
        </p:txBody>
      </p:sp>
      <p:sp>
        <p:nvSpPr>
          <p:cNvPr id="19" name="Content Placeholder 2">
            <a:extLst>
              <a:ext uri="{FF2B5EF4-FFF2-40B4-BE49-F238E27FC236}">
                <a16:creationId xmlns:a16="http://schemas.microsoft.com/office/drawing/2014/main" id="{3BAC3936-71B2-A797-0840-88AFDC5B70A1}"/>
              </a:ext>
            </a:extLst>
          </p:cNvPr>
          <p:cNvSpPr txBox="1">
            <a:spLocks/>
          </p:cNvSpPr>
          <p:nvPr/>
        </p:nvSpPr>
        <p:spPr>
          <a:xfrm>
            <a:off x="497274" y="4995110"/>
            <a:ext cx="10871766" cy="6417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Neutra Text Alt" panose="02000000000000000000" pitchFamily="2" charset="0"/>
              </a:rPr>
              <a:t>+1.     Any other district and college policy, procedure, or related matter that the district governing board determines will have a significant effect on students</a:t>
            </a:r>
          </a:p>
        </p:txBody>
      </p:sp>
    </p:spTree>
    <p:extLst>
      <p:ext uri="{BB962C8B-B14F-4D97-AF65-F5344CB8AC3E}">
        <p14:creationId xmlns:p14="http://schemas.microsoft.com/office/powerpoint/2010/main" val="2581147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5C09-1BA3-F59F-A08D-2B2021722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EC014B-2D8B-A4B7-EC69-3C9C663901F2}"/>
              </a:ext>
            </a:extLst>
          </p:cNvPr>
          <p:cNvSpPr>
            <a:spLocks noGrp="1"/>
          </p:cNvSpPr>
          <p:nvPr>
            <p:ph type="title"/>
          </p:nvPr>
        </p:nvSpPr>
        <p:spPr>
          <a:xfrm>
            <a:off x="502920" y="109729"/>
            <a:ext cx="11594592" cy="1325880"/>
          </a:xfrm>
        </p:spPr>
        <p:txBody>
          <a:bodyPr>
            <a:noAutofit/>
          </a:bodyPr>
          <a:lstStyle/>
          <a:p>
            <a:r>
              <a:rPr lang="en-US" sz="3600" b="1" dirty="0">
                <a:latin typeface="Neutraface Display Titling" panose="02000600030000020004" pitchFamily="2" charset="77"/>
                <a:cs typeface="Arial" panose="020B0604020202020204" pitchFamily="34" charset="0"/>
              </a:rPr>
              <a:t>Classified Professionals provided an </a:t>
            </a:r>
            <a:r>
              <a:rPr lang="en-US" sz="3600" b="1" dirty="0">
                <a:latin typeface="Neutra Text Alt" panose="02000000000000000000" pitchFamily="2" charset="0"/>
                <a:cs typeface="Arial" panose="020B0604020202020204" pitchFamily="34" charset="0"/>
              </a:rPr>
              <a:t>Opportunity to Participate Effectively (4CS Framework)</a:t>
            </a:r>
          </a:p>
        </p:txBody>
      </p:sp>
      <p:sp>
        <p:nvSpPr>
          <p:cNvPr id="18" name="Content Placeholder 2">
            <a:extLst>
              <a:ext uri="{FF2B5EF4-FFF2-40B4-BE49-F238E27FC236}">
                <a16:creationId xmlns:a16="http://schemas.microsoft.com/office/drawing/2014/main" id="{C8D6F44D-BE7A-B973-FBE3-F9E312A52850}"/>
              </a:ext>
            </a:extLst>
          </p:cNvPr>
          <p:cNvSpPr>
            <a:spLocks noGrp="1"/>
          </p:cNvSpPr>
          <p:nvPr>
            <p:ph idx="1"/>
          </p:nvPr>
        </p:nvSpPr>
        <p:spPr>
          <a:xfrm>
            <a:off x="502920" y="1371600"/>
            <a:ext cx="11993880" cy="3841115"/>
          </a:xfrm>
        </p:spPr>
        <p:txBody>
          <a:bodyPr>
            <a:noAutofit/>
          </a:bodyPr>
          <a:lstStyle/>
          <a:p>
            <a:pPr marL="514350" indent="-514350">
              <a:buFont typeface="+mj-lt"/>
              <a:buAutoNum type="arabicPeriod"/>
            </a:pPr>
            <a:r>
              <a:rPr lang="en-US" sz="2000" dirty="0">
                <a:latin typeface="Neutra Text Alt" panose="02000000000000000000" pitchFamily="2" charset="0"/>
              </a:rPr>
              <a:t>Standards or policies regarding student support and success</a:t>
            </a:r>
          </a:p>
          <a:p>
            <a:pPr marL="514350" indent="-514350">
              <a:buFont typeface="+mj-lt"/>
              <a:buAutoNum type="arabicPeriod"/>
            </a:pPr>
            <a:r>
              <a:rPr lang="en-US" sz="2000" dirty="0">
                <a:latin typeface="Neutra Text Alt" panose="02000000000000000000" pitchFamily="2" charset="0"/>
              </a:rPr>
              <a:t>Districtwide governance structures, as related to classified roles</a:t>
            </a:r>
          </a:p>
          <a:p>
            <a:pPr marL="514350" indent="-514350">
              <a:buFont typeface="+mj-lt"/>
              <a:buAutoNum type="arabicPeriod"/>
            </a:pPr>
            <a:r>
              <a:rPr lang="en-US" sz="2000" dirty="0">
                <a:latin typeface="Neutra Text Alt" panose="02000000000000000000" pitchFamily="2" charset="0"/>
              </a:rPr>
              <a:t>Classified roles and involvement in accreditation processes</a:t>
            </a:r>
          </a:p>
          <a:p>
            <a:pPr marL="514350" indent="-514350">
              <a:buFont typeface="+mj-lt"/>
              <a:buAutoNum type="arabicPeriod"/>
            </a:pPr>
            <a:r>
              <a:rPr lang="en-US" sz="2000" dirty="0">
                <a:latin typeface="Neutra Text Alt" panose="02000000000000000000" pitchFamily="2" charset="0"/>
              </a:rPr>
              <a:t>Policies for classified professional development activities</a:t>
            </a:r>
          </a:p>
          <a:p>
            <a:pPr marL="514350" indent="-514350">
              <a:buFont typeface="+mj-lt"/>
              <a:buAutoNum type="arabicPeriod"/>
            </a:pPr>
            <a:r>
              <a:rPr lang="en-US" sz="2000" dirty="0">
                <a:latin typeface="Neutra Text Alt" panose="02000000000000000000" pitchFamily="2" charset="0"/>
              </a:rPr>
              <a:t>Processes for program review</a:t>
            </a:r>
          </a:p>
          <a:p>
            <a:pPr marL="514350" indent="-514350">
              <a:buFont typeface="+mj-lt"/>
              <a:buAutoNum type="arabicPeriod"/>
            </a:pPr>
            <a:r>
              <a:rPr lang="en-US" sz="2000" dirty="0">
                <a:latin typeface="Neutra Text Alt" panose="02000000000000000000" pitchFamily="2" charset="0"/>
              </a:rPr>
              <a:t>Processes for institutional planning and budget development</a:t>
            </a:r>
          </a:p>
          <a:p>
            <a:pPr marL="514350" indent="-514350">
              <a:buFont typeface="+mj-lt"/>
              <a:buAutoNum type="arabicPeriod"/>
            </a:pPr>
            <a:r>
              <a:rPr lang="en-US" sz="2000" dirty="0">
                <a:latin typeface="Neutra Text Alt" panose="02000000000000000000" pitchFamily="2" charset="0"/>
              </a:rPr>
              <a:t>Curriculum systems integration and implementation</a:t>
            </a:r>
          </a:p>
          <a:p>
            <a:pPr marL="514350" indent="-514350">
              <a:buFont typeface="+mj-lt"/>
              <a:buAutoNum type="arabicPeriod"/>
            </a:pPr>
            <a:r>
              <a:rPr lang="en-US" sz="2000" dirty="0">
                <a:latin typeface="Neutra Text Alt" panose="02000000000000000000" pitchFamily="2" charset="0"/>
              </a:rPr>
              <a:t>Processes related to awarding degrees and certificates</a:t>
            </a:r>
          </a:p>
          <a:p>
            <a:pPr marL="514350" indent="-514350">
              <a:buFont typeface="+mj-lt"/>
              <a:buAutoNum type="arabicPeriod"/>
            </a:pPr>
            <a:r>
              <a:rPr lang="en-US" sz="2000" dirty="0">
                <a:latin typeface="Neutra Text Alt" panose="02000000000000000000" pitchFamily="2" charset="0"/>
              </a:rPr>
              <a:t>Institutional program development, as related to classified roles</a:t>
            </a:r>
          </a:p>
        </p:txBody>
      </p:sp>
      <p:sp>
        <p:nvSpPr>
          <p:cNvPr id="19" name="Content Placeholder 2">
            <a:extLst>
              <a:ext uri="{FF2B5EF4-FFF2-40B4-BE49-F238E27FC236}">
                <a16:creationId xmlns:a16="http://schemas.microsoft.com/office/drawing/2014/main" id="{3BAC3936-71B2-A797-0840-88AFDC5B70A1}"/>
              </a:ext>
            </a:extLst>
          </p:cNvPr>
          <p:cNvSpPr txBox="1">
            <a:spLocks/>
          </p:cNvSpPr>
          <p:nvPr/>
        </p:nvSpPr>
        <p:spPr>
          <a:xfrm>
            <a:off x="502920" y="4972905"/>
            <a:ext cx="10844208" cy="7019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Neutra Text Alt" panose="02000000000000000000" pitchFamily="2" charset="0"/>
              </a:rPr>
              <a:t>+1.     Any other district or college policy, procedure, or related matter that will have a significant effect on classified professionals</a:t>
            </a:r>
          </a:p>
        </p:txBody>
      </p:sp>
    </p:spTree>
    <p:extLst>
      <p:ext uri="{BB962C8B-B14F-4D97-AF65-F5344CB8AC3E}">
        <p14:creationId xmlns:p14="http://schemas.microsoft.com/office/powerpoint/2010/main" val="2469684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5728D-908A-98EA-179B-E0DF9A25D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E23F0-38AA-564B-C036-B2FF73FCE80A}"/>
              </a:ext>
            </a:extLst>
          </p:cNvPr>
          <p:cNvSpPr>
            <a:spLocks noGrp="1"/>
          </p:cNvSpPr>
          <p:nvPr>
            <p:ph type="title"/>
          </p:nvPr>
        </p:nvSpPr>
        <p:spPr>
          <a:xfrm>
            <a:off x="502920" y="109729"/>
            <a:ext cx="11411712" cy="1325880"/>
          </a:xfrm>
        </p:spPr>
        <p:txBody>
          <a:bodyPr>
            <a:normAutofit/>
          </a:bodyPr>
          <a:lstStyle/>
          <a:p>
            <a:r>
              <a:rPr lang="en-US" sz="3600" b="1" dirty="0">
                <a:latin typeface="Neutraface Display Titling" panose="02000600030000020004" pitchFamily="2" charset="77"/>
                <a:cs typeface="Arial" panose="020B0604020202020204" pitchFamily="34" charset="0"/>
              </a:rPr>
              <a:t>The Role and Purpose of College Council</a:t>
            </a:r>
          </a:p>
        </p:txBody>
      </p:sp>
      <p:sp>
        <p:nvSpPr>
          <p:cNvPr id="3" name="Content Placeholder 2">
            <a:extLst>
              <a:ext uri="{FF2B5EF4-FFF2-40B4-BE49-F238E27FC236}">
                <a16:creationId xmlns:a16="http://schemas.microsoft.com/office/drawing/2014/main" id="{51B39924-47DC-3E97-8A19-D25D5F380B58}"/>
              </a:ext>
            </a:extLst>
          </p:cNvPr>
          <p:cNvSpPr>
            <a:spLocks noGrp="1"/>
          </p:cNvSpPr>
          <p:nvPr>
            <p:ph idx="1"/>
          </p:nvPr>
        </p:nvSpPr>
        <p:spPr>
          <a:xfrm>
            <a:off x="502920" y="1371600"/>
            <a:ext cx="11197244" cy="3560964"/>
          </a:xfrm>
        </p:spPr>
        <p:txBody>
          <a:bodyPr>
            <a:normAutofit/>
          </a:bodyPr>
          <a:lstStyle/>
          <a:p>
            <a:r>
              <a:rPr lang="en-US" sz="2000" dirty="0">
                <a:latin typeface="Neutra Text Alt" panose="02000000000000000000" pitchFamily="2" charset="0"/>
              </a:rPr>
              <a:t>Provide collegial consultation by reviewing recommendations from reporting committees. </a:t>
            </a:r>
          </a:p>
          <a:p>
            <a:r>
              <a:rPr lang="en-US" sz="2000" dirty="0">
                <a:latin typeface="Neutra Text Alt" panose="02000000000000000000" pitchFamily="2" charset="0"/>
              </a:rPr>
              <a:t>Gather constituent input and facilitate communication across the college community. </a:t>
            </a:r>
          </a:p>
          <a:p>
            <a:r>
              <a:rPr lang="en-US" sz="2000" dirty="0">
                <a:latin typeface="Neutra Text Alt" panose="02000000000000000000" pitchFamily="2" charset="0"/>
              </a:rPr>
              <a:t>Make recommendations to the College President on broad college practices and procedures. </a:t>
            </a:r>
          </a:p>
          <a:p>
            <a:pPr marL="0" indent="0">
              <a:buNone/>
            </a:pPr>
            <a:endParaRPr lang="en-US" sz="2000" dirty="0">
              <a:latin typeface="Neutra Text Alt" panose="02000000000000000000" pitchFamily="2" charset="0"/>
            </a:endParaRPr>
          </a:p>
          <a:p>
            <a:pPr marL="0" indent="0">
              <a:buNone/>
            </a:pPr>
            <a:r>
              <a:rPr lang="en-US" sz="2000" dirty="0">
                <a:latin typeface="Neutra Text Alt" panose="02000000000000000000" pitchFamily="2" charset="0"/>
              </a:rPr>
              <a:t>College Council serves as the primary forum where broad college policies, practices, and procedures are discussed through participatory governance before action is taken by the College President. </a:t>
            </a:r>
          </a:p>
          <a:p>
            <a:pPr marL="0" indent="0">
              <a:buNone/>
            </a:pPr>
            <a:r>
              <a:rPr lang="en-US" sz="2000" dirty="0">
                <a:latin typeface="Neutra Text Alt" panose="02000000000000000000" pitchFamily="2" charset="0"/>
              </a:rPr>
              <a:t>Through consultation with the Academic Senate, Classified Professionals, Administration, and Associated Student Government, the Council helps ensure inclusive decision-making and reviews recommendations brought forward by its reporting committees.</a:t>
            </a:r>
          </a:p>
        </p:txBody>
      </p:sp>
    </p:spTree>
    <p:extLst>
      <p:ext uri="{BB962C8B-B14F-4D97-AF65-F5344CB8AC3E}">
        <p14:creationId xmlns:p14="http://schemas.microsoft.com/office/powerpoint/2010/main" val="1414994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a8040095-716d-4e49-b783-b5f746eea8b3}" enabled="0" method="" siteId="{a8040095-716d-4e49-b783-b5f746eea8b3}" removed="1"/>
</clbl:labelList>
</file>

<file path=docProps/app.xml><?xml version="1.0" encoding="utf-8"?>
<Properties xmlns="http://schemas.openxmlformats.org/officeDocument/2006/extended-properties" xmlns:vt="http://schemas.openxmlformats.org/officeDocument/2006/docPropsVTypes">
  <Template/>
  <TotalTime>13122</TotalTime>
  <Words>1868</Words>
  <Application>Microsoft Macintosh PowerPoint</Application>
  <PresentationFormat>Widescreen</PresentationFormat>
  <Paragraphs>221</Paragraphs>
  <Slides>25</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Calibri</vt:lpstr>
      <vt:lpstr>Calibri Light</vt:lpstr>
      <vt:lpstr>Neutra Text Alt</vt:lpstr>
      <vt:lpstr>Neutraface Display Titling</vt:lpstr>
      <vt:lpstr>Neutraface Text Bold</vt:lpstr>
      <vt:lpstr>Office Theme</vt:lpstr>
      <vt:lpstr>PowerPoint Presentation</vt:lpstr>
      <vt:lpstr>Learning Objectives</vt:lpstr>
      <vt:lpstr>The Law: AB 1725 &amp; Title 5</vt:lpstr>
      <vt:lpstr>PowerPoint Presentation</vt:lpstr>
      <vt:lpstr>How Participatory Governance Works at SAC</vt:lpstr>
      <vt:lpstr>Collegial Consultation with Academic Senate:</vt:lpstr>
      <vt:lpstr>Students provided an opportunity to Participate Effectively (9+1)</vt:lpstr>
      <vt:lpstr>Classified Professionals provided an Opportunity to Participate Effectively (4CS Framework)</vt:lpstr>
      <vt:lpstr>The Role and Purpose of College Council</vt:lpstr>
      <vt:lpstr>PowerPoint Presentation</vt:lpstr>
      <vt:lpstr>PowerPoint Presentation</vt:lpstr>
      <vt:lpstr>From Structure to Culture</vt:lpstr>
      <vt:lpstr>PowerPoint Presentation</vt:lpstr>
      <vt:lpstr>PowerPoint Presentation</vt:lpstr>
      <vt:lpstr>Committee Functions</vt:lpstr>
      <vt:lpstr>PowerPoint Presentation</vt:lpstr>
      <vt:lpstr>PowerPoint Presentation</vt:lpstr>
      <vt:lpstr>Data Committee</vt:lpstr>
      <vt:lpstr>Enrollment Management Committee</vt:lpstr>
      <vt:lpstr>Facilities &amp; Safety Committee</vt:lpstr>
      <vt:lpstr>Guided Pathways and Student Equity Committee</vt:lpstr>
      <vt:lpstr>Institutional Effectiveness &amp; Assessment Committee</vt:lpstr>
      <vt:lpstr>Planning &amp; Budget Committee</vt:lpstr>
      <vt:lpstr>Technology Advisory Committee (SACTAC)</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Nery, Annebelle</dc:creator>
  <cp:lastModifiedBy>Cao, Yuhong</cp:lastModifiedBy>
  <cp:revision>503</cp:revision>
  <dcterms:created xsi:type="dcterms:W3CDTF">2024-10-16T20:59:53Z</dcterms:created>
  <dcterms:modified xsi:type="dcterms:W3CDTF">2026-09-01T20:42:07Z</dcterms:modified>
</cp:coreProperties>
</file>