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charts/style2.xml" ContentType="application/vnd.ms-office.chartstyle+xml"/>
  <Override PartName="/ppt/charts/colors2.xml" ContentType="application/vnd.ms-office.chartcolorstyle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1" r:id="rId9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474" autoAdjust="0"/>
    <p:restoredTop sz="94660"/>
  </p:normalViewPr>
  <p:slideViewPr>
    <p:cSldViewPr>
      <p:cViewPr varScale="1">
        <p:scale>
          <a:sx n="90" d="100"/>
          <a:sy n="90" d="100"/>
        </p:scale>
        <p:origin x="93" y="45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J%20Drive\Files\RSCCD\SAC\SAC%20and%20CEC%20Inventory\_SAC%20and%20CEC%20Inventory%20-%20Master%20List%20-%20Uploaded%203-21-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J%20Drive\Files\RSCCD\SAC\SAC%20and%20CEC%20Inventory\_SAC%20and%20CEC%20Inventory%20-%20Master%20List%20-%20Uploaded%203-21-2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Numbers by Use &amp; Type of Computer</a:t>
            </a:r>
          </a:p>
        </c:rich>
      </c:tx>
      <c:layout>
        <c:manualLayout>
          <c:xMode val="edge"/>
          <c:yMode val="edge"/>
          <c:x val="0.12071530714793535"/>
          <c:y val="2.91262135922330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Charts!$A$22</c:f>
              <c:strCache>
                <c:ptCount val="1"/>
                <c:pt idx="0">
                  <c:v>Instructional Desktops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Charts!$B$21:$G$21</c:f>
              <c:strCache>
                <c:ptCount val="6"/>
                <c:pt idx="0">
                  <c:v>21-'22</c:v>
                </c:pt>
                <c:pt idx="1">
                  <c:v>22-'23</c:v>
                </c:pt>
                <c:pt idx="2">
                  <c:v>23-'24</c:v>
                </c:pt>
                <c:pt idx="3">
                  <c:v>24-'25</c:v>
                </c:pt>
                <c:pt idx="4">
                  <c:v>25-'26</c:v>
                </c:pt>
                <c:pt idx="5">
                  <c:v>26-'27</c:v>
                </c:pt>
              </c:strCache>
            </c:strRef>
          </c:cat>
          <c:val>
            <c:numRef>
              <c:f>Charts!$B$22:$G$22</c:f>
              <c:numCache>
                <c:formatCode>0</c:formatCode>
                <c:ptCount val="6"/>
                <c:pt idx="0">
                  <c:v>322</c:v>
                </c:pt>
                <c:pt idx="1">
                  <c:v>721</c:v>
                </c:pt>
                <c:pt idx="2">
                  <c:v>324</c:v>
                </c:pt>
                <c:pt idx="3">
                  <c:v>116</c:v>
                </c:pt>
                <c:pt idx="4">
                  <c:v>34</c:v>
                </c:pt>
                <c:pt idx="5">
                  <c:v>720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9D-4640-B47F-0A71293D745F}"/>
            </c:ext>
          </c:extLst>
        </c:ser>
        <c:ser>
          <c:idx val="1"/>
          <c:order val="1"/>
          <c:tx>
            <c:strRef>
              <c:f>Charts!$A$23</c:f>
              <c:strCache>
                <c:ptCount val="1"/>
                <c:pt idx="0">
                  <c:v>Instructional Laptops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Charts!$B$21:$G$21</c:f>
              <c:strCache>
                <c:ptCount val="6"/>
                <c:pt idx="0">
                  <c:v>21-'22</c:v>
                </c:pt>
                <c:pt idx="1">
                  <c:v>22-'23</c:v>
                </c:pt>
                <c:pt idx="2">
                  <c:v>23-'24</c:v>
                </c:pt>
                <c:pt idx="3">
                  <c:v>24-'25</c:v>
                </c:pt>
                <c:pt idx="4">
                  <c:v>25-'26</c:v>
                </c:pt>
                <c:pt idx="5">
                  <c:v>26-'27</c:v>
                </c:pt>
              </c:strCache>
            </c:strRef>
          </c:cat>
          <c:val>
            <c:numRef>
              <c:f>Charts!$B$23:$G$23</c:f>
              <c:numCache>
                <c:formatCode>0</c:formatCode>
                <c:ptCount val="6"/>
                <c:pt idx="0">
                  <c:v>225</c:v>
                </c:pt>
                <c:pt idx="1">
                  <c:v>28</c:v>
                </c:pt>
                <c:pt idx="2">
                  <c:v>258</c:v>
                </c:pt>
                <c:pt idx="3">
                  <c:v>397</c:v>
                </c:pt>
                <c:pt idx="4">
                  <c:v>279</c:v>
                </c:pt>
                <c:pt idx="5">
                  <c:v>315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9D-4640-B47F-0A71293D745F}"/>
            </c:ext>
          </c:extLst>
        </c:ser>
        <c:ser>
          <c:idx val="2"/>
          <c:order val="2"/>
          <c:tx>
            <c:strRef>
              <c:f>Charts!$A$24</c:f>
              <c:strCache>
                <c:ptCount val="1"/>
                <c:pt idx="0">
                  <c:v>Noninstructional Desktops</c:v>
                </c:pt>
              </c:strCache>
            </c:strRef>
          </c:tx>
          <c:spPr>
            <a:ln w="34925" cap="rnd">
              <a:solidFill>
                <a:schemeClr val="accent3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Charts!$B$21:$G$21</c:f>
              <c:strCache>
                <c:ptCount val="6"/>
                <c:pt idx="0">
                  <c:v>21-'22</c:v>
                </c:pt>
                <c:pt idx="1">
                  <c:v>22-'23</c:v>
                </c:pt>
                <c:pt idx="2">
                  <c:v>23-'24</c:v>
                </c:pt>
                <c:pt idx="3">
                  <c:v>24-'25</c:v>
                </c:pt>
                <c:pt idx="4">
                  <c:v>25-'26</c:v>
                </c:pt>
                <c:pt idx="5">
                  <c:v>26-'27</c:v>
                </c:pt>
              </c:strCache>
            </c:strRef>
          </c:cat>
          <c:val>
            <c:numRef>
              <c:f>Charts!$B$24:$G$24</c:f>
              <c:numCache>
                <c:formatCode>0</c:formatCode>
                <c:ptCount val="6"/>
                <c:pt idx="0">
                  <c:v>89</c:v>
                </c:pt>
                <c:pt idx="1">
                  <c:v>265</c:v>
                </c:pt>
                <c:pt idx="2" formatCode="General">
                  <c:v>0</c:v>
                </c:pt>
                <c:pt idx="3">
                  <c:v>95</c:v>
                </c:pt>
                <c:pt idx="4">
                  <c:v>159</c:v>
                </c:pt>
                <c:pt idx="5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C9D-4640-B47F-0A71293D745F}"/>
            </c:ext>
          </c:extLst>
        </c:ser>
        <c:ser>
          <c:idx val="3"/>
          <c:order val="3"/>
          <c:tx>
            <c:strRef>
              <c:f>Charts!$A$25</c:f>
              <c:strCache>
                <c:ptCount val="1"/>
                <c:pt idx="0">
                  <c:v>Noninstructional Laptops</c:v>
                </c:pt>
              </c:strCache>
            </c:strRef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Charts!$B$21:$G$21</c:f>
              <c:strCache>
                <c:ptCount val="6"/>
                <c:pt idx="0">
                  <c:v>21-'22</c:v>
                </c:pt>
                <c:pt idx="1">
                  <c:v>22-'23</c:v>
                </c:pt>
                <c:pt idx="2">
                  <c:v>23-'24</c:v>
                </c:pt>
                <c:pt idx="3">
                  <c:v>24-'25</c:v>
                </c:pt>
                <c:pt idx="4">
                  <c:v>25-'26</c:v>
                </c:pt>
                <c:pt idx="5">
                  <c:v>26-'27</c:v>
                </c:pt>
              </c:strCache>
            </c:strRef>
          </c:cat>
          <c:val>
            <c:numRef>
              <c:f>Charts!$B$25:$G$25</c:f>
              <c:numCache>
                <c:formatCode>0</c:formatCode>
                <c:ptCount val="6"/>
                <c:pt idx="0">
                  <c:v>181</c:v>
                </c:pt>
                <c:pt idx="1">
                  <c:v>20</c:v>
                </c:pt>
                <c:pt idx="2" formatCode="General">
                  <c:v>0</c:v>
                </c:pt>
                <c:pt idx="3">
                  <c:v>23</c:v>
                </c:pt>
                <c:pt idx="4">
                  <c:v>3</c:v>
                </c:pt>
                <c:pt idx="5">
                  <c:v>200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C9D-4640-B47F-0A71293D745F}"/>
            </c:ext>
          </c:extLst>
        </c:ser>
        <c:ser>
          <c:idx val="4"/>
          <c:order val="4"/>
          <c:tx>
            <c:strRef>
              <c:f>Charts!$A$26</c:f>
              <c:strCache>
                <c:ptCount val="1"/>
                <c:pt idx="0">
                  <c:v>Total</c:v>
                </c:pt>
              </c:strCache>
            </c:strRef>
          </c:tx>
          <c:spPr>
            <a:ln w="34925" cap="rnd">
              <a:solidFill>
                <a:schemeClr val="accent5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2.2222222222222223E-2"/>
                  <c:y val="-6.9444444444444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C9D-4640-B47F-0A71293D745F}"/>
                </c:ext>
              </c:extLst>
            </c:dLbl>
            <c:dLbl>
              <c:idx val="1"/>
              <c:layout>
                <c:manualLayout>
                  <c:x val="2.7777777777777267E-3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C9D-4640-B47F-0A71293D745F}"/>
                </c:ext>
              </c:extLst>
            </c:dLbl>
            <c:dLbl>
              <c:idx val="2"/>
              <c:layout>
                <c:manualLayout>
                  <c:x val="-1.1111111111111112E-2"/>
                  <c:y val="-5.5555555555555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C9D-4640-B47F-0A71293D745F}"/>
                </c:ext>
              </c:extLst>
            </c:dLbl>
            <c:dLbl>
              <c:idx val="3"/>
              <c:layout>
                <c:manualLayout>
                  <c:x val="-5.5555555555556572E-3"/>
                  <c:y val="-4.6296296296296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C9D-4640-B47F-0A71293D745F}"/>
                </c:ext>
              </c:extLst>
            </c:dLbl>
            <c:dLbl>
              <c:idx val="4"/>
              <c:layout>
                <c:manualLayout>
                  <c:x val="-1.388888888888899E-2"/>
                  <c:y val="-4.62962962962963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DC9D-4640-B47F-0A71293D74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Charts!$B$21:$G$21</c:f>
              <c:strCache>
                <c:ptCount val="6"/>
                <c:pt idx="0">
                  <c:v>21-'22</c:v>
                </c:pt>
                <c:pt idx="1">
                  <c:v>22-'23</c:v>
                </c:pt>
                <c:pt idx="2">
                  <c:v>23-'24</c:v>
                </c:pt>
                <c:pt idx="3">
                  <c:v>24-'25</c:v>
                </c:pt>
                <c:pt idx="4">
                  <c:v>25-'26</c:v>
                </c:pt>
                <c:pt idx="5">
                  <c:v>26-'27</c:v>
                </c:pt>
              </c:strCache>
            </c:strRef>
          </c:cat>
          <c:val>
            <c:numRef>
              <c:f>Charts!$B$26:$G$26</c:f>
              <c:numCache>
                <c:formatCode>0</c:formatCode>
                <c:ptCount val="6"/>
                <c:pt idx="0">
                  <c:v>817</c:v>
                </c:pt>
                <c:pt idx="1">
                  <c:v>1034</c:v>
                </c:pt>
                <c:pt idx="2">
                  <c:v>582</c:v>
                </c:pt>
                <c:pt idx="3">
                  <c:v>631</c:v>
                </c:pt>
                <c:pt idx="4">
                  <c:v>475</c:v>
                </c:pt>
                <c:pt idx="5">
                  <c:v>1335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DC9D-4640-B47F-0A71293D74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03232352"/>
        <c:axId val="1069085904"/>
      </c:lineChart>
      <c:catAx>
        <c:axId val="1003232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9085904"/>
        <c:crosses val="autoZero"/>
        <c:auto val="1"/>
        <c:lblAlgn val="ctr"/>
        <c:lblOffset val="100"/>
        <c:noMultiLvlLbl val="0"/>
      </c:catAx>
      <c:valAx>
        <c:axId val="1069085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3232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Costs by Use &amp; Type of Computer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740988220792101"/>
          <c:y val="0.19611295303859616"/>
          <c:w val="0.82354082403093987"/>
          <c:h val="0.42974039363484723"/>
        </c:manualLayout>
      </c:layout>
      <c:lineChart>
        <c:grouping val="standard"/>
        <c:varyColors val="0"/>
        <c:ser>
          <c:idx val="0"/>
          <c:order val="0"/>
          <c:tx>
            <c:strRef>
              <c:f>Charts!$A$14</c:f>
              <c:strCache>
                <c:ptCount val="1"/>
                <c:pt idx="0">
                  <c:v>Instructional Desktops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Charts!$B$13:$G$13</c:f>
              <c:strCache>
                <c:ptCount val="6"/>
                <c:pt idx="0">
                  <c:v>21-'22</c:v>
                </c:pt>
                <c:pt idx="1">
                  <c:v>22-'23</c:v>
                </c:pt>
                <c:pt idx="2">
                  <c:v>23-'24</c:v>
                </c:pt>
                <c:pt idx="3">
                  <c:v>24-'25</c:v>
                </c:pt>
                <c:pt idx="4">
                  <c:v>25-'26</c:v>
                </c:pt>
                <c:pt idx="5">
                  <c:v>26-'27</c:v>
                </c:pt>
              </c:strCache>
            </c:strRef>
          </c:cat>
          <c:val>
            <c:numRef>
              <c:f>Charts!$B$14:$G$14</c:f>
              <c:numCache>
                <c:formatCode>"$"#,##0</c:formatCode>
                <c:ptCount val="6"/>
                <c:pt idx="0">
                  <c:v>553837.34</c:v>
                </c:pt>
                <c:pt idx="1">
                  <c:v>829214.82</c:v>
                </c:pt>
                <c:pt idx="2">
                  <c:v>656925.92249999999</c:v>
                </c:pt>
                <c:pt idx="3">
                  <c:v>127235.82</c:v>
                </c:pt>
                <c:pt idx="4">
                  <c:v>34796.629999999997</c:v>
                </c:pt>
                <c:pt idx="5">
                  <c:v>864000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A73-42C8-B259-475F47E60A5F}"/>
            </c:ext>
          </c:extLst>
        </c:ser>
        <c:ser>
          <c:idx val="1"/>
          <c:order val="1"/>
          <c:tx>
            <c:strRef>
              <c:f>Charts!$A$15</c:f>
              <c:strCache>
                <c:ptCount val="1"/>
                <c:pt idx="0">
                  <c:v>Instructional Laptops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Charts!$B$13:$G$13</c:f>
              <c:strCache>
                <c:ptCount val="6"/>
                <c:pt idx="0">
                  <c:v>21-'22</c:v>
                </c:pt>
                <c:pt idx="1">
                  <c:v>22-'23</c:v>
                </c:pt>
                <c:pt idx="2">
                  <c:v>23-'24</c:v>
                </c:pt>
                <c:pt idx="3">
                  <c:v>24-'25</c:v>
                </c:pt>
                <c:pt idx="4">
                  <c:v>25-'26</c:v>
                </c:pt>
                <c:pt idx="5">
                  <c:v>26-'27</c:v>
                </c:pt>
              </c:strCache>
            </c:strRef>
          </c:cat>
          <c:val>
            <c:numRef>
              <c:f>Charts!$B$15:$G$15</c:f>
              <c:numCache>
                <c:formatCode>"$"#,##0</c:formatCode>
                <c:ptCount val="6"/>
                <c:pt idx="0">
                  <c:v>272271.1825</c:v>
                </c:pt>
                <c:pt idx="1">
                  <c:v>34520.01</c:v>
                </c:pt>
                <c:pt idx="2">
                  <c:v>318077.23500000004</c:v>
                </c:pt>
                <c:pt idx="3">
                  <c:v>488776.37250000006</c:v>
                </c:pt>
                <c:pt idx="4">
                  <c:v>357320.92000000004</c:v>
                </c:pt>
                <c:pt idx="5">
                  <c:v>420525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A73-42C8-B259-475F47E60A5F}"/>
            </c:ext>
          </c:extLst>
        </c:ser>
        <c:ser>
          <c:idx val="2"/>
          <c:order val="2"/>
          <c:tx>
            <c:strRef>
              <c:f>Charts!$A$16</c:f>
              <c:strCache>
                <c:ptCount val="1"/>
                <c:pt idx="0">
                  <c:v>Noninstructional Desktops</c:v>
                </c:pt>
              </c:strCache>
            </c:strRef>
          </c:tx>
          <c:spPr>
            <a:ln w="34925" cap="rnd">
              <a:solidFill>
                <a:schemeClr val="accent3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Charts!$B$13:$G$13</c:f>
              <c:strCache>
                <c:ptCount val="6"/>
                <c:pt idx="0">
                  <c:v>21-'22</c:v>
                </c:pt>
                <c:pt idx="1">
                  <c:v>22-'23</c:v>
                </c:pt>
                <c:pt idx="2">
                  <c:v>23-'24</c:v>
                </c:pt>
                <c:pt idx="3">
                  <c:v>24-'25</c:v>
                </c:pt>
                <c:pt idx="4">
                  <c:v>25-'26</c:v>
                </c:pt>
                <c:pt idx="5">
                  <c:v>26-'27</c:v>
                </c:pt>
              </c:strCache>
            </c:strRef>
          </c:cat>
          <c:val>
            <c:numRef>
              <c:f>Charts!$B$16:$G$16</c:f>
              <c:numCache>
                <c:formatCode>"$"#,##0</c:formatCode>
                <c:ptCount val="6"/>
                <c:pt idx="0">
                  <c:v>87043.112500000003</c:v>
                </c:pt>
                <c:pt idx="1">
                  <c:v>259173.3125</c:v>
                </c:pt>
                <c:pt idx="2">
                  <c:v>0</c:v>
                </c:pt>
                <c:pt idx="3">
                  <c:v>93140.150000000009</c:v>
                </c:pt>
                <c:pt idx="4">
                  <c:v>155503.98750000002</c:v>
                </c:pt>
                <c:pt idx="5">
                  <c:v>120000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A73-42C8-B259-475F47E60A5F}"/>
            </c:ext>
          </c:extLst>
        </c:ser>
        <c:ser>
          <c:idx val="3"/>
          <c:order val="3"/>
          <c:tx>
            <c:strRef>
              <c:f>Charts!$A$17</c:f>
              <c:strCache>
                <c:ptCount val="1"/>
                <c:pt idx="0">
                  <c:v>Noninstructional Laptops</c:v>
                </c:pt>
              </c:strCache>
            </c:strRef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Charts!$B$13:$G$13</c:f>
              <c:strCache>
                <c:ptCount val="6"/>
                <c:pt idx="0">
                  <c:v>21-'22</c:v>
                </c:pt>
                <c:pt idx="1">
                  <c:v>22-'23</c:v>
                </c:pt>
                <c:pt idx="2">
                  <c:v>23-'24</c:v>
                </c:pt>
                <c:pt idx="3">
                  <c:v>24-'25</c:v>
                </c:pt>
                <c:pt idx="4">
                  <c:v>25-'26</c:v>
                </c:pt>
                <c:pt idx="5">
                  <c:v>26-'27</c:v>
                </c:pt>
              </c:strCache>
            </c:strRef>
          </c:cat>
          <c:val>
            <c:numRef>
              <c:f>Charts!$B$17:$G$17</c:f>
              <c:numCache>
                <c:formatCode>"$"#,##0</c:formatCode>
                <c:ptCount val="6"/>
                <c:pt idx="0">
                  <c:v>265309.32500000001</c:v>
                </c:pt>
                <c:pt idx="1">
                  <c:v>29267.93</c:v>
                </c:pt>
                <c:pt idx="2">
                  <c:v>0</c:v>
                </c:pt>
                <c:pt idx="3">
                  <c:v>33360.79</c:v>
                </c:pt>
                <c:pt idx="4">
                  <c:v>4321.5750000000007</c:v>
                </c:pt>
                <c:pt idx="5">
                  <c:v>267000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A73-42C8-B259-475F47E60A5F}"/>
            </c:ext>
          </c:extLst>
        </c:ser>
        <c:ser>
          <c:idx val="4"/>
          <c:order val="4"/>
          <c:tx>
            <c:strRef>
              <c:f>Charts!$A$18</c:f>
              <c:strCache>
                <c:ptCount val="1"/>
                <c:pt idx="0">
                  <c:v>Total</c:v>
                </c:pt>
              </c:strCache>
            </c:strRef>
          </c:tx>
          <c:spPr>
            <a:ln w="34925" cap="rnd">
              <a:solidFill>
                <a:schemeClr val="accent5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3.3333333333333381E-2"/>
                  <c:y val="-5.5555555555555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CA73-42C8-B259-475F47E60A5F}"/>
                </c:ext>
              </c:extLst>
            </c:dLbl>
            <c:dLbl>
              <c:idx val="1"/>
              <c:layout>
                <c:manualLayout>
                  <c:x val="5.0925337632079971E-17"/>
                  <c:y val="-3.24074074074074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A73-42C8-B259-475F47E60A5F}"/>
                </c:ext>
              </c:extLst>
            </c:dLbl>
            <c:dLbl>
              <c:idx val="2"/>
              <c:layout>
                <c:manualLayout>
                  <c:x val="5.5555555555555558E-3"/>
                  <c:y val="-2.7777777777777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CA73-42C8-B259-475F47E60A5F}"/>
                </c:ext>
              </c:extLst>
            </c:dLbl>
            <c:dLbl>
              <c:idx val="3"/>
              <c:layout>
                <c:manualLayout>
                  <c:x val="-5.5555555555556572E-3"/>
                  <c:y val="-3.703703703703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A73-42C8-B259-475F47E60A5F}"/>
                </c:ext>
              </c:extLst>
            </c:dLbl>
            <c:dLbl>
              <c:idx val="4"/>
              <c:layout>
                <c:manualLayout>
                  <c:x val="-1.1111111111111112E-2"/>
                  <c:y val="-5.5555555555555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CA73-42C8-B259-475F47E60A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Charts!$B$13:$G$13</c:f>
              <c:strCache>
                <c:ptCount val="6"/>
                <c:pt idx="0">
                  <c:v>21-'22</c:v>
                </c:pt>
                <c:pt idx="1">
                  <c:v>22-'23</c:v>
                </c:pt>
                <c:pt idx="2">
                  <c:v>23-'24</c:v>
                </c:pt>
                <c:pt idx="3">
                  <c:v>24-'25</c:v>
                </c:pt>
                <c:pt idx="4">
                  <c:v>25-'26</c:v>
                </c:pt>
                <c:pt idx="5">
                  <c:v>26-'27</c:v>
                </c:pt>
              </c:strCache>
            </c:strRef>
          </c:cat>
          <c:val>
            <c:numRef>
              <c:f>Charts!$B$18:$G$18</c:f>
              <c:numCache>
                <c:formatCode>"$"#,##0</c:formatCode>
                <c:ptCount val="6"/>
                <c:pt idx="0">
                  <c:v>1178460.96</c:v>
                </c:pt>
                <c:pt idx="1">
                  <c:v>1152176.0725</c:v>
                </c:pt>
                <c:pt idx="2">
                  <c:v>975003.15749999997</c:v>
                </c:pt>
                <c:pt idx="3">
                  <c:v>742513.13250000018</c:v>
                </c:pt>
                <c:pt idx="4">
                  <c:v>551943.11250000005</c:v>
                </c:pt>
                <c:pt idx="5">
                  <c:v>1671525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CA73-42C8-B259-475F47E60A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76525440"/>
        <c:axId val="857083760"/>
      </c:lineChart>
      <c:catAx>
        <c:axId val="1076525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7083760"/>
        <c:crosses val="autoZero"/>
        <c:auto val="1"/>
        <c:lblAlgn val="ctr"/>
        <c:lblOffset val="100"/>
        <c:noMultiLvlLbl val="0"/>
      </c:catAx>
      <c:valAx>
        <c:axId val="857083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76525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08474" y="781303"/>
            <a:ext cx="10375051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1075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8000"/>
                </a:lnTo>
              </a:path>
            </a:pathLst>
          </a:custGeom>
          <a:ln w="9144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24931" y="3681983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54" y="0"/>
                </a:moveTo>
                <a:lnTo>
                  <a:pt x="0" y="3176587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2099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1" y="0"/>
                </a:moveTo>
                <a:lnTo>
                  <a:pt x="2042464" y="0"/>
                </a:lnTo>
                <a:lnTo>
                  <a:pt x="0" y="6858000"/>
                </a:lnTo>
                <a:lnTo>
                  <a:pt x="3006851" y="6858000"/>
                </a:lnTo>
                <a:lnTo>
                  <a:pt x="3006851" y="0"/>
                </a:lnTo>
                <a:close/>
              </a:path>
            </a:pathLst>
          </a:custGeom>
          <a:solidFill>
            <a:srgbClr val="C00000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4330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75" y="0"/>
                </a:moveTo>
                <a:lnTo>
                  <a:pt x="0" y="0"/>
                </a:lnTo>
                <a:lnTo>
                  <a:pt x="1208189" y="6858000"/>
                </a:lnTo>
                <a:lnTo>
                  <a:pt x="2587675" y="6858000"/>
                </a:lnTo>
                <a:lnTo>
                  <a:pt x="2587675" y="0"/>
                </a:lnTo>
                <a:close/>
              </a:path>
            </a:pathLst>
          </a:custGeom>
          <a:solidFill>
            <a:srgbClr val="C0000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2167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6" y="0"/>
                </a:moveTo>
                <a:lnTo>
                  <a:pt x="0" y="3810000"/>
                </a:lnTo>
                <a:lnTo>
                  <a:pt x="3259836" y="3810000"/>
                </a:lnTo>
                <a:lnTo>
                  <a:pt x="3259836" y="0"/>
                </a:lnTo>
                <a:close/>
              </a:path>
            </a:pathLst>
          </a:custGeom>
          <a:solidFill>
            <a:srgbClr val="FF0000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792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2" y="0"/>
                </a:moveTo>
                <a:lnTo>
                  <a:pt x="0" y="0"/>
                </a:lnTo>
                <a:lnTo>
                  <a:pt x="2467571" y="6858000"/>
                </a:lnTo>
                <a:lnTo>
                  <a:pt x="2851162" y="6858000"/>
                </a:lnTo>
                <a:lnTo>
                  <a:pt x="2851162" y="0"/>
                </a:lnTo>
                <a:close/>
              </a:path>
            </a:pathLst>
          </a:custGeom>
          <a:solidFill>
            <a:srgbClr val="BE0000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8132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15" y="0"/>
                </a:moveTo>
                <a:lnTo>
                  <a:pt x="1018946" y="0"/>
                </a:lnTo>
                <a:lnTo>
                  <a:pt x="0" y="6858000"/>
                </a:lnTo>
                <a:lnTo>
                  <a:pt x="1290815" y="6858000"/>
                </a:lnTo>
                <a:lnTo>
                  <a:pt x="1290815" y="0"/>
                </a:lnTo>
                <a:close/>
              </a:path>
            </a:pathLst>
          </a:custGeom>
          <a:solidFill>
            <a:srgbClr val="FF4040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40752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194" y="0"/>
                </a:moveTo>
                <a:lnTo>
                  <a:pt x="0" y="0"/>
                </a:lnTo>
                <a:lnTo>
                  <a:pt x="1107770" y="6858000"/>
                </a:lnTo>
                <a:lnTo>
                  <a:pt x="1248194" y="6858000"/>
                </a:lnTo>
                <a:lnTo>
                  <a:pt x="1248194" y="0"/>
                </a:lnTo>
                <a:close/>
              </a:path>
            </a:pathLst>
          </a:custGeom>
          <a:solidFill>
            <a:srgbClr val="C00000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2347" y="3590543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8" y="0"/>
                </a:moveTo>
                <a:lnTo>
                  <a:pt x="0" y="3267455"/>
                </a:lnTo>
                <a:lnTo>
                  <a:pt x="1816608" y="3267455"/>
                </a:lnTo>
                <a:lnTo>
                  <a:pt x="1816608" y="0"/>
                </a:lnTo>
                <a:close/>
              </a:path>
            </a:pathLst>
          </a:custGeom>
          <a:solidFill>
            <a:srgbClr val="C00000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C00000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bg object 2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24884" y="6100571"/>
            <a:ext cx="2813303" cy="42976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1075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8000"/>
                </a:lnTo>
              </a:path>
            </a:pathLst>
          </a:custGeom>
          <a:ln w="9144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24931" y="3681983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54" y="0"/>
                </a:moveTo>
                <a:lnTo>
                  <a:pt x="0" y="3176587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2099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1" y="0"/>
                </a:moveTo>
                <a:lnTo>
                  <a:pt x="2042464" y="0"/>
                </a:lnTo>
                <a:lnTo>
                  <a:pt x="0" y="6858000"/>
                </a:lnTo>
                <a:lnTo>
                  <a:pt x="3006851" y="6858000"/>
                </a:lnTo>
                <a:lnTo>
                  <a:pt x="3006851" y="0"/>
                </a:lnTo>
                <a:close/>
              </a:path>
            </a:pathLst>
          </a:custGeom>
          <a:solidFill>
            <a:srgbClr val="C00000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4330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75" y="0"/>
                </a:moveTo>
                <a:lnTo>
                  <a:pt x="0" y="0"/>
                </a:lnTo>
                <a:lnTo>
                  <a:pt x="1208189" y="6858000"/>
                </a:lnTo>
                <a:lnTo>
                  <a:pt x="2587675" y="6858000"/>
                </a:lnTo>
                <a:lnTo>
                  <a:pt x="2587675" y="0"/>
                </a:lnTo>
                <a:close/>
              </a:path>
            </a:pathLst>
          </a:custGeom>
          <a:solidFill>
            <a:srgbClr val="C0000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2167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6" y="0"/>
                </a:moveTo>
                <a:lnTo>
                  <a:pt x="0" y="3810000"/>
                </a:lnTo>
                <a:lnTo>
                  <a:pt x="3259836" y="3810000"/>
                </a:lnTo>
                <a:lnTo>
                  <a:pt x="3259836" y="0"/>
                </a:lnTo>
                <a:close/>
              </a:path>
            </a:pathLst>
          </a:custGeom>
          <a:solidFill>
            <a:srgbClr val="FF0000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792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2" y="0"/>
                </a:moveTo>
                <a:lnTo>
                  <a:pt x="0" y="0"/>
                </a:lnTo>
                <a:lnTo>
                  <a:pt x="2467571" y="6858000"/>
                </a:lnTo>
                <a:lnTo>
                  <a:pt x="2851162" y="6858000"/>
                </a:lnTo>
                <a:lnTo>
                  <a:pt x="2851162" y="0"/>
                </a:lnTo>
                <a:close/>
              </a:path>
            </a:pathLst>
          </a:custGeom>
          <a:solidFill>
            <a:srgbClr val="BE0000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8132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15" y="0"/>
                </a:moveTo>
                <a:lnTo>
                  <a:pt x="1018946" y="0"/>
                </a:lnTo>
                <a:lnTo>
                  <a:pt x="0" y="6858000"/>
                </a:lnTo>
                <a:lnTo>
                  <a:pt x="1290815" y="6858000"/>
                </a:lnTo>
                <a:lnTo>
                  <a:pt x="1290815" y="0"/>
                </a:lnTo>
                <a:close/>
              </a:path>
            </a:pathLst>
          </a:custGeom>
          <a:solidFill>
            <a:srgbClr val="FF4040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40752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194" y="0"/>
                </a:moveTo>
                <a:lnTo>
                  <a:pt x="0" y="0"/>
                </a:lnTo>
                <a:lnTo>
                  <a:pt x="1107770" y="6858000"/>
                </a:lnTo>
                <a:lnTo>
                  <a:pt x="1248194" y="6858000"/>
                </a:lnTo>
                <a:lnTo>
                  <a:pt x="1248194" y="0"/>
                </a:lnTo>
                <a:close/>
              </a:path>
            </a:pathLst>
          </a:custGeom>
          <a:solidFill>
            <a:srgbClr val="C00000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2347" y="3590543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8" y="0"/>
                </a:moveTo>
                <a:lnTo>
                  <a:pt x="0" y="3267455"/>
                </a:lnTo>
                <a:lnTo>
                  <a:pt x="1816608" y="3267455"/>
                </a:lnTo>
                <a:lnTo>
                  <a:pt x="1816608" y="0"/>
                </a:lnTo>
                <a:close/>
              </a:path>
            </a:pathLst>
          </a:custGeom>
          <a:solidFill>
            <a:srgbClr val="C00000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8474" y="781303"/>
            <a:ext cx="10375051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84377" y="1642732"/>
            <a:ext cx="8448675" cy="4181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43280" cy="5666740"/>
          </a:xfrm>
          <a:custGeom>
            <a:avLst/>
            <a:gdLst/>
            <a:ahLst/>
            <a:cxnLst/>
            <a:rect l="l" t="t" r="r" b="b"/>
            <a:pathLst>
              <a:path w="843280" h="5666740">
                <a:moveTo>
                  <a:pt x="842772" y="0"/>
                </a:moveTo>
                <a:lnTo>
                  <a:pt x="0" y="0"/>
                </a:lnTo>
                <a:lnTo>
                  <a:pt x="0" y="5666232"/>
                </a:lnTo>
                <a:lnTo>
                  <a:pt x="842772" y="0"/>
                </a:lnTo>
                <a:close/>
              </a:path>
            </a:pathLst>
          </a:custGeom>
          <a:solidFill>
            <a:srgbClr val="C00000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189878" y="2326684"/>
            <a:ext cx="5972810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1210" marR="5080" indent="-779145">
              <a:lnSpc>
                <a:spcPct val="100000"/>
              </a:lnSpc>
              <a:spcBef>
                <a:spcPts val="100"/>
              </a:spcBef>
            </a:pPr>
            <a:r>
              <a:rPr sz="5400" dirty="0">
                <a:solidFill>
                  <a:srgbClr val="C00000"/>
                </a:solidFill>
                <a:latin typeface="Trebuchet MS"/>
                <a:cs typeface="Trebuchet MS"/>
              </a:rPr>
              <a:t>5</a:t>
            </a:r>
            <a:r>
              <a:rPr sz="5400" spc="-9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5400" spc="-560" dirty="0">
                <a:solidFill>
                  <a:srgbClr val="C00000"/>
                </a:solidFill>
                <a:latin typeface="Trebuchet MS"/>
                <a:cs typeface="Trebuchet MS"/>
              </a:rPr>
              <a:t>Y</a:t>
            </a:r>
            <a:r>
              <a:rPr sz="5400" spc="-5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5400" spc="-10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5400" dirty="0">
                <a:solidFill>
                  <a:srgbClr val="C00000"/>
                </a:solidFill>
                <a:latin typeface="Trebuchet MS"/>
                <a:cs typeface="Trebuchet MS"/>
              </a:rPr>
              <a:t>r</a:t>
            </a:r>
            <a:r>
              <a:rPr sz="5400" spc="-29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5400" spc="-10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5400" dirty="0">
                <a:solidFill>
                  <a:srgbClr val="C00000"/>
                </a:solidFill>
                <a:latin typeface="Trebuchet MS"/>
                <a:cs typeface="Trebuchet MS"/>
              </a:rPr>
              <a:t>g</a:t>
            </a:r>
            <a:r>
              <a:rPr sz="5400" spc="-5" dirty="0">
                <a:solidFill>
                  <a:srgbClr val="C00000"/>
                </a:solidFill>
                <a:latin typeface="Trebuchet MS"/>
                <a:cs typeface="Trebuchet MS"/>
              </a:rPr>
              <a:t>i</a:t>
            </a:r>
            <a:r>
              <a:rPr sz="5400" dirty="0">
                <a:solidFill>
                  <a:srgbClr val="C00000"/>
                </a:solidFill>
                <a:latin typeface="Trebuchet MS"/>
                <a:cs typeface="Trebuchet MS"/>
              </a:rPr>
              <a:t>ng</a:t>
            </a:r>
            <a:r>
              <a:rPr sz="5400" spc="1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5400" spc="-220" dirty="0">
                <a:solidFill>
                  <a:srgbClr val="C00000"/>
                </a:solidFill>
                <a:latin typeface="Trebuchet MS"/>
                <a:cs typeface="Trebuchet MS"/>
              </a:rPr>
              <a:t>R</a:t>
            </a:r>
            <a:r>
              <a:rPr sz="5400" spc="-10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5400" dirty="0">
                <a:solidFill>
                  <a:srgbClr val="C00000"/>
                </a:solidFill>
                <a:latin typeface="Trebuchet MS"/>
                <a:cs typeface="Trebuchet MS"/>
              </a:rPr>
              <a:t>p</a:t>
            </a:r>
            <a:r>
              <a:rPr sz="5400" spc="-10" dirty="0">
                <a:solidFill>
                  <a:srgbClr val="C00000"/>
                </a:solidFill>
                <a:latin typeface="Trebuchet MS"/>
                <a:cs typeface="Trebuchet MS"/>
              </a:rPr>
              <a:t>o</a:t>
            </a:r>
            <a:r>
              <a:rPr sz="5400" dirty="0">
                <a:solidFill>
                  <a:srgbClr val="C00000"/>
                </a:solidFill>
                <a:latin typeface="Trebuchet MS"/>
                <a:cs typeface="Trebuchet MS"/>
              </a:rPr>
              <a:t>rt  </a:t>
            </a:r>
            <a:r>
              <a:rPr sz="5400" spc="-5" dirty="0">
                <a:solidFill>
                  <a:srgbClr val="C00000"/>
                </a:solidFill>
                <a:latin typeface="Trebuchet MS"/>
                <a:cs typeface="Trebuchet MS"/>
              </a:rPr>
              <a:t>for Computers</a:t>
            </a:r>
            <a:endParaRPr sz="54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24601" y="4324720"/>
            <a:ext cx="2870920" cy="7790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865" marR="5080" indent="-50800">
              <a:lnSpc>
                <a:spcPct val="136100"/>
              </a:lnSpc>
              <a:spcBef>
                <a:spcPts val="100"/>
              </a:spcBef>
            </a:pPr>
            <a:r>
              <a:rPr lang="en-US" spc="-5" dirty="0" smtClean="0">
                <a:solidFill>
                  <a:srgbClr val="7E7E7E"/>
                </a:solidFill>
                <a:latin typeface="Trebuchet MS"/>
                <a:cs typeface="Trebuchet MS"/>
              </a:rPr>
              <a:t>Jorge Forero</a:t>
            </a:r>
            <a:endParaRPr lang="en-US" sz="1800" spc="-525" dirty="0" smtClean="0">
              <a:solidFill>
                <a:srgbClr val="7E7E7E"/>
              </a:solidFill>
              <a:latin typeface="Trebuchet MS"/>
              <a:cs typeface="Trebuchet MS"/>
            </a:endParaRPr>
          </a:p>
          <a:p>
            <a:pPr marL="62865" marR="5080" indent="-50800">
              <a:lnSpc>
                <a:spcPct val="136100"/>
              </a:lnSpc>
              <a:spcBef>
                <a:spcPts val="100"/>
              </a:spcBef>
            </a:pPr>
            <a:r>
              <a:rPr lang="en-US" spc="-5" dirty="0" smtClean="0">
                <a:solidFill>
                  <a:srgbClr val="7E7E7E"/>
                </a:solidFill>
                <a:latin typeface="Trebuchet MS"/>
                <a:cs typeface="Trebuchet MS"/>
              </a:rPr>
              <a:t>March 24,2022</a:t>
            </a:r>
            <a:endParaRPr sz="1800" dirty="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05100" y="723900"/>
            <a:ext cx="4690859" cy="7147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Aging report by Fiscal Year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E8CE94D-70CA-4F8C-9BFE-49A00223E03B}"/>
              </a:ext>
              <a:ext uri="{147F2762-F138-4A5C-976F-8EAC2B608ADB}">
                <a16:predDERef xmlns:a16="http://schemas.microsoft.com/office/drawing/2014/main" pred="{A5C63DBC-C418-4F00-B37C-3F4A25D55C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8685514"/>
              </p:ext>
            </p:extLst>
          </p:nvPr>
        </p:nvGraphicFramePr>
        <p:xfrm>
          <a:off x="984378" y="1642731"/>
          <a:ext cx="8464422" cy="4181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738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Aging Report by Cost by Fiscal Year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5C63DBC-C418-4F00-B37C-3F4A25D55C48}"/>
              </a:ext>
              <a:ext uri="{147F2762-F138-4A5C-976F-8EAC2B608ADB}">
                <a16:predDERef xmlns:a16="http://schemas.microsoft.com/office/drawing/2014/main" pred="{74A69A5B-BF66-434D-A75B-BA3BC2086D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7946489"/>
              </p:ext>
            </p:extLst>
          </p:nvPr>
        </p:nvGraphicFramePr>
        <p:xfrm>
          <a:off x="984377" y="1642732"/>
          <a:ext cx="8448674" cy="4181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261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Detailed Aging report by device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8834525"/>
              </p:ext>
            </p:extLst>
          </p:nvPr>
        </p:nvGraphicFramePr>
        <p:xfrm>
          <a:off x="838200" y="1690688"/>
          <a:ext cx="8839199" cy="4125912"/>
        </p:xfrm>
        <a:graphic>
          <a:graphicData uri="http://schemas.openxmlformats.org/drawingml/2006/table">
            <a:tbl>
              <a:tblPr/>
              <a:tblGrid>
                <a:gridCol w="1885317">
                  <a:extLst>
                    <a:ext uri="{9D8B030D-6E8A-4147-A177-3AD203B41FA5}">
                      <a16:colId xmlns:a16="http://schemas.microsoft.com/office/drawing/2014/main" val="4135525655"/>
                    </a:ext>
                  </a:extLst>
                </a:gridCol>
                <a:gridCol w="1307406">
                  <a:extLst>
                    <a:ext uri="{9D8B030D-6E8A-4147-A177-3AD203B41FA5}">
                      <a16:colId xmlns:a16="http://schemas.microsoft.com/office/drawing/2014/main" val="2131967337"/>
                    </a:ext>
                  </a:extLst>
                </a:gridCol>
                <a:gridCol w="1231613">
                  <a:extLst>
                    <a:ext uri="{9D8B030D-6E8A-4147-A177-3AD203B41FA5}">
                      <a16:colId xmlns:a16="http://schemas.microsoft.com/office/drawing/2014/main" val="813649421"/>
                    </a:ext>
                  </a:extLst>
                </a:gridCol>
                <a:gridCol w="1203192">
                  <a:extLst>
                    <a:ext uri="{9D8B030D-6E8A-4147-A177-3AD203B41FA5}">
                      <a16:colId xmlns:a16="http://schemas.microsoft.com/office/drawing/2014/main" val="2439678619"/>
                    </a:ext>
                  </a:extLst>
                </a:gridCol>
                <a:gridCol w="975817">
                  <a:extLst>
                    <a:ext uri="{9D8B030D-6E8A-4147-A177-3AD203B41FA5}">
                      <a16:colId xmlns:a16="http://schemas.microsoft.com/office/drawing/2014/main" val="4118517445"/>
                    </a:ext>
                  </a:extLst>
                </a:gridCol>
                <a:gridCol w="1117927">
                  <a:extLst>
                    <a:ext uri="{9D8B030D-6E8A-4147-A177-3AD203B41FA5}">
                      <a16:colId xmlns:a16="http://schemas.microsoft.com/office/drawing/2014/main" val="128122024"/>
                    </a:ext>
                  </a:extLst>
                </a:gridCol>
                <a:gridCol w="1117927">
                  <a:extLst>
                    <a:ext uri="{9D8B030D-6E8A-4147-A177-3AD203B41FA5}">
                      <a16:colId xmlns:a16="http://schemas.microsoft.com/office/drawing/2014/main" val="807674336"/>
                    </a:ext>
                  </a:extLst>
                </a:gridCol>
              </a:tblGrid>
              <a:tr h="68765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21-'22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22-'23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23-'24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24-'25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25-'26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26-’27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608467"/>
                  </a:ext>
                </a:extLst>
              </a:tr>
              <a:tr h="6876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Instructional Desktops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7310903"/>
                  </a:ext>
                </a:extLst>
              </a:tr>
              <a:tr h="6876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Instructional Laptops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930031"/>
                  </a:ext>
                </a:extLst>
              </a:tr>
              <a:tr h="6876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Non-instructional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Desktops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3703767"/>
                  </a:ext>
                </a:extLst>
              </a:tr>
              <a:tr h="6876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Non-instructional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Laptops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0265513"/>
                  </a:ext>
                </a:extLst>
              </a:tr>
              <a:tr h="6876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289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581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Detailed Aging report by Cost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2986277"/>
              </p:ext>
            </p:extLst>
          </p:nvPr>
        </p:nvGraphicFramePr>
        <p:xfrm>
          <a:off x="838200" y="1690688"/>
          <a:ext cx="8839199" cy="4125912"/>
        </p:xfrm>
        <a:graphic>
          <a:graphicData uri="http://schemas.openxmlformats.org/drawingml/2006/table">
            <a:tbl>
              <a:tblPr/>
              <a:tblGrid>
                <a:gridCol w="1885317">
                  <a:extLst>
                    <a:ext uri="{9D8B030D-6E8A-4147-A177-3AD203B41FA5}">
                      <a16:colId xmlns:a16="http://schemas.microsoft.com/office/drawing/2014/main" val="4135525655"/>
                    </a:ext>
                  </a:extLst>
                </a:gridCol>
                <a:gridCol w="1307406">
                  <a:extLst>
                    <a:ext uri="{9D8B030D-6E8A-4147-A177-3AD203B41FA5}">
                      <a16:colId xmlns:a16="http://schemas.microsoft.com/office/drawing/2014/main" val="2131967337"/>
                    </a:ext>
                  </a:extLst>
                </a:gridCol>
                <a:gridCol w="1231613">
                  <a:extLst>
                    <a:ext uri="{9D8B030D-6E8A-4147-A177-3AD203B41FA5}">
                      <a16:colId xmlns:a16="http://schemas.microsoft.com/office/drawing/2014/main" val="813649421"/>
                    </a:ext>
                  </a:extLst>
                </a:gridCol>
                <a:gridCol w="1203192">
                  <a:extLst>
                    <a:ext uri="{9D8B030D-6E8A-4147-A177-3AD203B41FA5}">
                      <a16:colId xmlns:a16="http://schemas.microsoft.com/office/drawing/2014/main" val="2439678619"/>
                    </a:ext>
                  </a:extLst>
                </a:gridCol>
                <a:gridCol w="975817">
                  <a:extLst>
                    <a:ext uri="{9D8B030D-6E8A-4147-A177-3AD203B41FA5}">
                      <a16:colId xmlns:a16="http://schemas.microsoft.com/office/drawing/2014/main" val="4118517445"/>
                    </a:ext>
                  </a:extLst>
                </a:gridCol>
                <a:gridCol w="1117927">
                  <a:extLst>
                    <a:ext uri="{9D8B030D-6E8A-4147-A177-3AD203B41FA5}">
                      <a16:colId xmlns:a16="http://schemas.microsoft.com/office/drawing/2014/main" val="128122024"/>
                    </a:ext>
                  </a:extLst>
                </a:gridCol>
                <a:gridCol w="1117927">
                  <a:extLst>
                    <a:ext uri="{9D8B030D-6E8A-4147-A177-3AD203B41FA5}">
                      <a16:colId xmlns:a16="http://schemas.microsoft.com/office/drawing/2014/main" val="1793045561"/>
                    </a:ext>
                  </a:extLst>
                </a:gridCol>
              </a:tblGrid>
              <a:tr h="68765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21-'22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22-'23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23-'24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24-'25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25-'26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26-’27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608467"/>
                  </a:ext>
                </a:extLst>
              </a:tr>
              <a:tr h="6876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Instructional Desktops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$553,837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$829,215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$656,926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$127,236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$34,797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$864,00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7310903"/>
                  </a:ext>
                </a:extLst>
              </a:tr>
              <a:tr h="6876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Instructional Laptops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$272,271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$34,520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$318,077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$488,776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$357,321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$420,525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930031"/>
                  </a:ext>
                </a:extLst>
              </a:tr>
              <a:tr h="6876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Non-instructional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Desktops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$87,043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$259,173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$93,140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$155,504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$120,000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3703767"/>
                  </a:ext>
                </a:extLst>
              </a:tr>
              <a:tr h="6876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Non-instructional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Laptops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$265,309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$29,268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$33,361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$4,322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$267,000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0265513"/>
                  </a:ext>
                </a:extLst>
              </a:tr>
              <a:tr h="6876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$1,178,461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$1,152,176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$975,003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$742,513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$551,943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$1,671,525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289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823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2021 – 2022 Summary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4377" y="1642732"/>
            <a:ext cx="8448675" cy="3108543"/>
          </a:xfrm>
        </p:spPr>
        <p:txBody>
          <a:bodyPr/>
          <a:lstStyle/>
          <a:p>
            <a:r>
              <a:rPr lang="en-US" sz="1400" b="1" i="1" dirty="0"/>
              <a:t>Milestones: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/>
              <a:t>SAC Cabinet approved a total of $1.15M in funding to update </a:t>
            </a:r>
            <a:r>
              <a:rPr lang="en-US" sz="1400" i="1" dirty="0" smtClean="0"/>
              <a:t>817 </a:t>
            </a:r>
            <a:r>
              <a:rPr lang="en-US" sz="1400" i="1" dirty="0"/>
              <a:t>computers. $822k from HEERF funding and another $325k from General funds for the Computer Replacement Plan. This should get all SAC computers up to date for the year. </a:t>
            </a:r>
            <a:endParaRPr lang="en-US" sz="1400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i="1" dirty="0" smtClean="0"/>
          </a:p>
          <a:p>
            <a:r>
              <a:rPr lang="en-US" i="1" dirty="0" smtClean="0">
                <a:solidFill>
                  <a:srgbClr val="FF0000"/>
                </a:solidFill>
              </a:rPr>
              <a:t>Corrections</a:t>
            </a:r>
            <a:endParaRPr lang="en-US" i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FF0000"/>
                </a:solidFill>
              </a:rPr>
              <a:t>As of February 2022, 518 computers deployed besides 817 Mentioned above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i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FF0000"/>
                </a:solidFill>
              </a:rPr>
              <a:t>As of March 22, 2022 – 179 Laptops and 89 Desktops have been received out of the 817</a:t>
            </a:r>
          </a:p>
          <a:p>
            <a:endParaRPr lang="en-US" sz="1400" i="1" dirty="0"/>
          </a:p>
          <a:p>
            <a:endParaRPr lang="en-US" sz="1400" i="1" dirty="0" smtClean="0"/>
          </a:p>
          <a:p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62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2022-2023 Forecast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4377" y="1642732"/>
            <a:ext cx="8448675" cy="276999"/>
          </a:xfrm>
        </p:spPr>
        <p:txBody>
          <a:bodyPr/>
          <a:lstStyle/>
          <a:p>
            <a:r>
              <a:rPr lang="en-US" dirty="0" smtClean="0"/>
              <a:t>The following will be at end of the 5 year cycle during the fiscal year of 2022 – 2023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2903266"/>
              </p:ext>
            </p:extLst>
          </p:nvPr>
        </p:nvGraphicFramePr>
        <p:xfrm>
          <a:off x="984377" y="2057400"/>
          <a:ext cx="5568823" cy="3657600"/>
        </p:xfrm>
        <a:graphic>
          <a:graphicData uri="http://schemas.openxmlformats.org/drawingml/2006/table">
            <a:tbl>
              <a:tblPr/>
              <a:tblGrid>
                <a:gridCol w="2373011">
                  <a:extLst>
                    <a:ext uri="{9D8B030D-6E8A-4147-A177-3AD203B41FA5}">
                      <a16:colId xmlns:a16="http://schemas.microsoft.com/office/drawing/2014/main" val="4135525655"/>
                    </a:ext>
                  </a:extLst>
                </a:gridCol>
                <a:gridCol w="1645605">
                  <a:extLst>
                    <a:ext uri="{9D8B030D-6E8A-4147-A177-3AD203B41FA5}">
                      <a16:colId xmlns:a16="http://schemas.microsoft.com/office/drawing/2014/main" val="2131967337"/>
                    </a:ext>
                  </a:extLst>
                </a:gridCol>
                <a:gridCol w="1550207">
                  <a:extLst>
                    <a:ext uri="{9D8B030D-6E8A-4147-A177-3AD203B41FA5}">
                      <a16:colId xmlns:a16="http://schemas.microsoft.com/office/drawing/2014/main" val="81364942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608467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Instructional Desktops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$829,215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731090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Instructional Laptops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$34,520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93003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Non-instructional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Desktops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$259,173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3703767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Non-instructional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Laptops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$29,268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026551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$1,152,176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289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07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C00000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645771" y="2308418"/>
            <a:ext cx="471170" cy="1245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0" b="1" dirty="0">
                <a:solidFill>
                  <a:srgbClr val="C00000"/>
                </a:solidFill>
                <a:latin typeface="Trebuchet MS"/>
                <a:cs typeface="Trebuchet MS"/>
              </a:rPr>
              <a:t>?</a:t>
            </a:r>
            <a:endParaRPr sz="80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24884" y="6100571"/>
            <a:ext cx="2813303" cy="42976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908474" y="781303"/>
            <a:ext cx="20129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C00000"/>
                </a:solidFill>
                <a:latin typeface="Trebuchet MS"/>
                <a:cs typeface="Trebuchet MS"/>
              </a:rPr>
              <a:t>Questions</a:t>
            </a:r>
            <a:endParaRPr sz="360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D5E80E2A30D249A41C16FDA3A48D2F" ma:contentTypeVersion="4" ma:contentTypeDescription="Create a new document." ma:contentTypeScope="" ma:versionID="468b47a658807e17510b881a4ece1061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targetNamespace="http://schemas.microsoft.com/office/2006/metadata/properties" ma:root="true" ma:fieldsID="838df870565d078703ad56f01e392e27" ns1:_="" ns2:_="">
    <xsd:import namespace="http://schemas.microsoft.com/sharepoint/v3"/>
    <xsd:import namespace="431189f8-a51b-453f-9f0c-3a0b3b65b12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HNYXMCCMVK3K-1107-212</_dlc_DocId>
    <_dlc_DocIdUrl xmlns="431189f8-a51b-453f-9f0c-3a0b3b65b12f">
      <Url>https://sac.edu/committees/SACTAC/_layouts/15/DocIdRedir.aspx?ID=HNYXMCCMVK3K-1107-212</Url>
      <Description>HNYXMCCMVK3K-1107-212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1790ED15-851F-4ED0-BFAC-77C9883A5540}"/>
</file>

<file path=customXml/itemProps2.xml><?xml version="1.0" encoding="utf-8"?>
<ds:datastoreItem xmlns:ds="http://schemas.openxmlformats.org/officeDocument/2006/customXml" ds:itemID="{94027835-6A00-4342-8554-81B6C27DF226}"/>
</file>

<file path=customXml/itemProps3.xml><?xml version="1.0" encoding="utf-8"?>
<ds:datastoreItem xmlns:ds="http://schemas.openxmlformats.org/officeDocument/2006/customXml" ds:itemID="{D6FE148E-878D-4F1C-9F69-9E1E8EA570BC}"/>
</file>

<file path=customXml/itemProps4.xml><?xml version="1.0" encoding="utf-8"?>
<ds:datastoreItem xmlns:ds="http://schemas.openxmlformats.org/officeDocument/2006/customXml" ds:itemID="{AD3A4B10-F30F-4988-81DD-3819B747669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</TotalTime>
  <Words>309</Words>
  <Application>Microsoft Office PowerPoint</Application>
  <PresentationFormat>Widescreen</PresentationFormat>
  <Paragraphs>135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Trebuchet MS</vt:lpstr>
      <vt:lpstr>Office Theme</vt:lpstr>
      <vt:lpstr>PowerPoint Presentation</vt:lpstr>
      <vt:lpstr>Aging report by Fiscal Year</vt:lpstr>
      <vt:lpstr>Aging Report by Cost by Fiscal Year</vt:lpstr>
      <vt:lpstr>Detailed Aging report by device</vt:lpstr>
      <vt:lpstr>Detailed Aging report by Cost</vt:lpstr>
      <vt:lpstr>2021 – 2022 Summary</vt:lpstr>
      <vt:lpstr>2022-2023 Forecast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Hoang, Michael</dc:creator>
  <cp:lastModifiedBy>Jorge</cp:lastModifiedBy>
  <cp:revision>8</cp:revision>
  <dcterms:created xsi:type="dcterms:W3CDTF">2022-02-23T16:16:47Z</dcterms:created>
  <dcterms:modified xsi:type="dcterms:W3CDTF">2022-03-24T23:40:25Z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2021-04-15T00:00:00Z</vt:filetime>
  </property>
  <property fmtid="{D5CDD505-2E9C-101B-9397-08002B2CF9AE}" pid="3" name="Creator">
    <vt:lpwstr>Acrobat PDFMaker 21 for PowerPoint</vt:lpwstr>
  </property>
  <property fmtid="{D5CDD505-2E9C-101B-9397-08002B2CF9AE}" pid="4" name="LastSaved">
    <vt:filetime>2022-02-23T00:00:00Z</vt:filetime>
  </property>
  <property fmtid="{D5CDD505-2E9C-101B-9397-08002B2CF9AE}" pid="5" name="ContentTypeId">
    <vt:lpwstr>0x010100FFD5E80E2A30D249A41C16FDA3A48D2F</vt:lpwstr>
  </property>
  <property fmtid="{D5CDD505-2E9C-101B-9397-08002B2CF9AE}" pid="6" name="_dlc_DocIdItemGuid">
    <vt:lpwstr>96948547-4445-4e5e-9a2a-ae2404ecb1a5</vt:lpwstr>
  </property>
</Properties>
</file>