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7" r:id="rId3"/>
    <p:sldId id="268" r:id="rId4"/>
    <p:sldId id="261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94660"/>
  </p:normalViewPr>
  <p:slideViewPr>
    <p:cSldViewPr>
      <p:cViewPr varScale="1">
        <p:scale>
          <a:sx n="90" d="100"/>
          <a:sy n="90" d="100"/>
        </p:scale>
        <p:origin x="93" y="45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8474" y="781303"/>
            <a:ext cx="1037505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5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31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4" y="0"/>
                </a:moveTo>
                <a:lnTo>
                  <a:pt x="0" y="3176587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099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64" y="0"/>
                </a:lnTo>
                <a:lnTo>
                  <a:pt x="0" y="6858000"/>
                </a:lnTo>
                <a:lnTo>
                  <a:pt x="3006851" y="6858000"/>
                </a:lnTo>
                <a:lnTo>
                  <a:pt x="3006851" y="0"/>
                </a:lnTo>
                <a:close/>
              </a:path>
            </a:pathLst>
          </a:custGeom>
          <a:solidFill>
            <a:srgbClr val="C00000">
              <a:alpha val="3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0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75" y="0"/>
                </a:moveTo>
                <a:lnTo>
                  <a:pt x="0" y="0"/>
                </a:lnTo>
                <a:lnTo>
                  <a:pt x="1208189" y="6858000"/>
                </a:lnTo>
                <a:lnTo>
                  <a:pt x="2587675" y="6858000"/>
                </a:lnTo>
                <a:lnTo>
                  <a:pt x="2587675" y="0"/>
                </a:lnTo>
                <a:close/>
              </a:path>
            </a:pathLst>
          </a:custGeom>
          <a:solidFill>
            <a:srgbClr val="C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7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6" y="0"/>
                </a:moveTo>
                <a:lnTo>
                  <a:pt x="0" y="3810000"/>
                </a:lnTo>
                <a:lnTo>
                  <a:pt x="3259836" y="3810000"/>
                </a:lnTo>
                <a:lnTo>
                  <a:pt x="3259836" y="0"/>
                </a:lnTo>
                <a:close/>
              </a:path>
            </a:pathLst>
          </a:custGeom>
          <a:solidFill>
            <a:srgbClr val="FF0000">
              <a:alpha val="721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2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2" y="0"/>
                </a:moveTo>
                <a:lnTo>
                  <a:pt x="0" y="0"/>
                </a:lnTo>
                <a:lnTo>
                  <a:pt x="2467571" y="6858000"/>
                </a:lnTo>
                <a:lnTo>
                  <a:pt x="2851162" y="6858000"/>
                </a:lnTo>
                <a:lnTo>
                  <a:pt x="2851162" y="0"/>
                </a:lnTo>
                <a:close/>
              </a:path>
            </a:pathLst>
          </a:custGeom>
          <a:solidFill>
            <a:srgbClr val="BE000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32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15" y="0"/>
                </a:moveTo>
                <a:lnTo>
                  <a:pt x="1018946" y="0"/>
                </a:lnTo>
                <a:lnTo>
                  <a:pt x="0" y="6858000"/>
                </a:lnTo>
                <a:lnTo>
                  <a:pt x="1290815" y="6858000"/>
                </a:lnTo>
                <a:lnTo>
                  <a:pt x="1290815" y="0"/>
                </a:lnTo>
                <a:close/>
              </a:path>
            </a:pathLst>
          </a:custGeom>
          <a:solidFill>
            <a:srgbClr val="FF404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52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94" y="0"/>
                </a:moveTo>
                <a:lnTo>
                  <a:pt x="0" y="0"/>
                </a:lnTo>
                <a:lnTo>
                  <a:pt x="1107770" y="6858000"/>
                </a:lnTo>
                <a:lnTo>
                  <a:pt x="1248194" y="6858000"/>
                </a:lnTo>
                <a:lnTo>
                  <a:pt x="1248194" y="0"/>
                </a:lnTo>
                <a:close/>
              </a:path>
            </a:pathLst>
          </a:custGeom>
          <a:solidFill>
            <a:srgbClr val="C00000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7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5"/>
                </a:lnTo>
                <a:lnTo>
                  <a:pt x="1816608" y="3267455"/>
                </a:lnTo>
                <a:lnTo>
                  <a:pt x="1816608" y="0"/>
                </a:lnTo>
                <a:close/>
              </a:path>
            </a:pathLst>
          </a:custGeom>
          <a:solidFill>
            <a:srgbClr val="C0000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24884" y="6100571"/>
            <a:ext cx="2813303" cy="4297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5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31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4" y="0"/>
                </a:moveTo>
                <a:lnTo>
                  <a:pt x="0" y="3176587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099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64" y="0"/>
                </a:lnTo>
                <a:lnTo>
                  <a:pt x="0" y="6858000"/>
                </a:lnTo>
                <a:lnTo>
                  <a:pt x="3006851" y="6858000"/>
                </a:lnTo>
                <a:lnTo>
                  <a:pt x="3006851" y="0"/>
                </a:lnTo>
                <a:close/>
              </a:path>
            </a:pathLst>
          </a:custGeom>
          <a:solidFill>
            <a:srgbClr val="C00000">
              <a:alpha val="3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0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75" y="0"/>
                </a:moveTo>
                <a:lnTo>
                  <a:pt x="0" y="0"/>
                </a:lnTo>
                <a:lnTo>
                  <a:pt x="1208189" y="6858000"/>
                </a:lnTo>
                <a:lnTo>
                  <a:pt x="2587675" y="6858000"/>
                </a:lnTo>
                <a:lnTo>
                  <a:pt x="2587675" y="0"/>
                </a:lnTo>
                <a:close/>
              </a:path>
            </a:pathLst>
          </a:custGeom>
          <a:solidFill>
            <a:srgbClr val="C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7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6" y="0"/>
                </a:moveTo>
                <a:lnTo>
                  <a:pt x="0" y="3810000"/>
                </a:lnTo>
                <a:lnTo>
                  <a:pt x="3259836" y="3810000"/>
                </a:lnTo>
                <a:lnTo>
                  <a:pt x="3259836" y="0"/>
                </a:lnTo>
                <a:close/>
              </a:path>
            </a:pathLst>
          </a:custGeom>
          <a:solidFill>
            <a:srgbClr val="FF0000">
              <a:alpha val="721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2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2" y="0"/>
                </a:moveTo>
                <a:lnTo>
                  <a:pt x="0" y="0"/>
                </a:lnTo>
                <a:lnTo>
                  <a:pt x="2467571" y="6858000"/>
                </a:lnTo>
                <a:lnTo>
                  <a:pt x="2851162" y="6858000"/>
                </a:lnTo>
                <a:lnTo>
                  <a:pt x="2851162" y="0"/>
                </a:lnTo>
                <a:close/>
              </a:path>
            </a:pathLst>
          </a:custGeom>
          <a:solidFill>
            <a:srgbClr val="BE000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32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15" y="0"/>
                </a:moveTo>
                <a:lnTo>
                  <a:pt x="1018946" y="0"/>
                </a:lnTo>
                <a:lnTo>
                  <a:pt x="0" y="6858000"/>
                </a:lnTo>
                <a:lnTo>
                  <a:pt x="1290815" y="6858000"/>
                </a:lnTo>
                <a:lnTo>
                  <a:pt x="1290815" y="0"/>
                </a:lnTo>
                <a:close/>
              </a:path>
            </a:pathLst>
          </a:custGeom>
          <a:solidFill>
            <a:srgbClr val="FF404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52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94" y="0"/>
                </a:moveTo>
                <a:lnTo>
                  <a:pt x="0" y="0"/>
                </a:lnTo>
                <a:lnTo>
                  <a:pt x="1107770" y="6858000"/>
                </a:lnTo>
                <a:lnTo>
                  <a:pt x="1248194" y="6858000"/>
                </a:lnTo>
                <a:lnTo>
                  <a:pt x="1248194" y="0"/>
                </a:lnTo>
                <a:close/>
              </a:path>
            </a:pathLst>
          </a:custGeom>
          <a:solidFill>
            <a:srgbClr val="C00000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7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5"/>
                </a:lnTo>
                <a:lnTo>
                  <a:pt x="1816608" y="3267455"/>
                </a:lnTo>
                <a:lnTo>
                  <a:pt x="1816608" y="0"/>
                </a:lnTo>
                <a:close/>
              </a:path>
            </a:pathLst>
          </a:custGeom>
          <a:solidFill>
            <a:srgbClr val="C0000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474" y="781303"/>
            <a:ext cx="1037505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4377" y="1642732"/>
            <a:ext cx="8448675" cy="418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C00000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89878" y="2326684"/>
            <a:ext cx="5972810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1210" marR="5080" indent="-779145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C00000"/>
                </a:solidFill>
                <a:latin typeface="Trebuchet MS"/>
                <a:cs typeface="Trebuchet MS"/>
              </a:rPr>
              <a:t>Mediation </a:t>
            </a:r>
          </a:p>
          <a:p>
            <a:pPr marL="791210" marR="5080" indent="-779145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C00000"/>
                </a:solidFill>
                <a:latin typeface="Trebuchet MS"/>
                <a:cs typeface="Trebuchet MS"/>
              </a:rPr>
              <a:t>Refresh for 2022-2023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4601" y="4324720"/>
            <a:ext cx="2870920" cy="116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marR="5080" indent="-50800">
              <a:lnSpc>
                <a:spcPct val="136100"/>
              </a:lnSpc>
              <a:spcBef>
                <a:spcPts val="100"/>
              </a:spcBef>
            </a:pPr>
            <a:r>
              <a:rPr lang="en-US" spc="-5" dirty="0" smtClean="0">
                <a:solidFill>
                  <a:srgbClr val="7E7E7E"/>
                </a:solidFill>
                <a:latin typeface="Trebuchet MS"/>
                <a:cs typeface="Trebuchet MS"/>
              </a:rPr>
              <a:t>Jorge Forero</a:t>
            </a:r>
          </a:p>
          <a:p>
            <a:pPr marL="62865" marR="5080" indent="-50800">
              <a:lnSpc>
                <a:spcPct val="136100"/>
              </a:lnSpc>
              <a:spcBef>
                <a:spcPts val="100"/>
              </a:spcBef>
            </a:pPr>
            <a:r>
              <a:rPr lang="en-US" sz="1800" spc="-5" dirty="0" smtClean="0">
                <a:solidFill>
                  <a:srgbClr val="7E7E7E"/>
                </a:solidFill>
                <a:latin typeface="Trebuchet MS"/>
                <a:cs typeface="Trebuchet MS"/>
              </a:rPr>
              <a:t>John Tran</a:t>
            </a:r>
            <a:endParaRPr lang="en-US" sz="1800" spc="-525" dirty="0" smtClean="0">
              <a:solidFill>
                <a:srgbClr val="7E7E7E"/>
              </a:solidFill>
              <a:latin typeface="Trebuchet MS"/>
              <a:cs typeface="Trebuchet MS"/>
            </a:endParaRPr>
          </a:p>
          <a:p>
            <a:pPr marL="62865" marR="5080" indent="-50800">
              <a:lnSpc>
                <a:spcPct val="136100"/>
              </a:lnSpc>
              <a:spcBef>
                <a:spcPts val="100"/>
              </a:spcBef>
            </a:pPr>
            <a:r>
              <a:rPr lang="en-US" spc="-5" dirty="0" smtClean="0">
                <a:solidFill>
                  <a:srgbClr val="7E7E7E"/>
                </a:solidFill>
                <a:latin typeface="Trebuchet MS"/>
                <a:cs typeface="Trebuchet MS"/>
              </a:rPr>
              <a:t>March 24</a:t>
            </a:r>
            <a:r>
              <a:rPr sz="1800" dirty="0" smtClean="0">
                <a:solidFill>
                  <a:srgbClr val="7E7E7E"/>
                </a:solidFill>
                <a:latin typeface="Trebuchet MS"/>
                <a:cs typeface="Trebuchet MS"/>
              </a:rPr>
              <a:t>,</a:t>
            </a:r>
            <a:r>
              <a:rPr sz="1800" spc="-40" dirty="0" smtClean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800" dirty="0" smtClean="0">
                <a:solidFill>
                  <a:srgbClr val="7E7E7E"/>
                </a:solidFill>
                <a:latin typeface="Trebuchet MS"/>
                <a:cs typeface="Trebuchet MS"/>
              </a:rPr>
              <a:t>202</a:t>
            </a:r>
            <a:r>
              <a:rPr lang="en-US" sz="1800" dirty="0" smtClean="0">
                <a:solidFill>
                  <a:srgbClr val="7E7E7E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05100" y="723900"/>
            <a:ext cx="4690859" cy="714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 – 2023 Refresh/Upgrade Planning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4377" y="1642732"/>
            <a:ext cx="8448675" cy="292387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Upgrade </a:t>
            </a:r>
            <a:r>
              <a:rPr lang="en-US" i="1" dirty="0"/>
              <a:t>outdated Crestron Systems Control to </a:t>
            </a:r>
            <a:r>
              <a:rPr lang="en-US" i="1" dirty="0" smtClean="0"/>
              <a:t>Extron-</a:t>
            </a:r>
            <a:r>
              <a:rPr lang="en-US" i="1" dirty="0" err="1" smtClean="0"/>
              <a:t>Utelogy</a:t>
            </a:r>
            <a:r>
              <a:rPr lang="en-US" i="1" dirty="0" smtClean="0"/>
              <a:t> </a:t>
            </a:r>
            <a:r>
              <a:rPr lang="en-US" i="1" dirty="0"/>
              <a:t>for 16 classrooms in the “I” building.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Upgrade </a:t>
            </a:r>
            <a:r>
              <a:rPr lang="en-US" i="1" dirty="0"/>
              <a:t>outdated Crestron Systems Control to </a:t>
            </a:r>
            <a:r>
              <a:rPr lang="en-US" i="1" dirty="0" smtClean="0"/>
              <a:t>Extron-</a:t>
            </a:r>
            <a:r>
              <a:rPr lang="en-US" i="1" dirty="0" err="1" smtClean="0"/>
              <a:t>Utelogy</a:t>
            </a:r>
            <a:r>
              <a:rPr lang="en-US" i="1" dirty="0" smtClean="0"/>
              <a:t> </a:t>
            </a:r>
            <a:r>
              <a:rPr lang="en-US" i="1" dirty="0"/>
              <a:t>for A-128 (Fire Technology)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Replace Extron </a:t>
            </a:r>
            <a:r>
              <a:rPr lang="en-US" i="1" dirty="0"/>
              <a:t>switchers </a:t>
            </a:r>
            <a:r>
              <a:rPr lang="en-US" i="1" dirty="0" smtClean="0"/>
              <a:t>not </a:t>
            </a:r>
            <a:r>
              <a:rPr lang="en-US" i="1" dirty="0"/>
              <a:t>working correctly in mediated classrooms </a:t>
            </a:r>
            <a:r>
              <a:rPr lang="en-US" i="1" dirty="0" smtClean="0"/>
              <a:t>through out the campus</a:t>
            </a:r>
            <a:endParaRPr lang="en-US" i="1" dirty="0"/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Replace non-working Crestron </a:t>
            </a:r>
            <a:r>
              <a:rPr lang="en-US" i="1" dirty="0"/>
              <a:t>Systems Control to </a:t>
            </a:r>
            <a:r>
              <a:rPr lang="en-US" i="1" dirty="0" smtClean="0"/>
              <a:t>Extron-</a:t>
            </a:r>
            <a:r>
              <a:rPr lang="en-US" i="1" dirty="0" err="1" smtClean="0"/>
              <a:t>Utelogy</a:t>
            </a:r>
            <a:r>
              <a:rPr lang="en-US" i="1" dirty="0" smtClean="0"/>
              <a:t> </a:t>
            </a:r>
            <a:r>
              <a:rPr lang="en-US" i="1" dirty="0"/>
              <a:t>for three rooms, F-102, F-103, and C-104</a:t>
            </a:r>
            <a:r>
              <a:rPr lang="en-US" i="1" dirty="0" smtClean="0"/>
              <a:t>. *</a:t>
            </a:r>
            <a:endParaRPr lang="en-US" i="1" dirty="0"/>
          </a:p>
          <a:p>
            <a:endParaRPr lang="en-US" sz="1400" i="1" dirty="0" smtClean="0"/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2022-2023 Forecast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900671"/>
              </p:ext>
            </p:extLst>
          </p:nvPr>
        </p:nvGraphicFramePr>
        <p:xfrm>
          <a:off x="908474" y="1447800"/>
          <a:ext cx="7931023" cy="3830415"/>
        </p:xfrm>
        <a:graphic>
          <a:graphicData uri="http://schemas.openxmlformats.org/drawingml/2006/table">
            <a:tbl>
              <a:tblPr/>
              <a:tblGrid>
                <a:gridCol w="3892423">
                  <a:extLst>
                    <a:ext uri="{9D8B030D-6E8A-4147-A177-3AD203B41FA5}">
                      <a16:colId xmlns:a16="http://schemas.microsoft.com/office/drawing/2014/main" val="413552565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13196733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813649421"/>
                    </a:ext>
                  </a:extLst>
                </a:gridCol>
              </a:tblGrid>
              <a:tr h="514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08467"/>
                  </a:ext>
                </a:extLst>
              </a:tr>
              <a:tr h="51453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Building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Classrooms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$162,926.47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310903"/>
                  </a:ext>
                </a:extLst>
              </a:tr>
              <a:tr h="571139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A-128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Room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$8,414.23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930031"/>
                  </a:ext>
                </a:extLst>
              </a:tr>
              <a:tr h="51453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Extron Switcher Replacement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out campus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Switchers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$53,648.74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703767"/>
                  </a:ext>
                </a:extLst>
              </a:tr>
              <a:tr h="551551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 Creston to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Utelogy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at F-102, F-103, and C-104.</a:t>
                      </a:r>
                    </a:p>
                    <a:p>
                      <a:pPr lvl="1"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Rooms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$40,000*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65513"/>
                  </a:ext>
                </a:extLst>
              </a:tr>
              <a:tr h="551551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Replacement / Spare Parts</a:t>
                      </a:r>
                    </a:p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Projector Lamps, A/V Components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Replacement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Spares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172144"/>
                  </a:ext>
                </a:extLst>
              </a:tr>
              <a:tr h="5145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$284,989.44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8976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55626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Currently have an outdated quote, need updated quote from vendor.  Should not exceed $40k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40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45771" y="2308418"/>
            <a:ext cx="47117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1" dirty="0">
                <a:solidFill>
                  <a:srgbClr val="C00000"/>
                </a:solidFill>
                <a:latin typeface="Trebuchet MS"/>
                <a:cs typeface="Trebuchet MS"/>
              </a:rPr>
              <a:t>?</a:t>
            </a:r>
            <a:endParaRPr sz="80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24884" y="6100571"/>
            <a:ext cx="2813303" cy="42976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08474" y="781303"/>
            <a:ext cx="20129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C00000"/>
                </a:solidFill>
                <a:latin typeface="Trebuchet MS"/>
                <a:cs typeface="Trebuchet MS"/>
              </a:rPr>
              <a:t>Questions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5E80E2A30D249A41C16FDA3A48D2F" ma:contentTypeVersion="4" ma:contentTypeDescription="Create a new document." ma:contentTypeScope="" ma:versionID="468b47a658807e17510b881a4ece1061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838df870565d078703ad56f01e392e27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HNYXMCCMVK3K-1107-211</_dlc_DocId>
    <_dlc_DocIdUrl xmlns="431189f8-a51b-453f-9f0c-3a0b3b65b12f">
      <Url>https://sac.edu/committees/SACTAC/_layouts/15/DocIdRedir.aspx?ID=HNYXMCCMVK3K-1107-211</Url>
      <Description>HNYXMCCMVK3K-1107-211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30A0329-1479-49BC-B62E-B7E27CB31187}"/>
</file>

<file path=customXml/itemProps2.xml><?xml version="1.0" encoding="utf-8"?>
<ds:datastoreItem xmlns:ds="http://schemas.openxmlformats.org/officeDocument/2006/customXml" ds:itemID="{FEBF8F12-18D4-44DB-8E93-C0F57FAC2852}"/>
</file>

<file path=customXml/itemProps3.xml><?xml version="1.0" encoding="utf-8"?>
<ds:datastoreItem xmlns:ds="http://schemas.openxmlformats.org/officeDocument/2006/customXml" ds:itemID="{E6838BB0-AE9D-411B-9EC9-BB9D753CD9AE}"/>
</file>

<file path=customXml/itemProps4.xml><?xml version="1.0" encoding="utf-8"?>
<ds:datastoreItem xmlns:ds="http://schemas.openxmlformats.org/officeDocument/2006/customXml" ds:itemID="{8E66E395-EDCB-41BE-A124-D1DD429E132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159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Trebuchet MS</vt:lpstr>
      <vt:lpstr>Office Theme</vt:lpstr>
      <vt:lpstr>PowerPoint Presentation</vt:lpstr>
      <vt:lpstr>2022 – 2023 Refresh/Upgrade Planning</vt:lpstr>
      <vt:lpstr>2022-2023 Forecast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Hoang, Michael</dc:creator>
  <cp:lastModifiedBy>Jorge</cp:lastModifiedBy>
  <cp:revision>10</cp:revision>
  <dcterms:created xsi:type="dcterms:W3CDTF">2022-02-23T16:16:47Z</dcterms:created>
  <dcterms:modified xsi:type="dcterms:W3CDTF">2022-03-24T21:52:21Z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2021-04-15T00:00:00Z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2022-02-23T00:00:00Z</vt:filetime>
  </property>
  <property fmtid="{D5CDD505-2E9C-101B-9397-08002B2CF9AE}" pid="5" name="ContentTypeId">
    <vt:lpwstr>0x010100FFD5E80E2A30D249A41C16FDA3A48D2F</vt:lpwstr>
  </property>
  <property fmtid="{D5CDD505-2E9C-101B-9397-08002B2CF9AE}" pid="6" name="_dlc_DocIdItemGuid">
    <vt:lpwstr>fe980f1b-2cc9-4a11-9348-98933fa12cf2</vt:lpwstr>
  </property>
</Properties>
</file>