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drawings/drawing1.xml" ContentType="application/vnd.openxmlformats-officedocument.drawingml.chartshapes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style2.xml" ContentType="application/vnd.ms-office.chartstyle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theme/theme1.xml" ContentType="application/vnd.openxmlformats-officedocument.theme+xml"/>
  <Override PartName="/ppt/charts/chart17.xml" ContentType="application/vnd.openxmlformats-officedocument.drawingml.chart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1" r:id="rId4"/>
  </p:sldMasterIdLst>
  <p:sldIdLst>
    <p:sldId id="256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65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6" r:id="rId22"/>
    <p:sldId id="264" r:id="rId23"/>
    <p:sldId id="267" r:id="rId24"/>
    <p:sldId id="268" r:id="rId25"/>
    <p:sldId id="269" r:id="rId26"/>
    <p:sldId id="270" r:id="rId27"/>
    <p:sldId id="271" r:id="rId28"/>
    <p:sldId id="272" r:id="rId29"/>
    <p:sldId id="281" r:id="rId30"/>
    <p:sldId id="286" r:id="rId31"/>
    <p:sldId id="282" r:id="rId32"/>
    <p:sldId id="283" r:id="rId33"/>
    <p:sldId id="284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1" autoAdjust="0"/>
    <p:restoredTop sz="94660"/>
  </p:normalViewPr>
  <p:slideViewPr>
    <p:cSldViewPr snapToGrid="0">
      <p:cViewPr varScale="1">
        <p:scale>
          <a:sx n="88" d="100"/>
          <a:sy n="88" d="100"/>
        </p:scale>
        <p:origin x="87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customXml" Target="../customXml/item4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https://rsccd-my.sharepoint.com/personal/lamb_jeffrey_sac_edu/Documents/Desktop/Annual%20Comparison%2020-21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https://rsccd-my.sharepoint.com/personal/lamb_jeffrey_sac_edu/Documents/Desktop/Annual%20Comparison%2020-21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https://rsccd-my.sharepoint.com/personal/lamb_jeffrey_sac_edu/Documents/Desktop/Annual%20Comparison%2020-21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https://rsccd-my.sharepoint.com/personal/lamb_jeffrey_sac_edu/Documents/Desktop/Annual%20Comparison%2020-21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https://rsccd-my.sharepoint.com/personal/lamb_jeffrey_sac_edu/Documents/Desktop/Annual%20Comparison%2020-21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[Annual Comparison 20-21.xlsx]HD CT by DIV!PivotTable2</c:name>
    <c:fmtId val="9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SAC Duplicated Headcount by Division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'HD CT by DIV'!$B$1:$B$2</c:f>
              <c:strCache>
                <c:ptCount val="1"/>
                <c:pt idx="0">
                  <c:v>2019SU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'HD CT by DIV'!$A$3:$A$9</c:f>
              <c:strCache>
                <c:ptCount val="6"/>
                <c:pt idx="0">
                  <c:v>1BUS</c:v>
                </c:pt>
                <c:pt idx="1">
                  <c:v>1FPA</c:v>
                </c:pt>
                <c:pt idx="2">
                  <c:v>1HSS</c:v>
                </c:pt>
                <c:pt idx="3">
                  <c:v>1HST</c:v>
                </c:pt>
                <c:pt idx="4">
                  <c:v>1KNHA</c:v>
                </c:pt>
                <c:pt idx="5">
                  <c:v>1SMH</c:v>
                </c:pt>
              </c:strCache>
            </c:strRef>
          </c:cat>
          <c:val>
            <c:numRef>
              <c:f>'HD CT by DIV'!$B$3:$B$9</c:f>
              <c:numCache>
                <c:formatCode>General</c:formatCode>
                <c:ptCount val="6"/>
                <c:pt idx="0">
                  <c:v>1205</c:v>
                </c:pt>
                <c:pt idx="1">
                  <c:v>1431</c:v>
                </c:pt>
                <c:pt idx="2">
                  <c:v>2616</c:v>
                </c:pt>
                <c:pt idx="3">
                  <c:v>6233</c:v>
                </c:pt>
                <c:pt idx="4">
                  <c:v>770</c:v>
                </c:pt>
                <c:pt idx="5">
                  <c:v>2137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DA-4346-9938-60F1E71D20FC}"/>
            </c:ext>
          </c:extLst>
        </c:ser>
        <c:ser>
          <c:idx val="1"/>
          <c:order val="1"/>
          <c:tx>
            <c:strRef>
              <c:f>'HD CT by DIV'!$C$1:$C$2</c:f>
              <c:strCache>
                <c:ptCount val="1"/>
                <c:pt idx="0">
                  <c:v>2020SU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'HD CT by DIV'!$A$3:$A$9</c:f>
              <c:strCache>
                <c:ptCount val="6"/>
                <c:pt idx="0">
                  <c:v>1BUS</c:v>
                </c:pt>
                <c:pt idx="1">
                  <c:v>1FPA</c:v>
                </c:pt>
                <c:pt idx="2">
                  <c:v>1HSS</c:v>
                </c:pt>
                <c:pt idx="3">
                  <c:v>1HST</c:v>
                </c:pt>
                <c:pt idx="4">
                  <c:v>1KNHA</c:v>
                </c:pt>
                <c:pt idx="5">
                  <c:v>1SMH</c:v>
                </c:pt>
              </c:strCache>
            </c:strRef>
          </c:cat>
          <c:val>
            <c:numRef>
              <c:f>'HD CT by DIV'!$C$3:$C$9</c:f>
              <c:numCache>
                <c:formatCode>General</c:formatCode>
                <c:ptCount val="6"/>
                <c:pt idx="0">
                  <c:v>1291</c:v>
                </c:pt>
                <c:pt idx="1">
                  <c:v>1423</c:v>
                </c:pt>
                <c:pt idx="2">
                  <c:v>3037</c:v>
                </c:pt>
                <c:pt idx="3">
                  <c:v>6444</c:v>
                </c:pt>
                <c:pt idx="4">
                  <c:v>518</c:v>
                </c:pt>
                <c:pt idx="5">
                  <c:v>2046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1DA-4346-9938-60F1E71D20FC}"/>
            </c:ext>
          </c:extLst>
        </c:ser>
        <c:ser>
          <c:idx val="2"/>
          <c:order val="2"/>
          <c:tx>
            <c:strRef>
              <c:f>'HD CT by DIV'!$D$1:$D$2</c:f>
              <c:strCache>
                <c:ptCount val="1"/>
                <c:pt idx="0">
                  <c:v>2019FA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'HD CT by DIV'!$A$3:$A$9</c:f>
              <c:strCache>
                <c:ptCount val="6"/>
                <c:pt idx="0">
                  <c:v>1BUS</c:v>
                </c:pt>
                <c:pt idx="1">
                  <c:v>1FPA</c:v>
                </c:pt>
                <c:pt idx="2">
                  <c:v>1HSS</c:v>
                </c:pt>
                <c:pt idx="3">
                  <c:v>1HST</c:v>
                </c:pt>
                <c:pt idx="4">
                  <c:v>1KNHA</c:v>
                </c:pt>
                <c:pt idx="5">
                  <c:v>1SMH</c:v>
                </c:pt>
              </c:strCache>
            </c:strRef>
          </c:cat>
          <c:val>
            <c:numRef>
              <c:f>'HD CT by DIV'!$D$3:$D$9</c:f>
              <c:numCache>
                <c:formatCode>General</c:formatCode>
                <c:ptCount val="6"/>
                <c:pt idx="0">
                  <c:v>5904</c:v>
                </c:pt>
                <c:pt idx="1">
                  <c:v>6257</c:v>
                </c:pt>
                <c:pt idx="2">
                  <c:v>13082</c:v>
                </c:pt>
                <c:pt idx="3">
                  <c:v>25674</c:v>
                </c:pt>
                <c:pt idx="4">
                  <c:v>2395</c:v>
                </c:pt>
                <c:pt idx="5">
                  <c:v>12246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1DA-4346-9938-60F1E71D20FC}"/>
            </c:ext>
          </c:extLst>
        </c:ser>
        <c:ser>
          <c:idx val="3"/>
          <c:order val="3"/>
          <c:tx>
            <c:strRef>
              <c:f>'HD CT by DIV'!$E$1:$E$2</c:f>
              <c:strCache>
                <c:ptCount val="1"/>
                <c:pt idx="0">
                  <c:v>2020FA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'HD CT by DIV'!$A$3:$A$9</c:f>
              <c:strCache>
                <c:ptCount val="6"/>
                <c:pt idx="0">
                  <c:v>1BUS</c:v>
                </c:pt>
                <c:pt idx="1">
                  <c:v>1FPA</c:v>
                </c:pt>
                <c:pt idx="2">
                  <c:v>1HSS</c:v>
                </c:pt>
                <c:pt idx="3">
                  <c:v>1HST</c:v>
                </c:pt>
                <c:pt idx="4">
                  <c:v>1KNHA</c:v>
                </c:pt>
                <c:pt idx="5">
                  <c:v>1SMH</c:v>
                </c:pt>
              </c:strCache>
            </c:strRef>
          </c:cat>
          <c:val>
            <c:numRef>
              <c:f>'HD CT by DIV'!$E$3:$E$9</c:f>
              <c:numCache>
                <c:formatCode>General</c:formatCode>
                <c:ptCount val="6"/>
                <c:pt idx="0">
                  <c:v>5207</c:v>
                </c:pt>
                <c:pt idx="1">
                  <c:v>4872</c:v>
                </c:pt>
                <c:pt idx="2">
                  <c:v>11596</c:v>
                </c:pt>
                <c:pt idx="3">
                  <c:v>16901</c:v>
                </c:pt>
                <c:pt idx="4">
                  <c:v>1585</c:v>
                </c:pt>
                <c:pt idx="5">
                  <c:v>10199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1DA-4346-9938-60F1E71D20FC}"/>
            </c:ext>
          </c:extLst>
        </c:ser>
        <c:ser>
          <c:idx val="4"/>
          <c:order val="4"/>
          <c:tx>
            <c:strRef>
              <c:f>'HD CT by DIV'!$F$1:$F$2</c:f>
              <c:strCache>
                <c:ptCount val="1"/>
                <c:pt idx="0">
                  <c:v>2020SI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'HD CT by DIV'!$A$3:$A$9</c:f>
              <c:strCache>
                <c:ptCount val="6"/>
                <c:pt idx="0">
                  <c:v>1BUS</c:v>
                </c:pt>
                <c:pt idx="1">
                  <c:v>1FPA</c:v>
                </c:pt>
                <c:pt idx="2">
                  <c:v>1HSS</c:v>
                </c:pt>
                <c:pt idx="3">
                  <c:v>1HST</c:v>
                </c:pt>
                <c:pt idx="4">
                  <c:v>1KNHA</c:v>
                </c:pt>
                <c:pt idx="5">
                  <c:v>1SMH</c:v>
                </c:pt>
              </c:strCache>
            </c:strRef>
          </c:cat>
          <c:val>
            <c:numRef>
              <c:f>'HD CT by DIV'!$F$3:$F$9</c:f>
              <c:numCache>
                <c:formatCode>General</c:formatCode>
                <c:ptCount val="6"/>
                <c:pt idx="0">
                  <c:v>514</c:v>
                </c:pt>
                <c:pt idx="1">
                  <c:v>966</c:v>
                </c:pt>
                <c:pt idx="2">
                  <c:v>1463</c:v>
                </c:pt>
                <c:pt idx="3">
                  <c:v>4982</c:v>
                </c:pt>
                <c:pt idx="4">
                  <c:v>241</c:v>
                </c:pt>
                <c:pt idx="5">
                  <c:v>1107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1DA-4346-9938-60F1E71D20FC}"/>
            </c:ext>
          </c:extLst>
        </c:ser>
        <c:ser>
          <c:idx val="5"/>
          <c:order val="5"/>
          <c:tx>
            <c:strRef>
              <c:f>'HD CT by DIV'!$G$1:$G$2</c:f>
              <c:strCache>
                <c:ptCount val="1"/>
                <c:pt idx="0">
                  <c:v>2021SI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'HD CT by DIV'!$A$3:$A$9</c:f>
              <c:strCache>
                <c:ptCount val="6"/>
                <c:pt idx="0">
                  <c:v>1BUS</c:v>
                </c:pt>
                <c:pt idx="1">
                  <c:v>1FPA</c:v>
                </c:pt>
                <c:pt idx="2">
                  <c:v>1HSS</c:v>
                </c:pt>
                <c:pt idx="3">
                  <c:v>1HST</c:v>
                </c:pt>
                <c:pt idx="4">
                  <c:v>1KNHA</c:v>
                </c:pt>
                <c:pt idx="5">
                  <c:v>1SMH</c:v>
                </c:pt>
              </c:strCache>
            </c:strRef>
          </c:cat>
          <c:val>
            <c:numRef>
              <c:f>'HD CT by DIV'!$G$3:$G$9</c:f>
              <c:numCache>
                <c:formatCode>General</c:formatCode>
                <c:ptCount val="6"/>
                <c:pt idx="0">
                  <c:v>452</c:v>
                </c:pt>
                <c:pt idx="1">
                  <c:v>850</c:v>
                </c:pt>
                <c:pt idx="2">
                  <c:v>1709</c:v>
                </c:pt>
                <c:pt idx="3">
                  <c:v>550</c:v>
                </c:pt>
                <c:pt idx="4">
                  <c:v>365</c:v>
                </c:pt>
                <c:pt idx="5">
                  <c:v>923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1DA-4346-9938-60F1E71D20FC}"/>
            </c:ext>
          </c:extLst>
        </c:ser>
        <c:ser>
          <c:idx val="6"/>
          <c:order val="6"/>
          <c:tx>
            <c:strRef>
              <c:f>'HD CT by DIV'!$H$1:$H$2</c:f>
              <c:strCache>
                <c:ptCount val="1"/>
                <c:pt idx="0">
                  <c:v>2020SP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'HD CT by DIV'!$A$3:$A$9</c:f>
              <c:strCache>
                <c:ptCount val="6"/>
                <c:pt idx="0">
                  <c:v>1BUS</c:v>
                </c:pt>
                <c:pt idx="1">
                  <c:v>1FPA</c:v>
                </c:pt>
                <c:pt idx="2">
                  <c:v>1HSS</c:v>
                </c:pt>
                <c:pt idx="3">
                  <c:v>1HST</c:v>
                </c:pt>
                <c:pt idx="4">
                  <c:v>1KNHA</c:v>
                </c:pt>
                <c:pt idx="5">
                  <c:v>1SMH</c:v>
                </c:pt>
              </c:strCache>
            </c:strRef>
          </c:cat>
          <c:val>
            <c:numRef>
              <c:f>'HD CT by DIV'!$H$3:$H$9</c:f>
              <c:numCache>
                <c:formatCode>General</c:formatCode>
                <c:ptCount val="6"/>
                <c:pt idx="0">
                  <c:v>5381</c:v>
                </c:pt>
                <c:pt idx="1">
                  <c:v>6332</c:v>
                </c:pt>
                <c:pt idx="2">
                  <c:v>11645</c:v>
                </c:pt>
                <c:pt idx="3">
                  <c:v>18044</c:v>
                </c:pt>
                <c:pt idx="4">
                  <c:v>1987</c:v>
                </c:pt>
                <c:pt idx="5">
                  <c:v>10237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1DA-4346-9938-60F1E71D20FC}"/>
            </c:ext>
          </c:extLst>
        </c:ser>
        <c:ser>
          <c:idx val="7"/>
          <c:order val="7"/>
          <c:tx>
            <c:strRef>
              <c:f>'HD CT by DIV'!$I$1:$I$2</c:f>
              <c:strCache>
                <c:ptCount val="1"/>
                <c:pt idx="0">
                  <c:v>2021SP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'HD CT by DIV'!$A$3:$A$9</c:f>
              <c:strCache>
                <c:ptCount val="6"/>
                <c:pt idx="0">
                  <c:v>1BUS</c:v>
                </c:pt>
                <c:pt idx="1">
                  <c:v>1FPA</c:v>
                </c:pt>
                <c:pt idx="2">
                  <c:v>1HSS</c:v>
                </c:pt>
                <c:pt idx="3">
                  <c:v>1HST</c:v>
                </c:pt>
                <c:pt idx="4">
                  <c:v>1KNHA</c:v>
                </c:pt>
                <c:pt idx="5">
                  <c:v>1SMH</c:v>
                </c:pt>
              </c:strCache>
            </c:strRef>
          </c:cat>
          <c:val>
            <c:numRef>
              <c:f>'HD CT by DIV'!$I$3:$I$9</c:f>
              <c:numCache>
                <c:formatCode>General</c:formatCode>
                <c:ptCount val="6"/>
                <c:pt idx="0">
                  <c:v>5054</c:v>
                </c:pt>
                <c:pt idx="1">
                  <c:v>4279</c:v>
                </c:pt>
                <c:pt idx="2">
                  <c:v>10152</c:v>
                </c:pt>
                <c:pt idx="3">
                  <c:v>8100</c:v>
                </c:pt>
                <c:pt idx="4">
                  <c:v>1129</c:v>
                </c:pt>
                <c:pt idx="5">
                  <c:v>8487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1DA-4346-9938-60F1E71D20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84296576"/>
        <c:axId val="584298216"/>
      </c:barChart>
      <c:catAx>
        <c:axId val="584296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4298216"/>
        <c:crosses val="autoZero"/>
        <c:auto val="1"/>
        <c:lblAlgn val="ctr"/>
        <c:lblOffset val="100"/>
        <c:noMultiLvlLbl val="0"/>
      </c:catAx>
      <c:valAx>
        <c:axId val="584298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429657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[Annual Comparison 20-21.xlsx]RAW SECT by Dept!PivotTable3</c:name>
    <c:fmtId val="40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Section</a:t>
            </a:r>
            <a:r>
              <a:rPr lang="en-US" baseline="0"/>
              <a:t> Count by Department</a:t>
            </a:r>
            <a:endParaRPr lang="en-US"/>
          </a:p>
        </c:rich>
      </c:tx>
      <c:layout>
        <c:manualLayout>
          <c:xMode val="edge"/>
          <c:yMode val="edge"/>
          <c:x val="6.8574180407894356E-2"/>
          <c:y val="2.2099447513812154E-2"/>
        </c:manualLayout>
      </c:layout>
      <c:overlay val="0"/>
      <c:spPr>
        <a:noFill/>
        <a:ln w="25400">
          <a:noFill/>
        </a:ln>
      </c:spPr>
    </c:title>
    <c:autoTitleDeleted val="0"/>
    <c:pivotFmts>
      <c:pivotFmt>
        <c:idx val="0"/>
        <c:spPr>
          <a:solidFill>
            <a:srgbClr val="5B9BD5"/>
          </a:solidFill>
          <a:ln w="25400">
            <a:noFill/>
          </a:ln>
        </c:spPr>
        <c:marker>
          <c:symbol val="none"/>
        </c:marker>
      </c:pivotFmt>
      <c:pivotFmt>
        <c:idx val="1"/>
        <c:spPr>
          <a:solidFill>
            <a:srgbClr val="ED7D31"/>
          </a:solidFill>
          <a:ln w="25400">
            <a:noFill/>
          </a:ln>
        </c:spPr>
        <c:marker>
          <c:symbol val="none"/>
        </c:marker>
      </c:pivotFmt>
      <c:pivotFmt>
        <c:idx val="2"/>
        <c:spPr>
          <a:solidFill>
            <a:srgbClr val="A5A5A5"/>
          </a:solidFill>
          <a:ln w="25400">
            <a:noFill/>
          </a:ln>
        </c:spPr>
        <c:marker>
          <c:symbol val="none"/>
        </c:marker>
      </c:pivotFmt>
      <c:pivotFmt>
        <c:idx val="3"/>
        <c:spPr>
          <a:solidFill>
            <a:srgbClr val="FFC000"/>
          </a:solidFill>
          <a:ln w="25400">
            <a:noFill/>
          </a:ln>
        </c:spPr>
        <c:marker>
          <c:symbol val="none"/>
        </c:marker>
      </c:pivotFmt>
      <c:pivotFmt>
        <c:idx val="4"/>
        <c:spPr>
          <a:solidFill>
            <a:srgbClr val="4472C4"/>
          </a:solidFill>
          <a:ln w="25400">
            <a:noFill/>
          </a:ln>
        </c:spPr>
        <c:marker>
          <c:symbol val="none"/>
        </c:marker>
      </c:pivotFmt>
      <c:pivotFmt>
        <c:idx val="5"/>
        <c:spPr>
          <a:solidFill>
            <a:srgbClr val="70AD47"/>
          </a:solidFill>
          <a:ln w="25400">
            <a:noFill/>
          </a:ln>
        </c:spPr>
        <c:marker>
          <c:symbol val="none"/>
        </c:marker>
      </c:pivotFmt>
      <c:pivotFmt>
        <c:idx val="6"/>
        <c:spPr>
          <a:solidFill>
            <a:schemeClr val="accent1">
              <a:lumMod val="6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2">
              <a:lumMod val="6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rgbClr val="5B9BD5"/>
          </a:solidFill>
          <a:ln w="25400">
            <a:noFill/>
          </a:ln>
        </c:spPr>
        <c:marker>
          <c:symbol val="none"/>
        </c:marker>
      </c:pivotFmt>
      <c:pivotFmt>
        <c:idx val="9"/>
        <c:spPr>
          <a:solidFill>
            <a:srgbClr val="ED7D31"/>
          </a:solidFill>
          <a:ln w="25400">
            <a:noFill/>
          </a:ln>
        </c:spPr>
        <c:marker>
          <c:symbol val="none"/>
        </c:marker>
      </c:pivotFmt>
      <c:pivotFmt>
        <c:idx val="10"/>
        <c:spPr>
          <a:solidFill>
            <a:srgbClr val="A5A5A5"/>
          </a:solidFill>
          <a:ln w="25400">
            <a:noFill/>
          </a:ln>
        </c:spPr>
        <c:marker>
          <c:symbol val="none"/>
        </c:marker>
      </c:pivotFmt>
      <c:pivotFmt>
        <c:idx val="11"/>
        <c:spPr>
          <a:solidFill>
            <a:srgbClr val="FFC000"/>
          </a:solidFill>
          <a:ln w="25400">
            <a:noFill/>
          </a:ln>
        </c:spPr>
        <c:marker>
          <c:symbol val="none"/>
        </c:marker>
      </c:pivotFmt>
      <c:pivotFmt>
        <c:idx val="12"/>
        <c:spPr>
          <a:solidFill>
            <a:srgbClr val="4472C4"/>
          </a:solidFill>
          <a:ln w="25400">
            <a:noFill/>
          </a:ln>
        </c:spPr>
        <c:marker>
          <c:symbol val="none"/>
        </c:marker>
      </c:pivotFmt>
      <c:pivotFmt>
        <c:idx val="13"/>
        <c:spPr>
          <a:solidFill>
            <a:srgbClr val="70AD47"/>
          </a:solidFill>
          <a:ln w="25400">
            <a:noFill/>
          </a:ln>
        </c:spPr>
        <c:marker>
          <c:symbol val="none"/>
        </c:marker>
      </c:pivotFmt>
      <c:pivotFmt>
        <c:idx val="14"/>
        <c:spPr>
          <a:solidFill>
            <a:schemeClr val="accent1">
              <a:lumMod val="6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2">
              <a:lumMod val="6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rgbClr val="5B9BD5"/>
          </a:solidFill>
          <a:ln w="25400">
            <a:noFill/>
          </a:ln>
        </c:spPr>
        <c:marker>
          <c:symbol val="none"/>
        </c:marker>
      </c:pivotFmt>
      <c:pivotFmt>
        <c:idx val="17"/>
        <c:spPr>
          <a:solidFill>
            <a:srgbClr val="ED7D31"/>
          </a:solidFill>
          <a:ln w="25400">
            <a:noFill/>
          </a:ln>
        </c:spPr>
        <c:marker>
          <c:symbol val="none"/>
        </c:marker>
      </c:pivotFmt>
      <c:pivotFmt>
        <c:idx val="18"/>
        <c:spPr>
          <a:solidFill>
            <a:srgbClr val="A5A5A5"/>
          </a:solidFill>
          <a:ln w="25400">
            <a:noFill/>
          </a:ln>
        </c:spPr>
        <c:marker>
          <c:symbol val="none"/>
        </c:marker>
      </c:pivotFmt>
      <c:pivotFmt>
        <c:idx val="19"/>
        <c:spPr>
          <a:solidFill>
            <a:srgbClr val="FFC000"/>
          </a:solidFill>
          <a:ln w="25400">
            <a:noFill/>
          </a:ln>
        </c:spPr>
        <c:marker>
          <c:symbol val="none"/>
        </c:marker>
      </c:pivotFmt>
      <c:pivotFmt>
        <c:idx val="20"/>
        <c:spPr>
          <a:solidFill>
            <a:srgbClr val="4472C4"/>
          </a:solidFill>
          <a:ln w="25400">
            <a:noFill/>
          </a:ln>
        </c:spPr>
        <c:marker>
          <c:symbol val="none"/>
        </c:marker>
      </c:pivotFmt>
      <c:pivotFmt>
        <c:idx val="21"/>
        <c:spPr>
          <a:solidFill>
            <a:srgbClr val="70AD47"/>
          </a:solidFill>
          <a:ln w="25400">
            <a:noFill/>
          </a:ln>
        </c:spPr>
        <c:marker>
          <c:symbol val="none"/>
        </c:marker>
      </c:pivotFmt>
      <c:pivotFmt>
        <c:idx val="22"/>
        <c:spPr>
          <a:solidFill>
            <a:schemeClr val="accent1">
              <a:lumMod val="6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2">
              <a:lumMod val="60000"/>
            </a:schemeClr>
          </a:solidFill>
          <a:ln>
            <a:noFill/>
          </a:ln>
          <a:effectLst/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'RAW SECT by Dept'!$B$3:$B$4</c:f>
              <c:strCache>
                <c:ptCount val="1"/>
                <c:pt idx="0">
                  <c:v>2019SU</c:v>
                </c:pt>
              </c:strCache>
            </c:strRef>
          </c:tx>
          <c:spPr>
            <a:solidFill>
              <a:srgbClr val="5B9BD5"/>
            </a:solidFill>
            <a:ln w="25400">
              <a:noFill/>
            </a:ln>
          </c:spPr>
          <c:invertIfNegative val="0"/>
          <c:cat>
            <c:strRef>
              <c:f>'RAW SECT by Dept'!$A$5:$A$14</c:f>
              <c:strCache>
                <c:ptCount val="10"/>
                <c:pt idx="0">
                  <c:v>1ART</c:v>
                </c:pt>
                <c:pt idx="1">
                  <c:v>1CMSD</c:v>
                </c:pt>
                <c:pt idx="2">
                  <c:v>1CMST</c:v>
                </c:pt>
                <c:pt idx="3">
                  <c:v>1DNCE</c:v>
                </c:pt>
                <c:pt idx="4">
                  <c:v>1LIBR</c:v>
                </c:pt>
                <c:pt idx="5">
                  <c:v>1LIS</c:v>
                </c:pt>
                <c:pt idx="6">
                  <c:v>1MUS</c:v>
                </c:pt>
                <c:pt idx="7">
                  <c:v>1PHOT</c:v>
                </c:pt>
                <c:pt idx="8">
                  <c:v>1TELV</c:v>
                </c:pt>
                <c:pt idx="9">
                  <c:v>1THEA</c:v>
                </c:pt>
              </c:strCache>
            </c:strRef>
          </c:cat>
          <c:val>
            <c:numRef>
              <c:f>'RAW SECT by Dept'!$B$5:$B$14</c:f>
              <c:numCache>
                <c:formatCode>General</c:formatCode>
                <c:ptCount val="10"/>
                <c:pt idx="0">
                  <c:v>12</c:v>
                </c:pt>
                <c:pt idx="1">
                  <c:v>1</c:v>
                </c:pt>
                <c:pt idx="2">
                  <c:v>15</c:v>
                </c:pt>
                <c:pt idx="3">
                  <c:v>1</c:v>
                </c:pt>
                <c:pt idx="6">
                  <c:v>6</c:v>
                </c:pt>
                <c:pt idx="7">
                  <c:v>3</c:v>
                </c:pt>
                <c:pt idx="8">
                  <c:v>4</c:v>
                </c:pt>
                <c:pt idx="9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5E-4E0D-B1CC-BB4739A02E3E}"/>
            </c:ext>
          </c:extLst>
        </c:ser>
        <c:ser>
          <c:idx val="1"/>
          <c:order val="1"/>
          <c:tx>
            <c:strRef>
              <c:f>'RAW SECT by Dept'!$C$3:$C$4</c:f>
              <c:strCache>
                <c:ptCount val="1"/>
                <c:pt idx="0">
                  <c:v>2020SU</c:v>
                </c:pt>
              </c:strCache>
            </c:strRef>
          </c:tx>
          <c:spPr>
            <a:solidFill>
              <a:srgbClr val="ED7D31"/>
            </a:solidFill>
            <a:ln w="25400">
              <a:noFill/>
            </a:ln>
          </c:spPr>
          <c:invertIfNegative val="0"/>
          <c:cat>
            <c:strRef>
              <c:f>'RAW SECT by Dept'!$A$5:$A$14</c:f>
              <c:strCache>
                <c:ptCount val="10"/>
                <c:pt idx="0">
                  <c:v>1ART</c:v>
                </c:pt>
                <c:pt idx="1">
                  <c:v>1CMSD</c:v>
                </c:pt>
                <c:pt idx="2">
                  <c:v>1CMST</c:v>
                </c:pt>
                <c:pt idx="3">
                  <c:v>1DNCE</c:v>
                </c:pt>
                <c:pt idx="4">
                  <c:v>1LIBR</c:v>
                </c:pt>
                <c:pt idx="5">
                  <c:v>1LIS</c:v>
                </c:pt>
                <c:pt idx="6">
                  <c:v>1MUS</c:v>
                </c:pt>
                <c:pt idx="7">
                  <c:v>1PHOT</c:v>
                </c:pt>
                <c:pt idx="8">
                  <c:v>1TELV</c:v>
                </c:pt>
                <c:pt idx="9">
                  <c:v>1THEA</c:v>
                </c:pt>
              </c:strCache>
            </c:strRef>
          </c:cat>
          <c:val>
            <c:numRef>
              <c:f>'RAW SECT by Dept'!$C$5:$C$14</c:f>
              <c:numCache>
                <c:formatCode>General</c:formatCode>
                <c:ptCount val="10"/>
                <c:pt idx="0">
                  <c:v>13</c:v>
                </c:pt>
                <c:pt idx="1">
                  <c:v>1</c:v>
                </c:pt>
                <c:pt idx="2">
                  <c:v>14</c:v>
                </c:pt>
                <c:pt idx="3">
                  <c:v>1</c:v>
                </c:pt>
                <c:pt idx="5">
                  <c:v>1</c:v>
                </c:pt>
                <c:pt idx="6">
                  <c:v>7</c:v>
                </c:pt>
                <c:pt idx="7">
                  <c:v>3</c:v>
                </c:pt>
                <c:pt idx="8">
                  <c:v>5</c:v>
                </c:pt>
                <c:pt idx="9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05E-4E0D-B1CC-BB4739A02E3E}"/>
            </c:ext>
          </c:extLst>
        </c:ser>
        <c:ser>
          <c:idx val="2"/>
          <c:order val="2"/>
          <c:tx>
            <c:strRef>
              <c:f>'RAW SECT by Dept'!$D$3:$D$4</c:f>
              <c:strCache>
                <c:ptCount val="1"/>
                <c:pt idx="0">
                  <c:v>2019FA</c:v>
                </c:pt>
              </c:strCache>
            </c:strRef>
          </c:tx>
          <c:spPr>
            <a:solidFill>
              <a:srgbClr val="A5A5A5"/>
            </a:solidFill>
            <a:ln w="25400">
              <a:noFill/>
            </a:ln>
          </c:spPr>
          <c:invertIfNegative val="0"/>
          <c:cat>
            <c:strRef>
              <c:f>'RAW SECT by Dept'!$A$5:$A$14</c:f>
              <c:strCache>
                <c:ptCount val="10"/>
                <c:pt idx="0">
                  <c:v>1ART</c:v>
                </c:pt>
                <c:pt idx="1">
                  <c:v>1CMSD</c:v>
                </c:pt>
                <c:pt idx="2">
                  <c:v>1CMST</c:v>
                </c:pt>
                <c:pt idx="3">
                  <c:v>1DNCE</c:v>
                </c:pt>
                <c:pt idx="4">
                  <c:v>1LIBR</c:v>
                </c:pt>
                <c:pt idx="5">
                  <c:v>1LIS</c:v>
                </c:pt>
                <c:pt idx="6">
                  <c:v>1MUS</c:v>
                </c:pt>
                <c:pt idx="7">
                  <c:v>1PHOT</c:v>
                </c:pt>
                <c:pt idx="8">
                  <c:v>1TELV</c:v>
                </c:pt>
                <c:pt idx="9">
                  <c:v>1THEA</c:v>
                </c:pt>
              </c:strCache>
            </c:strRef>
          </c:cat>
          <c:val>
            <c:numRef>
              <c:f>'RAW SECT by Dept'!$D$5:$D$14</c:f>
              <c:numCache>
                <c:formatCode>General</c:formatCode>
                <c:ptCount val="10"/>
                <c:pt idx="0">
                  <c:v>66</c:v>
                </c:pt>
                <c:pt idx="1">
                  <c:v>6</c:v>
                </c:pt>
                <c:pt idx="2">
                  <c:v>52</c:v>
                </c:pt>
                <c:pt idx="3">
                  <c:v>19</c:v>
                </c:pt>
                <c:pt idx="4">
                  <c:v>3</c:v>
                </c:pt>
                <c:pt idx="5">
                  <c:v>6</c:v>
                </c:pt>
                <c:pt idx="6">
                  <c:v>48</c:v>
                </c:pt>
                <c:pt idx="7">
                  <c:v>10</c:v>
                </c:pt>
                <c:pt idx="8">
                  <c:v>16</c:v>
                </c:pt>
                <c:pt idx="9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05E-4E0D-B1CC-BB4739A02E3E}"/>
            </c:ext>
          </c:extLst>
        </c:ser>
        <c:ser>
          <c:idx val="3"/>
          <c:order val="3"/>
          <c:tx>
            <c:strRef>
              <c:f>'RAW SECT by Dept'!$E$3:$E$4</c:f>
              <c:strCache>
                <c:ptCount val="1"/>
                <c:pt idx="0">
                  <c:v>2020FA</c:v>
                </c:pt>
              </c:strCache>
            </c:strRef>
          </c:tx>
          <c:spPr>
            <a:solidFill>
              <a:srgbClr val="FFC000"/>
            </a:solidFill>
            <a:ln w="25400">
              <a:noFill/>
            </a:ln>
          </c:spPr>
          <c:invertIfNegative val="0"/>
          <c:cat>
            <c:strRef>
              <c:f>'RAW SECT by Dept'!$A$5:$A$14</c:f>
              <c:strCache>
                <c:ptCount val="10"/>
                <c:pt idx="0">
                  <c:v>1ART</c:v>
                </c:pt>
                <c:pt idx="1">
                  <c:v>1CMSD</c:v>
                </c:pt>
                <c:pt idx="2">
                  <c:v>1CMST</c:v>
                </c:pt>
                <c:pt idx="3">
                  <c:v>1DNCE</c:v>
                </c:pt>
                <c:pt idx="4">
                  <c:v>1LIBR</c:v>
                </c:pt>
                <c:pt idx="5">
                  <c:v>1LIS</c:v>
                </c:pt>
                <c:pt idx="6">
                  <c:v>1MUS</c:v>
                </c:pt>
                <c:pt idx="7">
                  <c:v>1PHOT</c:v>
                </c:pt>
                <c:pt idx="8">
                  <c:v>1TELV</c:v>
                </c:pt>
                <c:pt idx="9">
                  <c:v>1THEA</c:v>
                </c:pt>
              </c:strCache>
            </c:strRef>
          </c:cat>
          <c:val>
            <c:numRef>
              <c:f>'RAW SECT by Dept'!$E$5:$E$14</c:f>
              <c:numCache>
                <c:formatCode>General</c:formatCode>
                <c:ptCount val="10"/>
                <c:pt idx="0">
                  <c:v>53</c:v>
                </c:pt>
                <c:pt idx="1">
                  <c:v>6</c:v>
                </c:pt>
                <c:pt idx="2">
                  <c:v>53</c:v>
                </c:pt>
                <c:pt idx="3">
                  <c:v>4</c:v>
                </c:pt>
                <c:pt idx="4">
                  <c:v>3</c:v>
                </c:pt>
                <c:pt idx="5">
                  <c:v>1</c:v>
                </c:pt>
                <c:pt idx="6">
                  <c:v>44</c:v>
                </c:pt>
                <c:pt idx="7">
                  <c:v>10</c:v>
                </c:pt>
                <c:pt idx="8">
                  <c:v>12</c:v>
                </c:pt>
                <c:pt idx="9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05E-4E0D-B1CC-BB4739A02E3E}"/>
            </c:ext>
          </c:extLst>
        </c:ser>
        <c:ser>
          <c:idx val="4"/>
          <c:order val="4"/>
          <c:tx>
            <c:strRef>
              <c:f>'RAW SECT by Dept'!$F$3:$F$4</c:f>
              <c:strCache>
                <c:ptCount val="1"/>
                <c:pt idx="0">
                  <c:v>2020SI</c:v>
                </c:pt>
              </c:strCache>
            </c:strRef>
          </c:tx>
          <c:spPr>
            <a:solidFill>
              <a:srgbClr val="4472C4"/>
            </a:solidFill>
            <a:ln w="25400">
              <a:noFill/>
            </a:ln>
          </c:spPr>
          <c:invertIfNegative val="0"/>
          <c:cat>
            <c:strRef>
              <c:f>'RAW SECT by Dept'!$A$5:$A$14</c:f>
              <c:strCache>
                <c:ptCount val="10"/>
                <c:pt idx="0">
                  <c:v>1ART</c:v>
                </c:pt>
                <c:pt idx="1">
                  <c:v>1CMSD</c:v>
                </c:pt>
                <c:pt idx="2">
                  <c:v>1CMST</c:v>
                </c:pt>
                <c:pt idx="3">
                  <c:v>1DNCE</c:v>
                </c:pt>
                <c:pt idx="4">
                  <c:v>1LIBR</c:v>
                </c:pt>
                <c:pt idx="5">
                  <c:v>1LIS</c:v>
                </c:pt>
                <c:pt idx="6">
                  <c:v>1MUS</c:v>
                </c:pt>
                <c:pt idx="7">
                  <c:v>1PHOT</c:v>
                </c:pt>
                <c:pt idx="8">
                  <c:v>1TELV</c:v>
                </c:pt>
                <c:pt idx="9">
                  <c:v>1THEA</c:v>
                </c:pt>
              </c:strCache>
            </c:strRef>
          </c:cat>
          <c:val>
            <c:numRef>
              <c:f>'RAW SECT by Dept'!$F$5:$F$14</c:f>
              <c:numCache>
                <c:formatCode>General</c:formatCode>
                <c:ptCount val="10"/>
                <c:pt idx="0">
                  <c:v>9</c:v>
                </c:pt>
                <c:pt idx="2">
                  <c:v>11</c:v>
                </c:pt>
                <c:pt idx="3">
                  <c:v>1</c:v>
                </c:pt>
                <c:pt idx="6">
                  <c:v>2</c:v>
                </c:pt>
                <c:pt idx="7">
                  <c:v>2</c:v>
                </c:pt>
                <c:pt idx="8">
                  <c:v>1</c:v>
                </c:pt>
                <c:pt idx="9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05E-4E0D-B1CC-BB4739A02E3E}"/>
            </c:ext>
          </c:extLst>
        </c:ser>
        <c:ser>
          <c:idx val="5"/>
          <c:order val="5"/>
          <c:tx>
            <c:strRef>
              <c:f>'RAW SECT by Dept'!$G$3:$G$4</c:f>
              <c:strCache>
                <c:ptCount val="1"/>
                <c:pt idx="0">
                  <c:v>2021SI</c:v>
                </c:pt>
              </c:strCache>
            </c:strRef>
          </c:tx>
          <c:spPr>
            <a:solidFill>
              <a:srgbClr val="70AD47"/>
            </a:solidFill>
            <a:ln w="25400">
              <a:noFill/>
            </a:ln>
          </c:spPr>
          <c:invertIfNegative val="0"/>
          <c:cat>
            <c:strRef>
              <c:f>'RAW SECT by Dept'!$A$5:$A$14</c:f>
              <c:strCache>
                <c:ptCount val="10"/>
                <c:pt idx="0">
                  <c:v>1ART</c:v>
                </c:pt>
                <c:pt idx="1">
                  <c:v>1CMSD</c:v>
                </c:pt>
                <c:pt idx="2">
                  <c:v>1CMST</c:v>
                </c:pt>
                <c:pt idx="3">
                  <c:v>1DNCE</c:v>
                </c:pt>
                <c:pt idx="4">
                  <c:v>1LIBR</c:v>
                </c:pt>
                <c:pt idx="5">
                  <c:v>1LIS</c:v>
                </c:pt>
                <c:pt idx="6">
                  <c:v>1MUS</c:v>
                </c:pt>
                <c:pt idx="7">
                  <c:v>1PHOT</c:v>
                </c:pt>
                <c:pt idx="8">
                  <c:v>1TELV</c:v>
                </c:pt>
                <c:pt idx="9">
                  <c:v>1THEA</c:v>
                </c:pt>
              </c:strCache>
            </c:strRef>
          </c:cat>
          <c:val>
            <c:numRef>
              <c:f>'RAW SECT by Dept'!$G$5:$G$14</c:f>
              <c:numCache>
                <c:formatCode>General</c:formatCode>
                <c:ptCount val="10"/>
                <c:pt idx="0">
                  <c:v>9</c:v>
                </c:pt>
                <c:pt idx="2">
                  <c:v>11</c:v>
                </c:pt>
                <c:pt idx="3">
                  <c:v>2</c:v>
                </c:pt>
                <c:pt idx="6">
                  <c:v>3</c:v>
                </c:pt>
                <c:pt idx="7">
                  <c:v>2</c:v>
                </c:pt>
                <c:pt idx="8">
                  <c:v>1</c:v>
                </c:pt>
                <c:pt idx="9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05E-4E0D-B1CC-BB4739A02E3E}"/>
            </c:ext>
          </c:extLst>
        </c:ser>
        <c:ser>
          <c:idx val="6"/>
          <c:order val="6"/>
          <c:tx>
            <c:strRef>
              <c:f>'RAW SECT by Dept'!$H$3:$H$4</c:f>
              <c:strCache>
                <c:ptCount val="1"/>
                <c:pt idx="0">
                  <c:v>2020SP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'RAW SECT by Dept'!$A$5:$A$14</c:f>
              <c:strCache>
                <c:ptCount val="10"/>
                <c:pt idx="0">
                  <c:v>1ART</c:v>
                </c:pt>
                <c:pt idx="1">
                  <c:v>1CMSD</c:v>
                </c:pt>
                <c:pt idx="2">
                  <c:v>1CMST</c:v>
                </c:pt>
                <c:pt idx="3">
                  <c:v>1DNCE</c:v>
                </c:pt>
                <c:pt idx="4">
                  <c:v>1LIBR</c:v>
                </c:pt>
                <c:pt idx="5">
                  <c:v>1LIS</c:v>
                </c:pt>
                <c:pt idx="6">
                  <c:v>1MUS</c:v>
                </c:pt>
                <c:pt idx="7">
                  <c:v>1PHOT</c:v>
                </c:pt>
                <c:pt idx="8">
                  <c:v>1TELV</c:v>
                </c:pt>
                <c:pt idx="9">
                  <c:v>1THEA</c:v>
                </c:pt>
              </c:strCache>
            </c:strRef>
          </c:cat>
          <c:val>
            <c:numRef>
              <c:f>'RAW SECT by Dept'!$H$5:$H$14</c:f>
              <c:numCache>
                <c:formatCode>General</c:formatCode>
                <c:ptCount val="10"/>
                <c:pt idx="0">
                  <c:v>70</c:v>
                </c:pt>
                <c:pt idx="1">
                  <c:v>6</c:v>
                </c:pt>
                <c:pt idx="2">
                  <c:v>58</c:v>
                </c:pt>
                <c:pt idx="3">
                  <c:v>18</c:v>
                </c:pt>
                <c:pt idx="4">
                  <c:v>3</c:v>
                </c:pt>
                <c:pt idx="5">
                  <c:v>4</c:v>
                </c:pt>
                <c:pt idx="6">
                  <c:v>50</c:v>
                </c:pt>
                <c:pt idx="7">
                  <c:v>10</c:v>
                </c:pt>
                <c:pt idx="8">
                  <c:v>15</c:v>
                </c:pt>
                <c:pt idx="9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05E-4E0D-B1CC-BB4739A02E3E}"/>
            </c:ext>
          </c:extLst>
        </c:ser>
        <c:ser>
          <c:idx val="7"/>
          <c:order val="7"/>
          <c:tx>
            <c:strRef>
              <c:f>'RAW SECT by Dept'!$I$3:$I$4</c:f>
              <c:strCache>
                <c:ptCount val="1"/>
                <c:pt idx="0">
                  <c:v>2021SP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'RAW SECT by Dept'!$A$5:$A$14</c:f>
              <c:strCache>
                <c:ptCount val="10"/>
                <c:pt idx="0">
                  <c:v>1ART</c:v>
                </c:pt>
                <c:pt idx="1">
                  <c:v>1CMSD</c:v>
                </c:pt>
                <c:pt idx="2">
                  <c:v>1CMST</c:v>
                </c:pt>
                <c:pt idx="3">
                  <c:v>1DNCE</c:v>
                </c:pt>
                <c:pt idx="4">
                  <c:v>1LIBR</c:v>
                </c:pt>
                <c:pt idx="5">
                  <c:v>1LIS</c:v>
                </c:pt>
                <c:pt idx="6">
                  <c:v>1MUS</c:v>
                </c:pt>
                <c:pt idx="7">
                  <c:v>1PHOT</c:v>
                </c:pt>
                <c:pt idx="8">
                  <c:v>1TELV</c:v>
                </c:pt>
                <c:pt idx="9">
                  <c:v>1THEA</c:v>
                </c:pt>
              </c:strCache>
            </c:strRef>
          </c:cat>
          <c:val>
            <c:numRef>
              <c:f>'RAW SECT by Dept'!$I$5:$I$14</c:f>
              <c:numCache>
                <c:formatCode>General</c:formatCode>
                <c:ptCount val="10"/>
                <c:pt idx="0">
                  <c:v>54</c:v>
                </c:pt>
                <c:pt idx="1">
                  <c:v>5</c:v>
                </c:pt>
                <c:pt idx="2">
                  <c:v>48</c:v>
                </c:pt>
                <c:pt idx="3">
                  <c:v>11</c:v>
                </c:pt>
                <c:pt idx="4">
                  <c:v>2</c:v>
                </c:pt>
                <c:pt idx="5">
                  <c:v>2</c:v>
                </c:pt>
                <c:pt idx="6">
                  <c:v>45</c:v>
                </c:pt>
                <c:pt idx="7">
                  <c:v>9</c:v>
                </c:pt>
                <c:pt idx="8">
                  <c:v>19</c:v>
                </c:pt>
                <c:pt idx="9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05E-4E0D-B1CC-BB4739A02E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40944712"/>
        <c:axId val="1"/>
      </c:barChart>
      <c:catAx>
        <c:axId val="440944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0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overlay val="0"/>
          <c:spPr>
            <a:noFill/>
            <a:ln w="25400">
              <a:noFill/>
            </a:ln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094471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</c:extLst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[Annual Comparison 20-21.xlsx]RAW SECT by Dept!PivotTable3</c:name>
    <c:fmtId val="63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Section</a:t>
            </a:r>
            <a:r>
              <a:rPr lang="en-US" baseline="0"/>
              <a:t> Count by Department</a:t>
            </a:r>
            <a:endParaRPr lang="en-US"/>
          </a:p>
        </c:rich>
      </c:tx>
      <c:overlay val="0"/>
      <c:spPr>
        <a:noFill/>
        <a:ln w="25400">
          <a:noFill/>
        </a:ln>
      </c:spPr>
    </c:title>
    <c:autoTitleDeleted val="0"/>
    <c:pivotFmts>
      <c:pivotFmt>
        <c:idx val="0"/>
        <c:spPr>
          <a:solidFill>
            <a:srgbClr val="5B9BD5"/>
          </a:solidFill>
          <a:ln w="25400">
            <a:noFill/>
          </a:ln>
        </c:spPr>
        <c:marker>
          <c:symbol val="none"/>
        </c:marker>
      </c:pivotFmt>
      <c:pivotFmt>
        <c:idx val="1"/>
        <c:spPr>
          <a:solidFill>
            <a:srgbClr val="ED7D31"/>
          </a:solidFill>
          <a:ln w="25400">
            <a:noFill/>
          </a:ln>
        </c:spPr>
        <c:marker>
          <c:symbol val="none"/>
        </c:marker>
      </c:pivotFmt>
      <c:pivotFmt>
        <c:idx val="2"/>
        <c:spPr>
          <a:solidFill>
            <a:srgbClr val="A5A5A5"/>
          </a:solidFill>
          <a:ln w="25400">
            <a:noFill/>
          </a:ln>
        </c:spPr>
        <c:marker>
          <c:symbol val="none"/>
        </c:marker>
      </c:pivotFmt>
      <c:pivotFmt>
        <c:idx val="3"/>
        <c:spPr>
          <a:solidFill>
            <a:srgbClr val="FFC000"/>
          </a:solidFill>
          <a:ln w="25400">
            <a:noFill/>
          </a:ln>
        </c:spPr>
        <c:marker>
          <c:symbol val="none"/>
        </c:marker>
      </c:pivotFmt>
      <c:pivotFmt>
        <c:idx val="4"/>
        <c:spPr>
          <a:solidFill>
            <a:srgbClr val="4472C4"/>
          </a:solidFill>
          <a:ln w="25400">
            <a:noFill/>
          </a:ln>
        </c:spPr>
        <c:marker>
          <c:symbol val="none"/>
        </c:marker>
      </c:pivotFmt>
      <c:pivotFmt>
        <c:idx val="5"/>
        <c:spPr>
          <a:solidFill>
            <a:srgbClr val="70AD47"/>
          </a:solidFill>
          <a:ln w="25400">
            <a:noFill/>
          </a:ln>
        </c:spPr>
        <c:marker>
          <c:symbol val="none"/>
        </c:marker>
      </c:pivotFmt>
      <c:pivotFmt>
        <c:idx val="6"/>
        <c:spPr>
          <a:solidFill>
            <a:schemeClr val="accent1">
              <a:lumMod val="6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2">
              <a:lumMod val="6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rgbClr val="5B9BD5"/>
          </a:solidFill>
          <a:ln w="25400">
            <a:noFill/>
          </a:ln>
        </c:spPr>
        <c:marker>
          <c:symbol val="none"/>
        </c:marker>
      </c:pivotFmt>
      <c:pivotFmt>
        <c:idx val="9"/>
        <c:spPr>
          <a:solidFill>
            <a:srgbClr val="ED7D31"/>
          </a:solidFill>
          <a:ln w="25400">
            <a:noFill/>
          </a:ln>
        </c:spPr>
        <c:marker>
          <c:symbol val="none"/>
        </c:marker>
      </c:pivotFmt>
      <c:pivotFmt>
        <c:idx val="10"/>
        <c:spPr>
          <a:solidFill>
            <a:srgbClr val="A5A5A5"/>
          </a:solidFill>
          <a:ln w="25400">
            <a:noFill/>
          </a:ln>
        </c:spPr>
        <c:marker>
          <c:symbol val="none"/>
        </c:marker>
      </c:pivotFmt>
      <c:pivotFmt>
        <c:idx val="11"/>
        <c:spPr>
          <a:solidFill>
            <a:srgbClr val="FFC000"/>
          </a:solidFill>
          <a:ln w="25400">
            <a:noFill/>
          </a:ln>
        </c:spPr>
        <c:marker>
          <c:symbol val="none"/>
        </c:marker>
      </c:pivotFmt>
      <c:pivotFmt>
        <c:idx val="12"/>
        <c:spPr>
          <a:solidFill>
            <a:srgbClr val="4472C4"/>
          </a:solidFill>
          <a:ln w="25400">
            <a:noFill/>
          </a:ln>
        </c:spPr>
        <c:marker>
          <c:symbol val="none"/>
        </c:marker>
      </c:pivotFmt>
      <c:pivotFmt>
        <c:idx val="13"/>
        <c:spPr>
          <a:solidFill>
            <a:srgbClr val="70AD47"/>
          </a:solidFill>
          <a:ln w="25400">
            <a:noFill/>
          </a:ln>
        </c:spPr>
        <c:marker>
          <c:symbol val="none"/>
        </c:marker>
      </c:pivotFmt>
      <c:pivotFmt>
        <c:idx val="14"/>
        <c:spPr>
          <a:solidFill>
            <a:schemeClr val="accent1">
              <a:lumMod val="6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2">
              <a:lumMod val="6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rgbClr val="5B9BD5"/>
          </a:solidFill>
          <a:ln w="25400">
            <a:noFill/>
          </a:ln>
        </c:spPr>
        <c:marker>
          <c:symbol val="none"/>
        </c:marker>
      </c:pivotFmt>
      <c:pivotFmt>
        <c:idx val="17"/>
        <c:spPr>
          <a:solidFill>
            <a:srgbClr val="ED7D31"/>
          </a:solidFill>
          <a:ln w="25400">
            <a:noFill/>
          </a:ln>
        </c:spPr>
        <c:marker>
          <c:symbol val="none"/>
        </c:marker>
      </c:pivotFmt>
      <c:pivotFmt>
        <c:idx val="18"/>
        <c:spPr>
          <a:solidFill>
            <a:srgbClr val="A5A5A5"/>
          </a:solidFill>
          <a:ln w="25400">
            <a:noFill/>
          </a:ln>
        </c:spPr>
        <c:marker>
          <c:symbol val="none"/>
        </c:marker>
      </c:pivotFmt>
      <c:pivotFmt>
        <c:idx val="19"/>
        <c:spPr>
          <a:solidFill>
            <a:srgbClr val="FFC000"/>
          </a:solidFill>
          <a:ln w="25400">
            <a:noFill/>
          </a:ln>
        </c:spPr>
        <c:marker>
          <c:symbol val="none"/>
        </c:marker>
      </c:pivotFmt>
      <c:pivotFmt>
        <c:idx val="20"/>
        <c:spPr>
          <a:solidFill>
            <a:srgbClr val="4472C4"/>
          </a:solidFill>
          <a:ln w="25400">
            <a:noFill/>
          </a:ln>
        </c:spPr>
        <c:marker>
          <c:symbol val="none"/>
        </c:marker>
      </c:pivotFmt>
      <c:pivotFmt>
        <c:idx val="21"/>
        <c:spPr>
          <a:solidFill>
            <a:srgbClr val="70AD47"/>
          </a:solidFill>
          <a:ln w="25400">
            <a:noFill/>
          </a:ln>
        </c:spPr>
        <c:marker>
          <c:symbol val="none"/>
        </c:marker>
      </c:pivotFmt>
      <c:pivotFmt>
        <c:idx val="22"/>
        <c:spPr>
          <a:solidFill>
            <a:schemeClr val="accent1">
              <a:lumMod val="6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2">
              <a:lumMod val="60000"/>
            </a:schemeClr>
          </a:solidFill>
          <a:ln>
            <a:noFill/>
          </a:ln>
          <a:effectLst/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'RAW SECT by Dept'!$B$3:$B$4</c:f>
              <c:strCache>
                <c:ptCount val="1"/>
                <c:pt idx="0">
                  <c:v>2019SU</c:v>
                </c:pt>
              </c:strCache>
            </c:strRef>
          </c:tx>
          <c:spPr>
            <a:solidFill>
              <a:srgbClr val="5B9BD5"/>
            </a:solidFill>
            <a:ln w="25400">
              <a:noFill/>
            </a:ln>
          </c:spPr>
          <c:invertIfNegative val="0"/>
          <c:cat>
            <c:strRef>
              <c:f>'RAW SECT by Dept'!$A$5:$A$24</c:f>
              <c:strCache>
                <c:ptCount val="20"/>
                <c:pt idx="0">
                  <c:v>1ANTH</c:v>
                </c:pt>
                <c:pt idx="1">
                  <c:v>1ASL</c:v>
                </c:pt>
                <c:pt idx="2">
                  <c:v>1CHNS</c:v>
                </c:pt>
                <c:pt idx="3">
                  <c:v>1ECON</c:v>
                </c:pt>
                <c:pt idx="4">
                  <c:v>1EMLS</c:v>
                </c:pt>
                <c:pt idx="5">
                  <c:v>1ENGL</c:v>
                </c:pt>
                <c:pt idx="6">
                  <c:v>1ETHN</c:v>
                </c:pt>
                <c:pt idx="7">
                  <c:v>1FREN</c:v>
                </c:pt>
                <c:pt idx="8">
                  <c:v>1GEOG</c:v>
                </c:pt>
                <c:pt idx="9">
                  <c:v>1HIST</c:v>
                </c:pt>
                <c:pt idx="10">
                  <c:v>1ITAL</c:v>
                </c:pt>
                <c:pt idx="11">
                  <c:v>1JAPN</c:v>
                </c:pt>
                <c:pt idx="12">
                  <c:v>1PHIL</c:v>
                </c:pt>
                <c:pt idx="13">
                  <c:v>1POLT</c:v>
                </c:pt>
                <c:pt idx="14">
                  <c:v>1PSYC</c:v>
                </c:pt>
                <c:pt idx="15">
                  <c:v>1READ</c:v>
                </c:pt>
                <c:pt idx="16">
                  <c:v>1SOC</c:v>
                </c:pt>
                <c:pt idx="17">
                  <c:v>1SPAN</c:v>
                </c:pt>
                <c:pt idx="18">
                  <c:v>1VIET</c:v>
                </c:pt>
                <c:pt idx="19">
                  <c:v>1WMNS</c:v>
                </c:pt>
              </c:strCache>
            </c:strRef>
          </c:cat>
          <c:val>
            <c:numRef>
              <c:f>'RAW SECT by Dept'!$B$5:$B$24</c:f>
              <c:numCache>
                <c:formatCode>General</c:formatCode>
                <c:ptCount val="20"/>
                <c:pt idx="0">
                  <c:v>7</c:v>
                </c:pt>
                <c:pt idx="1">
                  <c:v>3</c:v>
                </c:pt>
                <c:pt idx="3">
                  <c:v>4</c:v>
                </c:pt>
                <c:pt idx="5">
                  <c:v>24</c:v>
                </c:pt>
                <c:pt idx="6">
                  <c:v>2</c:v>
                </c:pt>
                <c:pt idx="8">
                  <c:v>3</c:v>
                </c:pt>
                <c:pt idx="9">
                  <c:v>9</c:v>
                </c:pt>
                <c:pt idx="12">
                  <c:v>8</c:v>
                </c:pt>
                <c:pt idx="13">
                  <c:v>7</c:v>
                </c:pt>
                <c:pt idx="14">
                  <c:v>10</c:v>
                </c:pt>
                <c:pt idx="15">
                  <c:v>1</c:v>
                </c:pt>
                <c:pt idx="16">
                  <c:v>8</c:v>
                </c:pt>
                <c:pt idx="17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99-43C4-B2FC-81A1D6D1E97A}"/>
            </c:ext>
          </c:extLst>
        </c:ser>
        <c:ser>
          <c:idx val="1"/>
          <c:order val="1"/>
          <c:tx>
            <c:strRef>
              <c:f>'RAW SECT by Dept'!$C$3:$C$4</c:f>
              <c:strCache>
                <c:ptCount val="1"/>
                <c:pt idx="0">
                  <c:v>2020SU</c:v>
                </c:pt>
              </c:strCache>
            </c:strRef>
          </c:tx>
          <c:spPr>
            <a:solidFill>
              <a:srgbClr val="ED7D31"/>
            </a:solidFill>
            <a:ln w="25400">
              <a:noFill/>
            </a:ln>
          </c:spPr>
          <c:invertIfNegative val="0"/>
          <c:cat>
            <c:strRef>
              <c:f>'RAW SECT by Dept'!$A$5:$A$24</c:f>
              <c:strCache>
                <c:ptCount val="20"/>
                <c:pt idx="0">
                  <c:v>1ANTH</c:v>
                </c:pt>
                <c:pt idx="1">
                  <c:v>1ASL</c:v>
                </c:pt>
                <c:pt idx="2">
                  <c:v>1CHNS</c:v>
                </c:pt>
                <c:pt idx="3">
                  <c:v>1ECON</c:v>
                </c:pt>
                <c:pt idx="4">
                  <c:v>1EMLS</c:v>
                </c:pt>
                <c:pt idx="5">
                  <c:v>1ENGL</c:v>
                </c:pt>
                <c:pt idx="6">
                  <c:v>1ETHN</c:v>
                </c:pt>
                <c:pt idx="7">
                  <c:v>1FREN</c:v>
                </c:pt>
                <c:pt idx="8">
                  <c:v>1GEOG</c:v>
                </c:pt>
                <c:pt idx="9">
                  <c:v>1HIST</c:v>
                </c:pt>
                <c:pt idx="10">
                  <c:v>1ITAL</c:v>
                </c:pt>
                <c:pt idx="11">
                  <c:v>1JAPN</c:v>
                </c:pt>
                <c:pt idx="12">
                  <c:v>1PHIL</c:v>
                </c:pt>
                <c:pt idx="13">
                  <c:v>1POLT</c:v>
                </c:pt>
                <c:pt idx="14">
                  <c:v>1PSYC</c:v>
                </c:pt>
                <c:pt idx="15">
                  <c:v>1READ</c:v>
                </c:pt>
                <c:pt idx="16">
                  <c:v>1SOC</c:v>
                </c:pt>
                <c:pt idx="17">
                  <c:v>1SPAN</c:v>
                </c:pt>
                <c:pt idx="18">
                  <c:v>1VIET</c:v>
                </c:pt>
                <c:pt idx="19">
                  <c:v>1WMNS</c:v>
                </c:pt>
              </c:strCache>
            </c:strRef>
          </c:cat>
          <c:val>
            <c:numRef>
              <c:f>'RAW SECT by Dept'!$C$5:$C$24</c:f>
              <c:numCache>
                <c:formatCode>General</c:formatCode>
                <c:ptCount val="20"/>
                <c:pt idx="0">
                  <c:v>6</c:v>
                </c:pt>
                <c:pt idx="1">
                  <c:v>4</c:v>
                </c:pt>
                <c:pt idx="3">
                  <c:v>5</c:v>
                </c:pt>
                <c:pt idx="5">
                  <c:v>27</c:v>
                </c:pt>
                <c:pt idx="6">
                  <c:v>2</c:v>
                </c:pt>
                <c:pt idx="8">
                  <c:v>3</c:v>
                </c:pt>
                <c:pt idx="9">
                  <c:v>10</c:v>
                </c:pt>
                <c:pt idx="12">
                  <c:v>8</c:v>
                </c:pt>
                <c:pt idx="13">
                  <c:v>7</c:v>
                </c:pt>
                <c:pt idx="14">
                  <c:v>12</c:v>
                </c:pt>
                <c:pt idx="15">
                  <c:v>1</c:v>
                </c:pt>
                <c:pt idx="16">
                  <c:v>7</c:v>
                </c:pt>
                <c:pt idx="17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F99-43C4-B2FC-81A1D6D1E97A}"/>
            </c:ext>
          </c:extLst>
        </c:ser>
        <c:ser>
          <c:idx val="2"/>
          <c:order val="2"/>
          <c:tx>
            <c:strRef>
              <c:f>'RAW SECT by Dept'!$D$3:$D$4</c:f>
              <c:strCache>
                <c:ptCount val="1"/>
                <c:pt idx="0">
                  <c:v>2019FA</c:v>
                </c:pt>
              </c:strCache>
            </c:strRef>
          </c:tx>
          <c:spPr>
            <a:solidFill>
              <a:srgbClr val="A5A5A5"/>
            </a:solidFill>
            <a:ln w="25400">
              <a:noFill/>
            </a:ln>
          </c:spPr>
          <c:invertIfNegative val="0"/>
          <c:cat>
            <c:strRef>
              <c:f>'RAW SECT by Dept'!$A$5:$A$24</c:f>
              <c:strCache>
                <c:ptCount val="20"/>
                <c:pt idx="0">
                  <c:v>1ANTH</c:v>
                </c:pt>
                <c:pt idx="1">
                  <c:v>1ASL</c:v>
                </c:pt>
                <c:pt idx="2">
                  <c:v>1CHNS</c:v>
                </c:pt>
                <c:pt idx="3">
                  <c:v>1ECON</c:v>
                </c:pt>
                <c:pt idx="4">
                  <c:v>1EMLS</c:v>
                </c:pt>
                <c:pt idx="5">
                  <c:v>1ENGL</c:v>
                </c:pt>
                <c:pt idx="6">
                  <c:v>1ETHN</c:v>
                </c:pt>
                <c:pt idx="7">
                  <c:v>1FREN</c:v>
                </c:pt>
                <c:pt idx="8">
                  <c:v>1GEOG</c:v>
                </c:pt>
                <c:pt idx="9">
                  <c:v>1HIST</c:v>
                </c:pt>
                <c:pt idx="10">
                  <c:v>1ITAL</c:v>
                </c:pt>
                <c:pt idx="11">
                  <c:v>1JAPN</c:v>
                </c:pt>
                <c:pt idx="12">
                  <c:v>1PHIL</c:v>
                </c:pt>
                <c:pt idx="13">
                  <c:v>1POLT</c:v>
                </c:pt>
                <c:pt idx="14">
                  <c:v>1PSYC</c:v>
                </c:pt>
                <c:pt idx="15">
                  <c:v>1READ</c:v>
                </c:pt>
                <c:pt idx="16">
                  <c:v>1SOC</c:v>
                </c:pt>
                <c:pt idx="17">
                  <c:v>1SPAN</c:v>
                </c:pt>
                <c:pt idx="18">
                  <c:v>1VIET</c:v>
                </c:pt>
                <c:pt idx="19">
                  <c:v>1WMNS</c:v>
                </c:pt>
              </c:strCache>
            </c:strRef>
          </c:cat>
          <c:val>
            <c:numRef>
              <c:f>'RAW SECT by Dept'!$D$5:$D$24</c:f>
              <c:numCache>
                <c:formatCode>General</c:formatCode>
                <c:ptCount val="20"/>
                <c:pt idx="0">
                  <c:v>15</c:v>
                </c:pt>
                <c:pt idx="1">
                  <c:v>14</c:v>
                </c:pt>
                <c:pt idx="2">
                  <c:v>1</c:v>
                </c:pt>
                <c:pt idx="3">
                  <c:v>14</c:v>
                </c:pt>
                <c:pt idx="4">
                  <c:v>12</c:v>
                </c:pt>
                <c:pt idx="5">
                  <c:v>152</c:v>
                </c:pt>
                <c:pt idx="6">
                  <c:v>7</c:v>
                </c:pt>
                <c:pt idx="7">
                  <c:v>2</c:v>
                </c:pt>
                <c:pt idx="8">
                  <c:v>10</c:v>
                </c:pt>
                <c:pt idx="9">
                  <c:v>41</c:v>
                </c:pt>
                <c:pt idx="10">
                  <c:v>2</c:v>
                </c:pt>
                <c:pt idx="11">
                  <c:v>3</c:v>
                </c:pt>
                <c:pt idx="12">
                  <c:v>17</c:v>
                </c:pt>
                <c:pt idx="13">
                  <c:v>19</c:v>
                </c:pt>
                <c:pt idx="14">
                  <c:v>42</c:v>
                </c:pt>
                <c:pt idx="15">
                  <c:v>9</c:v>
                </c:pt>
                <c:pt idx="16">
                  <c:v>20</c:v>
                </c:pt>
                <c:pt idx="17">
                  <c:v>23</c:v>
                </c:pt>
                <c:pt idx="18">
                  <c:v>2</c:v>
                </c:pt>
                <c:pt idx="19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F99-43C4-B2FC-81A1D6D1E97A}"/>
            </c:ext>
          </c:extLst>
        </c:ser>
        <c:ser>
          <c:idx val="3"/>
          <c:order val="3"/>
          <c:tx>
            <c:strRef>
              <c:f>'RAW SECT by Dept'!$E$3:$E$4</c:f>
              <c:strCache>
                <c:ptCount val="1"/>
                <c:pt idx="0">
                  <c:v>2020FA</c:v>
                </c:pt>
              </c:strCache>
            </c:strRef>
          </c:tx>
          <c:spPr>
            <a:solidFill>
              <a:srgbClr val="FFC000"/>
            </a:solidFill>
            <a:ln w="25400">
              <a:noFill/>
            </a:ln>
          </c:spPr>
          <c:invertIfNegative val="0"/>
          <c:cat>
            <c:strRef>
              <c:f>'RAW SECT by Dept'!$A$5:$A$24</c:f>
              <c:strCache>
                <c:ptCount val="20"/>
                <c:pt idx="0">
                  <c:v>1ANTH</c:v>
                </c:pt>
                <c:pt idx="1">
                  <c:v>1ASL</c:v>
                </c:pt>
                <c:pt idx="2">
                  <c:v>1CHNS</c:v>
                </c:pt>
                <c:pt idx="3">
                  <c:v>1ECON</c:v>
                </c:pt>
                <c:pt idx="4">
                  <c:v>1EMLS</c:v>
                </c:pt>
                <c:pt idx="5">
                  <c:v>1ENGL</c:v>
                </c:pt>
                <c:pt idx="6">
                  <c:v>1ETHN</c:v>
                </c:pt>
                <c:pt idx="7">
                  <c:v>1FREN</c:v>
                </c:pt>
                <c:pt idx="8">
                  <c:v>1GEOG</c:v>
                </c:pt>
                <c:pt idx="9">
                  <c:v>1HIST</c:v>
                </c:pt>
                <c:pt idx="10">
                  <c:v>1ITAL</c:v>
                </c:pt>
                <c:pt idx="11">
                  <c:v>1JAPN</c:v>
                </c:pt>
                <c:pt idx="12">
                  <c:v>1PHIL</c:v>
                </c:pt>
                <c:pt idx="13">
                  <c:v>1POLT</c:v>
                </c:pt>
                <c:pt idx="14">
                  <c:v>1PSYC</c:v>
                </c:pt>
                <c:pt idx="15">
                  <c:v>1READ</c:v>
                </c:pt>
                <c:pt idx="16">
                  <c:v>1SOC</c:v>
                </c:pt>
                <c:pt idx="17">
                  <c:v>1SPAN</c:v>
                </c:pt>
                <c:pt idx="18">
                  <c:v>1VIET</c:v>
                </c:pt>
                <c:pt idx="19">
                  <c:v>1WMNS</c:v>
                </c:pt>
              </c:strCache>
            </c:strRef>
          </c:cat>
          <c:val>
            <c:numRef>
              <c:f>'RAW SECT by Dept'!$E$5:$E$24</c:f>
              <c:numCache>
                <c:formatCode>General</c:formatCode>
                <c:ptCount val="20"/>
                <c:pt idx="0">
                  <c:v>18</c:v>
                </c:pt>
                <c:pt idx="1">
                  <c:v>15</c:v>
                </c:pt>
                <c:pt idx="2">
                  <c:v>1</c:v>
                </c:pt>
                <c:pt idx="3">
                  <c:v>16</c:v>
                </c:pt>
                <c:pt idx="4">
                  <c:v>9</c:v>
                </c:pt>
                <c:pt idx="5">
                  <c:v>131</c:v>
                </c:pt>
                <c:pt idx="6">
                  <c:v>7</c:v>
                </c:pt>
                <c:pt idx="7">
                  <c:v>3</c:v>
                </c:pt>
                <c:pt idx="8">
                  <c:v>8</c:v>
                </c:pt>
                <c:pt idx="9">
                  <c:v>42</c:v>
                </c:pt>
                <c:pt idx="10">
                  <c:v>2</c:v>
                </c:pt>
                <c:pt idx="11">
                  <c:v>3</c:v>
                </c:pt>
                <c:pt idx="12">
                  <c:v>17</c:v>
                </c:pt>
                <c:pt idx="13">
                  <c:v>17</c:v>
                </c:pt>
                <c:pt idx="14">
                  <c:v>46</c:v>
                </c:pt>
                <c:pt idx="15">
                  <c:v>8</c:v>
                </c:pt>
                <c:pt idx="16">
                  <c:v>20</c:v>
                </c:pt>
                <c:pt idx="17">
                  <c:v>24</c:v>
                </c:pt>
                <c:pt idx="18">
                  <c:v>3</c:v>
                </c:pt>
                <c:pt idx="19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F99-43C4-B2FC-81A1D6D1E97A}"/>
            </c:ext>
          </c:extLst>
        </c:ser>
        <c:ser>
          <c:idx val="4"/>
          <c:order val="4"/>
          <c:tx>
            <c:strRef>
              <c:f>'RAW SECT by Dept'!$F$3:$F$4</c:f>
              <c:strCache>
                <c:ptCount val="1"/>
                <c:pt idx="0">
                  <c:v>2020SI</c:v>
                </c:pt>
              </c:strCache>
            </c:strRef>
          </c:tx>
          <c:spPr>
            <a:solidFill>
              <a:srgbClr val="4472C4"/>
            </a:solidFill>
            <a:ln w="25400">
              <a:noFill/>
            </a:ln>
          </c:spPr>
          <c:invertIfNegative val="0"/>
          <c:cat>
            <c:strRef>
              <c:f>'RAW SECT by Dept'!$A$5:$A$24</c:f>
              <c:strCache>
                <c:ptCount val="20"/>
                <c:pt idx="0">
                  <c:v>1ANTH</c:v>
                </c:pt>
                <c:pt idx="1">
                  <c:v>1ASL</c:v>
                </c:pt>
                <c:pt idx="2">
                  <c:v>1CHNS</c:v>
                </c:pt>
                <c:pt idx="3">
                  <c:v>1ECON</c:v>
                </c:pt>
                <c:pt idx="4">
                  <c:v>1EMLS</c:v>
                </c:pt>
                <c:pt idx="5">
                  <c:v>1ENGL</c:v>
                </c:pt>
                <c:pt idx="6">
                  <c:v>1ETHN</c:v>
                </c:pt>
                <c:pt idx="7">
                  <c:v>1FREN</c:v>
                </c:pt>
                <c:pt idx="8">
                  <c:v>1GEOG</c:v>
                </c:pt>
                <c:pt idx="9">
                  <c:v>1HIST</c:v>
                </c:pt>
                <c:pt idx="10">
                  <c:v>1ITAL</c:v>
                </c:pt>
                <c:pt idx="11">
                  <c:v>1JAPN</c:v>
                </c:pt>
                <c:pt idx="12">
                  <c:v>1PHIL</c:v>
                </c:pt>
                <c:pt idx="13">
                  <c:v>1POLT</c:v>
                </c:pt>
                <c:pt idx="14">
                  <c:v>1PSYC</c:v>
                </c:pt>
                <c:pt idx="15">
                  <c:v>1READ</c:v>
                </c:pt>
                <c:pt idx="16">
                  <c:v>1SOC</c:v>
                </c:pt>
                <c:pt idx="17">
                  <c:v>1SPAN</c:v>
                </c:pt>
                <c:pt idx="18">
                  <c:v>1VIET</c:v>
                </c:pt>
                <c:pt idx="19">
                  <c:v>1WMNS</c:v>
                </c:pt>
              </c:strCache>
            </c:strRef>
          </c:cat>
          <c:val>
            <c:numRef>
              <c:f>'RAW SECT by Dept'!$F$5:$F$24</c:f>
              <c:numCache>
                <c:formatCode>General</c:formatCode>
                <c:ptCount val="20"/>
                <c:pt idx="0">
                  <c:v>2</c:v>
                </c:pt>
                <c:pt idx="1">
                  <c:v>1</c:v>
                </c:pt>
                <c:pt idx="3">
                  <c:v>4</c:v>
                </c:pt>
                <c:pt idx="5">
                  <c:v>13</c:v>
                </c:pt>
                <c:pt idx="7">
                  <c:v>1</c:v>
                </c:pt>
                <c:pt idx="8">
                  <c:v>2</c:v>
                </c:pt>
                <c:pt idx="9">
                  <c:v>5</c:v>
                </c:pt>
                <c:pt idx="12">
                  <c:v>2</c:v>
                </c:pt>
                <c:pt idx="13">
                  <c:v>4</c:v>
                </c:pt>
                <c:pt idx="14">
                  <c:v>8</c:v>
                </c:pt>
                <c:pt idx="15">
                  <c:v>1</c:v>
                </c:pt>
                <c:pt idx="16">
                  <c:v>3</c:v>
                </c:pt>
                <c:pt idx="17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F99-43C4-B2FC-81A1D6D1E97A}"/>
            </c:ext>
          </c:extLst>
        </c:ser>
        <c:ser>
          <c:idx val="5"/>
          <c:order val="5"/>
          <c:tx>
            <c:strRef>
              <c:f>'RAW SECT by Dept'!$G$3:$G$4</c:f>
              <c:strCache>
                <c:ptCount val="1"/>
                <c:pt idx="0">
                  <c:v>2021SI</c:v>
                </c:pt>
              </c:strCache>
            </c:strRef>
          </c:tx>
          <c:spPr>
            <a:solidFill>
              <a:srgbClr val="70AD47"/>
            </a:solidFill>
            <a:ln w="25400">
              <a:noFill/>
            </a:ln>
          </c:spPr>
          <c:invertIfNegative val="0"/>
          <c:cat>
            <c:strRef>
              <c:f>'RAW SECT by Dept'!$A$5:$A$24</c:f>
              <c:strCache>
                <c:ptCount val="20"/>
                <c:pt idx="0">
                  <c:v>1ANTH</c:v>
                </c:pt>
                <c:pt idx="1">
                  <c:v>1ASL</c:v>
                </c:pt>
                <c:pt idx="2">
                  <c:v>1CHNS</c:v>
                </c:pt>
                <c:pt idx="3">
                  <c:v>1ECON</c:v>
                </c:pt>
                <c:pt idx="4">
                  <c:v>1EMLS</c:v>
                </c:pt>
                <c:pt idx="5">
                  <c:v>1ENGL</c:v>
                </c:pt>
                <c:pt idx="6">
                  <c:v>1ETHN</c:v>
                </c:pt>
                <c:pt idx="7">
                  <c:v>1FREN</c:v>
                </c:pt>
                <c:pt idx="8">
                  <c:v>1GEOG</c:v>
                </c:pt>
                <c:pt idx="9">
                  <c:v>1HIST</c:v>
                </c:pt>
                <c:pt idx="10">
                  <c:v>1ITAL</c:v>
                </c:pt>
                <c:pt idx="11">
                  <c:v>1JAPN</c:v>
                </c:pt>
                <c:pt idx="12">
                  <c:v>1PHIL</c:v>
                </c:pt>
                <c:pt idx="13">
                  <c:v>1POLT</c:v>
                </c:pt>
                <c:pt idx="14">
                  <c:v>1PSYC</c:v>
                </c:pt>
                <c:pt idx="15">
                  <c:v>1READ</c:v>
                </c:pt>
                <c:pt idx="16">
                  <c:v>1SOC</c:v>
                </c:pt>
                <c:pt idx="17">
                  <c:v>1SPAN</c:v>
                </c:pt>
                <c:pt idx="18">
                  <c:v>1VIET</c:v>
                </c:pt>
                <c:pt idx="19">
                  <c:v>1WMNS</c:v>
                </c:pt>
              </c:strCache>
            </c:strRef>
          </c:cat>
          <c:val>
            <c:numRef>
              <c:f>'RAW SECT by Dept'!$G$5:$G$24</c:f>
              <c:numCache>
                <c:formatCode>General</c:formatCode>
                <c:ptCount val="20"/>
                <c:pt idx="0">
                  <c:v>2</c:v>
                </c:pt>
                <c:pt idx="1">
                  <c:v>2</c:v>
                </c:pt>
                <c:pt idx="3">
                  <c:v>3</c:v>
                </c:pt>
                <c:pt idx="5">
                  <c:v>11</c:v>
                </c:pt>
                <c:pt idx="6">
                  <c:v>1</c:v>
                </c:pt>
                <c:pt idx="7">
                  <c:v>1</c:v>
                </c:pt>
                <c:pt idx="8">
                  <c:v>2</c:v>
                </c:pt>
                <c:pt idx="9">
                  <c:v>6</c:v>
                </c:pt>
                <c:pt idx="12">
                  <c:v>3</c:v>
                </c:pt>
                <c:pt idx="13">
                  <c:v>4</c:v>
                </c:pt>
                <c:pt idx="14">
                  <c:v>8</c:v>
                </c:pt>
                <c:pt idx="15">
                  <c:v>1</c:v>
                </c:pt>
                <c:pt idx="16">
                  <c:v>3</c:v>
                </c:pt>
                <c:pt idx="17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F99-43C4-B2FC-81A1D6D1E97A}"/>
            </c:ext>
          </c:extLst>
        </c:ser>
        <c:ser>
          <c:idx val="6"/>
          <c:order val="6"/>
          <c:tx>
            <c:strRef>
              <c:f>'RAW SECT by Dept'!$H$3:$H$4</c:f>
              <c:strCache>
                <c:ptCount val="1"/>
                <c:pt idx="0">
                  <c:v>2020SP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'RAW SECT by Dept'!$A$5:$A$24</c:f>
              <c:strCache>
                <c:ptCount val="20"/>
                <c:pt idx="0">
                  <c:v>1ANTH</c:v>
                </c:pt>
                <c:pt idx="1">
                  <c:v>1ASL</c:v>
                </c:pt>
                <c:pt idx="2">
                  <c:v>1CHNS</c:v>
                </c:pt>
                <c:pt idx="3">
                  <c:v>1ECON</c:v>
                </c:pt>
                <c:pt idx="4">
                  <c:v>1EMLS</c:v>
                </c:pt>
                <c:pt idx="5">
                  <c:v>1ENGL</c:v>
                </c:pt>
                <c:pt idx="6">
                  <c:v>1ETHN</c:v>
                </c:pt>
                <c:pt idx="7">
                  <c:v>1FREN</c:v>
                </c:pt>
                <c:pt idx="8">
                  <c:v>1GEOG</c:v>
                </c:pt>
                <c:pt idx="9">
                  <c:v>1HIST</c:v>
                </c:pt>
                <c:pt idx="10">
                  <c:v>1ITAL</c:v>
                </c:pt>
                <c:pt idx="11">
                  <c:v>1JAPN</c:v>
                </c:pt>
                <c:pt idx="12">
                  <c:v>1PHIL</c:v>
                </c:pt>
                <c:pt idx="13">
                  <c:v>1POLT</c:v>
                </c:pt>
                <c:pt idx="14">
                  <c:v>1PSYC</c:v>
                </c:pt>
                <c:pt idx="15">
                  <c:v>1READ</c:v>
                </c:pt>
                <c:pt idx="16">
                  <c:v>1SOC</c:v>
                </c:pt>
                <c:pt idx="17">
                  <c:v>1SPAN</c:v>
                </c:pt>
                <c:pt idx="18">
                  <c:v>1VIET</c:v>
                </c:pt>
                <c:pt idx="19">
                  <c:v>1WMNS</c:v>
                </c:pt>
              </c:strCache>
            </c:strRef>
          </c:cat>
          <c:val>
            <c:numRef>
              <c:f>'RAW SECT by Dept'!$H$5:$H$24</c:f>
              <c:numCache>
                <c:formatCode>General</c:formatCode>
                <c:ptCount val="20"/>
                <c:pt idx="0">
                  <c:v>14</c:v>
                </c:pt>
                <c:pt idx="1">
                  <c:v>16</c:v>
                </c:pt>
                <c:pt idx="2">
                  <c:v>1</c:v>
                </c:pt>
                <c:pt idx="3">
                  <c:v>17</c:v>
                </c:pt>
                <c:pt idx="4">
                  <c:v>11</c:v>
                </c:pt>
                <c:pt idx="5">
                  <c:v>124</c:v>
                </c:pt>
                <c:pt idx="6">
                  <c:v>7</c:v>
                </c:pt>
                <c:pt idx="7">
                  <c:v>3</c:v>
                </c:pt>
                <c:pt idx="8">
                  <c:v>11</c:v>
                </c:pt>
                <c:pt idx="9">
                  <c:v>43</c:v>
                </c:pt>
                <c:pt idx="10">
                  <c:v>2</c:v>
                </c:pt>
                <c:pt idx="11">
                  <c:v>2</c:v>
                </c:pt>
                <c:pt idx="12">
                  <c:v>20</c:v>
                </c:pt>
                <c:pt idx="13">
                  <c:v>17</c:v>
                </c:pt>
                <c:pt idx="14">
                  <c:v>41</c:v>
                </c:pt>
                <c:pt idx="15">
                  <c:v>8</c:v>
                </c:pt>
                <c:pt idx="16">
                  <c:v>20</c:v>
                </c:pt>
                <c:pt idx="17">
                  <c:v>22</c:v>
                </c:pt>
                <c:pt idx="18">
                  <c:v>3</c:v>
                </c:pt>
                <c:pt idx="19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F99-43C4-B2FC-81A1D6D1E97A}"/>
            </c:ext>
          </c:extLst>
        </c:ser>
        <c:ser>
          <c:idx val="7"/>
          <c:order val="7"/>
          <c:tx>
            <c:strRef>
              <c:f>'RAW SECT by Dept'!$I$3:$I$4</c:f>
              <c:strCache>
                <c:ptCount val="1"/>
                <c:pt idx="0">
                  <c:v>2021SP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'RAW SECT by Dept'!$A$5:$A$24</c:f>
              <c:strCache>
                <c:ptCount val="20"/>
                <c:pt idx="0">
                  <c:v>1ANTH</c:v>
                </c:pt>
                <c:pt idx="1">
                  <c:v>1ASL</c:v>
                </c:pt>
                <c:pt idx="2">
                  <c:v>1CHNS</c:v>
                </c:pt>
                <c:pt idx="3">
                  <c:v>1ECON</c:v>
                </c:pt>
                <c:pt idx="4">
                  <c:v>1EMLS</c:v>
                </c:pt>
                <c:pt idx="5">
                  <c:v>1ENGL</c:v>
                </c:pt>
                <c:pt idx="6">
                  <c:v>1ETHN</c:v>
                </c:pt>
                <c:pt idx="7">
                  <c:v>1FREN</c:v>
                </c:pt>
                <c:pt idx="8">
                  <c:v>1GEOG</c:v>
                </c:pt>
                <c:pt idx="9">
                  <c:v>1HIST</c:v>
                </c:pt>
                <c:pt idx="10">
                  <c:v>1ITAL</c:v>
                </c:pt>
                <c:pt idx="11">
                  <c:v>1JAPN</c:v>
                </c:pt>
                <c:pt idx="12">
                  <c:v>1PHIL</c:v>
                </c:pt>
                <c:pt idx="13">
                  <c:v>1POLT</c:v>
                </c:pt>
                <c:pt idx="14">
                  <c:v>1PSYC</c:v>
                </c:pt>
                <c:pt idx="15">
                  <c:v>1READ</c:v>
                </c:pt>
                <c:pt idx="16">
                  <c:v>1SOC</c:v>
                </c:pt>
                <c:pt idx="17">
                  <c:v>1SPAN</c:v>
                </c:pt>
                <c:pt idx="18">
                  <c:v>1VIET</c:v>
                </c:pt>
                <c:pt idx="19">
                  <c:v>1WMNS</c:v>
                </c:pt>
              </c:strCache>
            </c:strRef>
          </c:cat>
          <c:val>
            <c:numRef>
              <c:f>'RAW SECT by Dept'!$I$5:$I$24</c:f>
              <c:numCache>
                <c:formatCode>General</c:formatCode>
                <c:ptCount val="20"/>
                <c:pt idx="0">
                  <c:v>16</c:v>
                </c:pt>
                <c:pt idx="1">
                  <c:v>19</c:v>
                </c:pt>
                <c:pt idx="2">
                  <c:v>1</c:v>
                </c:pt>
                <c:pt idx="3">
                  <c:v>15</c:v>
                </c:pt>
                <c:pt idx="4">
                  <c:v>7</c:v>
                </c:pt>
                <c:pt idx="5">
                  <c:v>101</c:v>
                </c:pt>
                <c:pt idx="6">
                  <c:v>7</c:v>
                </c:pt>
                <c:pt idx="7">
                  <c:v>3</c:v>
                </c:pt>
                <c:pt idx="8">
                  <c:v>10</c:v>
                </c:pt>
                <c:pt idx="9">
                  <c:v>44</c:v>
                </c:pt>
                <c:pt idx="10">
                  <c:v>2</c:v>
                </c:pt>
                <c:pt idx="11">
                  <c:v>3</c:v>
                </c:pt>
                <c:pt idx="12">
                  <c:v>18</c:v>
                </c:pt>
                <c:pt idx="13">
                  <c:v>17</c:v>
                </c:pt>
                <c:pt idx="14">
                  <c:v>37</c:v>
                </c:pt>
                <c:pt idx="15">
                  <c:v>7</c:v>
                </c:pt>
                <c:pt idx="16">
                  <c:v>21</c:v>
                </c:pt>
                <c:pt idx="17">
                  <c:v>24</c:v>
                </c:pt>
                <c:pt idx="18">
                  <c:v>3</c:v>
                </c:pt>
                <c:pt idx="19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F99-43C4-B2FC-81A1D6D1E9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40944712"/>
        <c:axId val="1"/>
      </c:barChart>
      <c:catAx>
        <c:axId val="440944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0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overlay val="0"/>
          <c:spPr>
            <a:noFill/>
            <a:ln w="25400">
              <a:noFill/>
            </a:ln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094471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</c:extLst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[Annual Comparison 20-21.xlsx]RAW SECT by Dept!PivotTable3</c:name>
    <c:fmtId val="67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Section</a:t>
            </a:r>
            <a:r>
              <a:rPr lang="en-US" baseline="0"/>
              <a:t> Count by Department</a:t>
            </a:r>
            <a:endParaRPr lang="en-US"/>
          </a:p>
        </c:rich>
      </c:tx>
      <c:layout>
        <c:manualLayout>
          <c:xMode val="edge"/>
          <c:yMode val="edge"/>
          <c:x val="7.9026573563552097E-2"/>
          <c:y val="2.8413575374901343E-2"/>
        </c:manualLayout>
      </c:layout>
      <c:overlay val="0"/>
      <c:spPr>
        <a:noFill/>
        <a:ln w="25400">
          <a:noFill/>
        </a:ln>
      </c:spPr>
    </c:title>
    <c:autoTitleDeleted val="0"/>
    <c:pivotFmts>
      <c:pivotFmt>
        <c:idx val="0"/>
        <c:spPr>
          <a:solidFill>
            <a:srgbClr val="5B9BD5"/>
          </a:solidFill>
          <a:ln w="25400">
            <a:noFill/>
          </a:ln>
        </c:spPr>
        <c:marker>
          <c:symbol val="none"/>
        </c:marker>
      </c:pivotFmt>
      <c:pivotFmt>
        <c:idx val="1"/>
        <c:spPr>
          <a:solidFill>
            <a:srgbClr val="ED7D31"/>
          </a:solidFill>
          <a:ln w="25400">
            <a:noFill/>
          </a:ln>
        </c:spPr>
        <c:marker>
          <c:symbol val="none"/>
        </c:marker>
      </c:pivotFmt>
      <c:pivotFmt>
        <c:idx val="2"/>
        <c:spPr>
          <a:solidFill>
            <a:srgbClr val="A5A5A5"/>
          </a:solidFill>
          <a:ln w="25400">
            <a:noFill/>
          </a:ln>
        </c:spPr>
        <c:marker>
          <c:symbol val="none"/>
        </c:marker>
      </c:pivotFmt>
      <c:pivotFmt>
        <c:idx val="3"/>
        <c:spPr>
          <a:solidFill>
            <a:srgbClr val="FFC000"/>
          </a:solidFill>
          <a:ln w="25400">
            <a:noFill/>
          </a:ln>
        </c:spPr>
        <c:marker>
          <c:symbol val="none"/>
        </c:marker>
      </c:pivotFmt>
      <c:pivotFmt>
        <c:idx val="4"/>
        <c:spPr>
          <a:solidFill>
            <a:srgbClr val="4472C4"/>
          </a:solidFill>
          <a:ln w="25400">
            <a:noFill/>
          </a:ln>
        </c:spPr>
        <c:marker>
          <c:symbol val="none"/>
        </c:marker>
      </c:pivotFmt>
      <c:pivotFmt>
        <c:idx val="5"/>
        <c:spPr>
          <a:solidFill>
            <a:srgbClr val="70AD47"/>
          </a:solidFill>
          <a:ln w="25400">
            <a:noFill/>
          </a:ln>
        </c:spPr>
        <c:marker>
          <c:symbol val="none"/>
        </c:marker>
      </c:pivotFmt>
      <c:pivotFmt>
        <c:idx val="6"/>
        <c:spPr>
          <a:solidFill>
            <a:schemeClr val="accent1">
              <a:lumMod val="6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2">
              <a:lumMod val="6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rgbClr val="5B9BD5"/>
          </a:solidFill>
          <a:ln w="25400">
            <a:noFill/>
          </a:ln>
        </c:spPr>
        <c:marker>
          <c:symbol val="none"/>
        </c:marker>
      </c:pivotFmt>
      <c:pivotFmt>
        <c:idx val="9"/>
        <c:spPr>
          <a:solidFill>
            <a:srgbClr val="ED7D31"/>
          </a:solidFill>
          <a:ln w="25400">
            <a:noFill/>
          </a:ln>
        </c:spPr>
        <c:marker>
          <c:symbol val="none"/>
        </c:marker>
      </c:pivotFmt>
      <c:pivotFmt>
        <c:idx val="10"/>
        <c:spPr>
          <a:solidFill>
            <a:srgbClr val="A5A5A5"/>
          </a:solidFill>
          <a:ln w="25400">
            <a:noFill/>
          </a:ln>
        </c:spPr>
        <c:marker>
          <c:symbol val="none"/>
        </c:marker>
      </c:pivotFmt>
      <c:pivotFmt>
        <c:idx val="11"/>
        <c:spPr>
          <a:solidFill>
            <a:srgbClr val="FFC000"/>
          </a:solidFill>
          <a:ln w="25400">
            <a:noFill/>
          </a:ln>
        </c:spPr>
        <c:marker>
          <c:symbol val="none"/>
        </c:marker>
      </c:pivotFmt>
      <c:pivotFmt>
        <c:idx val="12"/>
        <c:spPr>
          <a:solidFill>
            <a:srgbClr val="4472C4"/>
          </a:solidFill>
          <a:ln w="25400">
            <a:noFill/>
          </a:ln>
        </c:spPr>
        <c:marker>
          <c:symbol val="none"/>
        </c:marker>
      </c:pivotFmt>
      <c:pivotFmt>
        <c:idx val="13"/>
        <c:spPr>
          <a:solidFill>
            <a:srgbClr val="70AD47"/>
          </a:solidFill>
          <a:ln w="25400">
            <a:noFill/>
          </a:ln>
        </c:spPr>
        <c:marker>
          <c:symbol val="none"/>
        </c:marker>
      </c:pivotFmt>
      <c:pivotFmt>
        <c:idx val="14"/>
        <c:spPr>
          <a:solidFill>
            <a:schemeClr val="accent1">
              <a:lumMod val="6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2">
              <a:lumMod val="6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rgbClr val="5B9BD5"/>
          </a:solidFill>
          <a:ln w="25400">
            <a:noFill/>
          </a:ln>
        </c:spPr>
        <c:marker>
          <c:symbol val="none"/>
        </c:marker>
      </c:pivotFmt>
      <c:pivotFmt>
        <c:idx val="17"/>
        <c:spPr>
          <a:solidFill>
            <a:srgbClr val="ED7D31"/>
          </a:solidFill>
          <a:ln w="25400">
            <a:noFill/>
          </a:ln>
        </c:spPr>
        <c:marker>
          <c:symbol val="none"/>
        </c:marker>
      </c:pivotFmt>
      <c:pivotFmt>
        <c:idx val="18"/>
        <c:spPr>
          <a:solidFill>
            <a:srgbClr val="A5A5A5"/>
          </a:solidFill>
          <a:ln w="25400">
            <a:noFill/>
          </a:ln>
        </c:spPr>
        <c:marker>
          <c:symbol val="none"/>
        </c:marker>
      </c:pivotFmt>
      <c:pivotFmt>
        <c:idx val="19"/>
        <c:spPr>
          <a:solidFill>
            <a:srgbClr val="FFC000"/>
          </a:solidFill>
          <a:ln w="25400">
            <a:noFill/>
          </a:ln>
        </c:spPr>
        <c:marker>
          <c:symbol val="none"/>
        </c:marker>
      </c:pivotFmt>
      <c:pivotFmt>
        <c:idx val="20"/>
        <c:spPr>
          <a:solidFill>
            <a:srgbClr val="4472C4"/>
          </a:solidFill>
          <a:ln w="25400">
            <a:noFill/>
          </a:ln>
        </c:spPr>
        <c:marker>
          <c:symbol val="none"/>
        </c:marker>
      </c:pivotFmt>
      <c:pivotFmt>
        <c:idx val="21"/>
        <c:spPr>
          <a:solidFill>
            <a:srgbClr val="70AD47"/>
          </a:solidFill>
          <a:ln w="25400">
            <a:noFill/>
          </a:ln>
        </c:spPr>
        <c:marker>
          <c:symbol val="none"/>
        </c:marker>
      </c:pivotFmt>
      <c:pivotFmt>
        <c:idx val="22"/>
        <c:spPr>
          <a:solidFill>
            <a:schemeClr val="accent1">
              <a:lumMod val="6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2">
              <a:lumMod val="60000"/>
            </a:schemeClr>
          </a:solidFill>
          <a:ln>
            <a:noFill/>
          </a:ln>
          <a:effectLst/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'RAW SECT by Dept'!$B$3:$B$4</c:f>
              <c:strCache>
                <c:ptCount val="1"/>
                <c:pt idx="0">
                  <c:v>2019SU</c:v>
                </c:pt>
              </c:strCache>
            </c:strRef>
          </c:tx>
          <c:spPr>
            <a:solidFill>
              <a:srgbClr val="5B9BD5"/>
            </a:solidFill>
            <a:ln w="25400">
              <a:noFill/>
            </a:ln>
          </c:spPr>
          <c:invertIfNegative val="0"/>
          <c:cat>
            <c:strRef>
              <c:f>'RAW SECT by Dept'!$A$5:$A$18</c:f>
              <c:strCache>
                <c:ptCount val="14"/>
                <c:pt idx="0">
                  <c:v>1AUTO</c:v>
                </c:pt>
                <c:pt idx="1">
                  <c:v>1CDEV</c:v>
                </c:pt>
                <c:pt idx="2">
                  <c:v>1CJ</c:v>
                </c:pt>
                <c:pt idx="3">
                  <c:v>1CJA</c:v>
                </c:pt>
                <c:pt idx="4">
                  <c:v>1DSL</c:v>
                </c:pt>
                <c:pt idx="5">
                  <c:v>1FDM</c:v>
                </c:pt>
                <c:pt idx="6">
                  <c:v>1FIAC</c:v>
                </c:pt>
                <c:pt idx="7">
                  <c:v>1FIRE</c:v>
                </c:pt>
                <c:pt idx="8">
                  <c:v>1MNFG</c:v>
                </c:pt>
                <c:pt idx="9">
                  <c:v>1NUTR</c:v>
                </c:pt>
                <c:pt idx="10">
                  <c:v>1OTA</c:v>
                </c:pt>
                <c:pt idx="11">
                  <c:v>1PHAR</c:v>
                </c:pt>
                <c:pt idx="12">
                  <c:v>1SLPA</c:v>
                </c:pt>
                <c:pt idx="13">
                  <c:v>1WELD</c:v>
                </c:pt>
              </c:strCache>
            </c:strRef>
          </c:cat>
          <c:val>
            <c:numRef>
              <c:f>'RAW SECT by Dept'!$B$5:$B$18</c:f>
              <c:numCache>
                <c:formatCode>General</c:formatCode>
                <c:ptCount val="14"/>
                <c:pt idx="0">
                  <c:v>2</c:v>
                </c:pt>
                <c:pt idx="1">
                  <c:v>17</c:v>
                </c:pt>
                <c:pt idx="2">
                  <c:v>2</c:v>
                </c:pt>
                <c:pt idx="3">
                  <c:v>245</c:v>
                </c:pt>
                <c:pt idx="5">
                  <c:v>3</c:v>
                </c:pt>
                <c:pt idx="6">
                  <c:v>12</c:v>
                </c:pt>
                <c:pt idx="7">
                  <c:v>3</c:v>
                </c:pt>
                <c:pt idx="8">
                  <c:v>5</c:v>
                </c:pt>
                <c:pt idx="9">
                  <c:v>2</c:v>
                </c:pt>
                <c:pt idx="10">
                  <c:v>2</c:v>
                </c:pt>
                <c:pt idx="11">
                  <c:v>3</c:v>
                </c:pt>
                <c:pt idx="1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FD-4650-B049-17D2C1D0F7A4}"/>
            </c:ext>
          </c:extLst>
        </c:ser>
        <c:ser>
          <c:idx val="1"/>
          <c:order val="1"/>
          <c:tx>
            <c:strRef>
              <c:f>'RAW SECT by Dept'!$C$3:$C$4</c:f>
              <c:strCache>
                <c:ptCount val="1"/>
                <c:pt idx="0">
                  <c:v>2020SU</c:v>
                </c:pt>
              </c:strCache>
            </c:strRef>
          </c:tx>
          <c:spPr>
            <a:solidFill>
              <a:srgbClr val="ED7D31"/>
            </a:solidFill>
            <a:ln w="25400">
              <a:noFill/>
            </a:ln>
          </c:spPr>
          <c:invertIfNegative val="0"/>
          <c:cat>
            <c:strRef>
              <c:f>'RAW SECT by Dept'!$A$5:$A$18</c:f>
              <c:strCache>
                <c:ptCount val="14"/>
                <c:pt idx="0">
                  <c:v>1AUTO</c:v>
                </c:pt>
                <c:pt idx="1">
                  <c:v>1CDEV</c:v>
                </c:pt>
                <c:pt idx="2">
                  <c:v>1CJ</c:v>
                </c:pt>
                <c:pt idx="3">
                  <c:v>1CJA</c:v>
                </c:pt>
                <c:pt idx="4">
                  <c:v>1DSL</c:v>
                </c:pt>
                <c:pt idx="5">
                  <c:v>1FDM</c:v>
                </c:pt>
                <c:pt idx="6">
                  <c:v>1FIAC</c:v>
                </c:pt>
                <c:pt idx="7">
                  <c:v>1FIRE</c:v>
                </c:pt>
                <c:pt idx="8">
                  <c:v>1MNFG</c:v>
                </c:pt>
                <c:pt idx="9">
                  <c:v>1NUTR</c:v>
                </c:pt>
                <c:pt idx="10">
                  <c:v>1OTA</c:v>
                </c:pt>
                <c:pt idx="11">
                  <c:v>1PHAR</c:v>
                </c:pt>
                <c:pt idx="12">
                  <c:v>1SLPA</c:v>
                </c:pt>
                <c:pt idx="13">
                  <c:v>1WELD</c:v>
                </c:pt>
              </c:strCache>
            </c:strRef>
          </c:cat>
          <c:val>
            <c:numRef>
              <c:f>'RAW SECT by Dept'!$C$5:$C$18</c:f>
              <c:numCache>
                <c:formatCode>General</c:formatCode>
                <c:ptCount val="14"/>
                <c:pt idx="0">
                  <c:v>1</c:v>
                </c:pt>
                <c:pt idx="1">
                  <c:v>20</c:v>
                </c:pt>
                <c:pt idx="2">
                  <c:v>2</c:v>
                </c:pt>
                <c:pt idx="3">
                  <c:v>303</c:v>
                </c:pt>
                <c:pt idx="5">
                  <c:v>3</c:v>
                </c:pt>
                <c:pt idx="6">
                  <c:v>9</c:v>
                </c:pt>
                <c:pt idx="7">
                  <c:v>4</c:v>
                </c:pt>
                <c:pt idx="8">
                  <c:v>4</c:v>
                </c:pt>
                <c:pt idx="9">
                  <c:v>4</c:v>
                </c:pt>
                <c:pt idx="10">
                  <c:v>2</c:v>
                </c:pt>
                <c:pt idx="1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5FD-4650-B049-17D2C1D0F7A4}"/>
            </c:ext>
          </c:extLst>
        </c:ser>
        <c:ser>
          <c:idx val="2"/>
          <c:order val="2"/>
          <c:tx>
            <c:strRef>
              <c:f>'RAW SECT by Dept'!$D$3:$D$4</c:f>
              <c:strCache>
                <c:ptCount val="1"/>
                <c:pt idx="0">
                  <c:v>2019FA</c:v>
                </c:pt>
              </c:strCache>
            </c:strRef>
          </c:tx>
          <c:spPr>
            <a:solidFill>
              <a:srgbClr val="A5A5A5"/>
            </a:solidFill>
            <a:ln w="25400">
              <a:noFill/>
            </a:ln>
          </c:spPr>
          <c:invertIfNegative val="0"/>
          <c:cat>
            <c:strRef>
              <c:f>'RAW SECT by Dept'!$A$5:$A$18</c:f>
              <c:strCache>
                <c:ptCount val="14"/>
                <c:pt idx="0">
                  <c:v>1AUTO</c:v>
                </c:pt>
                <c:pt idx="1">
                  <c:v>1CDEV</c:v>
                </c:pt>
                <c:pt idx="2">
                  <c:v>1CJ</c:v>
                </c:pt>
                <c:pt idx="3">
                  <c:v>1CJA</c:v>
                </c:pt>
                <c:pt idx="4">
                  <c:v>1DSL</c:v>
                </c:pt>
                <c:pt idx="5">
                  <c:v>1FDM</c:v>
                </c:pt>
                <c:pt idx="6">
                  <c:v>1FIAC</c:v>
                </c:pt>
                <c:pt idx="7">
                  <c:v>1FIRE</c:v>
                </c:pt>
                <c:pt idx="8">
                  <c:v>1MNFG</c:v>
                </c:pt>
                <c:pt idx="9">
                  <c:v>1NUTR</c:v>
                </c:pt>
                <c:pt idx="10">
                  <c:v>1OTA</c:v>
                </c:pt>
                <c:pt idx="11">
                  <c:v>1PHAR</c:v>
                </c:pt>
                <c:pt idx="12">
                  <c:v>1SLPA</c:v>
                </c:pt>
                <c:pt idx="13">
                  <c:v>1WELD</c:v>
                </c:pt>
              </c:strCache>
            </c:strRef>
          </c:cat>
          <c:val>
            <c:numRef>
              <c:f>'RAW SECT by Dept'!$D$5:$D$18</c:f>
              <c:numCache>
                <c:formatCode>General</c:formatCode>
                <c:ptCount val="14"/>
                <c:pt idx="0">
                  <c:v>13</c:v>
                </c:pt>
                <c:pt idx="1">
                  <c:v>58</c:v>
                </c:pt>
                <c:pt idx="2">
                  <c:v>21</c:v>
                </c:pt>
                <c:pt idx="3">
                  <c:v>683</c:v>
                </c:pt>
                <c:pt idx="4">
                  <c:v>5</c:v>
                </c:pt>
                <c:pt idx="5">
                  <c:v>15</c:v>
                </c:pt>
                <c:pt idx="6">
                  <c:v>85</c:v>
                </c:pt>
                <c:pt idx="7">
                  <c:v>35</c:v>
                </c:pt>
                <c:pt idx="8">
                  <c:v>19</c:v>
                </c:pt>
                <c:pt idx="9">
                  <c:v>12</c:v>
                </c:pt>
                <c:pt idx="10">
                  <c:v>17</c:v>
                </c:pt>
                <c:pt idx="11">
                  <c:v>12</c:v>
                </c:pt>
                <c:pt idx="12">
                  <c:v>6</c:v>
                </c:pt>
                <c:pt idx="1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5FD-4650-B049-17D2C1D0F7A4}"/>
            </c:ext>
          </c:extLst>
        </c:ser>
        <c:ser>
          <c:idx val="3"/>
          <c:order val="3"/>
          <c:tx>
            <c:strRef>
              <c:f>'RAW SECT by Dept'!$E$3:$E$4</c:f>
              <c:strCache>
                <c:ptCount val="1"/>
                <c:pt idx="0">
                  <c:v>2020FA</c:v>
                </c:pt>
              </c:strCache>
            </c:strRef>
          </c:tx>
          <c:spPr>
            <a:solidFill>
              <a:srgbClr val="FFC000"/>
            </a:solidFill>
            <a:ln w="25400">
              <a:noFill/>
            </a:ln>
          </c:spPr>
          <c:invertIfNegative val="0"/>
          <c:cat>
            <c:strRef>
              <c:f>'RAW SECT by Dept'!$A$5:$A$18</c:f>
              <c:strCache>
                <c:ptCount val="14"/>
                <c:pt idx="0">
                  <c:v>1AUTO</c:v>
                </c:pt>
                <c:pt idx="1">
                  <c:v>1CDEV</c:v>
                </c:pt>
                <c:pt idx="2">
                  <c:v>1CJ</c:v>
                </c:pt>
                <c:pt idx="3">
                  <c:v>1CJA</c:v>
                </c:pt>
                <c:pt idx="4">
                  <c:v>1DSL</c:v>
                </c:pt>
                <c:pt idx="5">
                  <c:v>1FDM</c:v>
                </c:pt>
                <c:pt idx="6">
                  <c:v>1FIAC</c:v>
                </c:pt>
                <c:pt idx="7">
                  <c:v>1FIRE</c:v>
                </c:pt>
                <c:pt idx="8">
                  <c:v>1MNFG</c:v>
                </c:pt>
                <c:pt idx="9">
                  <c:v>1NUTR</c:v>
                </c:pt>
                <c:pt idx="10">
                  <c:v>1OTA</c:v>
                </c:pt>
                <c:pt idx="11">
                  <c:v>1PHAR</c:v>
                </c:pt>
                <c:pt idx="12">
                  <c:v>1SLPA</c:v>
                </c:pt>
                <c:pt idx="13">
                  <c:v>1WELD</c:v>
                </c:pt>
              </c:strCache>
            </c:strRef>
          </c:cat>
          <c:val>
            <c:numRef>
              <c:f>'RAW SECT by Dept'!$E$5:$E$18</c:f>
              <c:numCache>
                <c:formatCode>General</c:formatCode>
                <c:ptCount val="14"/>
                <c:pt idx="0">
                  <c:v>13</c:v>
                </c:pt>
                <c:pt idx="1">
                  <c:v>56</c:v>
                </c:pt>
                <c:pt idx="2">
                  <c:v>17</c:v>
                </c:pt>
                <c:pt idx="3">
                  <c:v>420</c:v>
                </c:pt>
                <c:pt idx="4">
                  <c:v>2</c:v>
                </c:pt>
                <c:pt idx="5">
                  <c:v>10</c:v>
                </c:pt>
                <c:pt idx="6">
                  <c:v>83</c:v>
                </c:pt>
                <c:pt idx="7">
                  <c:v>37</c:v>
                </c:pt>
                <c:pt idx="8">
                  <c:v>16</c:v>
                </c:pt>
                <c:pt idx="9">
                  <c:v>15</c:v>
                </c:pt>
                <c:pt idx="10">
                  <c:v>18</c:v>
                </c:pt>
                <c:pt idx="11">
                  <c:v>10</c:v>
                </c:pt>
                <c:pt idx="12">
                  <c:v>6</c:v>
                </c:pt>
                <c:pt idx="1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5FD-4650-B049-17D2C1D0F7A4}"/>
            </c:ext>
          </c:extLst>
        </c:ser>
        <c:ser>
          <c:idx val="4"/>
          <c:order val="4"/>
          <c:tx>
            <c:strRef>
              <c:f>'RAW SECT by Dept'!$F$3:$F$4</c:f>
              <c:strCache>
                <c:ptCount val="1"/>
                <c:pt idx="0">
                  <c:v>2020SI</c:v>
                </c:pt>
              </c:strCache>
            </c:strRef>
          </c:tx>
          <c:spPr>
            <a:solidFill>
              <a:srgbClr val="4472C4"/>
            </a:solidFill>
            <a:ln w="25400">
              <a:noFill/>
            </a:ln>
          </c:spPr>
          <c:invertIfNegative val="0"/>
          <c:cat>
            <c:strRef>
              <c:f>'RAW SECT by Dept'!$A$5:$A$18</c:f>
              <c:strCache>
                <c:ptCount val="14"/>
                <c:pt idx="0">
                  <c:v>1AUTO</c:v>
                </c:pt>
                <c:pt idx="1">
                  <c:v>1CDEV</c:v>
                </c:pt>
                <c:pt idx="2">
                  <c:v>1CJ</c:v>
                </c:pt>
                <c:pt idx="3">
                  <c:v>1CJA</c:v>
                </c:pt>
                <c:pt idx="4">
                  <c:v>1DSL</c:v>
                </c:pt>
                <c:pt idx="5">
                  <c:v>1FDM</c:v>
                </c:pt>
                <c:pt idx="6">
                  <c:v>1FIAC</c:v>
                </c:pt>
                <c:pt idx="7">
                  <c:v>1FIRE</c:v>
                </c:pt>
                <c:pt idx="8">
                  <c:v>1MNFG</c:v>
                </c:pt>
                <c:pt idx="9">
                  <c:v>1NUTR</c:v>
                </c:pt>
                <c:pt idx="10">
                  <c:v>1OTA</c:v>
                </c:pt>
                <c:pt idx="11">
                  <c:v>1PHAR</c:v>
                </c:pt>
                <c:pt idx="12">
                  <c:v>1SLPA</c:v>
                </c:pt>
                <c:pt idx="13">
                  <c:v>1WELD</c:v>
                </c:pt>
              </c:strCache>
            </c:strRef>
          </c:cat>
          <c:val>
            <c:numRef>
              <c:f>'RAW SECT by Dept'!$F$5:$F$18</c:f>
              <c:numCache>
                <c:formatCode>General</c:formatCode>
                <c:ptCount val="14"/>
                <c:pt idx="1">
                  <c:v>6</c:v>
                </c:pt>
                <c:pt idx="2">
                  <c:v>1</c:v>
                </c:pt>
                <c:pt idx="3">
                  <c:v>227</c:v>
                </c:pt>
                <c:pt idx="5">
                  <c:v>1</c:v>
                </c:pt>
                <c:pt idx="6">
                  <c:v>6</c:v>
                </c:pt>
                <c:pt idx="9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5FD-4650-B049-17D2C1D0F7A4}"/>
            </c:ext>
          </c:extLst>
        </c:ser>
        <c:ser>
          <c:idx val="5"/>
          <c:order val="5"/>
          <c:tx>
            <c:strRef>
              <c:f>'RAW SECT by Dept'!$G$3:$G$4</c:f>
              <c:strCache>
                <c:ptCount val="1"/>
                <c:pt idx="0">
                  <c:v>2021SI</c:v>
                </c:pt>
              </c:strCache>
            </c:strRef>
          </c:tx>
          <c:spPr>
            <a:solidFill>
              <a:srgbClr val="70AD47"/>
            </a:solidFill>
            <a:ln w="25400">
              <a:noFill/>
            </a:ln>
          </c:spPr>
          <c:invertIfNegative val="0"/>
          <c:cat>
            <c:strRef>
              <c:f>'RAW SECT by Dept'!$A$5:$A$18</c:f>
              <c:strCache>
                <c:ptCount val="14"/>
                <c:pt idx="0">
                  <c:v>1AUTO</c:v>
                </c:pt>
                <c:pt idx="1">
                  <c:v>1CDEV</c:v>
                </c:pt>
                <c:pt idx="2">
                  <c:v>1CJ</c:v>
                </c:pt>
                <c:pt idx="3">
                  <c:v>1CJA</c:v>
                </c:pt>
                <c:pt idx="4">
                  <c:v>1DSL</c:v>
                </c:pt>
                <c:pt idx="5">
                  <c:v>1FDM</c:v>
                </c:pt>
                <c:pt idx="6">
                  <c:v>1FIAC</c:v>
                </c:pt>
                <c:pt idx="7">
                  <c:v>1FIRE</c:v>
                </c:pt>
                <c:pt idx="8">
                  <c:v>1MNFG</c:v>
                </c:pt>
                <c:pt idx="9">
                  <c:v>1NUTR</c:v>
                </c:pt>
                <c:pt idx="10">
                  <c:v>1OTA</c:v>
                </c:pt>
                <c:pt idx="11">
                  <c:v>1PHAR</c:v>
                </c:pt>
                <c:pt idx="12">
                  <c:v>1SLPA</c:v>
                </c:pt>
                <c:pt idx="13">
                  <c:v>1WELD</c:v>
                </c:pt>
              </c:strCache>
            </c:strRef>
          </c:cat>
          <c:val>
            <c:numRef>
              <c:f>'RAW SECT by Dept'!$G$5:$G$18</c:f>
              <c:numCache>
                <c:formatCode>General</c:formatCode>
                <c:ptCount val="14"/>
                <c:pt idx="1">
                  <c:v>7</c:v>
                </c:pt>
                <c:pt idx="2">
                  <c:v>1</c:v>
                </c:pt>
                <c:pt idx="3">
                  <c:v>6</c:v>
                </c:pt>
                <c:pt idx="5">
                  <c:v>1</c:v>
                </c:pt>
                <c:pt idx="6">
                  <c:v>6</c:v>
                </c:pt>
                <c:pt idx="8">
                  <c:v>1</c:v>
                </c:pt>
                <c:pt idx="9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5FD-4650-B049-17D2C1D0F7A4}"/>
            </c:ext>
          </c:extLst>
        </c:ser>
        <c:ser>
          <c:idx val="6"/>
          <c:order val="6"/>
          <c:tx>
            <c:strRef>
              <c:f>'RAW SECT by Dept'!$H$3:$H$4</c:f>
              <c:strCache>
                <c:ptCount val="1"/>
                <c:pt idx="0">
                  <c:v>2020SP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'RAW SECT by Dept'!$A$5:$A$18</c:f>
              <c:strCache>
                <c:ptCount val="14"/>
                <c:pt idx="0">
                  <c:v>1AUTO</c:v>
                </c:pt>
                <c:pt idx="1">
                  <c:v>1CDEV</c:v>
                </c:pt>
                <c:pt idx="2">
                  <c:v>1CJ</c:v>
                </c:pt>
                <c:pt idx="3">
                  <c:v>1CJA</c:v>
                </c:pt>
                <c:pt idx="4">
                  <c:v>1DSL</c:v>
                </c:pt>
                <c:pt idx="5">
                  <c:v>1FDM</c:v>
                </c:pt>
                <c:pt idx="6">
                  <c:v>1FIAC</c:v>
                </c:pt>
                <c:pt idx="7">
                  <c:v>1FIRE</c:v>
                </c:pt>
                <c:pt idx="8">
                  <c:v>1MNFG</c:v>
                </c:pt>
                <c:pt idx="9">
                  <c:v>1NUTR</c:v>
                </c:pt>
                <c:pt idx="10">
                  <c:v>1OTA</c:v>
                </c:pt>
                <c:pt idx="11">
                  <c:v>1PHAR</c:v>
                </c:pt>
                <c:pt idx="12">
                  <c:v>1SLPA</c:v>
                </c:pt>
                <c:pt idx="13">
                  <c:v>1WELD</c:v>
                </c:pt>
              </c:strCache>
            </c:strRef>
          </c:cat>
          <c:val>
            <c:numRef>
              <c:f>'RAW SECT by Dept'!$H$5:$H$18</c:f>
              <c:numCache>
                <c:formatCode>General</c:formatCode>
                <c:ptCount val="14"/>
                <c:pt idx="0">
                  <c:v>13</c:v>
                </c:pt>
                <c:pt idx="1">
                  <c:v>53</c:v>
                </c:pt>
                <c:pt idx="2">
                  <c:v>17</c:v>
                </c:pt>
                <c:pt idx="3">
                  <c:v>312</c:v>
                </c:pt>
                <c:pt idx="4">
                  <c:v>5</c:v>
                </c:pt>
                <c:pt idx="5">
                  <c:v>16</c:v>
                </c:pt>
                <c:pt idx="6">
                  <c:v>76</c:v>
                </c:pt>
                <c:pt idx="7">
                  <c:v>35</c:v>
                </c:pt>
                <c:pt idx="8">
                  <c:v>38</c:v>
                </c:pt>
                <c:pt idx="9">
                  <c:v>14</c:v>
                </c:pt>
                <c:pt idx="10">
                  <c:v>17</c:v>
                </c:pt>
                <c:pt idx="11">
                  <c:v>18</c:v>
                </c:pt>
                <c:pt idx="12">
                  <c:v>7</c:v>
                </c:pt>
                <c:pt idx="1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5FD-4650-B049-17D2C1D0F7A4}"/>
            </c:ext>
          </c:extLst>
        </c:ser>
        <c:ser>
          <c:idx val="7"/>
          <c:order val="7"/>
          <c:tx>
            <c:strRef>
              <c:f>'RAW SECT by Dept'!$I$3:$I$4</c:f>
              <c:strCache>
                <c:ptCount val="1"/>
                <c:pt idx="0">
                  <c:v>2021SP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'RAW SECT by Dept'!$A$5:$A$18</c:f>
              <c:strCache>
                <c:ptCount val="14"/>
                <c:pt idx="0">
                  <c:v>1AUTO</c:v>
                </c:pt>
                <c:pt idx="1">
                  <c:v>1CDEV</c:v>
                </c:pt>
                <c:pt idx="2">
                  <c:v>1CJ</c:v>
                </c:pt>
                <c:pt idx="3">
                  <c:v>1CJA</c:v>
                </c:pt>
                <c:pt idx="4">
                  <c:v>1DSL</c:v>
                </c:pt>
                <c:pt idx="5">
                  <c:v>1FDM</c:v>
                </c:pt>
                <c:pt idx="6">
                  <c:v>1FIAC</c:v>
                </c:pt>
                <c:pt idx="7">
                  <c:v>1FIRE</c:v>
                </c:pt>
                <c:pt idx="8">
                  <c:v>1MNFG</c:v>
                </c:pt>
                <c:pt idx="9">
                  <c:v>1NUTR</c:v>
                </c:pt>
                <c:pt idx="10">
                  <c:v>1OTA</c:v>
                </c:pt>
                <c:pt idx="11">
                  <c:v>1PHAR</c:v>
                </c:pt>
                <c:pt idx="12">
                  <c:v>1SLPA</c:v>
                </c:pt>
                <c:pt idx="13">
                  <c:v>1WELD</c:v>
                </c:pt>
              </c:strCache>
            </c:strRef>
          </c:cat>
          <c:val>
            <c:numRef>
              <c:f>'RAW SECT by Dept'!$I$5:$I$18</c:f>
              <c:numCache>
                <c:formatCode>General</c:formatCode>
                <c:ptCount val="14"/>
                <c:pt idx="0">
                  <c:v>13</c:v>
                </c:pt>
                <c:pt idx="1">
                  <c:v>48</c:v>
                </c:pt>
                <c:pt idx="2">
                  <c:v>17</c:v>
                </c:pt>
                <c:pt idx="3">
                  <c:v>137</c:v>
                </c:pt>
                <c:pt idx="4">
                  <c:v>4</c:v>
                </c:pt>
                <c:pt idx="5">
                  <c:v>14</c:v>
                </c:pt>
                <c:pt idx="6">
                  <c:v>47</c:v>
                </c:pt>
                <c:pt idx="7">
                  <c:v>35</c:v>
                </c:pt>
                <c:pt idx="8">
                  <c:v>25</c:v>
                </c:pt>
                <c:pt idx="9">
                  <c:v>21</c:v>
                </c:pt>
                <c:pt idx="10">
                  <c:v>17</c:v>
                </c:pt>
                <c:pt idx="11">
                  <c:v>18</c:v>
                </c:pt>
                <c:pt idx="12">
                  <c:v>7</c:v>
                </c:pt>
                <c:pt idx="13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5FD-4650-B049-17D2C1D0F7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40944712"/>
        <c:axId val="1"/>
      </c:barChart>
      <c:catAx>
        <c:axId val="440944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0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overlay val="0"/>
          <c:spPr>
            <a:noFill/>
            <a:ln w="25400">
              <a:noFill/>
            </a:ln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094471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</c:extLst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[Annual Comparison 20-21.xlsx]RAW SECT by Dept!PivotTable3</c:name>
    <c:fmtId val="70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Section</a:t>
            </a:r>
            <a:r>
              <a:rPr lang="en-US" baseline="0"/>
              <a:t> Count by Department</a:t>
            </a:r>
            <a:endParaRPr lang="en-US"/>
          </a:p>
        </c:rich>
      </c:tx>
      <c:layout>
        <c:manualLayout>
          <c:xMode val="edge"/>
          <c:yMode val="edge"/>
          <c:x val="6.8574180407894356E-2"/>
          <c:y val="1.8942383583267563E-2"/>
        </c:manualLayout>
      </c:layout>
      <c:overlay val="0"/>
      <c:spPr>
        <a:noFill/>
        <a:ln w="25400">
          <a:noFill/>
        </a:ln>
      </c:spPr>
    </c:title>
    <c:autoTitleDeleted val="0"/>
    <c:pivotFmts>
      <c:pivotFmt>
        <c:idx val="0"/>
        <c:spPr>
          <a:solidFill>
            <a:srgbClr val="5B9BD5"/>
          </a:solidFill>
          <a:ln w="25400">
            <a:noFill/>
          </a:ln>
        </c:spPr>
        <c:marker>
          <c:symbol val="none"/>
        </c:marker>
      </c:pivotFmt>
      <c:pivotFmt>
        <c:idx val="1"/>
        <c:spPr>
          <a:solidFill>
            <a:srgbClr val="ED7D31"/>
          </a:solidFill>
          <a:ln w="25400">
            <a:noFill/>
          </a:ln>
        </c:spPr>
        <c:marker>
          <c:symbol val="none"/>
        </c:marker>
      </c:pivotFmt>
      <c:pivotFmt>
        <c:idx val="2"/>
        <c:spPr>
          <a:solidFill>
            <a:srgbClr val="A5A5A5"/>
          </a:solidFill>
          <a:ln w="25400">
            <a:noFill/>
          </a:ln>
        </c:spPr>
        <c:marker>
          <c:symbol val="none"/>
        </c:marker>
      </c:pivotFmt>
      <c:pivotFmt>
        <c:idx val="3"/>
        <c:spPr>
          <a:solidFill>
            <a:srgbClr val="FFC000"/>
          </a:solidFill>
          <a:ln w="25400">
            <a:noFill/>
          </a:ln>
        </c:spPr>
        <c:marker>
          <c:symbol val="none"/>
        </c:marker>
      </c:pivotFmt>
      <c:pivotFmt>
        <c:idx val="4"/>
        <c:spPr>
          <a:solidFill>
            <a:srgbClr val="4472C4"/>
          </a:solidFill>
          <a:ln w="25400">
            <a:noFill/>
          </a:ln>
        </c:spPr>
        <c:marker>
          <c:symbol val="none"/>
        </c:marker>
      </c:pivotFmt>
      <c:pivotFmt>
        <c:idx val="5"/>
        <c:spPr>
          <a:solidFill>
            <a:srgbClr val="70AD47"/>
          </a:solidFill>
          <a:ln w="25400">
            <a:noFill/>
          </a:ln>
        </c:spPr>
        <c:marker>
          <c:symbol val="none"/>
        </c:marker>
      </c:pivotFmt>
      <c:pivotFmt>
        <c:idx val="6"/>
        <c:spPr>
          <a:solidFill>
            <a:schemeClr val="accent1">
              <a:lumMod val="6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2">
              <a:lumMod val="6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rgbClr val="5B9BD5"/>
          </a:solidFill>
          <a:ln w="25400">
            <a:noFill/>
          </a:ln>
        </c:spPr>
        <c:marker>
          <c:symbol val="none"/>
        </c:marker>
      </c:pivotFmt>
      <c:pivotFmt>
        <c:idx val="9"/>
        <c:spPr>
          <a:solidFill>
            <a:srgbClr val="ED7D31"/>
          </a:solidFill>
          <a:ln w="25400">
            <a:noFill/>
          </a:ln>
        </c:spPr>
        <c:marker>
          <c:symbol val="none"/>
        </c:marker>
      </c:pivotFmt>
      <c:pivotFmt>
        <c:idx val="10"/>
        <c:spPr>
          <a:solidFill>
            <a:srgbClr val="A5A5A5"/>
          </a:solidFill>
          <a:ln w="25400">
            <a:noFill/>
          </a:ln>
        </c:spPr>
        <c:marker>
          <c:symbol val="none"/>
        </c:marker>
      </c:pivotFmt>
      <c:pivotFmt>
        <c:idx val="11"/>
        <c:spPr>
          <a:solidFill>
            <a:srgbClr val="FFC000"/>
          </a:solidFill>
          <a:ln w="25400">
            <a:noFill/>
          </a:ln>
        </c:spPr>
        <c:marker>
          <c:symbol val="none"/>
        </c:marker>
      </c:pivotFmt>
      <c:pivotFmt>
        <c:idx val="12"/>
        <c:spPr>
          <a:solidFill>
            <a:srgbClr val="4472C4"/>
          </a:solidFill>
          <a:ln w="25400">
            <a:noFill/>
          </a:ln>
        </c:spPr>
        <c:marker>
          <c:symbol val="none"/>
        </c:marker>
      </c:pivotFmt>
      <c:pivotFmt>
        <c:idx val="13"/>
        <c:spPr>
          <a:solidFill>
            <a:srgbClr val="70AD47"/>
          </a:solidFill>
          <a:ln w="25400">
            <a:noFill/>
          </a:ln>
        </c:spPr>
        <c:marker>
          <c:symbol val="none"/>
        </c:marker>
      </c:pivotFmt>
      <c:pivotFmt>
        <c:idx val="14"/>
        <c:spPr>
          <a:solidFill>
            <a:schemeClr val="accent1">
              <a:lumMod val="6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2">
              <a:lumMod val="6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rgbClr val="5B9BD5"/>
          </a:solidFill>
          <a:ln w="25400">
            <a:noFill/>
          </a:ln>
        </c:spPr>
        <c:marker>
          <c:symbol val="none"/>
        </c:marker>
      </c:pivotFmt>
      <c:pivotFmt>
        <c:idx val="17"/>
        <c:spPr>
          <a:solidFill>
            <a:srgbClr val="ED7D31"/>
          </a:solidFill>
          <a:ln w="25400">
            <a:noFill/>
          </a:ln>
        </c:spPr>
        <c:marker>
          <c:symbol val="none"/>
        </c:marker>
      </c:pivotFmt>
      <c:pivotFmt>
        <c:idx val="18"/>
        <c:spPr>
          <a:solidFill>
            <a:srgbClr val="A5A5A5"/>
          </a:solidFill>
          <a:ln w="25400">
            <a:noFill/>
          </a:ln>
        </c:spPr>
        <c:marker>
          <c:symbol val="none"/>
        </c:marker>
      </c:pivotFmt>
      <c:pivotFmt>
        <c:idx val="19"/>
        <c:spPr>
          <a:solidFill>
            <a:srgbClr val="FFC000"/>
          </a:solidFill>
          <a:ln w="25400">
            <a:noFill/>
          </a:ln>
        </c:spPr>
        <c:marker>
          <c:symbol val="none"/>
        </c:marker>
      </c:pivotFmt>
      <c:pivotFmt>
        <c:idx val="20"/>
        <c:spPr>
          <a:solidFill>
            <a:srgbClr val="4472C4"/>
          </a:solidFill>
          <a:ln w="25400">
            <a:noFill/>
          </a:ln>
        </c:spPr>
        <c:marker>
          <c:symbol val="none"/>
        </c:marker>
      </c:pivotFmt>
      <c:pivotFmt>
        <c:idx val="21"/>
        <c:spPr>
          <a:solidFill>
            <a:srgbClr val="70AD47"/>
          </a:solidFill>
          <a:ln w="25400">
            <a:noFill/>
          </a:ln>
        </c:spPr>
        <c:marker>
          <c:symbol val="none"/>
        </c:marker>
      </c:pivotFmt>
      <c:pivotFmt>
        <c:idx val="22"/>
        <c:spPr>
          <a:solidFill>
            <a:schemeClr val="accent1">
              <a:lumMod val="6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2">
              <a:lumMod val="60000"/>
            </a:schemeClr>
          </a:solidFill>
          <a:ln>
            <a:noFill/>
          </a:ln>
          <a:effectLst/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'RAW SECT by Dept'!$B$3:$B$4</c:f>
              <c:strCache>
                <c:ptCount val="1"/>
                <c:pt idx="0">
                  <c:v>2019SU</c:v>
                </c:pt>
              </c:strCache>
            </c:strRef>
          </c:tx>
          <c:spPr>
            <a:solidFill>
              <a:srgbClr val="5B9BD5"/>
            </a:solidFill>
            <a:ln w="25400">
              <a:noFill/>
            </a:ln>
          </c:spPr>
          <c:invertIfNegative val="0"/>
          <c:cat>
            <c:strRef>
              <c:f>'RAW SECT by Dept'!$A$5:$A$15</c:f>
              <c:strCache>
                <c:ptCount val="11"/>
                <c:pt idx="0">
                  <c:v>1ASTR</c:v>
                </c:pt>
                <c:pt idx="1">
                  <c:v>1BIOL</c:v>
                </c:pt>
                <c:pt idx="2">
                  <c:v>1CHEM</c:v>
                </c:pt>
                <c:pt idx="3">
                  <c:v>1EMT</c:v>
                </c:pt>
                <c:pt idx="4">
                  <c:v>1ERTH</c:v>
                </c:pt>
                <c:pt idx="5">
                  <c:v>1GEOL</c:v>
                </c:pt>
                <c:pt idx="6">
                  <c:v>1HON</c:v>
                </c:pt>
                <c:pt idx="7">
                  <c:v>1MATH</c:v>
                </c:pt>
                <c:pt idx="8">
                  <c:v>1MDA</c:v>
                </c:pt>
                <c:pt idx="9">
                  <c:v>1NURS</c:v>
                </c:pt>
                <c:pt idx="10">
                  <c:v>1PHYS</c:v>
                </c:pt>
              </c:strCache>
            </c:strRef>
          </c:cat>
          <c:val>
            <c:numRef>
              <c:f>'RAW SECT by Dept'!$B$5:$B$15</c:f>
              <c:numCache>
                <c:formatCode>General</c:formatCode>
                <c:ptCount val="11"/>
                <c:pt idx="0">
                  <c:v>1</c:v>
                </c:pt>
                <c:pt idx="1">
                  <c:v>21</c:v>
                </c:pt>
                <c:pt idx="2">
                  <c:v>8</c:v>
                </c:pt>
                <c:pt idx="3">
                  <c:v>2</c:v>
                </c:pt>
                <c:pt idx="4">
                  <c:v>3</c:v>
                </c:pt>
                <c:pt idx="5">
                  <c:v>3</c:v>
                </c:pt>
                <c:pt idx="7">
                  <c:v>31</c:v>
                </c:pt>
                <c:pt idx="8">
                  <c:v>5</c:v>
                </c:pt>
                <c:pt idx="1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89-4A89-B8EE-2333A98C2DC8}"/>
            </c:ext>
          </c:extLst>
        </c:ser>
        <c:ser>
          <c:idx val="1"/>
          <c:order val="1"/>
          <c:tx>
            <c:strRef>
              <c:f>'RAW SECT by Dept'!$C$3:$C$4</c:f>
              <c:strCache>
                <c:ptCount val="1"/>
                <c:pt idx="0">
                  <c:v>2020SU</c:v>
                </c:pt>
              </c:strCache>
            </c:strRef>
          </c:tx>
          <c:spPr>
            <a:solidFill>
              <a:srgbClr val="ED7D31"/>
            </a:solidFill>
            <a:ln w="25400">
              <a:noFill/>
            </a:ln>
          </c:spPr>
          <c:invertIfNegative val="0"/>
          <c:cat>
            <c:strRef>
              <c:f>'RAW SECT by Dept'!$A$5:$A$15</c:f>
              <c:strCache>
                <c:ptCount val="11"/>
                <c:pt idx="0">
                  <c:v>1ASTR</c:v>
                </c:pt>
                <c:pt idx="1">
                  <c:v>1BIOL</c:v>
                </c:pt>
                <c:pt idx="2">
                  <c:v>1CHEM</c:v>
                </c:pt>
                <c:pt idx="3">
                  <c:v>1EMT</c:v>
                </c:pt>
                <c:pt idx="4">
                  <c:v>1ERTH</c:v>
                </c:pt>
                <c:pt idx="5">
                  <c:v>1GEOL</c:v>
                </c:pt>
                <c:pt idx="6">
                  <c:v>1HON</c:v>
                </c:pt>
                <c:pt idx="7">
                  <c:v>1MATH</c:v>
                </c:pt>
                <c:pt idx="8">
                  <c:v>1MDA</c:v>
                </c:pt>
                <c:pt idx="9">
                  <c:v>1NURS</c:v>
                </c:pt>
                <c:pt idx="10">
                  <c:v>1PHYS</c:v>
                </c:pt>
              </c:strCache>
            </c:strRef>
          </c:cat>
          <c:val>
            <c:numRef>
              <c:f>'RAW SECT by Dept'!$C$5:$C$15</c:f>
              <c:numCache>
                <c:formatCode>General</c:formatCode>
                <c:ptCount val="11"/>
                <c:pt idx="0">
                  <c:v>2</c:v>
                </c:pt>
                <c:pt idx="1">
                  <c:v>9</c:v>
                </c:pt>
                <c:pt idx="2">
                  <c:v>8</c:v>
                </c:pt>
                <c:pt idx="3">
                  <c:v>2</c:v>
                </c:pt>
                <c:pt idx="4">
                  <c:v>4</c:v>
                </c:pt>
                <c:pt idx="5">
                  <c:v>2</c:v>
                </c:pt>
                <c:pt idx="7">
                  <c:v>30</c:v>
                </c:pt>
                <c:pt idx="8">
                  <c:v>9</c:v>
                </c:pt>
                <c:pt idx="1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189-4A89-B8EE-2333A98C2DC8}"/>
            </c:ext>
          </c:extLst>
        </c:ser>
        <c:ser>
          <c:idx val="2"/>
          <c:order val="2"/>
          <c:tx>
            <c:strRef>
              <c:f>'RAW SECT by Dept'!$D$3:$D$4</c:f>
              <c:strCache>
                <c:ptCount val="1"/>
                <c:pt idx="0">
                  <c:v>2019FA</c:v>
                </c:pt>
              </c:strCache>
            </c:strRef>
          </c:tx>
          <c:spPr>
            <a:solidFill>
              <a:srgbClr val="A5A5A5"/>
            </a:solidFill>
            <a:ln w="25400">
              <a:noFill/>
            </a:ln>
          </c:spPr>
          <c:invertIfNegative val="0"/>
          <c:cat>
            <c:strRef>
              <c:f>'RAW SECT by Dept'!$A$5:$A$15</c:f>
              <c:strCache>
                <c:ptCount val="11"/>
                <c:pt idx="0">
                  <c:v>1ASTR</c:v>
                </c:pt>
                <c:pt idx="1">
                  <c:v>1BIOL</c:v>
                </c:pt>
                <c:pt idx="2">
                  <c:v>1CHEM</c:v>
                </c:pt>
                <c:pt idx="3">
                  <c:v>1EMT</c:v>
                </c:pt>
                <c:pt idx="4">
                  <c:v>1ERTH</c:v>
                </c:pt>
                <c:pt idx="5">
                  <c:v>1GEOL</c:v>
                </c:pt>
                <c:pt idx="6">
                  <c:v>1HON</c:v>
                </c:pt>
                <c:pt idx="7">
                  <c:v>1MATH</c:v>
                </c:pt>
                <c:pt idx="8">
                  <c:v>1MDA</c:v>
                </c:pt>
                <c:pt idx="9">
                  <c:v>1NURS</c:v>
                </c:pt>
                <c:pt idx="10">
                  <c:v>1PHYS</c:v>
                </c:pt>
              </c:strCache>
            </c:strRef>
          </c:cat>
          <c:val>
            <c:numRef>
              <c:f>'RAW SECT by Dept'!$D$5:$D$15</c:f>
              <c:numCache>
                <c:formatCode>General</c:formatCode>
                <c:ptCount val="11"/>
                <c:pt idx="0">
                  <c:v>10</c:v>
                </c:pt>
                <c:pt idx="1">
                  <c:v>74</c:v>
                </c:pt>
                <c:pt idx="2">
                  <c:v>28</c:v>
                </c:pt>
                <c:pt idx="3">
                  <c:v>6</c:v>
                </c:pt>
                <c:pt idx="4">
                  <c:v>10</c:v>
                </c:pt>
                <c:pt idx="5">
                  <c:v>10</c:v>
                </c:pt>
                <c:pt idx="6">
                  <c:v>1</c:v>
                </c:pt>
                <c:pt idx="7">
                  <c:v>182</c:v>
                </c:pt>
                <c:pt idx="8">
                  <c:v>16</c:v>
                </c:pt>
                <c:pt idx="9">
                  <c:v>55</c:v>
                </c:pt>
                <c:pt idx="10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189-4A89-B8EE-2333A98C2DC8}"/>
            </c:ext>
          </c:extLst>
        </c:ser>
        <c:ser>
          <c:idx val="3"/>
          <c:order val="3"/>
          <c:tx>
            <c:strRef>
              <c:f>'RAW SECT by Dept'!$E$3:$E$4</c:f>
              <c:strCache>
                <c:ptCount val="1"/>
                <c:pt idx="0">
                  <c:v>2020FA</c:v>
                </c:pt>
              </c:strCache>
            </c:strRef>
          </c:tx>
          <c:spPr>
            <a:solidFill>
              <a:srgbClr val="FFC000"/>
            </a:solidFill>
            <a:ln w="25400">
              <a:noFill/>
            </a:ln>
          </c:spPr>
          <c:invertIfNegative val="0"/>
          <c:cat>
            <c:strRef>
              <c:f>'RAW SECT by Dept'!$A$5:$A$15</c:f>
              <c:strCache>
                <c:ptCount val="11"/>
                <c:pt idx="0">
                  <c:v>1ASTR</c:v>
                </c:pt>
                <c:pt idx="1">
                  <c:v>1BIOL</c:v>
                </c:pt>
                <c:pt idx="2">
                  <c:v>1CHEM</c:v>
                </c:pt>
                <c:pt idx="3">
                  <c:v>1EMT</c:v>
                </c:pt>
                <c:pt idx="4">
                  <c:v>1ERTH</c:v>
                </c:pt>
                <c:pt idx="5">
                  <c:v>1GEOL</c:v>
                </c:pt>
                <c:pt idx="6">
                  <c:v>1HON</c:v>
                </c:pt>
                <c:pt idx="7">
                  <c:v>1MATH</c:v>
                </c:pt>
                <c:pt idx="8">
                  <c:v>1MDA</c:v>
                </c:pt>
                <c:pt idx="9">
                  <c:v>1NURS</c:v>
                </c:pt>
                <c:pt idx="10">
                  <c:v>1PHYS</c:v>
                </c:pt>
              </c:strCache>
            </c:strRef>
          </c:cat>
          <c:val>
            <c:numRef>
              <c:f>'RAW SECT by Dept'!$E$5:$E$15</c:f>
              <c:numCache>
                <c:formatCode>General</c:formatCode>
                <c:ptCount val="11"/>
                <c:pt idx="0">
                  <c:v>10</c:v>
                </c:pt>
                <c:pt idx="1">
                  <c:v>76</c:v>
                </c:pt>
                <c:pt idx="2">
                  <c:v>32</c:v>
                </c:pt>
                <c:pt idx="3">
                  <c:v>7</c:v>
                </c:pt>
                <c:pt idx="4">
                  <c:v>9</c:v>
                </c:pt>
                <c:pt idx="5">
                  <c:v>10</c:v>
                </c:pt>
                <c:pt idx="6">
                  <c:v>1</c:v>
                </c:pt>
                <c:pt idx="7">
                  <c:v>152</c:v>
                </c:pt>
                <c:pt idx="8">
                  <c:v>17</c:v>
                </c:pt>
                <c:pt idx="9">
                  <c:v>40</c:v>
                </c:pt>
                <c:pt idx="10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189-4A89-B8EE-2333A98C2DC8}"/>
            </c:ext>
          </c:extLst>
        </c:ser>
        <c:ser>
          <c:idx val="4"/>
          <c:order val="4"/>
          <c:tx>
            <c:strRef>
              <c:f>'RAW SECT by Dept'!$F$3:$F$4</c:f>
              <c:strCache>
                <c:ptCount val="1"/>
                <c:pt idx="0">
                  <c:v>2020SI</c:v>
                </c:pt>
              </c:strCache>
            </c:strRef>
          </c:tx>
          <c:spPr>
            <a:solidFill>
              <a:srgbClr val="4472C4"/>
            </a:solidFill>
            <a:ln w="25400">
              <a:noFill/>
            </a:ln>
          </c:spPr>
          <c:invertIfNegative val="0"/>
          <c:cat>
            <c:strRef>
              <c:f>'RAW SECT by Dept'!$A$5:$A$15</c:f>
              <c:strCache>
                <c:ptCount val="11"/>
                <c:pt idx="0">
                  <c:v>1ASTR</c:v>
                </c:pt>
                <c:pt idx="1">
                  <c:v>1BIOL</c:v>
                </c:pt>
                <c:pt idx="2">
                  <c:v>1CHEM</c:v>
                </c:pt>
                <c:pt idx="3">
                  <c:v>1EMT</c:v>
                </c:pt>
                <c:pt idx="4">
                  <c:v>1ERTH</c:v>
                </c:pt>
                <c:pt idx="5">
                  <c:v>1GEOL</c:v>
                </c:pt>
                <c:pt idx="6">
                  <c:v>1HON</c:v>
                </c:pt>
                <c:pt idx="7">
                  <c:v>1MATH</c:v>
                </c:pt>
                <c:pt idx="8">
                  <c:v>1MDA</c:v>
                </c:pt>
                <c:pt idx="9">
                  <c:v>1NURS</c:v>
                </c:pt>
                <c:pt idx="10">
                  <c:v>1PHYS</c:v>
                </c:pt>
              </c:strCache>
            </c:strRef>
          </c:cat>
          <c:val>
            <c:numRef>
              <c:f>'RAW SECT by Dept'!$F$5:$F$15</c:f>
              <c:numCache>
                <c:formatCode>General</c:formatCode>
                <c:ptCount val="11"/>
                <c:pt idx="1">
                  <c:v>8</c:v>
                </c:pt>
                <c:pt idx="2">
                  <c:v>3</c:v>
                </c:pt>
                <c:pt idx="4">
                  <c:v>3</c:v>
                </c:pt>
                <c:pt idx="7">
                  <c:v>19</c:v>
                </c:pt>
                <c:pt idx="8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189-4A89-B8EE-2333A98C2DC8}"/>
            </c:ext>
          </c:extLst>
        </c:ser>
        <c:ser>
          <c:idx val="5"/>
          <c:order val="5"/>
          <c:tx>
            <c:strRef>
              <c:f>'RAW SECT by Dept'!$G$3:$G$4</c:f>
              <c:strCache>
                <c:ptCount val="1"/>
                <c:pt idx="0">
                  <c:v>2021SI</c:v>
                </c:pt>
              </c:strCache>
            </c:strRef>
          </c:tx>
          <c:spPr>
            <a:solidFill>
              <a:srgbClr val="70AD47"/>
            </a:solidFill>
            <a:ln w="25400">
              <a:noFill/>
            </a:ln>
          </c:spPr>
          <c:invertIfNegative val="0"/>
          <c:cat>
            <c:strRef>
              <c:f>'RAW SECT by Dept'!$A$5:$A$15</c:f>
              <c:strCache>
                <c:ptCount val="11"/>
                <c:pt idx="0">
                  <c:v>1ASTR</c:v>
                </c:pt>
                <c:pt idx="1">
                  <c:v>1BIOL</c:v>
                </c:pt>
                <c:pt idx="2">
                  <c:v>1CHEM</c:v>
                </c:pt>
                <c:pt idx="3">
                  <c:v>1EMT</c:v>
                </c:pt>
                <c:pt idx="4">
                  <c:v>1ERTH</c:v>
                </c:pt>
                <c:pt idx="5">
                  <c:v>1GEOL</c:v>
                </c:pt>
                <c:pt idx="6">
                  <c:v>1HON</c:v>
                </c:pt>
                <c:pt idx="7">
                  <c:v>1MATH</c:v>
                </c:pt>
                <c:pt idx="8">
                  <c:v>1MDA</c:v>
                </c:pt>
                <c:pt idx="9">
                  <c:v>1NURS</c:v>
                </c:pt>
                <c:pt idx="10">
                  <c:v>1PHYS</c:v>
                </c:pt>
              </c:strCache>
            </c:strRef>
          </c:cat>
          <c:val>
            <c:numRef>
              <c:f>'RAW SECT by Dept'!$G$5:$G$15</c:f>
              <c:numCache>
                <c:formatCode>General</c:formatCode>
                <c:ptCount val="11"/>
                <c:pt idx="1">
                  <c:v>7</c:v>
                </c:pt>
                <c:pt idx="2">
                  <c:v>3</c:v>
                </c:pt>
                <c:pt idx="4">
                  <c:v>2</c:v>
                </c:pt>
                <c:pt idx="7">
                  <c:v>15</c:v>
                </c:pt>
                <c:pt idx="8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189-4A89-B8EE-2333A98C2DC8}"/>
            </c:ext>
          </c:extLst>
        </c:ser>
        <c:ser>
          <c:idx val="6"/>
          <c:order val="6"/>
          <c:tx>
            <c:strRef>
              <c:f>'RAW SECT by Dept'!$H$3:$H$4</c:f>
              <c:strCache>
                <c:ptCount val="1"/>
                <c:pt idx="0">
                  <c:v>2020SP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'RAW SECT by Dept'!$A$5:$A$15</c:f>
              <c:strCache>
                <c:ptCount val="11"/>
                <c:pt idx="0">
                  <c:v>1ASTR</c:v>
                </c:pt>
                <c:pt idx="1">
                  <c:v>1BIOL</c:v>
                </c:pt>
                <c:pt idx="2">
                  <c:v>1CHEM</c:v>
                </c:pt>
                <c:pt idx="3">
                  <c:v>1EMT</c:v>
                </c:pt>
                <c:pt idx="4">
                  <c:v>1ERTH</c:v>
                </c:pt>
                <c:pt idx="5">
                  <c:v>1GEOL</c:v>
                </c:pt>
                <c:pt idx="6">
                  <c:v>1HON</c:v>
                </c:pt>
                <c:pt idx="7">
                  <c:v>1MATH</c:v>
                </c:pt>
                <c:pt idx="8">
                  <c:v>1MDA</c:v>
                </c:pt>
                <c:pt idx="9">
                  <c:v>1NURS</c:v>
                </c:pt>
                <c:pt idx="10">
                  <c:v>1PHYS</c:v>
                </c:pt>
              </c:strCache>
            </c:strRef>
          </c:cat>
          <c:val>
            <c:numRef>
              <c:f>'RAW SECT by Dept'!$H$5:$H$15</c:f>
              <c:numCache>
                <c:formatCode>General</c:formatCode>
                <c:ptCount val="11"/>
                <c:pt idx="0">
                  <c:v>9</c:v>
                </c:pt>
                <c:pt idx="1">
                  <c:v>75</c:v>
                </c:pt>
                <c:pt idx="2">
                  <c:v>28</c:v>
                </c:pt>
                <c:pt idx="3">
                  <c:v>6</c:v>
                </c:pt>
                <c:pt idx="4">
                  <c:v>9</c:v>
                </c:pt>
                <c:pt idx="5">
                  <c:v>9</c:v>
                </c:pt>
                <c:pt idx="6">
                  <c:v>1</c:v>
                </c:pt>
                <c:pt idx="7">
                  <c:v>138</c:v>
                </c:pt>
                <c:pt idx="8">
                  <c:v>16</c:v>
                </c:pt>
                <c:pt idx="9">
                  <c:v>45</c:v>
                </c:pt>
                <c:pt idx="10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189-4A89-B8EE-2333A98C2DC8}"/>
            </c:ext>
          </c:extLst>
        </c:ser>
        <c:ser>
          <c:idx val="7"/>
          <c:order val="7"/>
          <c:tx>
            <c:strRef>
              <c:f>'RAW SECT by Dept'!$I$3:$I$4</c:f>
              <c:strCache>
                <c:ptCount val="1"/>
                <c:pt idx="0">
                  <c:v>2021SP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'RAW SECT by Dept'!$A$5:$A$15</c:f>
              <c:strCache>
                <c:ptCount val="11"/>
                <c:pt idx="0">
                  <c:v>1ASTR</c:v>
                </c:pt>
                <c:pt idx="1">
                  <c:v>1BIOL</c:v>
                </c:pt>
                <c:pt idx="2">
                  <c:v>1CHEM</c:v>
                </c:pt>
                <c:pt idx="3">
                  <c:v>1EMT</c:v>
                </c:pt>
                <c:pt idx="4">
                  <c:v>1ERTH</c:v>
                </c:pt>
                <c:pt idx="5">
                  <c:v>1GEOL</c:v>
                </c:pt>
                <c:pt idx="6">
                  <c:v>1HON</c:v>
                </c:pt>
                <c:pt idx="7">
                  <c:v>1MATH</c:v>
                </c:pt>
                <c:pt idx="8">
                  <c:v>1MDA</c:v>
                </c:pt>
                <c:pt idx="9">
                  <c:v>1NURS</c:v>
                </c:pt>
                <c:pt idx="10">
                  <c:v>1PHYS</c:v>
                </c:pt>
              </c:strCache>
            </c:strRef>
          </c:cat>
          <c:val>
            <c:numRef>
              <c:f>'RAW SECT by Dept'!$I$5:$I$15</c:f>
              <c:numCache>
                <c:formatCode>General</c:formatCode>
                <c:ptCount val="11"/>
                <c:pt idx="0">
                  <c:v>10</c:v>
                </c:pt>
                <c:pt idx="1">
                  <c:v>75</c:v>
                </c:pt>
                <c:pt idx="2">
                  <c:v>29</c:v>
                </c:pt>
                <c:pt idx="3">
                  <c:v>6</c:v>
                </c:pt>
                <c:pt idx="4">
                  <c:v>8</c:v>
                </c:pt>
                <c:pt idx="5">
                  <c:v>7</c:v>
                </c:pt>
                <c:pt idx="7">
                  <c:v>100</c:v>
                </c:pt>
                <c:pt idx="8">
                  <c:v>17</c:v>
                </c:pt>
                <c:pt idx="9">
                  <c:v>33</c:v>
                </c:pt>
                <c:pt idx="10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189-4A89-B8EE-2333A98C2D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40944712"/>
        <c:axId val="1"/>
      </c:barChart>
      <c:catAx>
        <c:axId val="440944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0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overlay val="0"/>
          <c:spPr>
            <a:noFill/>
            <a:ln w="25400">
              <a:noFill/>
            </a:ln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094471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</c:extLst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[Annual Comparison 20-21.xlsx]RAW SECT by Dept!PivotTable3</c:name>
    <c:fmtId val="73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Section</a:t>
            </a:r>
            <a:r>
              <a:rPr lang="en-US" baseline="0"/>
              <a:t> Count by Department</a:t>
            </a:r>
            <a:endParaRPr lang="en-US"/>
          </a:p>
        </c:rich>
      </c:tx>
      <c:layout>
        <c:manualLayout>
          <c:xMode val="edge"/>
          <c:yMode val="edge"/>
          <c:x val="7.510692613018044E-2"/>
          <c:y val="1.8942383583267563E-2"/>
        </c:manualLayout>
      </c:layout>
      <c:overlay val="0"/>
      <c:spPr>
        <a:noFill/>
        <a:ln w="25400">
          <a:noFill/>
        </a:ln>
      </c:spPr>
    </c:title>
    <c:autoTitleDeleted val="0"/>
    <c:pivotFmts>
      <c:pivotFmt>
        <c:idx val="0"/>
        <c:spPr>
          <a:solidFill>
            <a:srgbClr val="5B9BD5"/>
          </a:solidFill>
          <a:ln w="25400">
            <a:noFill/>
          </a:ln>
        </c:spPr>
        <c:marker>
          <c:symbol val="none"/>
        </c:marker>
      </c:pivotFmt>
      <c:pivotFmt>
        <c:idx val="1"/>
        <c:spPr>
          <a:solidFill>
            <a:srgbClr val="ED7D31"/>
          </a:solidFill>
          <a:ln w="25400">
            <a:noFill/>
          </a:ln>
        </c:spPr>
        <c:marker>
          <c:symbol val="none"/>
        </c:marker>
      </c:pivotFmt>
      <c:pivotFmt>
        <c:idx val="2"/>
        <c:spPr>
          <a:solidFill>
            <a:srgbClr val="A5A5A5"/>
          </a:solidFill>
          <a:ln w="25400">
            <a:noFill/>
          </a:ln>
        </c:spPr>
        <c:marker>
          <c:symbol val="none"/>
        </c:marker>
      </c:pivotFmt>
      <c:pivotFmt>
        <c:idx val="3"/>
        <c:spPr>
          <a:solidFill>
            <a:srgbClr val="FFC000"/>
          </a:solidFill>
          <a:ln w="25400">
            <a:noFill/>
          </a:ln>
        </c:spPr>
        <c:marker>
          <c:symbol val="none"/>
        </c:marker>
      </c:pivotFmt>
      <c:pivotFmt>
        <c:idx val="4"/>
        <c:spPr>
          <a:solidFill>
            <a:srgbClr val="4472C4"/>
          </a:solidFill>
          <a:ln w="25400">
            <a:noFill/>
          </a:ln>
        </c:spPr>
        <c:marker>
          <c:symbol val="none"/>
        </c:marker>
      </c:pivotFmt>
      <c:pivotFmt>
        <c:idx val="5"/>
        <c:spPr>
          <a:solidFill>
            <a:srgbClr val="70AD47"/>
          </a:solidFill>
          <a:ln w="25400">
            <a:noFill/>
          </a:ln>
        </c:spPr>
        <c:marker>
          <c:symbol val="none"/>
        </c:marker>
      </c:pivotFmt>
      <c:pivotFmt>
        <c:idx val="6"/>
        <c:spPr>
          <a:solidFill>
            <a:schemeClr val="accent1">
              <a:lumMod val="6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2">
              <a:lumMod val="6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rgbClr val="5B9BD5"/>
          </a:solidFill>
          <a:ln w="25400">
            <a:noFill/>
          </a:ln>
        </c:spPr>
        <c:marker>
          <c:symbol val="none"/>
        </c:marker>
      </c:pivotFmt>
      <c:pivotFmt>
        <c:idx val="9"/>
        <c:spPr>
          <a:solidFill>
            <a:srgbClr val="ED7D31"/>
          </a:solidFill>
          <a:ln w="25400">
            <a:noFill/>
          </a:ln>
        </c:spPr>
        <c:marker>
          <c:symbol val="none"/>
        </c:marker>
      </c:pivotFmt>
      <c:pivotFmt>
        <c:idx val="10"/>
        <c:spPr>
          <a:solidFill>
            <a:srgbClr val="A5A5A5"/>
          </a:solidFill>
          <a:ln w="25400">
            <a:noFill/>
          </a:ln>
        </c:spPr>
        <c:marker>
          <c:symbol val="none"/>
        </c:marker>
      </c:pivotFmt>
      <c:pivotFmt>
        <c:idx val="11"/>
        <c:spPr>
          <a:solidFill>
            <a:srgbClr val="FFC000"/>
          </a:solidFill>
          <a:ln w="25400">
            <a:noFill/>
          </a:ln>
        </c:spPr>
        <c:marker>
          <c:symbol val="none"/>
        </c:marker>
      </c:pivotFmt>
      <c:pivotFmt>
        <c:idx val="12"/>
        <c:spPr>
          <a:solidFill>
            <a:srgbClr val="4472C4"/>
          </a:solidFill>
          <a:ln w="25400">
            <a:noFill/>
          </a:ln>
        </c:spPr>
        <c:marker>
          <c:symbol val="none"/>
        </c:marker>
      </c:pivotFmt>
      <c:pivotFmt>
        <c:idx val="13"/>
        <c:spPr>
          <a:solidFill>
            <a:srgbClr val="70AD47"/>
          </a:solidFill>
          <a:ln w="25400">
            <a:noFill/>
          </a:ln>
        </c:spPr>
        <c:marker>
          <c:symbol val="none"/>
        </c:marker>
      </c:pivotFmt>
      <c:pivotFmt>
        <c:idx val="14"/>
        <c:spPr>
          <a:solidFill>
            <a:schemeClr val="accent1">
              <a:lumMod val="6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2">
              <a:lumMod val="6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rgbClr val="5B9BD5"/>
          </a:solidFill>
          <a:ln w="25400">
            <a:noFill/>
          </a:ln>
        </c:spPr>
        <c:marker>
          <c:symbol val="none"/>
        </c:marker>
      </c:pivotFmt>
      <c:pivotFmt>
        <c:idx val="17"/>
        <c:spPr>
          <a:solidFill>
            <a:srgbClr val="ED7D31"/>
          </a:solidFill>
          <a:ln w="25400">
            <a:noFill/>
          </a:ln>
        </c:spPr>
        <c:marker>
          <c:symbol val="none"/>
        </c:marker>
      </c:pivotFmt>
      <c:pivotFmt>
        <c:idx val="18"/>
        <c:spPr>
          <a:solidFill>
            <a:srgbClr val="A5A5A5"/>
          </a:solidFill>
          <a:ln w="25400">
            <a:noFill/>
          </a:ln>
        </c:spPr>
        <c:marker>
          <c:symbol val="none"/>
        </c:marker>
      </c:pivotFmt>
      <c:pivotFmt>
        <c:idx val="19"/>
        <c:spPr>
          <a:solidFill>
            <a:srgbClr val="FFC000"/>
          </a:solidFill>
          <a:ln w="25400">
            <a:noFill/>
          </a:ln>
        </c:spPr>
        <c:marker>
          <c:symbol val="none"/>
        </c:marker>
      </c:pivotFmt>
      <c:pivotFmt>
        <c:idx val="20"/>
        <c:spPr>
          <a:solidFill>
            <a:srgbClr val="4472C4"/>
          </a:solidFill>
          <a:ln w="25400">
            <a:noFill/>
          </a:ln>
        </c:spPr>
        <c:marker>
          <c:symbol val="none"/>
        </c:marker>
      </c:pivotFmt>
      <c:pivotFmt>
        <c:idx val="21"/>
        <c:spPr>
          <a:solidFill>
            <a:srgbClr val="70AD47"/>
          </a:solidFill>
          <a:ln w="25400">
            <a:noFill/>
          </a:ln>
        </c:spPr>
        <c:marker>
          <c:symbol val="none"/>
        </c:marker>
      </c:pivotFmt>
      <c:pivotFmt>
        <c:idx val="22"/>
        <c:spPr>
          <a:solidFill>
            <a:schemeClr val="accent1">
              <a:lumMod val="6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2">
              <a:lumMod val="60000"/>
            </a:schemeClr>
          </a:solidFill>
          <a:ln>
            <a:noFill/>
          </a:ln>
          <a:effectLst/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'RAW SECT by Dept'!$B$3:$B$4</c:f>
              <c:strCache>
                <c:ptCount val="1"/>
                <c:pt idx="0">
                  <c:v>2019SU</c:v>
                </c:pt>
              </c:strCache>
            </c:strRef>
          </c:tx>
          <c:spPr>
            <a:solidFill>
              <a:srgbClr val="5B9BD5"/>
            </a:solidFill>
            <a:ln w="25400">
              <a:noFill/>
            </a:ln>
          </c:spPr>
          <c:invertIfNegative val="0"/>
          <c:cat>
            <c:strRef>
              <c:f>'RAW SECT by Dept'!$A$5:$A$15</c:f>
              <c:strCache>
                <c:ptCount val="11"/>
                <c:pt idx="0">
                  <c:v>1ASTR</c:v>
                </c:pt>
                <c:pt idx="1">
                  <c:v>1BIOL</c:v>
                </c:pt>
                <c:pt idx="2">
                  <c:v>1CHEM</c:v>
                </c:pt>
                <c:pt idx="3">
                  <c:v>1EMT</c:v>
                </c:pt>
                <c:pt idx="4">
                  <c:v>1ERTH</c:v>
                </c:pt>
                <c:pt idx="5">
                  <c:v>1GEOL</c:v>
                </c:pt>
                <c:pt idx="6">
                  <c:v>1HON</c:v>
                </c:pt>
                <c:pt idx="7">
                  <c:v>1MATH</c:v>
                </c:pt>
                <c:pt idx="8">
                  <c:v>1MDA</c:v>
                </c:pt>
                <c:pt idx="9">
                  <c:v>1NURS</c:v>
                </c:pt>
                <c:pt idx="10">
                  <c:v>1PHYS</c:v>
                </c:pt>
              </c:strCache>
            </c:strRef>
          </c:cat>
          <c:val>
            <c:numRef>
              <c:f>'RAW SECT by Dept'!$B$5:$B$15</c:f>
              <c:numCache>
                <c:formatCode>General</c:formatCode>
                <c:ptCount val="11"/>
                <c:pt idx="0">
                  <c:v>1</c:v>
                </c:pt>
                <c:pt idx="1">
                  <c:v>21</c:v>
                </c:pt>
                <c:pt idx="2">
                  <c:v>8</c:v>
                </c:pt>
                <c:pt idx="3">
                  <c:v>2</c:v>
                </c:pt>
                <c:pt idx="4">
                  <c:v>3</c:v>
                </c:pt>
                <c:pt idx="5">
                  <c:v>3</c:v>
                </c:pt>
                <c:pt idx="7">
                  <c:v>31</c:v>
                </c:pt>
                <c:pt idx="8">
                  <c:v>5</c:v>
                </c:pt>
                <c:pt idx="1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A5-48D2-8369-8AF50B9937C6}"/>
            </c:ext>
          </c:extLst>
        </c:ser>
        <c:ser>
          <c:idx val="1"/>
          <c:order val="1"/>
          <c:tx>
            <c:strRef>
              <c:f>'RAW SECT by Dept'!$C$3:$C$4</c:f>
              <c:strCache>
                <c:ptCount val="1"/>
                <c:pt idx="0">
                  <c:v>2020SU</c:v>
                </c:pt>
              </c:strCache>
            </c:strRef>
          </c:tx>
          <c:spPr>
            <a:solidFill>
              <a:srgbClr val="ED7D31"/>
            </a:solidFill>
            <a:ln w="25400">
              <a:noFill/>
            </a:ln>
          </c:spPr>
          <c:invertIfNegative val="0"/>
          <c:cat>
            <c:strRef>
              <c:f>'RAW SECT by Dept'!$A$5:$A$15</c:f>
              <c:strCache>
                <c:ptCount val="11"/>
                <c:pt idx="0">
                  <c:v>1ASTR</c:v>
                </c:pt>
                <c:pt idx="1">
                  <c:v>1BIOL</c:v>
                </c:pt>
                <c:pt idx="2">
                  <c:v>1CHEM</c:v>
                </c:pt>
                <c:pt idx="3">
                  <c:v>1EMT</c:v>
                </c:pt>
                <c:pt idx="4">
                  <c:v>1ERTH</c:v>
                </c:pt>
                <c:pt idx="5">
                  <c:v>1GEOL</c:v>
                </c:pt>
                <c:pt idx="6">
                  <c:v>1HON</c:v>
                </c:pt>
                <c:pt idx="7">
                  <c:v>1MATH</c:v>
                </c:pt>
                <c:pt idx="8">
                  <c:v>1MDA</c:v>
                </c:pt>
                <c:pt idx="9">
                  <c:v>1NURS</c:v>
                </c:pt>
                <c:pt idx="10">
                  <c:v>1PHYS</c:v>
                </c:pt>
              </c:strCache>
            </c:strRef>
          </c:cat>
          <c:val>
            <c:numRef>
              <c:f>'RAW SECT by Dept'!$C$5:$C$15</c:f>
              <c:numCache>
                <c:formatCode>General</c:formatCode>
                <c:ptCount val="11"/>
                <c:pt idx="0">
                  <c:v>2</c:v>
                </c:pt>
                <c:pt idx="1">
                  <c:v>9</c:v>
                </c:pt>
                <c:pt idx="2">
                  <c:v>8</c:v>
                </c:pt>
                <c:pt idx="3">
                  <c:v>2</c:v>
                </c:pt>
                <c:pt idx="4">
                  <c:v>4</c:v>
                </c:pt>
                <c:pt idx="5">
                  <c:v>2</c:v>
                </c:pt>
                <c:pt idx="7">
                  <c:v>30</c:v>
                </c:pt>
                <c:pt idx="8">
                  <c:v>9</c:v>
                </c:pt>
                <c:pt idx="1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BA5-48D2-8369-8AF50B9937C6}"/>
            </c:ext>
          </c:extLst>
        </c:ser>
        <c:ser>
          <c:idx val="2"/>
          <c:order val="2"/>
          <c:tx>
            <c:strRef>
              <c:f>'RAW SECT by Dept'!$D$3:$D$4</c:f>
              <c:strCache>
                <c:ptCount val="1"/>
                <c:pt idx="0">
                  <c:v>2019FA</c:v>
                </c:pt>
              </c:strCache>
            </c:strRef>
          </c:tx>
          <c:spPr>
            <a:solidFill>
              <a:srgbClr val="A5A5A5"/>
            </a:solidFill>
            <a:ln w="25400">
              <a:noFill/>
            </a:ln>
          </c:spPr>
          <c:invertIfNegative val="0"/>
          <c:cat>
            <c:strRef>
              <c:f>'RAW SECT by Dept'!$A$5:$A$15</c:f>
              <c:strCache>
                <c:ptCount val="11"/>
                <c:pt idx="0">
                  <c:v>1ASTR</c:v>
                </c:pt>
                <c:pt idx="1">
                  <c:v>1BIOL</c:v>
                </c:pt>
                <c:pt idx="2">
                  <c:v>1CHEM</c:v>
                </c:pt>
                <c:pt idx="3">
                  <c:v>1EMT</c:v>
                </c:pt>
                <c:pt idx="4">
                  <c:v>1ERTH</c:v>
                </c:pt>
                <c:pt idx="5">
                  <c:v>1GEOL</c:v>
                </c:pt>
                <c:pt idx="6">
                  <c:v>1HON</c:v>
                </c:pt>
                <c:pt idx="7">
                  <c:v>1MATH</c:v>
                </c:pt>
                <c:pt idx="8">
                  <c:v>1MDA</c:v>
                </c:pt>
                <c:pt idx="9">
                  <c:v>1NURS</c:v>
                </c:pt>
                <c:pt idx="10">
                  <c:v>1PHYS</c:v>
                </c:pt>
              </c:strCache>
            </c:strRef>
          </c:cat>
          <c:val>
            <c:numRef>
              <c:f>'RAW SECT by Dept'!$D$5:$D$15</c:f>
              <c:numCache>
                <c:formatCode>General</c:formatCode>
                <c:ptCount val="11"/>
                <c:pt idx="0">
                  <c:v>10</c:v>
                </c:pt>
                <c:pt idx="1">
                  <c:v>74</c:v>
                </c:pt>
                <c:pt idx="2">
                  <c:v>28</c:v>
                </c:pt>
                <c:pt idx="3">
                  <c:v>6</c:v>
                </c:pt>
                <c:pt idx="4">
                  <c:v>10</c:v>
                </c:pt>
                <c:pt idx="5">
                  <c:v>10</c:v>
                </c:pt>
                <c:pt idx="6">
                  <c:v>1</c:v>
                </c:pt>
                <c:pt idx="7">
                  <c:v>182</c:v>
                </c:pt>
                <c:pt idx="8">
                  <c:v>16</c:v>
                </c:pt>
                <c:pt idx="9">
                  <c:v>55</c:v>
                </c:pt>
                <c:pt idx="10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BA5-48D2-8369-8AF50B9937C6}"/>
            </c:ext>
          </c:extLst>
        </c:ser>
        <c:ser>
          <c:idx val="3"/>
          <c:order val="3"/>
          <c:tx>
            <c:strRef>
              <c:f>'RAW SECT by Dept'!$E$3:$E$4</c:f>
              <c:strCache>
                <c:ptCount val="1"/>
                <c:pt idx="0">
                  <c:v>2020FA</c:v>
                </c:pt>
              </c:strCache>
            </c:strRef>
          </c:tx>
          <c:spPr>
            <a:solidFill>
              <a:srgbClr val="FFC000"/>
            </a:solidFill>
            <a:ln w="25400">
              <a:noFill/>
            </a:ln>
          </c:spPr>
          <c:invertIfNegative val="0"/>
          <c:cat>
            <c:strRef>
              <c:f>'RAW SECT by Dept'!$A$5:$A$15</c:f>
              <c:strCache>
                <c:ptCount val="11"/>
                <c:pt idx="0">
                  <c:v>1ASTR</c:v>
                </c:pt>
                <c:pt idx="1">
                  <c:v>1BIOL</c:v>
                </c:pt>
                <c:pt idx="2">
                  <c:v>1CHEM</c:v>
                </c:pt>
                <c:pt idx="3">
                  <c:v>1EMT</c:v>
                </c:pt>
                <c:pt idx="4">
                  <c:v>1ERTH</c:v>
                </c:pt>
                <c:pt idx="5">
                  <c:v>1GEOL</c:v>
                </c:pt>
                <c:pt idx="6">
                  <c:v>1HON</c:v>
                </c:pt>
                <c:pt idx="7">
                  <c:v>1MATH</c:v>
                </c:pt>
                <c:pt idx="8">
                  <c:v>1MDA</c:v>
                </c:pt>
                <c:pt idx="9">
                  <c:v>1NURS</c:v>
                </c:pt>
                <c:pt idx="10">
                  <c:v>1PHYS</c:v>
                </c:pt>
              </c:strCache>
            </c:strRef>
          </c:cat>
          <c:val>
            <c:numRef>
              <c:f>'RAW SECT by Dept'!$E$5:$E$15</c:f>
              <c:numCache>
                <c:formatCode>General</c:formatCode>
                <c:ptCount val="11"/>
                <c:pt idx="0">
                  <c:v>10</c:v>
                </c:pt>
                <c:pt idx="1">
                  <c:v>76</c:v>
                </c:pt>
                <c:pt idx="2">
                  <c:v>32</c:v>
                </c:pt>
                <c:pt idx="3">
                  <c:v>7</c:v>
                </c:pt>
                <c:pt idx="4">
                  <c:v>9</c:v>
                </c:pt>
                <c:pt idx="5">
                  <c:v>10</c:v>
                </c:pt>
                <c:pt idx="6">
                  <c:v>1</c:v>
                </c:pt>
                <c:pt idx="7">
                  <c:v>152</c:v>
                </c:pt>
                <c:pt idx="8">
                  <c:v>17</c:v>
                </c:pt>
                <c:pt idx="9">
                  <c:v>40</c:v>
                </c:pt>
                <c:pt idx="10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BA5-48D2-8369-8AF50B9937C6}"/>
            </c:ext>
          </c:extLst>
        </c:ser>
        <c:ser>
          <c:idx val="4"/>
          <c:order val="4"/>
          <c:tx>
            <c:strRef>
              <c:f>'RAW SECT by Dept'!$F$3:$F$4</c:f>
              <c:strCache>
                <c:ptCount val="1"/>
                <c:pt idx="0">
                  <c:v>2020SI</c:v>
                </c:pt>
              </c:strCache>
            </c:strRef>
          </c:tx>
          <c:spPr>
            <a:solidFill>
              <a:srgbClr val="4472C4"/>
            </a:solidFill>
            <a:ln w="25400">
              <a:noFill/>
            </a:ln>
          </c:spPr>
          <c:invertIfNegative val="0"/>
          <c:cat>
            <c:strRef>
              <c:f>'RAW SECT by Dept'!$A$5:$A$15</c:f>
              <c:strCache>
                <c:ptCount val="11"/>
                <c:pt idx="0">
                  <c:v>1ASTR</c:v>
                </c:pt>
                <c:pt idx="1">
                  <c:v>1BIOL</c:v>
                </c:pt>
                <c:pt idx="2">
                  <c:v>1CHEM</c:v>
                </c:pt>
                <c:pt idx="3">
                  <c:v>1EMT</c:v>
                </c:pt>
                <c:pt idx="4">
                  <c:v>1ERTH</c:v>
                </c:pt>
                <c:pt idx="5">
                  <c:v>1GEOL</c:v>
                </c:pt>
                <c:pt idx="6">
                  <c:v>1HON</c:v>
                </c:pt>
                <c:pt idx="7">
                  <c:v>1MATH</c:v>
                </c:pt>
                <c:pt idx="8">
                  <c:v>1MDA</c:v>
                </c:pt>
                <c:pt idx="9">
                  <c:v>1NURS</c:v>
                </c:pt>
                <c:pt idx="10">
                  <c:v>1PHYS</c:v>
                </c:pt>
              </c:strCache>
            </c:strRef>
          </c:cat>
          <c:val>
            <c:numRef>
              <c:f>'RAW SECT by Dept'!$F$5:$F$15</c:f>
              <c:numCache>
                <c:formatCode>General</c:formatCode>
                <c:ptCount val="11"/>
                <c:pt idx="1">
                  <c:v>8</c:v>
                </c:pt>
                <c:pt idx="2">
                  <c:v>3</c:v>
                </c:pt>
                <c:pt idx="4">
                  <c:v>3</c:v>
                </c:pt>
                <c:pt idx="7">
                  <c:v>19</c:v>
                </c:pt>
                <c:pt idx="8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BA5-48D2-8369-8AF50B9937C6}"/>
            </c:ext>
          </c:extLst>
        </c:ser>
        <c:ser>
          <c:idx val="5"/>
          <c:order val="5"/>
          <c:tx>
            <c:strRef>
              <c:f>'RAW SECT by Dept'!$G$3:$G$4</c:f>
              <c:strCache>
                <c:ptCount val="1"/>
                <c:pt idx="0">
                  <c:v>2021SI</c:v>
                </c:pt>
              </c:strCache>
            </c:strRef>
          </c:tx>
          <c:spPr>
            <a:solidFill>
              <a:srgbClr val="70AD47"/>
            </a:solidFill>
            <a:ln w="25400">
              <a:noFill/>
            </a:ln>
          </c:spPr>
          <c:invertIfNegative val="0"/>
          <c:cat>
            <c:strRef>
              <c:f>'RAW SECT by Dept'!$A$5:$A$15</c:f>
              <c:strCache>
                <c:ptCount val="11"/>
                <c:pt idx="0">
                  <c:v>1ASTR</c:v>
                </c:pt>
                <c:pt idx="1">
                  <c:v>1BIOL</c:v>
                </c:pt>
                <c:pt idx="2">
                  <c:v>1CHEM</c:v>
                </c:pt>
                <c:pt idx="3">
                  <c:v>1EMT</c:v>
                </c:pt>
                <c:pt idx="4">
                  <c:v>1ERTH</c:v>
                </c:pt>
                <c:pt idx="5">
                  <c:v>1GEOL</c:v>
                </c:pt>
                <c:pt idx="6">
                  <c:v>1HON</c:v>
                </c:pt>
                <c:pt idx="7">
                  <c:v>1MATH</c:v>
                </c:pt>
                <c:pt idx="8">
                  <c:v>1MDA</c:v>
                </c:pt>
                <c:pt idx="9">
                  <c:v>1NURS</c:v>
                </c:pt>
                <c:pt idx="10">
                  <c:v>1PHYS</c:v>
                </c:pt>
              </c:strCache>
            </c:strRef>
          </c:cat>
          <c:val>
            <c:numRef>
              <c:f>'RAW SECT by Dept'!$G$5:$G$15</c:f>
              <c:numCache>
                <c:formatCode>General</c:formatCode>
                <c:ptCount val="11"/>
                <c:pt idx="1">
                  <c:v>7</c:v>
                </c:pt>
                <c:pt idx="2">
                  <c:v>3</c:v>
                </c:pt>
                <c:pt idx="4">
                  <c:v>2</c:v>
                </c:pt>
                <c:pt idx="7">
                  <c:v>15</c:v>
                </c:pt>
                <c:pt idx="8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BA5-48D2-8369-8AF50B9937C6}"/>
            </c:ext>
          </c:extLst>
        </c:ser>
        <c:ser>
          <c:idx val="6"/>
          <c:order val="6"/>
          <c:tx>
            <c:strRef>
              <c:f>'RAW SECT by Dept'!$H$3:$H$4</c:f>
              <c:strCache>
                <c:ptCount val="1"/>
                <c:pt idx="0">
                  <c:v>2020SP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'RAW SECT by Dept'!$A$5:$A$15</c:f>
              <c:strCache>
                <c:ptCount val="11"/>
                <c:pt idx="0">
                  <c:v>1ASTR</c:v>
                </c:pt>
                <c:pt idx="1">
                  <c:v>1BIOL</c:v>
                </c:pt>
                <c:pt idx="2">
                  <c:v>1CHEM</c:v>
                </c:pt>
                <c:pt idx="3">
                  <c:v>1EMT</c:v>
                </c:pt>
                <c:pt idx="4">
                  <c:v>1ERTH</c:v>
                </c:pt>
                <c:pt idx="5">
                  <c:v>1GEOL</c:v>
                </c:pt>
                <c:pt idx="6">
                  <c:v>1HON</c:v>
                </c:pt>
                <c:pt idx="7">
                  <c:v>1MATH</c:v>
                </c:pt>
                <c:pt idx="8">
                  <c:v>1MDA</c:v>
                </c:pt>
                <c:pt idx="9">
                  <c:v>1NURS</c:v>
                </c:pt>
                <c:pt idx="10">
                  <c:v>1PHYS</c:v>
                </c:pt>
              </c:strCache>
            </c:strRef>
          </c:cat>
          <c:val>
            <c:numRef>
              <c:f>'RAW SECT by Dept'!$H$5:$H$15</c:f>
              <c:numCache>
                <c:formatCode>General</c:formatCode>
                <c:ptCount val="11"/>
                <c:pt idx="0">
                  <c:v>9</c:v>
                </c:pt>
                <c:pt idx="1">
                  <c:v>75</c:v>
                </c:pt>
                <c:pt idx="2">
                  <c:v>28</c:v>
                </c:pt>
                <c:pt idx="3">
                  <c:v>6</c:v>
                </c:pt>
                <c:pt idx="4">
                  <c:v>9</c:v>
                </c:pt>
                <c:pt idx="5">
                  <c:v>9</c:v>
                </c:pt>
                <c:pt idx="6">
                  <c:v>1</c:v>
                </c:pt>
                <c:pt idx="7">
                  <c:v>138</c:v>
                </c:pt>
                <c:pt idx="8">
                  <c:v>16</c:v>
                </c:pt>
                <c:pt idx="9">
                  <c:v>45</c:v>
                </c:pt>
                <c:pt idx="10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BA5-48D2-8369-8AF50B9937C6}"/>
            </c:ext>
          </c:extLst>
        </c:ser>
        <c:ser>
          <c:idx val="7"/>
          <c:order val="7"/>
          <c:tx>
            <c:strRef>
              <c:f>'RAW SECT by Dept'!$I$3:$I$4</c:f>
              <c:strCache>
                <c:ptCount val="1"/>
                <c:pt idx="0">
                  <c:v>2021SP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'RAW SECT by Dept'!$A$5:$A$15</c:f>
              <c:strCache>
                <c:ptCount val="11"/>
                <c:pt idx="0">
                  <c:v>1ASTR</c:v>
                </c:pt>
                <c:pt idx="1">
                  <c:v>1BIOL</c:v>
                </c:pt>
                <c:pt idx="2">
                  <c:v>1CHEM</c:v>
                </c:pt>
                <c:pt idx="3">
                  <c:v>1EMT</c:v>
                </c:pt>
                <c:pt idx="4">
                  <c:v>1ERTH</c:v>
                </c:pt>
                <c:pt idx="5">
                  <c:v>1GEOL</c:v>
                </c:pt>
                <c:pt idx="6">
                  <c:v>1HON</c:v>
                </c:pt>
                <c:pt idx="7">
                  <c:v>1MATH</c:v>
                </c:pt>
                <c:pt idx="8">
                  <c:v>1MDA</c:v>
                </c:pt>
                <c:pt idx="9">
                  <c:v>1NURS</c:v>
                </c:pt>
                <c:pt idx="10">
                  <c:v>1PHYS</c:v>
                </c:pt>
              </c:strCache>
            </c:strRef>
          </c:cat>
          <c:val>
            <c:numRef>
              <c:f>'RAW SECT by Dept'!$I$5:$I$15</c:f>
              <c:numCache>
                <c:formatCode>General</c:formatCode>
                <c:ptCount val="11"/>
                <c:pt idx="0">
                  <c:v>10</c:v>
                </c:pt>
                <c:pt idx="1">
                  <c:v>75</c:v>
                </c:pt>
                <c:pt idx="2">
                  <c:v>29</c:v>
                </c:pt>
                <c:pt idx="3">
                  <c:v>6</c:v>
                </c:pt>
                <c:pt idx="4">
                  <c:v>8</c:v>
                </c:pt>
                <c:pt idx="5">
                  <c:v>7</c:v>
                </c:pt>
                <c:pt idx="7">
                  <c:v>100</c:v>
                </c:pt>
                <c:pt idx="8">
                  <c:v>17</c:v>
                </c:pt>
                <c:pt idx="9">
                  <c:v>33</c:v>
                </c:pt>
                <c:pt idx="10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EBA5-48D2-8369-8AF50B9937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40944712"/>
        <c:axId val="1"/>
      </c:barChart>
      <c:catAx>
        <c:axId val="440944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0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overlay val="0"/>
          <c:spPr>
            <a:noFill/>
            <a:ln w="25400">
              <a:noFill/>
            </a:ln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094471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</c:extLst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[Annual Comparison 20-21.xlsx]RAW FTES by DIV!PivotTable2</c:name>
    <c:fmtId val="3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FTES</a:t>
            </a:r>
            <a:r>
              <a:rPr lang="en-US" baseline="0"/>
              <a:t> by Division</a:t>
            </a:r>
            <a:endParaRPr lang="en-US"/>
          </a:p>
        </c:rich>
      </c:tx>
      <c:layout>
        <c:manualLayout>
          <c:xMode val="edge"/>
          <c:yMode val="edge"/>
          <c:x val="6.9671681689238388E-2"/>
          <c:y val="1.5785319652722968E-2"/>
        </c:manualLayout>
      </c:layout>
      <c:overlay val="0"/>
      <c:spPr>
        <a:noFill/>
        <a:ln w="25400">
          <a:noFill/>
        </a:ln>
      </c:spPr>
    </c:title>
    <c:autoTitleDeleted val="0"/>
    <c:pivotFmts>
      <c:pivotFmt>
        <c:idx val="0"/>
        <c:spPr>
          <a:solidFill>
            <a:srgbClr val="5B9BD5"/>
          </a:solidFill>
          <a:ln w="25400">
            <a:noFill/>
          </a:ln>
        </c:spPr>
        <c:marker>
          <c:symbol val="none"/>
        </c:marker>
      </c:pivotFmt>
      <c:pivotFmt>
        <c:idx val="1"/>
        <c:spPr>
          <a:solidFill>
            <a:srgbClr val="ED7D31"/>
          </a:solidFill>
          <a:ln w="25400">
            <a:noFill/>
          </a:ln>
        </c:spPr>
        <c:marker>
          <c:symbol val="none"/>
        </c:marker>
      </c:pivotFmt>
      <c:pivotFmt>
        <c:idx val="2"/>
        <c:spPr>
          <a:solidFill>
            <a:srgbClr val="A5A5A5"/>
          </a:solidFill>
          <a:ln w="25400">
            <a:noFill/>
          </a:ln>
        </c:spPr>
        <c:marker>
          <c:symbol val="none"/>
        </c:marker>
      </c:pivotFmt>
      <c:pivotFmt>
        <c:idx val="3"/>
        <c:spPr>
          <a:solidFill>
            <a:srgbClr val="FFC000"/>
          </a:solidFill>
          <a:ln w="25400">
            <a:noFill/>
          </a:ln>
        </c:spPr>
        <c:marker>
          <c:symbol val="none"/>
        </c:marker>
      </c:pivotFmt>
      <c:pivotFmt>
        <c:idx val="4"/>
        <c:spPr>
          <a:solidFill>
            <a:srgbClr val="4472C4"/>
          </a:solidFill>
          <a:ln w="25400">
            <a:noFill/>
          </a:ln>
        </c:spPr>
        <c:marker>
          <c:symbol val="none"/>
        </c:marker>
      </c:pivotFmt>
      <c:pivotFmt>
        <c:idx val="5"/>
        <c:spPr>
          <a:solidFill>
            <a:srgbClr val="70AD47"/>
          </a:solidFill>
          <a:ln w="25400">
            <a:noFill/>
          </a:ln>
        </c:spPr>
        <c:marker>
          <c:symbol val="none"/>
        </c:marker>
      </c:pivotFmt>
      <c:pivotFmt>
        <c:idx val="6"/>
        <c:spPr>
          <a:solidFill>
            <a:schemeClr val="accent1">
              <a:lumMod val="6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2">
              <a:lumMod val="6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rgbClr val="5B9BD5"/>
          </a:solidFill>
          <a:ln w="25400">
            <a:noFill/>
          </a:ln>
        </c:spPr>
        <c:marker>
          <c:symbol val="none"/>
        </c:marker>
      </c:pivotFmt>
      <c:pivotFmt>
        <c:idx val="9"/>
        <c:spPr>
          <a:solidFill>
            <a:srgbClr val="ED7D31"/>
          </a:solidFill>
          <a:ln w="25400">
            <a:noFill/>
          </a:ln>
        </c:spPr>
        <c:marker>
          <c:symbol val="none"/>
        </c:marker>
      </c:pivotFmt>
      <c:pivotFmt>
        <c:idx val="10"/>
        <c:spPr>
          <a:solidFill>
            <a:srgbClr val="A5A5A5"/>
          </a:solidFill>
          <a:ln w="25400">
            <a:noFill/>
          </a:ln>
        </c:spPr>
        <c:marker>
          <c:symbol val="none"/>
        </c:marker>
      </c:pivotFmt>
      <c:pivotFmt>
        <c:idx val="11"/>
        <c:spPr>
          <a:solidFill>
            <a:srgbClr val="FFC000"/>
          </a:solidFill>
          <a:ln w="25400">
            <a:noFill/>
          </a:ln>
        </c:spPr>
        <c:marker>
          <c:symbol val="none"/>
        </c:marker>
      </c:pivotFmt>
      <c:pivotFmt>
        <c:idx val="12"/>
        <c:spPr>
          <a:solidFill>
            <a:srgbClr val="4472C4"/>
          </a:solidFill>
          <a:ln w="25400">
            <a:noFill/>
          </a:ln>
        </c:spPr>
        <c:marker>
          <c:symbol val="none"/>
        </c:marker>
      </c:pivotFmt>
      <c:pivotFmt>
        <c:idx val="13"/>
        <c:spPr>
          <a:solidFill>
            <a:srgbClr val="70AD47"/>
          </a:solidFill>
          <a:ln w="25400">
            <a:noFill/>
          </a:ln>
        </c:spPr>
        <c:marker>
          <c:symbol val="none"/>
        </c:marker>
      </c:pivotFmt>
      <c:pivotFmt>
        <c:idx val="14"/>
        <c:spPr>
          <a:solidFill>
            <a:schemeClr val="accent1">
              <a:lumMod val="6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2">
              <a:lumMod val="6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rgbClr val="5B9BD5"/>
          </a:solidFill>
          <a:ln w="25400">
            <a:noFill/>
          </a:ln>
        </c:spPr>
        <c:marker>
          <c:symbol val="none"/>
        </c:marker>
      </c:pivotFmt>
      <c:pivotFmt>
        <c:idx val="17"/>
        <c:spPr>
          <a:solidFill>
            <a:srgbClr val="ED7D31"/>
          </a:solidFill>
          <a:ln w="25400">
            <a:noFill/>
          </a:ln>
        </c:spPr>
        <c:marker>
          <c:symbol val="none"/>
        </c:marker>
      </c:pivotFmt>
      <c:pivotFmt>
        <c:idx val="18"/>
        <c:spPr>
          <a:solidFill>
            <a:srgbClr val="A5A5A5"/>
          </a:solidFill>
          <a:ln w="25400">
            <a:noFill/>
          </a:ln>
        </c:spPr>
        <c:marker>
          <c:symbol val="none"/>
        </c:marker>
      </c:pivotFmt>
      <c:pivotFmt>
        <c:idx val="19"/>
        <c:spPr>
          <a:solidFill>
            <a:srgbClr val="FFC000"/>
          </a:solidFill>
          <a:ln w="25400">
            <a:noFill/>
          </a:ln>
        </c:spPr>
        <c:marker>
          <c:symbol val="none"/>
        </c:marker>
      </c:pivotFmt>
      <c:pivotFmt>
        <c:idx val="20"/>
        <c:spPr>
          <a:solidFill>
            <a:srgbClr val="4472C4"/>
          </a:solidFill>
          <a:ln w="25400">
            <a:noFill/>
          </a:ln>
        </c:spPr>
        <c:marker>
          <c:symbol val="none"/>
        </c:marker>
      </c:pivotFmt>
      <c:pivotFmt>
        <c:idx val="21"/>
        <c:spPr>
          <a:solidFill>
            <a:srgbClr val="70AD47"/>
          </a:solidFill>
          <a:ln w="25400">
            <a:noFill/>
          </a:ln>
        </c:spPr>
        <c:marker>
          <c:symbol val="none"/>
        </c:marker>
      </c:pivotFmt>
      <c:pivotFmt>
        <c:idx val="22"/>
        <c:spPr>
          <a:solidFill>
            <a:schemeClr val="accent1">
              <a:lumMod val="6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2">
              <a:lumMod val="60000"/>
            </a:schemeClr>
          </a:solidFill>
          <a:ln>
            <a:noFill/>
          </a:ln>
          <a:effectLst/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'RAW FTES by DIV'!$C$1:$C$2</c:f>
              <c:strCache>
                <c:ptCount val="1"/>
                <c:pt idx="0">
                  <c:v>2019SU</c:v>
                </c:pt>
              </c:strCache>
            </c:strRef>
          </c:tx>
          <c:spPr>
            <a:solidFill>
              <a:srgbClr val="5B9BD5"/>
            </a:solidFill>
            <a:ln w="25400">
              <a:noFill/>
            </a:ln>
          </c:spPr>
          <c:invertIfNegative val="0"/>
          <c:cat>
            <c:strRef>
              <c:f>'RAW FTES by DIV'!$A$3:$B$8</c:f>
              <c:strCache>
                <c:ptCount val="6"/>
                <c:pt idx="0">
                  <c:v>1BUS</c:v>
                </c:pt>
                <c:pt idx="1">
                  <c:v>1FPA</c:v>
                </c:pt>
                <c:pt idx="2">
                  <c:v>1HSS</c:v>
                </c:pt>
                <c:pt idx="3">
                  <c:v>1HST</c:v>
                </c:pt>
                <c:pt idx="4">
                  <c:v>1KNHA</c:v>
                </c:pt>
                <c:pt idx="5">
                  <c:v>1SMH</c:v>
                </c:pt>
              </c:strCache>
            </c:strRef>
          </c:cat>
          <c:val>
            <c:numRef>
              <c:f>'RAW FTES by DIV'!$C$3:$C$8</c:f>
              <c:numCache>
                <c:formatCode>General</c:formatCode>
                <c:ptCount val="6"/>
                <c:pt idx="0">
                  <c:v>113.08999999999997</c:v>
                </c:pt>
                <c:pt idx="1">
                  <c:v>150.30000000000004</c:v>
                </c:pt>
                <c:pt idx="2">
                  <c:v>302.58999999999997</c:v>
                </c:pt>
                <c:pt idx="3">
                  <c:v>448.84000000000049</c:v>
                </c:pt>
                <c:pt idx="4">
                  <c:v>73.86</c:v>
                </c:pt>
                <c:pt idx="5">
                  <c:v>322.15000000000003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E8-40D4-9A9D-97B746F4C014}"/>
            </c:ext>
          </c:extLst>
        </c:ser>
        <c:ser>
          <c:idx val="1"/>
          <c:order val="1"/>
          <c:tx>
            <c:strRef>
              <c:f>'RAW FTES by DIV'!$D$1:$D$2</c:f>
              <c:strCache>
                <c:ptCount val="1"/>
                <c:pt idx="0">
                  <c:v>2020SU</c:v>
                </c:pt>
              </c:strCache>
            </c:strRef>
          </c:tx>
          <c:spPr>
            <a:solidFill>
              <a:srgbClr val="ED7D31"/>
            </a:solidFill>
            <a:ln w="25400">
              <a:noFill/>
            </a:ln>
          </c:spPr>
          <c:invertIfNegative val="0"/>
          <c:cat>
            <c:strRef>
              <c:f>'RAW FTES by DIV'!$A$3:$B$8</c:f>
              <c:strCache>
                <c:ptCount val="6"/>
                <c:pt idx="0">
                  <c:v>1BUS</c:v>
                </c:pt>
                <c:pt idx="1">
                  <c:v>1FPA</c:v>
                </c:pt>
                <c:pt idx="2">
                  <c:v>1HSS</c:v>
                </c:pt>
                <c:pt idx="3">
                  <c:v>1HST</c:v>
                </c:pt>
                <c:pt idx="4">
                  <c:v>1KNHA</c:v>
                </c:pt>
                <c:pt idx="5">
                  <c:v>1SMH</c:v>
                </c:pt>
              </c:strCache>
            </c:strRef>
          </c:cat>
          <c:val>
            <c:numRef>
              <c:f>'RAW FTES by DIV'!$D$3:$D$8</c:f>
              <c:numCache>
                <c:formatCode>General</c:formatCode>
                <c:ptCount val="6"/>
                <c:pt idx="0">
                  <c:v>119.29</c:v>
                </c:pt>
                <c:pt idx="1">
                  <c:v>130.43</c:v>
                </c:pt>
                <c:pt idx="2">
                  <c:v>342.02000000000004</c:v>
                </c:pt>
                <c:pt idx="3">
                  <c:v>365.4100000000002</c:v>
                </c:pt>
                <c:pt idx="4">
                  <c:v>42.45</c:v>
                </c:pt>
                <c:pt idx="5">
                  <c:v>263.39999999999998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8E8-40D4-9A9D-97B746F4C014}"/>
            </c:ext>
          </c:extLst>
        </c:ser>
        <c:ser>
          <c:idx val="2"/>
          <c:order val="2"/>
          <c:tx>
            <c:strRef>
              <c:f>'RAW FTES by DIV'!$E$1:$E$2</c:f>
              <c:strCache>
                <c:ptCount val="1"/>
                <c:pt idx="0">
                  <c:v>2019FA</c:v>
                </c:pt>
              </c:strCache>
            </c:strRef>
          </c:tx>
          <c:spPr>
            <a:solidFill>
              <a:srgbClr val="A5A5A5"/>
            </a:solidFill>
            <a:ln w="25400">
              <a:noFill/>
            </a:ln>
          </c:spPr>
          <c:invertIfNegative val="0"/>
          <c:cat>
            <c:strRef>
              <c:f>'RAW FTES by DIV'!$A$3:$B$8</c:f>
              <c:strCache>
                <c:ptCount val="6"/>
                <c:pt idx="0">
                  <c:v>1BUS</c:v>
                </c:pt>
                <c:pt idx="1">
                  <c:v>1FPA</c:v>
                </c:pt>
                <c:pt idx="2">
                  <c:v>1HSS</c:v>
                </c:pt>
                <c:pt idx="3">
                  <c:v>1HST</c:v>
                </c:pt>
                <c:pt idx="4">
                  <c:v>1KNHA</c:v>
                </c:pt>
                <c:pt idx="5">
                  <c:v>1SMH</c:v>
                </c:pt>
              </c:strCache>
            </c:strRef>
          </c:cat>
          <c:val>
            <c:numRef>
              <c:f>'RAW FTES by DIV'!$E$3:$E$8</c:f>
              <c:numCache>
                <c:formatCode>General</c:formatCode>
                <c:ptCount val="6"/>
                <c:pt idx="0">
                  <c:v>567.9000000000002</c:v>
                </c:pt>
                <c:pt idx="1">
                  <c:v>721.40000000000077</c:v>
                </c:pt>
                <c:pt idx="2">
                  <c:v>1628.2899999999986</c:v>
                </c:pt>
                <c:pt idx="3">
                  <c:v>1950.9899999999934</c:v>
                </c:pt>
                <c:pt idx="4">
                  <c:v>270.46000000000009</c:v>
                </c:pt>
                <c:pt idx="5">
                  <c:v>1787.6899999999978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8E8-40D4-9A9D-97B746F4C014}"/>
            </c:ext>
          </c:extLst>
        </c:ser>
        <c:ser>
          <c:idx val="3"/>
          <c:order val="3"/>
          <c:tx>
            <c:strRef>
              <c:f>'RAW FTES by DIV'!$F$1:$F$2</c:f>
              <c:strCache>
                <c:ptCount val="1"/>
                <c:pt idx="0">
                  <c:v>2020FA</c:v>
                </c:pt>
              </c:strCache>
            </c:strRef>
          </c:tx>
          <c:spPr>
            <a:solidFill>
              <a:srgbClr val="FFC000"/>
            </a:solidFill>
            <a:ln w="25400">
              <a:noFill/>
            </a:ln>
          </c:spPr>
          <c:invertIfNegative val="0"/>
          <c:cat>
            <c:strRef>
              <c:f>'RAW FTES by DIV'!$A$3:$B$8</c:f>
              <c:strCache>
                <c:ptCount val="6"/>
                <c:pt idx="0">
                  <c:v>1BUS</c:v>
                </c:pt>
                <c:pt idx="1">
                  <c:v>1FPA</c:v>
                </c:pt>
                <c:pt idx="2">
                  <c:v>1HSS</c:v>
                </c:pt>
                <c:pt idx="3">
                  <c:v>1HST</c:v>
                </c:pt>
                <c:pt idx="4">
                  <c:v>1KNHA</c:v>
                </c:pt>
                <c:pt idx="5">
                  <c:v>1SMH</c:v>
                </c:pt>
              </c:strCache>
            </c:strRef>
          </c:cat>
          <c:val>
            <c:numRef>
              <c:f>'RAW FTES by DIV'!$F$3:$F$8</c:f>
              <c:numCache>
                <c:formatCode>General</c:formatCode>
                <c:ptCount val="6"/>
                <c:pt idx="0">
                  <c:v>500.66000000000008</c:v>
                </c:pt>
                <c:pt idx="1">
                  <c:v>530.00000000000034</c:v>
                </c:pt>
                <c:pt idx="2">
                  <c:v>1392.25</c:v>
                </c:pt>
                <c:pt idx="3">
                  <c:v>1461.5699999999988</c:v>
                </c:pt>
                <c:pt idx="4">
                  <c:v>136.66000000000003</c:v>
                </c:pt>
                <c:pt idx="5">
                  <c:v>1546.8800000000012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8E8-40D4-9A9D-97B746F4C014}"/>
            </c:ext>
          </c:extLst>
        </c:ser>
        <c:ser>
          <c:idx val="4"/>
          <c:order val="4"/>
          <c:tx>
            <c:strRef>
              <c:f>'RAW FTES by DIV'!$G$1:$G$2</c:f>
              <c:strCache>
                <c:ptCount val="1"/>
                <c:pt idx="0">
                  <c:v>2020SI</c:v>
                </c:pt>
              </c:strCache>
            </c:strRef>
          </c:tx>
          <c:spPr>
            <a:solidFill>
              <a:srgbClr val="4472C4"/>
            </a:solidFill>
            <a:ln w="25400">
              <a:noFill/>
            </a:ln>
          </c:spPr>
          <c:invertIfNegative val="0"/>
          <c:cat>
            <c:strRef>
              <c:f>'RAW FTES by DIV'!$A$3:$B$8</c:f>
              <c:strCache>
                <c:ptCount val="6"/>
                <c:pt idx="0">
                  <c:v>1BUS</c:v>
                </c:pt>
                <c:pt idx="1">
                  <c:v>1FPA</c:v>
                </c:pt>
                <c:pt idx="2">
                  <c:v>1HSS</c:v>
                </c:pt>
                <c:pt idx="3">
                  <c:v>1HST</c:v>
                </c:pt>
                <c:pt idx="4">
                  <c:v>1KNHA</c:v>
                </c:pt>
                <c:pt idx="5">
                  <c:v>1SMH</c:v>
                </c:pt>
              </c:strCache>
            </c:strRef>
          </c:cat>
          <c:val>
            <c:numRef>
              <c:f>'RAW FTES by DIV'!$G$3:$G$8</c:f>
              <c:numCache>
                <c:formatCode>General</c:formatCode>
                <c:ptCount val="6"/>
                <c:pt idx="0">
                  <c:v>40.82</c:v>
                </c:pt>
                <c:pt idx="1">
                  <c:v>98.509999999999991</c:v>
                </c:pt>
                <c:pt idx="2">
                  <c:v>162.55000000000004</c:v>
                </c:pt>
                <c:pt idx="3">
                  <c:v>115.86999999999999</c:v>
                </c:pt>
                <c:pt idx="4">
                  <c:v>22.76</c:v>
                </c:pt>
                <c:pt idx="5">
                  <c:v>130.97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8E8-40D4-9A9D-97B746F4C014}"/>
            </c:ext>
          </c:extLst>
        </c:ser>
        <c:ser>
          <c:idx val="5"/>
          <c:order val="5"/>
          <c:tx>
            <c:strRef>
              <c:f>'RAW FTES by DIV'!$H$1:$H$2</c:f>
              <c:strCache>
                <c:ptCount val="1"/>
                <c:pt idx="0">
                  <c:v>2021SI</c:v>
                </c:pt>
              </c:strCache>
            </c:strRef>
          </c:tx>
          <c:spPr>
            <a:solidFill>
              <a:srgbClr val="70AD47"/>
            </a:solidFill>
            <a:ln w="25400">
              <a:noFill/>
            </a:ln>
          </c:spPr>
          <c:invertIfNegative val="0"/>
          <c:cat>
            <c:strRef>
              <c:f>'RAW FTES by DIV'!$A$3:$B$8</c:f>
              <c:strCache>
                <c:ptCount val="6"/>
                <c:pt idx="0">
                  <c:v>1BUS</c:v>
                </c:pt>
                <c:pt idx="1">
                  <c:v>1FPA</c:v>
                </c:pt>
                <c:pt idx="2">
                  <c:v>1HSS</c:v>
                </c:pt>
                <c:pt idx="3">
                  <c:v>1HST</c:v>
                </c:pt>
                <c:pt idx="4">
                  <c:v>1KNHA</c:v>
                </c:pt>
                <c:pt idx="5">
                  <c:v>1SMH</c:v>
                </c:pt>
              </c:strCache>
            </c:strRef>
          </c:cat>
          <c:val>
            <c:numRef>
              <c:f>'RAW FTES by DIV'!$H$3:$H$8</c:f>
              <c:numCache>
                <c:formatCode>General</c:formatCode>
                <c:ptCount val="6"/>
                <c:pt idx="0">
                  <c:v>37.419999999999995</c:v>
                </c:pt>
                <c:pt idx="1">
                  <c:v>85.230000000000018</c:v>
                </c:pt>
                <c:pt idx="2">
                  <c:v>184.87999999999997</c:v>
                </c:pt>
                <c:pt idx="3">
                  <c:v>47.370000000000012</c:v>
                </c:pt>
                <c:pt idx="4">
                  <c:v>21.009999999999998</c:v>
                </c:pt>
                <c:pt idx="5">
                  <c:v>105.15000000000002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8E8-40D4-9A9D-97B746F4C014}"/>
            </c:ext>
          </c:extLst>
        </c:ser>
        <c:ser>
          <c:idx val="6"/>
          <c:order val="6"/>
          <c:tx>
            <c:strRef>
              <c:f>'RAW FTES by DIV'!$I$1:$I$2</c:f>
              <c:strCache>
                <c:ptCount val="1"/>
                <c:pt idx="0">
                  <c:v>2020SP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'RAW FTES by DIV'!$A$3:$B$8</c:f>
              <c:strCache>
                <c:ptCount val="6"/>
                <c:pt idx="0">
                  <c:v>1BUS</c:v>
                </c:pt>
                <c:pt idx="1">
                  <c:v>1FPA</c:v>
                </c:pt>
                <c:pt idx="2">
                  <c:v>1HSS</c:v>
                </c:pt>
                <c:pt idx="3">
                  <c:v>1HST</c:v>
                </c:pt>
                <c:pt idx="4">
                  <c:v>1KNHA</c:v>
                </c:pt>
                <c:pt idx="5">
                  <c:v>1SMH</c:v>
                </c:pt>
              </c:strCache>
            </c:strRef>
          </c:cat>
          <c:val>
            <c:numRef>
              <c:f>'RAW FTES by DIV'!$I$3:$I$8</c:f>
              <c:numCache>
                <c:formatCode>General</c:formatCode>
                <c:ptCount val="6"/>
                <c:pt idx="0">
                  <c:v>538.13000000000034</c:v>
                </c:pt>
                <c:pt idx="1">
                  <c:v>725.43000000000052</c:v>
                </c:pt>
                <c:pt idx="2">
                  <c:v>1417.3699999999988</c:v>
                </c:pt>
                <c:pt idx="3">
                  <c:v>1654.8400000000011</c:v>
                </c:pt>
                <c:pt idx="4">
                  <c:v>208.12000000000003</c:v>
                </c:pt>
                <c:pt idx="5">
                  <c:v>1586.0100000000011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8E8-40D4-9A9D-97B746F4C014}"/>
            </c:ext>
          </c:extLst>
        </c:ser>
        <c:ser>
          <c:idx val="7"/>
          <c:order val="7"/>
          <c:tx>
            <c:strRef>
              <c:f>'RAW FTES by DIV'!$J$1:$J$2</c:f>
              <c:strCache>
                <c:ptCount val="1"/>
                <c:pt idx="0">
                  <c:v>2021SP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'RAW FTES by DIV'!$A$3:$B$8</c:f>
              <c:strCache>
                <c:ptCount val="6"/>
                <c:pt idx="0">
                  <c:v>1BUS</c:v>
                </c:pt>
                <c:pt idx="1">
                  <c:v>1FPA</c:v>
                </c:pt>
                <c:pt idx="2">
                  <c:v>1HSS</c:v>
                </c:pt>
                <c:pt idx="3">
                  <c:v>1HST</c:v>
                </c:pt>
                <c:pt idx="4">
                  <c:v>1KNHA</c:v>
                </c:pt>
                <c:pt idx="5">
                  <c:v>1SMH</c:v>
                </c:pt>
              </c:strCache>
            </c:strRef>
          </c:cat>
          <c:val>
            <c:numRef>
              <c:f>'RAW FTES by DIV'!$J$3:$J$8</c:f>
              <c:numCache>
                <c:formatCode>General</c:formatCode>
                <c:ptCount val="6"/>
                <c:pt idx="0">
                  <c:v>494.01000000000022</c:v>
                </c:pt>
                <c:pt idx="1">
                  <c:v>462.72000000000043</c:v>
                </c:pt>
                <c:pt idx="2">
                  <c:v>1191.4000000000003</c:v>
                </c:pt>
                <c:pt idx="3">
                  <c:v>745.56000000000006</c:v>
                </c:pt>
                <c:pt idx="4">
                  <c:v>148.66</c:v>
                </c:pt>
                <c:pt idx="5">
                  <c:v>1242.3899999999999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8E8-40D4-9A9D-97B746F4C0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37840296"/>
        <c:axId val="1"/>
      </c:barChart>
      <c:catAx>
        <c:axId val="437840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0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overlay val="0"/>
          <c:spPr>
            <a:noFill/>
            <a:ln w="25400">
              <a:noFill/>
            </a:ln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784029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</c:extLst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[Annual Comparison 20-21.xlsx]RAW FTES by Dept!PivotTable4</c:name>
    <c:fmtId val="30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FTES by Department</a:t>
            </a:r>
          </a:p>
        </c:rich>
      </c:tx>
      <c:layout>
        <c:manualLayout>
          <c:xMode val="edge"/>
          <c:yMode val="edge"/>
          <c:x val="8.2528125270697444E-2"/>
          <c:y val="2.2099447513812154E-2"/>
        </c:manualLayout>
      </c:layout>
      <c:overlay val="0"/>
      <c:spPr>
        <a:noFill/>
        <a:ln w="25400">
          <a:noFill/>
        </a:ln>
      </c:spPr>
    </c:title>
    <c:autoTitleDeleted val="0"/>
    <c:pivotFmts>
      <c:pivotFmt>
        <c:idx val="0"/>
        <c:spPr>
          <a:solidFill>
            <a:srgbClr val="5B9BD5"/>
          </a:solidFill>
          <a:ln w="25400">
            <a:noFill/>
          </a:ln>
        </c:spPr>
        <c:marker>
          <c:symbol val="none"/>
        </c:marker>
      </c:pivotFmt>
      <c:pivotFmt>
        <c:idx val="1"/>
        <c:spPr>
          <a:solidFill>
            <a:srgbClr val="ED7D31"/>
          </a:solidFill>
          <a:ln w="25400">
            <a:noFill/>
          </a:ln>
        </c:spPr>
        <c:marker>
          <c:symbol val="none"/>
        </c:marker>
      </c:pivotFmt>
      <c:pivotFmt>
        <c:idx val="2"/>
        <c:spPr>
          <a:solidFill>
            <a:srgbClr val="A5A5A5"/>
          </a:solidFill>
          <a:ln w="25400">
            <a:noFill/>
          </a:ln>
        </c:spPr>
        <c:marker>
          <c:symbol val="none"/>
        </c:marker>
      </c:pivotFmt>
      <c:pivotFmt>
        <c:idx val="3"/>
        <c:spPr>
          <a:solidFill>
            <a:srgbClr val="FFC000"/>
          </a:solidFill>
          <a:ln w="25400">
            <a:noFill/>
          </a:ln>
        </c:spPr>
        <c:marker>
          <c:symbol val="none"/>
        </c:marker>
      </c:pivotFmt>
      <c:pivotFmt>
        <c:idx val="4"/>
        <c:spPr>
          <a:solidFill>
            <a:srgbClr val="4472C4"/>
          </a:solidFill>
          <a:ln w="25400">
            <a:noFill/>
          </a:ln>
        </c:spPr>
        <c:marker>
          <c:symbol val="none"/>
        </c:marker>
      </c:pivotFmt>
      <c:pivotFmt>
        <c:idx val="5"/>
        <c:spPr>
          <a:solidFill>
            <a:srgbClr val="70AD47"/>
          </a:solidFill>
          <a:ln w="25400">
            <a:noFill/>
          </a:ln>
        </c:spPr>
        <c:marker>
          <c:symbol val="none"/>
        </c:marker>
      </c:pivotFmt>
      <c:pivotFmt>
        <c:idx val="6"/>
        <c:spPr>
          <a:solidFill>
            <a:schemeClr val="accent1">
              <a:lumMod val="6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2">
              <a:lumMod val="6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rgbClr val="5B9BD5"/>
          </a:solidFill>
          <a:ln w="25400">
            <a:noFill/>
          </a:ln>
        </c:spPr>
        <c:marker>
          <c:symbol val="none"/>
        </c:marker>
      </c:pivotFmt>
      <c:pivotFmt>
        <c:idx val="9"/>
        <c:spPr>
          <a:solidFill>
            <a:srgbClr val="ED7D31"/>
          </a:solidFill>
          <a:ln w="25400">
            <a:noFill/>
          </a:ln>
        </c:spPr>
        <c:marker>
          <c:symbol val="none"/>
        </c:marker>
      </c:pivotFmt>
      <c:pivotFmt>
        <c:idx val="10"/>
        <c:spPr>
          <a:solidFill>
            <a:srgbClr val="A5A5A5"/>
          </a:solidFill>
          <a:ln w="25400">
            <a:noFill/>
          </a:ln>
        </c:spPr>
        <c:marker>
          <c:symbol val="none"/>
        </c:marker>
      </c:pivotFmt>
      <c:pivotFmt>
        <c:idx val="11"/>
        <c:spPr>
          <a:solidFill>
            <a:srgbClr val="FFC000"/>
          </a:solidFill>
          <a:ln w="25400">
            <a:noFill/>
          </a:ln>
        </c:spPr>
        <c:marker>
          <c:symbol val="none"/>
        </c:marker>
      </c:pivotFmt>
      <c:pivotFmt>
        <c:idx val="12"/>
        <c:spPr>
          <a:solidFill>
            <a:srgbClr val="4472C4"/>
          </a:solidFill>
          <a:ln w="25400">
            <a:noFill/>
          </a:ln>
        </c:spPr>
        <c:marker>
          <c:symbol val="none"/>
        </c:marker>
      </c:pivotFmt>
      <c:pivotFmt>
        <c:idx val="13"/>
        <c:spPr>
          <a:solidFill>
            <a:srgbClr val="70AD47"/>
          </a:solidFill>
          <a:ln w="25400">
            <a:noFill/>
          </a:ln>
        </c:spPr>
        <c:marker>
          <c:symbol val="none"/>
        </c:marker>
      </c:pivotFmt>
      <c:pivotFmt>
        <c:idx val="14"/>
        <c:spPr>
          <a:solidFill>
            <a:schemeClr val="accent1">
              <a:lumMod val="6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2">
              <a:lumMod val="6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rgbClr val="5B9BD5"/>
          </a:solidFill>
          <a:ln w="25400">
            <a:noFill/>
          </a:ln>
        </c:spPr>
        <c:marker>
          <c:symbol val="none"/>
        </c:marker>
      </c:pivotFmt>
      <c:pivotFmt>
        <c:idx val="17"/>
        <c:spPr>
          <a:solidFill>
            <a:srgbClr val="ED7D31"/>
          </a:solidFill>
          <a:ln w="25400">
            <a:noFill/>
          </a:ln>
        </c:spPr>
        <c:marker>
          <c:symbol val="none"/>
        </c:marker>
      </c:pivotFmt>
      <c:pivotFmt>
        <c:idx val="18"/>
        <c:spPr>
          <a:solidFill>
            <a:srgbClr val="A5A5A5"/>
          </a:solidFill>
          <a:ln w="25400">
            <a:noFill/>
          </a:ln>
        </c:spPr>
        <c:marker>
          <c:symbol val="none"/>
        </c:marker>
      </c:pivotFmt>
      <c:pivotFmt>
        <c:idx val="19"/>
        <c:spPr>
          <a:solidFill>
            <a:srgbClr val="FFC000"/>
          </a:solidFill>
          <a:ln w="25400">
            <a:noFill/>
          </a:ln>
        </c:spPr>
        <c:marker>
          <c:symbol val="none"/>
        </c:marker>
      </c:pivotFmt>
      <c:pivotFmt>
        <c:idx val="20"/>
        <c:spPr>
          <a:solidFill>
            <a:srgbClr val="4472C4"/>
          </a:solidFill>
          <a:ln w="25400">
            <a:noFill/>
          </a:ln>
        </c:spPr>
        <c:marker>
          <c:symbol val="none"/>
        </c:marker>
      </c:pivotFmt>
      <c:pivotFmt>
        <c:idx val="21"/>
        <c:spPr>
          <a:solidFill>
            <a:srgbClr val="70AD47"/>
          </a:solidFill>
          <a:ln w="25400">
            <a:noFill/>
          </a:ln>
        </c:spPr>
        <c:marker>
          <c:symbol val="none"/>
        </c:marker>
      </c:pivotFmt>
      <c:pivotFmt>
        <c:idx val="22"/>
        <c:spPr>
          <a:solidFill>
            <a:schemeClr val="accent1">
              <a:lumMod val="6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2">
              <a:lumMod val="60000"/>
            </a:schemeClr>
          </a:solidFill>
          <a:ln>
            <a:noFill/>
          </a:ln>
          <a:effectLst/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'RAW FTES by Dept'!$B$3:$B$4</c:f>
              <c:strCache>
                <c:ptCount val="1"/>
                <c:pt idx="0">
                  <c:v>2019SU</c:v>
                </c:pt>
              </c:strCache>
            </c:strRef>
          </c:tx>
          <c:spPr>
            <a:solidFill>
              <a:srgbClr val="5B9BD5"/>
            </a:solidFill>
            <a:ln w="25400">
              <a:noFill/>
            </a:ln>
          </c:spPr>
          <c:invertIfNegative val="0"/>
          <c:cat>
            <c:strRef>
              <c:f>'RAW FTES by Dept'!$A$5:$A$13</c:f>
              <c:strCache>
                <c:ptCount val="9"/>
                <c:pt idx="0">
                  <c:v>1ACCT</c:v>
                </c:pt>
                <c:pt idx="1">
                  <c:v>1BA</c:v>
                </c:pt>
                <c:pt idx="2">
                  <c:v>1BADM</c:v>
                </c:pt>
                <c:pt idx="3">
                  <c:v>1CMPR</c:v>
                </c:pt>
                <c:pt idx="4">
                  <c:v>1ENGR</c:v>
                </c:pt>
                <c:pt idx="5">
                  <c:v>1ENTR</c:v>
                </c:pt>
                <c:pt idx="6">
                  <c:v>1MGMT</c:v>
                </c:pt>
                <c:pt idx="7">
                  <c:v>1MKTG</c:v>
                </c:pt>
                <c:pt idx="8">
                  <c:v>1PARA</c:v>
                </c:pt>
              </c:strCache>
            </c:strRef>
          </c:cat>
          <c:val>
            <c:numRef>
              <c:f>'RAW FTES by Dept'!$B$5:$B$13</c:f>
              <c:numCache>
                <c:formatCode>General</c:formatCode>
                <c:ptCount val="9"/>
                <c:pt idx="0">
                  <c:v>26.71</c:v>
                </c:pt>
                <c:pt idx="1">
                  <c:v>25.150000000000002</c:v>
                </c:pt>
                <c:pt idx="2">
                  <c:v>33.53</c:v>
                </c:pt>
                <c:pt idx="3">
                  <c:v>8.61</c:v>
                </c:pt>
                <c:pt idx="4">
                  <c:v>8.32</c:v>
                </c:pt>
                <c:pt idx="8">
                  <c:v>10.77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62-4B96-ADD8-9E2FCF8553E1}"/>
            </c:ext>
          </c:extLst>
        </c:ser>
        <c:ser>
          <c:idx val="1"/>
          <c:order val="1"/>
          <c:tx>
            <c:strRef>
              <c:f>'RAW FTES by Dept'!$C$3:$C$4</c:f>
              <c:strCache>
                <c:ptCount val="1"/>
                <c:pt idx="0">
                  <c:v>2020SU</c:v>
                </c:pt>
              </c:strCache>
            </c:strRef>
          </c:tx>
          <c:spPr>
            <a:solidFill>
              <a:srgbClr val="ED7D31"/>
            </a:solidFill>
            <a:ln w="25400">
              <a:noFill/>
            </a:ln>
          </c:spPr>
          <c:invertIfNegative val="0"/>
          <c:cat>
            <c:strRef>
              <c:f>'RAW FTES by Dept'!$A$5:$A$13</c:f>
              <c:strCache>
                <c:ptCount val="9"/>
                <c:pt idx="0">
                  <c:v>1ACCT</c:v>
                </c:pt>
                <c:pt idx="1">
                  <c:v>1BA</c:v>
                </c:pt>
                <c:pt idx="2">
                  <c:v>1BADM</c:v>
                </c:pt>
                <c:pt idx="3">
                  <c:v>1CMPR</c:v>
                </c:pt>
                <c:pt idx="4">
                  <c:v>1ENGR</c:v>
                </c:pt>
                <c:pt idx="5">
                  <c:v>1ENTR</c:v>
                </c:pt>
                <c:pt idx="6">
                  <c:v>1MGMT</c:v>
                </c:pt>
                <c:pt idx="7">
                  <c:v>1MKTG</c:v>
                </c:pt>
                <c:pt idx="8">
                  <c:v>1PARA</c:v>
                </c:pt>
              </c:strCache>
            </c:strRef>
          </c:cat>
          <c:val>
            <c:numRef>
              <c:f>'RAW FTES by Dept'!$C$5:$C$13</c:f>
              <c:numCache>
                <c:formatCode>General</c:formatCode>
                <c:ptCount val="9"/>
                <c:pt idx="0">
                  <c:v>38.5</c:v>
                </c:pt>
                <c:pt idx="1">
                  <c:v>21.02</c:v>
                </c:pt>
                <c:pt idx="2">
                  <c:v>14.27</c:v>
                </c:pt>
                <c:pt idx="3">
                  <c:v>13.14</c:v>
                </c:pt>
                <c:pt idx="4">
                  <c:v>6.6</c:v>
                </c:pt>
                <c:pt idx="8">
                  <c:v>25.760000000000005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A62-4B96-ADD8-9E2FCF8553E1}"/>
            </c:ext>
          </c:extLst>
        </c:ser>
        <c:ser>
          <c:idx val="2"/>
          <c:order val="2"/>
          <c:tx>
            <c:strRef>
              <c:f>'RAW FTES by Dept'!$D$3:$D$4</c:f>
              <c:strCache>
                <c:ptCount val="1"/>
                <c:pt idx="0">
                  <c:v>2019FA</c:v>
                </c:pt>
              </c:strCache>
            </c:strRef>
          </c:tx>
          <c:spPr>
            <a:solidFill>
              <a:srgbClr val="A5A5A5"/>
            </a:solidFill>
            <a:ln w="25400">
              <a:noFill/>
            </a:ln>
          </c:spPr>
          <c:invertIfNegative val="0"/>
          <c:cat>
            <c:strRef>
              <c:f>'RAW FTES by Dept'!$A$5:$A$13</c:f>
              <c:strCache>
                <c:ptCount val="9"/>
                <c:pt idx="0">
                  <c:v>1ACCT</c:v>
                </c:pt>
                <c:pt idx="1">
                  <c:v>1BA</c:v>
                </c:pt>
                <c:pt idx="2">
                  <c:v>1BADM</c:v>
                </c:pt>
                <c:pt idx="3">
                  <c:v>1CMPR</c:v>
                </c:pt>
                <c:pt idx="4">
                  <c:v>1ENGR</c:v>
                </c:pt>
                <c:pt idx="5">
                  <c:v>1ENTR</c:v>
                </c:pt>
                <c:pt idx="6">
                  <c:v>1MGMT</c:v>
                </c:pt>
                <c:pt idx="7">
                  <c:v>1MKTG</c:v>
                </c:pt>
                <c:pt idx="8">
                  <c:v>1PARA</c:v>
                </c:pt>
              </c:strCache>
            </c:strRef>
          </c:cat>
          <c:val>
            <c:numRef>
              <c:f>'RAW FTES by Dept'!$D$5:$D$13</c:f>
              <c:numCache>
                <c:formatCode>General</c:formatCode>
                <c:ptCount val="9"/>
                <c:pt idx="0">
                  <c:v>123.17</c:v>
                </c:pt>
                <c:pt idx="1">
                  <c:v>87.79000000000002</c:v>
                </c:pt>
                <c:pt idx="2">
                  <c:v>96.97999999999999</c:v>
                </c:pt>
                <c:pt idx="3">
                  <c:v>110.61000000000003</c:v>
                </c:pt>
                <c:pt idx="4">
                  <c:v>38.409999999999997</c:v>
                </c:pt>
                <c:pt idx="5">
                  <c:v>9.49</c:v>
                </c:pt>
                <c:pt idx="6">
                  <c:v>4.6400000000000006</c:v>
                </c:pt>
                <c:pt idx="7">
                  <c:v>9.9400000000000013</c:v>
                </c:pt>
                <c:pt idx="8">
                  <c:v>86.86999999999999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A62-4B96-ADD8-9E2FCF8553E1}"/>
            </c:ext>
          </c:extLst>
        </c:ser>
        <c:ser>
          <c:idx val="3"/>
          <c:order val="3"/>
          <c:tx>
            <c:strRef>
              <c:f>'RAW FTES by Dept'!$E$3:$E$4</c:f>
              <c:strCache>
                <c:ptCount val="1"/>
                <c:pt idx="0">
                  <c:v>2020FA</c:v>
                </c:pt>
              </c:strCache>
            </c:strRef>
          </c:tx>
          <c:spPr>
            <a:solidFill>
              <a:srgbClr val="FFC000"/>
            </a:solidFill>
            <a:ln w="25400">
              <a:noFill/>
            </a:ln>
          </c:spPr>
          <c:invertIfNegative val="0"/>
          <c:cat>
            <c:strRef>
              <c:f>'RAW FTES by Dept'!$A$5:$A$13</c:f>
              <c:strCache>
                <c:ptCount val="9"/>
                <c:pt idx="0">
                  <c:v>1ACCT</c:v>
                </c:pt>
                <c:pt idx="1">
                  <c:v>1BA</c:v>
                </c:pt>
                <c:pt idx="2">
                  <c:v>1BADM</c:v>
                </c:pt>
                <c:pt idx="3">
                  <c:v>1CMPR</c:v>
                </c:pt>
                <c:pt idx="4">
                  <c:v>1ENGR</c:v>
                </c:pt>
                <c:pt idx="5">
                  <c:v>1ENTR</c:v>
                </c:pt>
                <c:pt idx="6">
                  <c:v>1MGMT</c:v>
                </c:pt>
                <c:pt idx="7">
                  <c:v>1MKTG</c:v>
                </c:pt>
                <c:pt idx="8">
                  <c:v>1PARA</c:v>
                </c:pt>
              </c:strCache>
            </c:strRef>
          </c:cat>
          <c:val>
            <c:numRef>
              <c:f>'RAW FTES by Dept'!$E$5:$E$13</c:f>
              <c:numCache>
                <c:formatCode>General</c:formatCode>
                <c:ptCount val="9"/>
                <c:pt idx="0">
                  <c:v>118.18999999999998</c:v>
                </c:pt>
                <c:pt idx="1">
                  <c:v>78.490000000000009</c:v>
                </c:pt>
                <c:pt idx="2">
                  <c:v>45.8</c:v>
                </c:pt>
                <c:pt idx="3">
                  <c:v>103.63999999999999</c:v>
                </c:pt>
                <c:pt idx="4">
                  <c:v>38.36</c:v>
                </c:pt>
                <c:pt idx="5">
                  <c:v>11.18</c:v>
                </c:pt>
                <c:pt idx="6">
                  <c:v>8.25</c:v>
                </c:pt>
                <c:pt idx="7">
                  <c:v>7.87</c:v>
                </c:pt>
                <c:pt idx="8">
                  <c:v>88.88000000000001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A62-4B96-ADD8-9E2FCF8553E1}"/>
            </c:ext>
          </c:extLst>
        </c:ser>
        <c:ser>
          <c:idx val="4"/>
          <c:order val="4"/>
          <c:tx>
            <c:strRef>
              <c:f>'RAW FTES by Dept'!$F$3:$F$4</c:f>
              <c:strCache>
                <c:ptCount val="1"/>
                <c:pt idx="0">
                  <c:v>2020SI</c:v>
                </c:pt>
              </c:strCache>
            </c:strRef>
          </c:tx>
          <c:spPr>
            <a:solidFill>
              <a:srgbClr val="4472C4"/>
            </a:solidFill>
            <a:ln w="25400">
              <a:noFill/>
            </a:ln>
          </c:spPr>
          <c:invertIfNegative val="0"/>
          <c:cat>
            <c:strRef>
              <c:f>'RAW FTES by Dept'!$A$5:$A$13</c:f>
              <c:strCache>
                <c:ptCount val="9"/>
                <c:pt idx="0">
                  <c:v>1ACCT</c:v>
                </c:pt>
                <c:pt idx="1">
                  <c:v>1BA</c:v>
                </c:pt>
                <c:pt idx="2">
                  <c:v>1BADM</c:v>
                </c:pt>
                <c:pt idx="3">
                  <c:v>1CMPR</c:v>
                </c:pt>
                <c:pt idx="4">
                  <c:v>1ENGR</c:v>
                </c:pt>
                <c:pt idx="5">
                  <c:v>1ENTR</c:v>
                </c:pt>
                <c:pt idx="6">
                  <c:v>1MGMT</c:v>
                </c:pt>
                <c:pt idx="7">
                  <c:v>1MKTG</c:v>
                </c:pt>
                <c:pt idx="8">
                  <c:v>1PARA</c:v>
                </c:pt>
              </c:strCache>
            </c:strRef>
          </c:cat>
          <c:val>
            <c:numRef>
              <c:f>'RAW FTES by Dept'!$F$5:$F$13</c:f>
              <c:numCache>
                <c:formatCode>General</c:formatCode>
                <c:ptCount val="9"/>
                <c:pt idx="0">
                  <c:v>9.4600000000000009</c:v>
                </c:pt>
                <c:pt idx="1">
                  <c:v>9.25</c:v>
                </c:pt>
                <c:pt idx="2">
                  <c:v>10.24</c:v>
                </c:pt>
                <c:pt idx="3">
                  <c:v>4.46</c:v>
                </c:pt>
                <c:pt idx="4">
                  <c:v>4.09</c:v>
                </c:pt>
                <c:pt idx="8">
                  <c:v>3.3200000000000003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A62-4B96-ADD8-9E2FCF8553E1}"/>
            </c:ext>
          </c:extLst>
        </c:ser>
        <c:ser>
          <c:idx val="5"/>
          <c:order val="5"/>
          <c:tx>
            <c:strRef>
              <c:f>'RAW FTES by Dept'!$G$3:$G$4</c:f>
              <c:strCache>
                <c:ptCount val="1"/>
                <c:pt idx="0">
                  <c:v>2021SI</c:v>
                </c:pt>
              </c:strCache>
            </c:strRef>
          </c:tx>
          <c:spPr>
            <a:solidFill>
              <a:srgbClr val="70AD47"/>
            </a:solidFill>
            <a:ln w="25400">
              <a:noFill/>
            </a:ln>
          </c:spPr>
          <c:invertIfNegative val="0"/>
          <c:cat>
            <c:strRef>
              <c:f>'RAW FTES by Dept'!$A$5:$A$13</c:f>
              <c:strCache>
                <c:ptCount val="9"/>
                <c:pt idx="0">
                  <c:v>1ACCT</c:v>
                </c:pt>
                <c:pt idx="1">
                  <c:v>1BA</c:v>
                </c:pt>
                <c:pt idx="2">
                  <c:v>1BADM</c:v>
                </c:pt>
                <c:pt idx="3">
                  <c:v>1CMPR</c:v>
                </c:pt>
                <c:pt idx="4">
                  <c:v>1ENGR</c:v>
                </c:pt>
                <c:pt idx="5">
                  <c:v>1ENTR</c:v>
                </c:pt>
                <c:pt idx="6">
                  <c:v>1MGMT</c:v>
                </c:pt>
                <c:pt idx="7">
                  <c:v>1MKTG</c:v>
                </c:pt>
                <c:pt idx="8">
                  <c:v>1PARA</c:v>
                </c:pt>
              </c:strCache>
            </c:strRef>
          </c:cat>
          <c:val>
            <c:numRef>
              <c:f>'RAW FTES by Dept'!$G$5:$G$13</c:f>
              <c:numCache>
                <c:formatCode>General</c:formatCode>
                <c:ptCount val="9"/>
                <c:pt idx="0">
                  <c:v>7.7799999999999994</c:v>
                </c:pt>
                <c:pt idx="1">
                  <c:v>6.33</c:v>
                </c:pt>
                <c:pt idx="2">
                  <c:v>9.1999999999999993</c:v>
                </c:pt>
                <c:pt idx="3">
                  <c:v>8.5400000000000009</c:v>
                </c:pt>
                <c:pt idx="4">
                  <c:v>1.8099999999999998</c:v>
                </c:pt>
                <c:pt idx="8">
                  <c:v>3.76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A62-4B96-ADD8-9E2FCF8553E1}"/>
            </c:ext>
          </c:extLst>
        </c:ser>
        <c:ser>
          <c:idx val="6"/>
          <c:order val="6"/>
          <c:tx>
            <c:strRef>
              <c:f>'RAW FTES by Dept'!$H$3:$H$4</c:f>
              <c:strCache>
                <c:ptCount val="1"/>
                <c:pt idx="0">
                  <c:v>2020SP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'RAW FTES by Dept'!$A$5:$A$13</c:f>
              <c:strCache>
                <c:ptCount val="9"/>
                <c:pt idx="0">
                  <c:v>1ACCT</c:v>
                </c:pt>
                <c:pt idx="1">
                  <c:v>1BA</c:v>
                </c:pt>
                <c:pt idx="2">
                  <c:v>1BADM</c:v>
                </c:pt>
                <c:pt idx="3">
                  <c:v>1CMPR</c:v>
                </c:pt>
                <c:pt idx="4">
                  <c:v>1ENGR</c:v>
                </c:pt>
                <c:pt idx="5">
                  <c:v>1ENTR</c:v>
                </c:pt>
                <c:pt idx="6">
                  <c:v>1MGMT</c:v>
                </c:pt>
                <c:pt idx="7">
                  <c:v>1MKTG</c:v>
                </c:pt>
                <c:pt idx="8">
                  <c:v>1PARA</c:v>
                </c:pt>
              </c:strCache>
            </c:strRef>
          </c:cat>
          <c:val>
            <c:numRef>
              <c:f>'RAW FTES by Dept'!$H$5:$H$13</c:f>
              <c:numCache>
                <c:formatCode>General</c:formatCode>
                <c:ptCount val="9"/>
                <c:pt idx="0">
                  <c:v>121.14999999999999</c:v>
                </c:pt>
                <c:pt idx="1">
                  <c:v>78.199999999999974</c:v>
                </c:pt>
                <c:pt idx="2">
                  <c:v>63.86</c:v>
                </c:pt>
                <c:pt idx="3">
                  <c:v>113.02000000000001</c:v>
                </c:pt>
                <c:pt idx="4">
                  <c:v>41.21</c:v>
                </c:pt>
                <c:pt idx="5">
                  <c:v>17.079999999999998</c:v>
                </c:pt>
                <c:pt idx="6">
                  <c:v>2.4700000000000002</c:v>
                </c:pt>
                <c:pt idx="7">
                  <c:v>8.3999999999999986</c:v>
                </c:pt>
                <c:pt idx="8">
                  <c:v>92.74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A62-4B96-ADD8-9E2FCF8553E1}"/>
            </c:ext>
          </c:extLst>
        </c:ser>
        <c:ser>
          <c:idx val="7"/>
          <c:order val="7"/>
          <c:tx>
            <c:strRef>
              <c:f>'RAW FTES by Dept'!$I$3:$I$4</c:f>
              <c:strCache>
                <c:ptCount val="1"/>
                <c:pt idx="0">
                  <c:v>2021SP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'RAW FTES by Dept'!$A$5:$A$13</c:f>
              <c:strCache>
                <c:ptCount val="9"/>
                <c:pt idx="0">
                  <c:v>1ACCT</c:v>
                </c:pt>
                <c:pt idx="1">
                  <c:v>1BA</c:v>
                </c:pt>
                <c:pt idx="2">
                  <c:v>1BADM</c:v>
                </c:pt>
                <c:pt idx="3">
                  <c:v>1CMPR</c:v>
                </c:pt>
                <c:pt idx="4">
                  <c:v>1ENGR</c:v>
                </c:pt>
                <c:pt idx="5">
                  <c:v>1ENTR</c:v>
                </c:pt>
                <c:pt idx="6">
                  <c:v>1MGMT</c:v>
                </c:pt>
                <c:pt idx="7">
                  <c:v>1MKTG</c:v>
                </c:pt>
                <c:pt idx="8">
                  <c:v>1PARA</c:v>
                </c:pt>
              </c:strCache>
            </c:strRef>
          </c:cat>
          <c:val>
            <c:numRef>
              <c:f>'RAW FTES by Dept'!$I$5:$I$13</c:f>
              <c:numCache>
                <c:formatCode>General</c:formatCode>
                <c:ptCount val="9"/>
                <c:pt idx="0">
                  <c:v>113.78000000000003</c:v>
                </c:pt>
                <c:pt idx="1">
                  <c:v>73.800000000000026</c:v>
                </c:pt>
                <c:pt idx="2">
                  <c:v>57.5</c:v>
                </c:pt>
                <c:pt idx="3">
                  <c:v>103.78</c:v>
                </c:pt>
                <c:pt idx="4">
                  <c:v>39.659999999999997</c:v>
                </c:pt>
                <c:pt idx="5">
                  <c:v>10.26</c:v>
                </c:pt>
                <c:pt idx="6">
                  <c:v>5.8800000000000008</c:v>
                </c:pt>
                <c:pt idx="7">
                  <c:v>6.89</c:v>
                </c:pt>
                <c:pt idx="8">
                  <c:v>82.46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A62-4B96-ADD8-9E2FCF8553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37844560"/>
        <c:axId val="1"/>
      </c:barChart>
      <c:catAx>
        <c:axId val="437844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0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overlay val="0"/>
          <c:spPr>
            <a:noFill/>
            <a:ln w="25400">
              <a:noFill/>
            </a:ln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784456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</c:extLst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[Annual Comparison 20-21.xlsx]RAW FTES by Dept!PivotTable4</c:name>
    <c:fmtId val="34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FTES by Department</a:t>
            </a:r>
          </a:p>
        </c:rich>
      </c:tx>
      <c:layout>
        <c:manualLayout>
          <c:xMode val="edge"/>
          <c:yMode val="edge"/>
          <c:x val="7.3382281259496931E-2"/>
          <c:y val="2.8413575374901343E-2"/>
        </c:manualLayout>
      </c:layout>
      <c:overlay val="0"/>
      <c:spPr>
        <a:noFill/>
        <a:ln w="25400">
          <a:noFill/>
        </a:ln>
      </c:spPr>
    </c:title>
    <c:autoTitleDeleted val="0"/>
    <c:pivotFmts>
      <c:pivotFmt>
        <c:idx val="0"/>
        <c:spPr>
          <a:solidFill>
            <a:srgbClr val="5B9BD5"/>
          </a:solidFill>
          <a:ln w="25400">
            <a:noFill/>
          </a:ln>
        </c:spPr>
        <c:marker>
          <c:symbol val="none"/>
        </c:marker>
      </c:pivotFmt>
      <c:pivotFmt>
        <c:idx val="1"/>
        <c:spPr>
          <a:solidFill>
            <a:srgbClr val="ED7D31"/>
          </a:solidFill>
          <a:ln w="25400">
            <a:noFill/>
          </a:ln>
        </c:spPr>
        <c:marker>
          <c:symbol val="none"/>
        </c:marker>
      </c:pivotFmt>
      <c:pivotFmt>
        <c:idx val="2"/>
        <c:spPr>
          <a:solidFill>
            <a:srgbClr val="A5A5A5"/>
          </a:solidFill>
          <a:ln w="25400">
            <a:noFill/>
          </a:ln>
        </c:spPr>
        <c:marker>
          <c:symbol val="none"/>
        </c:marker>
      </c:pivotFmt>
      <c:pivotFmt>
        <c:idx val="3"/>
        <c:spPr>
          <a:solidFill>
            <a:srgbClr val="FFC000"/>
          </a:solidFill>
          <a:ln w="25400">
            <a:noFill/>
          </a:ln>
        </c:spPr>
        <c:marker>
          <c:symbol val="none"/>
        </c:marker>
      </c:pivotFmt>
      <c:pivotFmt>
        <c:idx val="4"/>
        <c:spPr>
          <a:solidFill>
            <a:srgbClr val="4472C4"/>
          </a:solidFill>
          <a:ln w="25400">
            <a:noFill/>
          </a:ln>
        </c:spPr>
        <c:marker>
          <c:symbol val="none"/>
        </c:marker>
      </c:pivotFmt>
      <c:pivotFmt>
        <c:idx val="5"/>
        <c:spPr>
          <a:solidFill>
            <a:srgbClr val="70AD47"/>
          </a:solidFill>
          <a:ln w="25400">
            <a:noFill/>
          </a:ln>
        </c:spPr>
        <c:marker>
          <c:symbol val="none"/>
        </c:marker>
      </c:pivotFmt>
      <c:pivotFmt>
        <c:idx val="6"/>
        <c:spPr>
          <a:solidFill>
            <a:schemeClr val="accent1">
              <a:lumMod val="6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2">
              <a:lumMod val="6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rgbClr val="5B9BD5"/>
          </a:solidFill>
          <a:ln w="25400">
            <a:noFill/>
          </a:ln>
        </c:spPr>
        <c:marker>
          <c:symbol val="none"/>
        </c:marker>
      </c:pivotFmt>
      <c:pivotFmt>
        <c:idx val="9"/>
        <c:spPr>
          <a:solidFill>
            <a:srgbClr val="ED7D31"/>
          </a:solidFill>
          <a:ln w="25400">
            <a:noFill/>
          </a:ln>
        </c:spPr>
        <c:marker>
          <c:symbol val="none"/>
        </c:marker>
      </c:pivotFmt>
      <c:pivotFmt>
        <c:idx val="10"/>
        <c:spPr>
          <a:solidFill>
            <a:srgbClr val="A5A5A5"/>
          </a:solidFill>
          <a:ln w="25400">
            <a:noFill/>
          </a:ln>
        </c:spPr>
        <c:marker>
          <c:symbol val="none"/>
        </c:marker>
      </c:pivotFmt>
      <c:pivotFmt>
        <c:idx val="11"/>
        <c:spPr>
          <a:solidFill>
            <a:srgbClr val="FFC000"/>
          </a:solidFill>
          <a:ln w="25400">
            <a:noFill/>
          </a:ln>
        </c:spPr>
        <c:marker>
          <c:symbol val="none"/>
        </c:marker>
      </c:pivotFmt>
      <c:pivotFmt>
        <c:idx val="12"/>
        <c:spPr>
          <a:solidFill>
            <a:srgbClr val="4472C4"/>
          </a:solidFill>
          <a:ln w="25400">
            <a:noFill/>
          </a:ln>
        </c:spPr>
        <c:marker>
          <c:symbol val="none"/>
        </c:marker>
      </c:pivotFmt>
      <c:pivotFmt>
        <c:idx val="13"/>
        <c:spPr>
          <a:solidFill>
            <a:srgbClr val="70AD47"/>
          </a:solidFill>
          <a:ln w="25400">
            <a:noFill/>
          </a:ln>
        </c:spPr>
        <c:marker>
          <c:symbol val="none"/>
        </c:marker>
      </c:pivotFmt>
      <c:pivotFmt>
        <c:idx val="14"/>
        <c:spPr>
          <a:solidFill>
            <a:schemeClr val="accent1">
              <a:lumMod val="6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2">
              <a:lumMod val="6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rgbClr val="5B9BD5"/>
          </a:solidFill>
          <a:ln w="25400">
            <a:noFill/>
          </a:ln>
        </c:spPr>
        <c:marker>
          <c:symbol val="none"/>
        </c:marker>
      </c:pivotFmt>
      <c:pivotFmt>
        <c:idx val="17"/>
        <c:spPr>
          <a:solidFill>
            <a:srgbClr val="ED7D31"/>
          </a:solidFill>
          <a:ln w="25400">
            <a:noFill/>
          </a:ln>
        </c:spPr>
        <c:marker>
          <c:symbol val="none"/>
        </c:marker>
      </c:pivotFmt>
      <c:pivotFmt>
        <c:idx val="18"/>
        <c:spPr>
          <a:solidFill>
            <a:srgbClr val="A5A5A5"/>
          </a:solidFill>
          <a:ln w="25400">
            <a:noFill/>
          </a:ln>
        </c:spPr>
        <c:marker>
          <c:symbol val="none"/>
        </c:marker>
      </c:pivotFmt>
      <c:pivotFmt>
        <c:idx val="19"/>
        <c:spPr>
          <a:solidFill>
            <a:srgbClr val="FFC000"/>
          </a:solidFill>
          <a:ln w="25400">
            <a:noFill/>
          </a:ln>
        </c:spPr>
        <c:marker>
          <c:symbol val="none"/>
        </c:marker>
      </c:pivotFmt>
      <c:pivotFmt>
        <c:idx val="20"/>
        <c:spPr>
          <a:solidFill>
            <a:srgbClr val="4472C4"/>
          </a:solidFill>
          <a:ln w="25400">
            <a:noFill/>
          </a:ln>
        </c:spPr>
        <c:marker>
          <c:symbol val="none"/>
        </c:marker>
      </c:pivotFmt>
      <c:pivotFmt>
        <c:idx val="21"/>
        <c:spPr>
          <a:solidFill>
            <a:srgbClr val="70AD47"/>
          </a:solidFill>
          <a:ln w="25400">
            <a:noFill/>
          </a:ln>
        </c:spPr>
        <c:marker>
          <c:symbol val="none"/>
        </c:marker>
      </c:pivotFmt>
      <c:pivotFmt>
        <c:idx val="22"/>
        <c:spPr>
          <a:solidFill>
            <a:schemeClr val="accent1">
              <a:lumMod val="6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2">
              <a:lumMod val="60000"/>
            </a:schemeClr>
          </a:solidFill>
          <a:ln>
            <a:noFill/>
          </a:ln>
          <a:effectLst/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'RAW FTES by Dept'!$B$3:$B$4</c:f>
              <c:strCache>
                <c:ptCount val="1"/>
                <c:pt idx="0">
                  <c:v>2019SU</c:v>
                </c:pt>
              </c:strCache>
            </c:strRef>
          </c:tx>
          <c:spPr>
            <a:solidFill>
              <a:srgbClr val="5B9BD5"/>
            </a:solidFill>
            <a:ln w="25400">
              <a:noFill/>
            </a:ln>
          </c:spPr>
          <c:invertIfNegative val="0"/>
          <c:cat>
            <c:strRef>
              <c:f>'RAW FTES by Dept'!$A$5:$A$14</c:f>
              <c:strCache>
                <c:ptCount val="10"/>
                <c:pt idx="0">
                  <c:v>1ART</c:v>
                </c:pt>
                <c:pt idx="1">
                  <c:v>1CMSD</c:v>
                </c:pt>
                <c:pt idx="2">
                  <c:v>1CMST</c:v>
                </c:pt>
                <c:pt idx="3">
                  <c:v>1DNCE</c:v>
                </c:pt>
                <c:pt idx="4">
                  <c:v>1LIBR</c:v>
                </c:pt>
                <c:pt idx="5">
                  <c:v>1LIS</c:v>
                </c:pt>
                <c:pt idx="6">
                  <c:v>1MUS</c:v>
                </c:pt>
                <c:pt idx="7">
                  <c:v>1PHOT</c:v>
                </c:pt>
                <c:pt idx="8">
                  <c:v>1TELV</c:v>
                </c:pt>
                <c:pt idx="9">
                  <c:v>1THEA</c:v>
                </c:pt>
              </c:strCache>
            </c:strRef>
          </c:cat>
          <c:val>
            <c:numRef>
              <c:f>'RAW FTES by Dept'!$B$5:$B$14</c:f>
              <c:numCache>
                <c:formatCode>General</c:formatCode>
                <c:ptCount val="10"/>
                <c:pt idx="0">
                  <c:v>40.659999999999997</c:v>
                </c:pt>
                <c:pt idx="1">
                  <c:v>3.02</c:v>
                </c:pt>
                <c:pt idx="2">
                  <c:v>43.26</c:v>
                </c:pt>
                <c:pt idx="3">
                  <c:v>3.79</c:v>
                </c:pt>
                <c:pt idx="6">
                  <c:v>15.74</c:v>
                </c:pt>
                <c:pt idx="7">
                  <c:v>7.2200000000000006</c:v>
                </c:pt>
                <c:pt idx="8">
                  <c:v>10.77</c:v>
                </c:pt>
                <c:pt idx="9">
                  <c:v>25.84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06-455D-A6C3-343B0C3E8599}"/>
            </c:ext>
          </c:extLst>
        </c:ser>
        <c:ser>
          <c:idx val="1"/>
          <c:order val="1"/>
          <c:tx>
            <c:strRef>
              <c:f>'RAW FTES by Dept'!$C$3:$C$4</c:f>
              <c:strCache>
                <c:ptCount val="1"/>
                <c:pt idx="0">
                  <c:v>2020SU</c:v>
                </c:pt>
              </c:strCache>
            </c:strRef>
          </c:tx>
          <c:spPr>
            <a:solidFill>
              <a:srgbClr val="ED7D31"/>
            </a:solidFill>
            <a:ln w="25400">
              <a:noFill/>
            </a:ln>
          </c:spPr>
          <c:invertIfNegative val="0"/>
          <c:cat>
            <c:strRef>
              <c:f>'RAW FTES by Dept'!$A$5:$A$14</c:f>
              <c:strCache>
                <c:ptCount val="10"/>
                <c:pt idx="0">
                  <c:v>1ART</c:v>
                </c:pt>
                <c:pt idx="1">
                  <c:v>1CMSD</c:v>
                </c:pt>
                <c:pt idx="2">
                  <c:v>1CMST</c:v>
                </c:pt>
                <c:pt idx="3">
                  <c:v>1DNCE</c:v>
                </c:pt>
                <c:pt idx="4">
                  <c:v>1LIBR</c:v>
                </c:pt>
                <c:pt idx="5">
                  <c:v>1LIS</c:v>
                </c:pt>
                <c:pt idx="6">
                  <c:v>1MUS</c:v>
                </c:pt>
                <c:pt idx="7">
                  <c:v>1PHOT</c:v>
                </c:pt>
                <c:pt idx="8">
                  <c:v>1TELV</c:v>
                </c:pt>
                <c:pt idx="9">
                  <c:v>1THEA</c:v>
                </c:pt>
              </c:strCache>
            </c:strRef>
          </c:cat>
          <c:val>
            <c:numRef>
              <c:f>'RAW FTES by Dept'!$C$5:$C$14</c:f>
              <c:numCache>
                <c:formatCode>General</c:formatCode>
                <c:ptCount val="10"/>
                <c:pt idx="0">
                  <c:v>44.640000000000008</c:v>
                </c:pt>
                <c:pt idx="1">
                  <c:v>1.99</c:v>
                </c:pt>
                <c:pt idx="2">
                  <c:v>39.58</c:v>
                </c:pt>
                <c:pt idx="3">
                  <c:v>1.52</c:v>
                </c:pt>
                <c:pt idx="5">
                  <c:v>0.35</c:v>
                </c:pt>
                <c:pt idx="6">
                  <c:v>17.310000000000002</c:v>
                </c:pt>
                <c:pt idx="7">
                  <c:v>4.08</c:v>
                </c:pt>
                <c:pt idx="8">
                  <c:v>14.42</c:v>
                </c:pt>
                <c:pt idx="9">
                  <c:v>6.54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006-455D-A6C3-343B0C3E8599}"/>
            </c:ext>
          </c:extLst>
        </c:ser>
        <c:ser>
          <c:idx val="2"/>
          <c:order val="2"/>
          <c:tx>
            <c:strRef>
              <c:f>'RAW FTES by Dept'!$D$3:$D$4</c:f>
              <c:strCache>
                <c:ptCount val="1"/>
                <c:pt idx="0">
                  <c:v>2019FA</c:v>
                </c:pt>
              </c:strCache>
            </c:strRef>
          </c:tx>
          <c:spPr>
            <a:solidFill>
              <a:srgbClr val="A5A5A5"/>
            </a:solidFill>
            <a:ln w="25400">
              <a:noFill/>
            </a:ln>
          </c:spPr>
          <c:invertIfNegative val="0"/>
          <c:cat>
            <c:strRef>
              <c:f>'RAW FTES by Dept'!$A$5:$A$14</c:f>
              <c:strCache>
                <c:ptCount val="10"/>
                <c:pt idx="0">
                  <c:v>1ART</c:v>
                </c:pt>
                <c:pt idx="1">
                  <c:v>1CMSD</c:v>
                </c:pt>
                <c:pt idx="2">
                  <c:v>1CMST</c:v>
                </c:pt>
                <c:pt idx="3">
                  <c:v>1DNCE</c:v>
                </c:pt>
                <c:pt idx="4">
                  <c:v>1LIBR</c:v>
                </c:pt>
                <c:pt idx="5">
                  <c:v>1LIS</c:v>
                </c:pt>
                <c:pt idx="6">
                  <c:v>1MUS</c:v>
                </c:pt>
                <c:pt idx="7">
                  <c:v>1PHOT</c:v>
                </c:pt>
                <c:pt idx="8">
                  <c:v>1TELV</c:v>
                </c:pt>
                <c:pt idx="9">
                  <c:v>1THEA</c:v>
                </c:pt>
              </c:strCache>
            </c:strRef>
          </c:cat>
          <c:val>
            <c:numRef>
              <c:f>'RAW FTES by Dept'!$D$5:$D$14</c:f>
              <c:numCache>
                <c:formatCode>General</c:formatCode>
                <c:ptCount val="10"/>
                <c:pt idx="0">
                  <c:v>250.35000000000005</c:v>
                </c:pt>
                <c:pt idx="1">
                  <c:v>23.18</c:v>
                </c:pt>
                <c:pt idx="2">
                  <c:v>158.40000000000006</c:v>
                </c:pt>
                <c:pt idx="3">
                  <c:v>43.559999999999995</c:v>
                </c:pt>
                <c:pt idx="4">
                  <c:v>5.5</c:v>
                </c:pt>
                <c:pt idx="5">
                  <c:v>3.51</c:v>
                </c:pt>
                <c:pt idx="6">
                  <c:v>117.97000000000003</c:v>
                </c:pt>
                <c:pt idx="7">
                  <c:v>28.53</c:v>
                </c:pt>
                <c:pt idx="8">
                  <c:v>45.019999999999996</c:v>
                </c:pt>
                <c:pt idx="9">
                  <c:v>45.379999999999995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006-455D-A6C3-343B0C3E8599}"/>
            </c:ext>
          </c:extLst>
        </c:ser>
        <c:ser>
          <c:idx val="3"/>
          <c:order val="3"/>
          <c:tx>
            <c:strRef>
              <c:f>'RAW FTES by Dept'!$E$3:$E$4</c:f>
              <c:strCache>
                <c:ptCount val="1"/>
                <c:pt idx="0">
                  <c:v>2020FA</c:v>
                </c:pt>
              </c:strCache>
            </c:strRef>
          </c:tx>
          <c:spPr>
            <a:solidFill>
              <a:srgbClr val="FFC000"/>
            </a:solidFill>
            <a:ln w="25400">
              <a:noFill/>
            </a:ln>
          </c:spPr>
          <c:invertIfNegative val="0"/>
          <c:cat>
            <c:strRef>
              <c:f>'RAW FTES by Dept'!$A$5:$A$14</c:f>
              <c:strCache>
                <c:ptCount val="10"/>
                <c:pt idx="0">
                  <c:v>1ART</c:v>
                </c:pt>
                <c:pt idx="1">
                  <c:v>1CMSD</c:v>
                </c:pt>
                <c:pt idx="2">
                  <c:v>1CMST</c:v>
                </c:pt>
                <c:pt idx="3">
                  <c:v>1DNCE</c:v>
                </c:pt>
                <c:pt idx="4">
                  <c:v>1LIBR</c:v>
                </c:pt>
                <c:pt idx="5">
                  <c:v>1LIS</c:v>
                </c:pt>
                <c:pt idx="6">
                  <c:v>1MUS</c:v>
                </c:pt>
                <c:pt idx="7">
                  <c:v>1PHOT</c:v>
                </c:pt>
                <c:pt idx="8">
                  <c:v>1TELV</c:v>
                </c:pt>
                <c:pt idx="9">
                  <c:v>1THEA</c:v>
                </c:pt>
              </c:strCache>
            </c:strRef>
          </c:cat>
          <c:val>
            <c:numRef>
              <c:f>'RAW FTES by Dept'!$E$5:$E$14</c:f>
              <c:numCache>
                <c:formatCode>General</c:formatCode>
                <c:ptCount val="10"/>
                <c:pt idx="0">
                  <c:v>175.04000000000005</c:v>
                </c:pt>
                <c:pt idx="1">
                  <c:v>22.28</c:v>
                </c:pt>
                <c:pt idx="2">
                  <c:v>152.48999999999995</c:v>
                </c:pt>
                <c:pt idx="3">
                  <c:v>12.04</c:v>
                </c:pt>
                <c:pt idx="4">
                  <c:v>6.0699999999999994</c:v>
                </c:pt>
                <c:pt idx="5">
                  <c:v>0.41</c:v>
                </c:pt>
                <c:pt idx="6">
                  <c:v>86.300000000000011</c:v>
                </c:pt>
                <c:pt idx="7">
                  <c:v>19.79</c:v>
                </c:pt>
                <c:pt idx="8">
                  <c:v>28.68</c:v>
                </c:pt>
                <c:pt idx="9">
                  <c:v>26.900000000000002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006-455D-A6C3-343B0C3E8599}"/>
            </c:ext>
          </c:extLst>
        </c:ser>
        <c:ser>
          <c:idx val="4"/>
          <c:order val="4"/>
          <c:tx>
            <c:strRef>
              <c:f>'RAW FTES by Dept'!$F$3:$F$4</c:f>
              <c:strCache>
                <c:ptCount val="1"/>
                <c:pt idx="0">
                  <c:v>2020SI</c:v>
                </c:pt>
              </c:strCache>
            </c:strRef>
          </c:tx>
          <c:spPr>
            <a:solidFill>
              <a:srgbClr val="4472C4"/>
            </a:solidFill>
            <a:ln w="25400">
              <a:noFill/>
            </a:ln>
          </c:spPr>
          <c:invertIfNegative val="0"/>
          <c:cat>
            <c:strRef>
              <c:f>'RAW FTES by Dept'!$A$5:$A$14</c:f>
              <c:strCache>
                <c:ptCount val="10"/>
                <c:pt idx="0">
                  <c:v>1ART</c:v>
                </c:pt>
                <c:pt idx="1">
                  <c:v>1CMSD</c:v>
                </c:pt>
                <c:pt idx="2">
                  <c:v>1CMST</c:v>
                </c:pt>
                <c:pt idx="3">
                  <c:v>1DNCE</c:v>
                </c:pt>
                <c:pt idx="4">
                  <c:v>1LIBR</c:v>
                </c:pt>
                <c:pt idx="5">
                  <c:v>1LIS</c:v>
                </c:pt>
                <c:pt idx="6">
                  <c:v>1MUS</c:v>
                </c:pt>
                <c:pt idx="7">
                  <c:v>1PHOT</c:v>
                </c:pt>
                <c:pt idx="8">
                  <c:v>1TELV</c:v>
                </c:pt>
                <c:pt idx="9">
                  <c:v>1THEA</c:v>
                </c:pt>
              </c:strCache>
            </c:strRef>
          </c:cat>
          <c:val>
            <c:numRef>
              <c:f>'RAW FTES by Dept'!$F$5:$F$14</c:f>
              <c:numCache>
                <c:formatCode>General</c:formatCode>
                <c:ptCount val="10"/>
                <c:pt idx="0">
                  <c:v>29.78</c:v>
                </c:pt>
                <c:pt idx="2">
                  <c:v>31.4</c:v>
                </c:pt>
                <c:pt idx="3">
                  <c:v>4.17</c:v>
                </c:pt>
                <c:pt idx="6">
                  <c:v>7.26</c:v>
                </c:pt>
                <c:pt idx="7">
                  <c:v>4.01</c:v>
                </c:pt>
                <c:pt idx="8">
                  <c:v>5.35</c:v>
                </c:pt>
                <c:pt idx="9">
                  <c:v>16.54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006-455D-A6C3-343B0C3E8599}"/>
            </c:ext>
          </c:extLst>
        </c:ser>
        <c:ser>
          <c:idx val="5"/>
          <c:order val="5"/>
          <c:tx>
            <c:strRef>
              <c:f>'RAW FTES by Dept'!$G$3:$G$4</c:f>
              <c:strCache>
                <c:ptCount val="1"/>
                <c:pt idx="0">
                  <c:v>2021SI</c:v>
                </c:pt>
              </c:strCache>
            </c:strRef>
          </c:tx>
          <c:spPr>
            <a:solidFill>
              <a:srgbClr val="70AD47"/>
            </a:solidFill>
            <a:ln w="25400">
              <a:noFill/>
            </a:ln>
          </c:spPr>
          <c:invertIfNegative val="0"/>
          <c:cat>
            <c:strRef>
              <c:f>'RAW FTES by Dept'!$A$5:$A$14</c:f>
              <c:strCache>
                <c:ptCount val="10"/>
                <c:pt idx="0">
                  <c:v>1ART</c:v>
                </c:pt>
                <c:pt idx="1">
                  <c:v>1CMSD</c:v>
                </c:pt>
                <c:pt idx="2">
                  <c:v>1CMST</c:v>
                </c:pt>
                <c:pt idx="3">
                  <c:v>1DNCE</c:v>
                </c:pt>
                <c:pt idx="4">
                  <c:v>1LIBR</c:v>
                </c:pt>
                <c:pt idx="5">
                  <c:v>1LIS</c:v>
                </c:pt>
                <c:pt idx="6">
                  <c:v>1MUS</c:v>
                </c:pt>
                <c:pt idx="7">
                  <c:v>1PHOT</c:v>
                </c:pt>
                <c:pt idx="8">
                  <c:v>1TELV</c:v>
                </c:pt>
                <c:pt idx="9">
                  <c:v>1THEA</c:v>
                </c:pt>
              </c:strCache>
            </c:strRef>
          </c:cat>
          <c:val>
            <c:numRef>
              <c:f>'RAW FTES by Dept'!$G$5:$G$14</c:f>
              <c:numCache>
                <c:formatCode>General</c:formatCode>
                <c:ptCount val="10"/>
                <c:pt idx="0">
                  <c:v>31.380000000000003</c:v>
                </c:pt>
                <c:pt idx="2">
                  <c:v>28.569999999999997</c:v>
                </c:pt>
                <c:pt idx="3">
                  <c:v>2.97</c:v>
                </c:pt>
                <c:pt idx="6">
                  <c:v>9.11</c:v>
                </c:pt>
                <c:pt idx="7">
                  <c:v>4.6500000000000004</c:v>
                </c:pt>
                <c:pt idx="8">
                  <c:v>2.57</c:v>
                </c:pt>
                <c:pt idx="9">
                  <c:v>5.98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006-455D-A6C3-343B0C3E8599}"/>
            </c:ext>
          </c:extLst>
        </c:ser>
        <c:ser>
          <c:idx val="6"/>
          <c:order val="6"/>
          <c:tx>
            <c:strRef>
              <c:f>'RAW FTES by Dept'!$H$3:$H$4</c:f>
              <c:strCache>
                <c:ptCount val="1"/>
                <c:pt idx="0">
                  <c:v>2020SP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'RAW FTES by Dept'!$A$5:$A$14</c:f>
              <c:strCache>
                <c:ptCount val="10"/>
                <c:pt idx="0">
                  <c:v>1ART</c:v>
                </c:pt>
                <c:pt idx="1">
                  <c:v>1CMSD</c:v>
                </c:pt>
                <c:pt idx="2">
                  <c:v>1CMST</c:v>
                </c:pt>
                <c:pt idx="3">
                  <c:v>1DNCE</c:v>
                </c:pt>
                <c:pt idx="4">
                  <c:v>1LIBR</c:v>
                </c:pt>
                <c:pt idx="5">
                  <c:v>1LIS</c:v>
                </c:pt>
                <c:pt idx="6">
                  <c:v>1MUS</c:v>
                </c:pt>
                <c:pt idx="7">
                  <c:v>1PHOT</c:v>
                </c:pt>
                <c:pt idx="8">
                  <c:v>1TELV</c:v>
                </c:pt>
                <c:pt idx="9">
                  <c:v>1THEA</c:v>
                </c:pt>
              </c:strCache>
            </c:strRef>
          </c:cat>
          <c:val>
            <c:numRef>
              <c:f>'RAW FTES by Dept'!$H$5:$H$14</c:f>
              <c:numCache>
                <c:formatCode>General</c:formatCode>
                <c:ptCount val="10"/>
                <c:pt idx="0">
                  <c:v>238.08000000000004</c:v>
                </c:pt>
                <c:pt idx="1">
                  <c:v>24.98</c:v>
                </c:pt>
                <c:pt idx="2">
                  <c:v>175.81</c:v>
                </c:pt>
                <c:pt idx="3">
                  <c:v>38.92</c:v>
                </c:pt>
                <c:pt idx="4">
                  <c:v>6.2</c:v>
                </c:pt>
                <c:pt idx="5">
                  <c:v>1.9899999999999998</c:v>
                </c:pt>
                <c:pt idx="6">
                  <c:v>113.35000000000001</c:v>
                </c:pt>
                <c:pt idx="7">
                  <c:v>30.460000000000004</c:v>
                </c:pt>
                <c:pt idx="8">
                  <c:v>40.059999999999995</c:v>
                </c:pt>
                <c:pt idx="9">
                  <c:v>55.579999999999991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006-455D-A6C3-343B0C3E8599}"/>
            </c:ext>
          </c:extLst>
        </c:ser>
        <c:ser>
          <c:idx val="7"/>
          <c:order val="7"/>
          <c:tx>
            <c:strRef>
              <c:f>'RAW FTES by Dept'!$I$3:$I$4</c:f>
              <c:strCache>
                <c:ptCount val="1"/>
                <c:pt idx="0">
                  <c:v>2021SP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'RAW FTES by Dept'!$A$5:$A$14</c:f>
              <c:strCache>
                <c:ptCount val="10"/>
                <c:pt idx="0">
                  <c:v>1ART</c:v>
                </c:pt>
                <c:pt idx="1">
                  <c:v>1CMSD</c:v>
                </c:pt>
                <c:pt idx="2">
                  <c:v>1CMST</c:v>
                </c:pt>
                <c:pt idx="3">
                  <c:v>1DNCE</c:v>
                </c:pt>
                <c:pt idx="4">
                  <c:v>1LIBR</c:v>
                </c:pt>
                <c:pt idx="5">
                  <c:v>1LIS</c:v>
                </c:pt>
                <c:pt idx="6">
                  <c:v>1MUS</c:v>
                </c:pt>
                <c:pt idx="7">
                  <c:v>1PHOT</c:v>
                </c:pt>
                <c:pt idx="8">
                  <c:v>1TELV</c:v>
                </c:pt>
                <c:pt idx="9">
                  <c:v>1THEA</c:v>
                </c:pt>
              </c:strCache>
            </c:strRef>
          </c:cat>
          <c:val>
            <c:numRef>
              <c:f>'RAW FTES by Dept'!$I$5:$I$14</c:f>
              <c:numCache>
                <c:formatCode>General</c:formatCode>
                <c:ptCount val="10"/>
                <c:pt idx="0">
                  <c:v>170.07000000000008</c:v>
                </c:pt>
                <c:pt idx="1">
                  <c:v>13.559999999999999</c:v>
                </c:pt>
                <c:pt idx="2">
                  <c:v>128.33999999999997</c:v>
                </c:pt>
                <c:pt idx="3">
                  <c:v>10.87</c:v>
                </c:pt>
                <c:pt idx="4">
                  <c:v>3.23</c:v>
                </c:pt>
                <c:pt idx="5">
                  <c:v>0.76</c:v>
                </c:pt>
                <c:pt idx="6">
                  <c:v>63.079999999999984</c:v>
                </c:pt>
                <c:pt idx="7">
                  <c:v>23.869999999999997</c:v>
                </c:pt>
                <c:pt idx="8">
                  <c:v>32.11</c:v>
                </c:pt>
                <c:pt idx="9">
                  <c:v>16.830000000000002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006-455D-A6C3-343B0C3E85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37844560"/>
        <c:axId val="1"/>
      </c:barChart>
      <c:catAx>
        <c:axId val="437844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0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overlay val="0"/>
          <c:spPr>
            <a:noFill/>
            <a:ln w="25400">
              <a:noFill/>
            </a:ln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784456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</c:extLst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[Annual Comparison 20-21.xlsx]RAW FTES by Dept!PivotTable4</c:name>
    <c:fmtId val="38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FTES by Department</a:t>
            </a:r>
          </a:p>
        </c:rich>
      </c:tx>
      <c:layout>
        <c:manualLayout>
          <c:xMode val="edge"/>
          <c:yMode val="edge"/>
          <c:x val="7.7301928692868574E-2"/>
          <c:y val="1.8942383583267563E-2"/>
        </c:manualLayout>
      </c:layout>
      <c:overlay val="0"/>
      <c:spPr>
        <a:noFill/>
        <a:ln w="25400">
          <a:noFill/>
        </a:ln>
      </c:spPr>
    </c:title>
    <c:autoTitleDeleted val="0"/>
    <c:pivotFmts>
      <c:pivotFmt>
        <c:idx val="0"/>
        <c:spPr>
          <a:solidFill>
            <a:srgbClr val="5B9BD5"/>
          </a:solidFill>
          <a:ln w="25400">
            <a:noFill/>
          </a:ln>
        </c:spPr>
        <c:marker>
          <c:symbol val="none"/>
        </c:marker>
      </c:pivotFmt>
      <c:pivotFmt>
        <c:idx val="1"/>
        <c:spPr>
          <a:solidFill>
            <a:srgbClr val="ED7D31"/>
          </a:solidFill>
          <a:ln w="25400">
            <a:noFill/>
          </a:ln>
        </c:spPr>
        <c:marker>
          <c:symbol val="none"/>
        </c:marker>
      </c:pivotFmt>
      <c:pivotFmt>
        <c:idx val="2"/>
        <c:spPr>
          <a:solidFill>
            <a:srgbClr val="A5A5A5"/>
          </a:solidFill>
          <a:ln w="25400">
            <a:noFill/>
          </a:ln>
        </c:spPr>
        <c:marker>
          <c:symbol val="none"/>
        </c:marker>
      </c:pivotFmt>
      <c:pivotFmt>
        <c:idx val="3"/>
        <c:spPr>
          <a:solidFill>
            <a:srgbClr val="FFC000"/>
          </a:solidFill>
          <a:ln w="25400">
            <a:noFill/>
          </a:ln>
        </c:spPr>
        <c:marker>
          <c:symbol val="none"/>
        </c:marker>
      </c:pivotFmt>
      <c:pivotFmt>
        <c:idx val="4"/>
        <c:spPr>
          <a:solidFill>
            <a:srgbClr val="4472C4"/>
          </a:solidFill>
          <a:ln w="25400">
            <a:noFill/>
          </a:ln>
        </c:spPr>
        <c:marker>
          <c:symbol val="none"/>
        </c:marker>
      </c:pivotFmt>
      <c:pivotFmt>
        <c:idx val="5"/>
        <c:spPr>
          <a:solidFill>
            <a:srgbClr val="70AD47"/>
          </a:solidFill>
          <a:ln w="25400">
            <a:noFill/>
          </a:ln>
        </c:spPr>
        <c:marker>
          <c:symbol val="none"/>
        </c:marker>
      </c:pivotFmt>
      <c:pivotFmt>
        <c:idx val="6"/>
        <c:spPr>
          <a:solidFill>
            <a:schemeClr val="accent1">
              <a:lumMod val="6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2">
              <a:lumMod val="6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rgbClr val="5B9BD5"/>
          </a:solidFill>
          <a:ln w="25400">
            <a:noFill/>
          </a:ln>
        </c:spPr>
        <c:marker>
          <c:symbol val="none"/>
        </c:marker>
      </c:pivotFmt>
      <c:pivotFmt>
        <c:idx val="9"/>
        <c:spPr>
          <a:solidFill>
            <a:srgbClr val="ED7D31"/>
          </a:solidFill>
          <a:ln w="25400">
            <a:noFill/>
          </a:ln>
        </c:spPr>
        <c:marker>
          <c:symbol val="none"/>
        </c:marker>
      </c:pivotFmt>
      <c:pivotFmt>
        <c:idx val="10"/>
        <c:spPr>
          <a:solidFill>
            <a:srgbClr val="A5A5A5"/>
          </a:solidFill>
          <a:ln w="25400">
            <a:noFill/>
          </a:ln>
        </c:spPr>
        <c:marker>
          <c:symbol val="none"/>
        </c:marker>
      </c:pivotFmt>
      <c:pivotFmt>
        <c:idx val="11"/>
        <c:spPr>
          <a:solidFill>
            <a:srgbClr val="FFC000"/>
          </a:solidFill>
          <a:ln w="25400">
            <a:noFill/>
          </a:ln>
        </c:spPr>
        <c:marker>
          <c:symbol val="none"/>
        </c:marker>
      </c:pivotFmt>
      <c:pivotFmt>
        <c:idx val="12"/>
        <c:spPr>
          <a:solidFill>
            <a:srgbClr val="4472C4"/>
          </a:solidFill>
          <a:ln w="25400">
            <a:noFill/>
          </a:ln>
        </c:spPr>
        <c:marker>
          <c:symbol val="none"/>
        </c:marker>
      </c:pivotFmt>
      <c:pivotFmt>
        <c:idx val="13"/>
        <c:spPr>
          <a:solidFill>
            <a:srgbClr val="70AD47"/>
          </a:solidFill>
          <a:ln w="25400">
            <a:noFill/>
          </a:ln>
        </c:spPr>
        <c:marker>
          <c:symbol val="none"/>
        </c:marker>
      </c:pivotFmt>
      <c:pivotFmt>
        <c:idx val="14"/>
        <c:spPr>
          <a:solidFill>
            <a:schemeClr val="accent1">
              <a:lumMod val="6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2">
              <a:lumMod val="6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rgbClr val="5B9BD5"/>
          </a:solidFill>
          <a:ln w="25400">
            <a:noFill/>
          </a:ln>
        </c:spPr>
        <c:marker>
          <c:symbol val="none"/>
        </c:marker>
      </c:pivotFmt>
      <c:pivotFmt>
        <c:idx val="17"/>
        <c:spPr>
          <a:solidFill>
            <a:srgbClr val="ED7D31"/>
          </a:solidFill>
          <a:ln w="25400">
            <a:noFill/>
          </a:ln>
        </c:spPr>
        <c:marker>
          <c:symbol val="none"/>
        </c:marker>
      </c:pivotFmt>
      <c:pivotFmt>
        <c:idx val="18"/>
        <c:spPr>
          <a:solidFill>
            <a:srgbClr val="A5A5A5"/>
          </a:solidFill>
          <a:ln w="25400">
            <a:noFill/>
          </a:ln>
        </c:spPr>
        <c:marker>
          <c:symbol val="none"/>
        </c:marker>
      </c:pivotFmt>
      <c:pivotFmt>
        <c:idx val="19"/>
        <c:spPr>
          <a:solidFill>
            <a:srgbClr val="FFC000"/>
          </a:solidFill>
          <a:ln w="25400">
            <a:noFill/>
          </a:ln>
        </c:spPr>
        <c:marker>
          <c:symbol val="none"/>
        </c:marker>
      </c:pivotFmt>
      <c:pivotFmt>
        <c:idx val="20"/>
        <c:spPr>
          <a:solidFill>
            <a:srgbClr val="4472C4"/>
          </a:solidFill>
          <a:ln w="25400">
            <a:noFill/>
          </a:ln>
        </c:spPr>
        <c:marker>
          <c:symbol val="none"/>
        </c:marker>
      </c:pivotFmt>
      <c:pivotFmt>
        <c:idx val="21"/>
        <c:spPr>
          <a:solidFill>
            <a:srgbClr val="70AD47"/>
          </a:solidFill>
          <a:ln w="25400">
            <a:noFill/>
          </a:ln>
        </c:spPr>
        <c:marker>
          <c:symbol val="none"/>
        </c:marker>
      </c:pivotFmt>
      <c:pivotFmt>
        <c:idx val="22"/>
        <c:spPr>
          <a:solidFill>
            <a:schemeClr val="accent1">
              <a:lumMod val="6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2">
              <a:lumMod val="60000"/>
            </a:schemeClr>
          </a:solidFill>
          <a:ln>
            <a:noFill/>
          </a:ln>
          <a:effectLst/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'RAW FTES by Dept'!$B$3:$B$4</c:f>
              <c:strCache>
                <c:ptCount val="1"/>
                <c:pt idx="0">
                  <c:v>2019SU</c:v>
                </c:pt>
              </c:strCache>
            </c:strRef>
          </c:tx>
          <c:spPr>
            <a:solidFill>
              <a:srgbClr val="5B9BD5"/>
            </a:solidFill>
            <a:ln w="25400">
              <a:noFill/>
            </a:ln>
          </c:spPr>
          <c:invertIfNegative val="0"/>
          <c:cat>
            <c:strRef>
              <c:f>'RAW FTES by Dept'!$A$5:$A$24</c:f>
              <c:strCache>
                <c:ptCount val="20"/>
                <c:pt idx="0">
                  <c:v>1ANTH</c:v>
                </c:pt>
                <c:pt idx="1">
                  <c:v>1ASL</c:v>
                </c:pt>
                <c:pt idx="2">
                  <c:v>1CHNS</c:v>
                </c:pt>
                <c:pt idx="3">
                  <c:v>1ECON</c:v>
                </c:pt>
                <c:pt idx="4">
                  <c:v>1EMLS</c:v>
                </c:pt>
                <c:pt idx="5">
                  <c:v>1ENGL</c:v>
                </c:pt>
                <c:pt idx="6">
                  <c:v>1ETHN</c:v>
                </c:pt>
                <c:pt idx="7">
                  <c:v>1FREN</c:v>
                </c:pt>
                <c:pt idx="8">
                  <c:v>1GEOG</c:v>
                </c:pt>
                <c:pt idx="9">
                  <c:v>1HIST</c:v>
                </c:pt>
                <c:pt idx="10">
                  <c:v>1ITAL</c:v>
                </c:pt>
                <c:pt idx="11">
                  <c:v>1JAPN</c:v>
                </c:pt>
                <c:pt idx="12">
                  <c:v>1PHIL</c:v>
                </c:pt>
                <c:pt idx="13">
                  <c:v>1POLT</c:v>
                </c:pt>
                <c:pt idx="14">
                  <c:v>1PSYC</c:v>
                </c:pt>
                <c:pt idx="15">
                  <c:v>1READ</c:v>
                </c:pt>
                <c:pt idx="16">
                  <c:v>1SOC</c:v>
                </c:pt>
                <c:pt idx="17">
                  <c:v>1SPAN</c:v>
                </c:pt>
                <c:pt idx="18">
                  <c:v>1VIET</c:v>
                </c:pt>
                <c:pt idx="19">
                  <c:v>1WMNS</c:v>
                </c:pt>
              </c:strCache>
            </c:strRef>
          </c:cat>
          <c:val>
            <c:numRef>
              <c:f>'RAW FTES by Dept'!$B$5:$B$24</c:f>
              <c:numCache>
                <c:formatCode>General</c:formatCode>
                <c:ptCount val="20"/>
                <c:pt idx="0">
                  <c:v>14.869999999999997</c:v>
                </c:pt>
                <c:pt idx="1">
                  <c:v>9.1</c:v>
                </c:pt>
                <c:pt idx="3">
                  <c:v>12.840000000000002</c:v>
                </c:pt>
                <c:pt idx="5">
                  <c:v>72.3</c:v>
                </c:pt>
                <c:pt idx="6">
                  <c:v>4.0199999999999996</c:v>
                </c:pt>
                <c:pt idx="8">
                  <c:v>8.68</c:v>
                </c:pt>
                <c:pt idx="9">
                  <c:v>28.63</c:v>
                </c:pt>
                <c:pt idx="12">
                  <c:v>26.8</c:v>
                </c:pt>
                <c:pt idx="13">
                  <c:v>27.849999999999998</c:v>
                </c:pt>
                <c:pt idx="14">
                  <c:v>37.85</c:v>
                </c:pt>
                <c:pt idx="15">
                  <c:v>2.37</c:v>
                </c:pt>
                <c:pt idx="16">
                  <c:v>24.230000000000004</c:v>
                </c:pt>
                <c:pt idx="17">
                  <c:v>33.049999999999997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1F-45D8-A0AC-280D801B79A7}"/>
            </c:ext>
          </c:extLst>
        </c:ser>
        <c:ser>
          <c:idx val="1"/>
          <c:order val="1"/>
          <c:tx>
            <c:strRef>
              <c:f>'RAW FTES by Dept'!$C$3:$C$4</c:f>
              <c:strCache>
                <c:ptCount val="1"/>
                <c:pt idx="0">
                  <c:v>2020SU</c:v>
                </c:pt>
              </c:strCache>
            </c:strRef>
          </c:tx>
          <c:spPr>
            <a:solidFill>
              <a:srgbClr val="ED7D31"/>
            </a:solidFill>
            <a:ln w="25400">
              <a:noFill/>
            </a:ln>
          </c:spPr>
          <c:invertIfNegative val="0"/>
          <c:cat>
            <c:strRef>
              <c:f>'RAW FTES by Dept'!$A$5:$A$24</c:f>
              <c:strCache>
                <c:ptCount val="20"/>
                <c:pt idx="0">
                  <c:v>1ANTH</c:v>
                </c:pt>
                <c:pt idx="1">
                  <c:v>1ASL</c:v>
                </c:pt>
                <c:pt idx="2">
                  <c:v>1CHNS</c:v>
                </c:pt>
                <c:pt idx="3">
                  <c:v>1ECON</c:v>
                </c:pt>
                <c:pt idx="4">
                  <c:v>1EMLS</c:v>
                </c:pt>
                <c:pt idx="5">
                  <c:v>1ENGL</c:v>
                </c:pt>
                <c:pt idx="6">
                  <c:v>1ETHN</c:v>
                </c:pt>
                <c:pt idx="7">
                  <c:v>1FREN</c:v>
                </c:pt>
                <c:pt idx="8">
                  <c:v>1GEOG</c:v>
                </c:pt>
                <c:pt idx="9">
                  <c:v>1HIST</c:v>
                </c:pt>
                <c:pt idx="10">
                  <c:v>1ITAL</c:v>
                </c:pt>
                <c:pt idx="11">
                  <c:v>1JAPN</c:v>
                </c:pt>
                <c:pt idx="12">
                  <c:v>1PHIL</c:v>
                </c:pt>
                <c:pt idx="13">
                  <c:v>1POLT</c:v>
                </c:pt>
                <c:pt idx="14">
                  <c:v>1PSYC</c:v>
                </c:pt>
                <c:pt idx="15">
                  <c:v>1READ</c:v>
                </c:pt>
                <c:pt idx="16">
                  <c:v>1SOC</c:v>
                </c:pt>
                <c:pt idx="17">
                  <c:v>1SPAN</c:v>
                </c:pt>
                <c:pt idx="18">
                  <c:v>1VIET</c:v>
                </c:pt>
                <c:pt idx="19">
                  <c:v>1WMNS</c:v>
                </c:pt>
              </c:strCache>
            </c:strRef>
          </c:cat>
          <c:val>
            <c:numRef>
              <c:f>'RAW FTES by Dept'!$C$5:$C$24</c:f>
              <c:numCache>
                <c:formatCode>General</c:formatCode>
                <c:ptCount val="20"/>
                <c:pt idx="0">
                  <c:v>17.3</c:v>
                </c:pt>
                <c:pt idx="1">
                  <c:v>14.79</c:v>
                </c:pt>
                <c:pt idx="3">
                  <c:v>15.94</c:v>
                </c:pt>
                <c:pt idx="5">
                  <c:v>82.53000000000003</c:v>
                </c:pt>
                <c:pt idx="6">
                  <c:v>3.7</c:v>
                </c:pt>
                <c:pt idx="8">
                  <c:v>10.24</c:v>
                </c:pt>
                <c:pt idx="9">
                  <c:v>33.090000000000003</c:v>
                </c:pt>
                <c:pt idx="12">
                  <c:v>31.25</c:v>
                </c:pt>
                <c:pt idx="13">
                  <c:v>31.130000000000003</c:v>
                </c:pt>
                <c:pt idx="14">
                  <c:v>44.469999999999992</c:v>
                </c:pt>
                <c:pt idx="15">
                  <c:v>1.9</c:v>
                </c:pt>
                <c:pt idx="16">
                  <c:v>22.79</c:v>
                </c:pt>
                <c:pt idx="17">
                  <c:v>32.89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51F-45D8-A0AC-280D801B79A7}"/>
            </c:ext>
          </c:extLst>
        </c:ser>
        <c:ser>
          <c:idx val="2"/>
          <c:order val="2"/>
          <c:tx>
            <c:strRef>
              <c:f>'RAW FTES by Dept'!$D$3:$D$4</c:f>
              <c:strCache>
                <c:ptCount val="1"/>
                <c:pt idx="0">
                  <c:v>2019FA</c:v>
                </c:pt>
              </c:strCache>
            </c:strRef>
          </c:tx>
          <c:spPr>
            <a:solidFill>
              <a:srgbClr val="A5A5A5"/>
            </a:solidFill>
            <a:ln w="25400">
              <a:noFill/>
            </a:ln>
          </c:spPr>
          <c:invertIfNegative val="0"/>
          <c:cat>
            <c:strRef>
              <c:f>'RAW FTES by Dept'!$A$5:$A$24</c:f>
              <c:strCache>
                <c:ptCount val="20"/>
                <c:pt idx="0">
                  <c:v>1ANTH</c:v>
                </c:pt>
                <c:pt idx="1">
                  <c:v>1ASL</c:v>
                </c:pt>
                <c:pt idx="2">
                  <c:v>1CHNS</c:v>
                </c:pt>
                <c:pt idx="3">
                  <c:v>1ECON</c:v>
                </c:pt>
                <c:pt idx="4">
                  <c:v>1EMLS</c:v>
                </c:pt>
                <c:pt idx="5">
                  <c:v>1ENGL</c:v>
                </c:pt>
                <c:pt idx="6">
                  <c:v>1ETHN</c:v>
                </c:pt>
                <c:pt idx="7">
                  <c:v>1FREN</c:v>
                </c:pt>
                <c:pt idx="8">
                  <c:v>1GEOG</c:v>
                </c:pt>
                <c:pt idx="9">
                  <c:v>1HIST</c:v>
                </c:pt>
                <c:pt idx="10">
                  <c:v>1ITAL</c:v>
                </c:pt>
                <c:pt idx="11">
                  <c:v>1JAPN</c:v>
                </c:pt>
                <c:pt idx="12">
                  <c:v>1PHIL</c:v>
                </c:pt>
                <c:pt idx="13">
                  <c:v>1POLT</c:v>
                </c:pt>
                <c:pt idx="14">
                  <c:v>1PSYC</c:v>
                </c:pt>
                <c:pt idx="15">
                  <c:v>1READ</c:v>
                </c:pt>
                <c:pt idx="16">
                  <c:v>1SOC</c:v>
                </c:pt>
                <c:pt idx="17">
                  <c:v>1SPAN</c:v>
                </c:pt>
                <c:pt idx="18">
                  <c:v>1VIET</c:v>
                </c:pt>
                <c:pt idx="19">
                  <c:v>1WMNS</c:v>
                </c:pt>
              </c:strCache>
            </c:strRef>
          </c:cat>
          <c:val>
            <c:numRef>
              <c:f>'RAW FTES by Dept'!$D$5:$D$24</c:f>
              <c:numCache>
                <c:formatCode>General</c:formatCode>
                <c:ptCount val="20"/>
                <c:pt idx="0">
                  <c:v>60.599999999999994</c:v>
                </c:pt>
                <c:pt idx="1">
                  <c:v>59.079999999999991</c:v>
                </c:pt>
                <c:pt idx="2">
                  <c:v>3.36</c:v>
                </c:pt>
                <c:pt idx="3">
                  <c:v>54.960000000000008</c:v>
                </c:pt>
                <c:pt idx="4">
                  <c:v>49.78</c:v>
                </c:pt>
                <c:pt idx="5">
                  <c:v>580.38000000000056</c:v>
                </c:pt>
                <c:pt idx="6">
                  <c:v>22.92</c:v>
                </c:pt>
                <c:pt idx="7">
                  <c:v>9.5599999999999987</c:v>
                </c:pt>
                <c:pt idx="8">
                  <c:v>36.800000000000004</c:v>
                </c:pt>
                <c:pt idx="9">
                  <c:v>163.98999999999998</c:v>
                </c:pt>
                <c:pt idx="10">
                  <c:v>8.14</c:v>
                </c:pt>
                <c:pt idx="11">
                  <c:v>12.879999999999999</c:v>
                </c:pt>
                <c:pt idx="12">
                  <c:v>83.509999999999991</c:v>
                </c:pt>
                <c:pt idx="13">
                  <c:v>101.36999999999999</c:v>
                </c:pt>
                <c:pt idx="14">
                  <c:v>161.39000000000004</c:v>
                </c:pt>
                <c:pt idx="15">
                  <c:v>17.89</c:v>
                </c:pt>
                <c:pt idx="16">
                  <c:v>74.67</c:v>
                </c:pt>
                <c:pt idx="17">
                  <c:v>108.34000000000002</c:v>
                </c:pt>
                <c:pt idx="18">
                  <c:v>11.149999999999999</c:v>
                </c:pt>
                <c:pt idx="19">
                  <c:v>7.5200000000000005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51F-45D8-A0AC-280D801B79A7}"/>
            </c:ext>
          </c:extLst>
        </c:ser>
        <c:ser>
          <c:idx val="3"/>
          <c:order val="3"/>
          <c:tx>
            <c:strRef>
              <c:f>'RAW FTES by Dept'!$E$3:$E$4</c:f>
              <c:strCache>
                <c:ptCount val="1"/>
                <c:pt idx="0">
                  <c:v>2020FA</c:v>
                </c:pt>
              </c:strCache>
            </c:strRef>
          </c:tx>
          <c:spPr>
            <a:solidFill>
              <a:srgbClr val="FFC000"/>
            </a:solidFill>
            <a:ln w="25400">
              <a:noFill/>
            </a:ln>
          </c:spPr>
          <c:invertIfNegative val="0"/>
          <c:cat>
            <c:strRef>
              <c:f>'RAW FTES by Dept'!$A$5:$A$24</c:f>
              <c:strCache>
                <c:ptCount val="20"/>
                <c:pt idx="0">
                  <c:v>1ANTH</c:v>
                </c:pt>
                <c:pt idx="1">
                  <c:v>1ASL</c:v>
                </c:pt>
                <c:pt idx="2">
                  <c:v>1CHNS</c:v>
                </c:pt>
                <c:pt idx="3">
                  <c:v>1ECON</c:v>
                </c:pt>
                <c:pt idx="4">
                  <c:v>1EMLS</c:v>
                </c:pt>
                <c:pt idx="5">
                  <c:v>1ENGL</c:v>
                </c:pt>
                <c:pt idx="6">
                  <c:v>1ETHN</c:v>
                </c:pt>
                <c:pt idx="7">
                  <c:v>1FREN</c:v>
                </c:pt>
                <c:pt idx="8">
                  <c:v>1GEOG</c:v>
                </c:pt>
                <c:pt idx="9">
                  <c:v>1HIST</c:v>
                </c:pt>
                <c:pt idx="10">
                  <c:v>1ITAL</c:v>
                </c:pt>
                <c:pt idx="11">
                  <c:v>1JAPN</c:v>
                </c:pt>
                <c:pt idx="12">
                  <c:v>1PHIL</c:v>
                </c:pt>
                <c:pt idx="13">
                  <c:v>1POLT</c:v>
                </c:pt>
                <c:pt idx="14">
                  <c:v>1PSYC</c:v>
                </c:pt>
                <c:pt idx="15">
                  <c:v>1READ</c:v>
                </c:pt>
                <c:pt idx="16">
                  <c:v>1SOC</c:v>
                </c:pt>
                <c:pt idx="17">
                  <c:v>1SPAN</c:v>
                </c:pt>
                <c:pt idx="18">
                  <c:v>1VIET</c:v>
                </c:pt>
                <c:pt idx="19">
                  <c:v>1WMNS</c:v>
                </c:pt>
              </c:strCache>
            </c:strRef>
          </c:cat>
          <c:val>
            <c:numRef>
              <c:f>'RAW FTES by Dept'!$E$5:$E$24</c:f>
              <c:numCache>
                <c:formatCode>General</c:formatCode>
                <c:ptCount val="20"/>
                <c:pt idx="0">
                  <c:v>62.429999999999993</c:v>
                </c:pt>
                <c:pt idx="1">
                  <c:v>49.849999999999994</c:v>
                </c:pt>
                <c:pt idx="2">
                  <c:v>3.54</c:v>
                </c:pt>
                <c:pt idx="3">
                  <c:v>47.769999999999996</c:v>
                </c:pt>
                <c:pt idx="4">
                  <c:v>24.23</c:v>
                </c:pt>
                <c:pt idx="5">
                  <c:v>440.79000000000025</c:v>
                </c:pt>
                <c:pt idx="6">
                  <c:v>21.19</c:v>
                </c:pt>
                <c:pt idx="7">
                  <c:v>10.44</c:v>
                </c:pt>
                <c:pt idx="8">
                  <c:v>23.9</c:v>
                </c:pt>
                <c:pt idx="9">
                  <c:v>148.65999999999997</c:v>
                </c:pt>
                <c:pt idx="10">
                  <c:v>7.44</c:v>
                </c:pt>
                <c:pt idx="11">
                  <c:v>12.74</c:v>
                </c:pt>
                <c:pt idx="12">
                  <c:v>66.209999999999994</c:v>
                </c:pt>
                <c:pt idx="13">
                  <c:v>84.359999999999985</c:v>
                </c:pt>
                <c:pt idx="14">
                  <c:v>169.61999999999995</c:v>
                </c:pt>
                <c:pt idx="15">
                  <c:v>16.170000000000002</c:v>
                </c:pt>
                <c:pt idx="16">
                  <c:v>71.58</c:v>
                </c:pt>
                <c:pt idx="17">
                  <c:v>104.13</c:v>
                </c:pt>
                <c:pt idx="18">
                  <c:v>15.219999999999999</c:v>
                </c:pt>
                <c:pt idx="19">
                  <c:v>11.98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51F-45D8-A0AC-280D801B79A7}"/>
            </c:ext>
          </c:extLst>
        </c:ser>
        <c:ser>
          <c:idx val="4"/>
          <c:order val="4"/>
          <c:tx>
            <c:strRef>
              <c:f>'RAW FTES by Dept'!$F$3:$F$4</c:f>
              <c:strCache>
                <c:ptCount val="1"/>
                <c:pt idx="0">
                  <c:v>2020SI</c:v>
                </c:pt>
              </c:strCache>
            </c:strRef>
          </c:tx>
          <c:spPr>
            <a:solidFill>
              <a:srgbClr val="4472C4"/>
            </a:solidFill>
            <a:ln w="25400">
              <a:noFill/>
            </a:ln>
          </c:spPr>
          <c:invertIfNegative val="0"/>
          <c:cat>
            <c:strRef>
              <c:f>'RAW FTES by Dept'!$A$5:$A$24</c:f>
              <c:strCache>
                <c:ptCount val="20"/>
                <c:pt idx="0">
                  <c:v>1ANTH</c:v>
                </c:pt>
                <c:pt idx="1">
                  <c:v>1ASL</c:v>
                </c:pt>
                <c:pt idx="2">
                  <c:v>1CHNS</c:v>
                </c:pt>
                <c:pt idx="3">
                  <c:v>1ECON</c:v>
                </c:pt>
                <c:pt idx="4">
                  <c:v>1EMLS</c:v>
                </c:pt>
                <c:pt idx="5">
                  <c:v>1ENGL</c:v>
                </c:pt>
                <c:pt idx="6">
                  <c:v>1ETHN</c:v>
                </c:pt>
                <c:pt idx="7">
                  <c:v>1FREN</c:v>
                </c:pt>
                <c:pt idx="8">
                  <c:v>1GEOG</c:v>
                </c:pt>
                <c:pt idx="9">
                  <c:v>1HIST</c:v>
                </c:pt>
                <c:pt idx="10">
                  <c:v>1ITAL</c:v>
                </c:pt>
                <c:pt idx="11">
                  <c:v>1JAPN</c:v>
                </c:pt>
                <c:pt idx="12">
                  <c:v>1PHIL</c:v>
                </c:pt>
                <c:pt idx="13">
                  <c:v>1POLT</c:v>
                </c:pt>
                <c:pt idx="14">
                  <c:v>1PSYC</c:v>
                </c:pt>
                <c:pt idx="15">
                  <c:v>1READ</c:v>
                </c:pt>
                <c:pt idx="16">
                  <c:v>1SOC</c:v>
                </c:pt>
                <c:pt idx="17">
                  <c:v>1SPAN</c:v>
                </c:pt>
                <c:pt idx="18">
                  <c:v>1VIET</c:v>
                </c:pt>
                <c:pt idx="19">
                  <c:v>1WMNS</c:v>
                </c:pt>
              </c:strCache>
            </c:strRef>
          </c:cat>
          <c:val>
            <c:numRef>
              <c:f>'RAW FTES by Dept'!$F$5:$F$24</c:f>
              <c:numCache>
                <c:formatCode>General</c:formatCode>
                <c:ptCount val="20"/>
                <c:pt idx="0">
                  <c:v>4.84</c:v>
                </c:pt>
                <c:pt idx="1">
                  <c:v>3.15</c:v>
                </c:pt>
                <c:pt idx="3">
                  <c:v>10.74</c:v>
                </c:pt>
                <c:pt idx="5">
                  <c:v>39</c:v>
                </c:pt>
                <c:pt idx="7">
                  <c:v>2.85</c:v>
                </c:pt>
                <c:pt idx="8">
                  <c:v>6.72</c:v>
                </c:pt>
                <c:pt idx="9">
                  <c:v>16.130000000000003</c:v>
                </c:pt>
                <c:pt idx="12">
                  <c:v>7.38</c:v>
                </c:pt>
                <c:pt idx="13">
                  <c:v>20.27</c:v>
                </c:pt>
                <c:pt idx="14">
                  <c:v>22.43</c:v>
                </c:pt>
                <c:pt idx="15">
                  <c:v>2.2799999999999998</c:v>
                </c:pt>
                <c:pt idx="16">
                  <c:v>10.49</c:v>
                </c:pt>
                <c:pt idx="17">
                  <c:v>16.27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51F-45D8-A0AC-280D801B79A7}"/>
            </c:ext>
          </c:extLst>
        </c:ser>
        <c:ser>
          <c:idx val="5"/>
          <c:order val="5"/>
          <c:tx>
            <c:strRef>
              <c:f>'RAW FTES by Dept'!$G$3:$G$4</c:f>
              <c:strCache>
                <c:ptCount val="1"/>
                <c:pt idx="0">
                  <c:v>2021SI</c:v>
                </c:pt>
              </c:strCache>
            </c:strRef>
          </c:tx>
          <c:spPr>
            <a:solidFill>
              <a:srgbClr val="70AD47"/>
            </a:solidFill>
            <a:ln w="25400">
              <a:noFill/>
            </a:ln>
          </c:spPr>
          <c:invertIfNegative val="0"/>
          <c:cat>
            <c:strRef>
              <c:f>'RAW FTES by Dept'!$A$5:$A$24</c:f>
              <c:strCache>
                <c:ptCount val="20"/>
                <c:pt idx="0">
                  <c:v>1ANTH</c:v>
                </c:pt>
                <c:pt idx="1">
                  <c:v>1ASL</c:v>
                </c:pt>
                <c:pt idx="2">
                  <c:v>1CHNS</c:v>
                </c:pt>
                <c:pt idx="3">
                  <c:v>1ECON</c:v>
                </c:pt>
                <c:pt idx="4">
                  <c:v>1EMLS</c:v>
                </c:pt>
                <c:pt idx="5">
                  <c:v>1ENGL</c:v>
                </c:pt>
                <c:pt idx="6">
                  <c:v>1ETHN</c:v>
                </c:pt>
                <c:pt idx="7">
                  <c:v>1FREN</c:v>
                </c:pt>
                <c:pt idx="8">
                  <c:v>1GEOG</c:v>
                </c:pt>
                <c:pt idx="9">
                  <c:v>1HIST</c:v>
                </c:pt>
                <c:pt idx="10">
                  <c:v>1ITAL</c:v>
                </c:pt>
                <c:pt idx="11">
                  <c:v>1JAPN</c:v>
                </c:pt>
                <c:pt idx="12">
                  <c:v>1PHIL</c:v>
                </c:pt>
                <c:pt idx="13">
                  <c:v>1POLT</c:v>
                </c:pt>
                <c:pt idx="14">
                  <c:v>1PSYC</c:v>
                </c:pt>
                <c:pt idx="15">
                  <c:v>1READ</c:v>
                </c:pt>
                <c:pt idx="16">
                  <c:v>1SOC</c:v>
                </c:pt>
                <c:pt idx="17">
                  <c:v>1SPAN</c:v>
                </c:pt>
                <c:pt idx="18">
                  <c:v>1VIET</c:v>
                </c:pt>
                <c:pt idx="19">
                  <c:v>1WMNS</c:v>
                </c:pt>
              </c:strCache>
            </c:strRef>
          </c:cat>
          <c:val>
            <c:numRef>
              <c:f>'RAW FTES by Dept'!$G$5:$G$24</c:f>
              <c:numCache>
                <c:formatCode>General</c:formatCode>
                <c:ptCount val="20"/>
                <c:pt idx="0">
                  <c:v>6.07</c:v>
                </c:pt>
                <c:pt idx="1">
                  <c:v>7.84</c:v>
                </c:pt>
                <c:pt idx="3">
                  <c:v>10.43</c:v>
                </c:pt>
                <c:pt idx="5">
                  <c:v>34.049999999999997</c:v>
                </c:pt>
                <c:pt idx="6">
                  <c:v>2.94</c:v>
                </c:pt>
                <c:pt idx="7">
                  <c:v>3.32</c:v>
                </c:pt>
                <c:pt idx="8">
                  <c:v>7.12</c:v>
                </c:pt>
                <c:pt idx="9">
                  <c:v>21.150000000000002</c:v>
                </c:pt>
                <c:pt idx="12">
                  <c:v>11.370000000000001</c:v>
                </c:pt>
                <c:pt idx="13">
                  <c:v>23.97</c:v>
                </c:pt>
                <c:pt idx="14">
                  <c:v>24.990000000000002</c:v>
                </c:pt>
                <c:pt idx="15">
                  <c:v>1.99</c:v>
                </c:pt>
                <c:pt idx="16">
                  <c:v>11</c:v>
                </c:pt>
                <c:pt idx="17">
                  <c:v>18.64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51F-45D8-A0AC-280D801B79A7}"/>
            </c:ext>
          </c:extLst>
        </c:ser>
        <c:ser>
          <c:idx val="6"/>
          <c:order val="6"/>
          <c:tx>
            <c:strRef>
              <c:f>'RAW FTES by Dept'!$H$3:$H$4</c:f>
              <c:strCache>
                <c:ptCount val="1"/>
                <c:pt idx="0">
                  <c:v>2020SP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'RAW FTES by Dept'!$A$5:$A$24</c:f>
              <c:strCache>
                <c:ptCount val="20"/>
                <c:pt idx="0">
                  <c:v>1ANTH</c:v>
                </c:pt>
                <c:pt idx="1">
                  <c:v>1ASL</c:v>
                </c:pt>
                <c:pt idx="2">
                  <c:v>1CHNS</c:v>
                </c:pt>
                <c:pt idx="3">
                  <c:v>1ECON</c:v>
                </c:pt>
                <c:pt idx="4">
                  <c:v>1EMLS</c:v>
                </c:pt>
                <c:pt idx="5">
                  <c:v>1ENGL</c:v>
                </c:pt>
                <c:pt idx="6">
                  <c:v>1ETHN</c:v>
                </c:pt>
                <c:pt idx="7">
                  <c:v>1FREN</c:v>
                </c:pt>
                <c:pt idx="8">
                  <c:v>1GEOG</c:v>
                </c:pt>
                <c:pt idx="9">
                  <c:v>1HIST</c:v>
                </c:pt>
                <c:pt idx="10">
                  <c:v>1ITAL</c:v>
                </c:pt>
                <c:pt idx="11">
                  <c:v>1JAPN</c:v>
                </c:pt>
                <c:pt idx="12">
                  <c:v>1PHIL</c:v>
                </c:pt>
                <c:pt idx="13">
                  <c:v>1POLT</c:v>
                </c:pt>
                <c:pt idx="14">
                  <c:v>1PSYC</c:v>
                </c:pt>
                <c:pt idx="15">
                  <c:v>1READ</c:v>
                </c:pt>
                <c:pt idx="16">
                  <c:v>1SOC</c:v>
                </c:pt>
                <c:pt idx="17">
                  <c:v>1SPAN</c:v>
                </c:pt>
                <c:pt idx="18">
                  <c:v>1VIET</c:v>
                </c:pt>
                <c:pt idx="19">
                  <c:v>1WMNS</c:v>
                </c:pt>
              </c:strCache>
            </c:strRef>
          </c:cat>
          <c:val>
            <c:numRef>
              <c:f>'RAW FTES by Dept'!$H$5:$H$24</c:f>
              <c:numCache>
                <c:formatCode>General</c:formatCode>
                <c:ptCount val="20"/>
                <c:pt idx="0">
                  <c:v>56.039999999999992</c:v>
                </c:pt>
                <c:pt idx="1">
                  <c:v>64.849999999999994</c:v>
                </c:pt>
                <c:pt idx="2">
                  <c:v>5.13</c:v>
                </c:pt>
                <c:pt idx="3">
                  <c:v>59.639999999999986</c:v>
                </c:pt>
                <c:pt idx="4">
                  <c:v>35.14</c:v>
                </c:pt>
                <c:pt idx="5">
                  <c:v>415.59000000000009</c:v>
                </c:pt>
                <c:pt idx="6">
                  <c:v>21.92</c:v>
                </c:pt>
                <c:pt idx="7">
                  <c:v>11.25</c:v>
                </c:pt>
                <c:pt idx="8">
                  <c:v>33.71</c:v>
                </c:pt>
                <c:pt idx="9">
                  <c:v>150.44000000000005</c:v>
                </c:pt>
                <c:pt idx="10">
                  <c:v>5.32</c:v>
                </c:pt>
                <c:pt idx="11">
                  <c:v>10.45</c:v>
                </c:pt>
                <c:pt idx="12">
                  <c:v>80.87</c:v>
                </c:pt>
                <c:pt idx="13">
                  <c:v>95.679999999999978</c:v>
                </c:pt>
                <c:pt idx="14">
                  <c:v>162.94</c:v>
                </c:pt>
                <c:pt idx="15">
                  <c:v>14.370000000000003</c:v>
                </c:pt>
                <c:pt idx="16">
                  <c:v>76.06</c:v>
                </c:pt>
                <c:pt idx="17">
                  <c:v>97.469999999999985</c:v>
                </c:pt>
                <c:pt idx="18">
                  <c:v>14.16</c:v>
                </c:pt>
                <c:pt idx="19">
                  <c:v>6.34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51F-45D8-A0AC-280D801B79A7}"/>
            </c:ext>
          </c:extLst>
        </c:ser>
        <c:ser>
          <c:idx val="7"/>
          <c:order val="7"/>
          <c:tx>
            <c:strRef>
              <c:f>'RAW FTES by Dept'!$I$3:$I$4</c:f>
              <c:strCache>
                <c:ptCount val="1"/>
                <c:pt idx="0">
                  <c:v>2021SP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'RAW FTES by Dept'!$A$5:$A$24</c:f>
              <c:strCache>
                <c:ptCount val="20"/>
                <c:pt idx="0">
                  <c:v>1ANTH</c:v>
                </c:pt>
                <c:pt idx="1">
                  <c:v>1ASL</c:v>
                </c:pt>
                <c:pt idx="2">
                  <c:v>1CHNS</c:v>
                </c:pt>
                <c:pt idx="3">
                  <c:v>1ECON</c:v>
                </c:pt>
                <c:pt idx="4">
                  <c:v>1EMLS</c:v>
                </c:pt>
                <c:pt idx="5">
                  <c:v>1ENGL</c:v>
                </c:pt>
                <c:pt idx="6">
                  <c:v>1ETHN</c:v>
                </c:pt>
                <c:pt idx="7">
                  <c:v>1FREN</c:v>
                </c:pt>
                <c:pt idx="8">
                  <c:v>1GEOG</c:v>
                </c:pt>
                <c:pt idx="9">
                  <c:v>1HIST</c:v>
                </c:pt>
                <c:pt idx="10">
                  <c:v>1ITAL</c:v>
                </c:pt>
                <c:pt idx="11">
                  <c:v>1JAPN</c:v>
                </c:pt>
                <c:pt idx="12">
                  <c:v>1PHIL</c:v>
                </c:pt>
                <c:pt idx="13">
                  <c:v>1POLT</c:v>
                </c:pt>
                <c:pt idx="14">
                  <c:v>1PSYC</c:v>
                </c:pt>
                <c:pt idx="15">
                  <c:v>1READ</c:v>
                </c:pt>
                <c:pt idx="16">
                  <c:v>1SOC</c:v>
                </c:pt>
                <c:pt idx="17">
                  <c:v>1SPAN</c:v>
                </c:pt>
                <c:pt idx="18">
                  <c:v>1VIET</c:v>
                </c:pt>
                <c:pt idx="19">
                  <c:v>1WMNS</c:v>
                </c:pt>
              </c:strCache>
            </c:strRef>
          </c:cat>
          <c:val>
            <c:numRef>
              <c:f>'RAW FTES by Dept'!$I$5:$I$24</c:f>
              <c:numCache>
                <c:formatCode>General</c:formatCode>
                <c:ptCount val="20"/>
                <c:pt idx="0">
                  <c:v>52.859999999999992</c:v>
                </c:pt>
                <c:pt idx="1">
                  <c:v>63.889999999999993</c:v>
                </c:pt>
                <c:pt idx="2">
                  <c:v>4.5999999999999996</c:v>
                </c:pt>
                <c:pt idx="3">
                  <c:v>46.499999999999993</c:v>
                </c:pt>
                <c:pt idx="4">
                  <c:v>19.86</c:v>
                </c:pt>
                <c:pt idx="5">
                  <c:v>322.63999999999993</c:v>
                </c:pt>
                <c:pt idx="6">
                  <c:v>14.399999999999999</c:v>
                </c:pt>
                <c:pt idx="7">
                  <c:v>11.790000000000001</c:v>
                </c:pt>
                <c:pt idx="8">
                  <c:v>27.800000000000004</c:v>
                </c:pt>
                <c:pt idx="9">
                  <c:v>133.47</c:v>
                </c:pt>
                <c:pt idx="10">
                  <c:v>5.38</c:v>
                </c:pt>
                <c:pt idx="11">
                  <c:v>14.189999999999998</c:v>
                </c:pt>
                <c:pt idx="12">
                  <c:v>63.29999999999999</c:v>
                </c:pt>
                <c:pt idx="13">
                  <c:v>69.53</c:v>
                </c:pt>
                <c:pt idx="14">
                  <c:v>137.17999999999998</c:v>
                </c:pt>
                <c:pt idx="15">
                  <c:v>11.66</c:v>
                </c:pt>
                <c:pt idx="16">
                  <c:v>72.260000000000005</c:v>
                </c:pt>
                <c:pt idx="17">
                  <c:v>96.919999999999987</c:v>
                </c:pt>
                <c:pt idx="18">
                  <c:v>13.46</c:v>
                </c:pt>
                <c:pt idx="19">
                  <c:v>9.7099999999999991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51F-45D8-A0AC-280D801B79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37844560"/>
        <c:axId val="1"/>
      </c:barChart>
      <c:catAx>
        <c:axId val="437844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0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overlay val="0"/>
          <c:spPr>
            <a:noFill/>
            <a:ln w="25400">
              <a:noFill/>
            </a:ln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784456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</c:extLst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[Annual Comparison 20-21.xlsx]RAW FTES by Dept!PivotTable4</c:name>
    <c:fmtId val="42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FTES by Department</a:t>
            </a:r>
          </a:p>
        </c:rich>
      </c:tx>
      <c:layout>
        <c:manualLayout>
          <c:xMode val="edge"/>
          <c:yMode val="edge"/>
          <c:x val="9.4287067570812386E-2"/>
          <c:y val="2.8413575374901343E-2"/>
        </c:manualLayout>
      </c:layout>
      <c:overlay val="0"/>
      <c:spPr>
        <a:noFill/>
        <a:ln w="25400">
          <a:noFill/>
        </a:ln>
      </c:spPr>
    </c:title>
    <c:autoTitleDeleted val="0"/>
    <c:pivotFmts>
      <c:pivotFmt>
        <c:idx val="0"/>
        <c:spPr>
          <a:solidFill>
            <a:srgbClr val="5B9BD5"/>
          </a:solidFill>
          <a:ln w="25400">
            <a:noFill/>
          </a:ln>
        </c:spPr>
        <c:marker>
          <c:symbol val="none"/>
        </c:marker>
      </c:pivotFmt>
      <c:pivotFmt>
        <c:idx val="1"/>
        <c:spPr>
          <a:solidFill>
            <a:srgbClr val="ED7D31"/>
          </a:solidFill>
          <a:ln w="25400">
            <a:noFill/>
          </a:ln>
        </c:spPr>
        <c:marker>
          <c:symbol val="none"/>
        </c:marker>
      </c:pivotFmt>
      <c:pivotFmt>
        <c:idx val="2"/>
        <c:spPr>
          <a:solidFill>
            <a:srgbClr val="A5A5A5"/>
          </a:solidFill>
          <a:ln w="25400">
            <a:noFill/>
          </a:ln>
        </c:spPr>
        <c:marker>
          <c:symbol val="none"/>
        </c:marker>
      </c:pivotFmt>
      <c:pivotFmt>
        <c:idx val="3"/>
        <c:spPr>
          <a:solidFill>
            <a:srgbClr val="FFC000"/>
          </a:solidFill>
          <a:ln w="25400">
            <a:noFill/>
          </a:ln>
        </c:spPr>
        <c:marker>
          <c:symbol val="none"/>
        </c:marker>
      </c:pivotFmt>
      <c:pivotFmt>
        <c:idx val="4"/>
        <c:spPr>
          <a:solidFill>
            <a:srgbClr val="4472C4"/>
          </a:solidFill>
          <a:ln w="25400">
            <a:noFill/>
          </a:ln>
        </c:spPr>
        <c:marker>
          <c:symbol val="none"/>
        </c:marker>
      </c:pivotFmt>
      <c:pivotFmt>
        <c:idx val="5"/>
        <c:spPr>
          <a:solidFill>
            <a:srgbClr val="70AD47"/>
          </a:solidFill>
          <a:ln w="25400">
            <a:noFill/>
          </a:ln>
        </c:spPr>
        <c:marker>
          <c:symbol val="none"/>
        </c:marker>
      </c:pivotFmt>
      <c:pivotFmt>
        <c:idx val="6"/>
        <c:spPr>
          <a:solidFill>
            <a:schemeClr val="accent1">
              <a:lumMod val="6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2">
              <a:lumMod val="6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rgbClr val="5B9BD5"/>
          </a:solidFill>
          <a:ln w="25400">
            <a:noFill/>
          </a:ln>
        </c:spPr>
        <c:marker>
          <c:symbol val="none"/>
        </c:marker>
      </c:pivotFmt>
      <c:pivotFmt>
        <c:idx val="9"/>
        <c:spPr>
          <a:solidFill>
            <a:srgbClr val="ED7D31"/>
          </a:solidFill>
          <a:ln w="25400">
            <a:noFill/>
          </a:ln>
        </c:spPr>
        <c:marker>
          <c:symbol val="none"/>
        </c:marker>
      </c:pivotFmt>
      <c:pivotFmt>
        <c:idx val="10"/>
        <c:spPr>
          <a:solidFill>
            <a:srgbClr val="A5A5A5"/>
          </a:solidFill>
          <a:ln w="25400">
            <a:noFill/>
          </a:ln>
        </c:spPr>
        <c:marker>
          <c:symbol val="none"/>
        </c:marker>
      </c:pivotFmt>
      <c:pivotFmt>
        <c:idx val="11"/>
        <c:spPr>
          <a:solidFill>
            <a:srgbClr val="FFC000"/>
          </a:solidFill>
          <a:ln w="25400">
            <a:noFill/>
          </a:ln>
        </c:spPr>
        <c:marker>
          <c:symbol val="none"/>
        </c:marker>
      </c:pivotFmt>
      <c:pivotFmt>
        <c:idx val="12"/>
        <c:spPr>
          <a:solidFill>
            <a:srgbClr val="4472C4"/>
          </a:solidFill>
          <a:ln w="25400">
            <a:noFill/>
          </a:ln>
        </c:spPr>
        <c:marker>
          <c:symbol val="none"/>
        </c:marker>
      </c:pivotFmt>
      <c:pivotFmt>
        <c:idx val="13"/>
        <c:spPr>
          <a:solidFill>
            <a:srgbClr val="70AD47"/>
          </a:solidFill>
          <a:ln w="25400">
            <a:noFill/>
          </a:ln>
        </c:spPr>
        <c:marker>
          <c:symbol val="none"/>
        </c:marker>
      </c:pivotFmt>
      <c:pivotFmt>
        <c:idx val="14"/>
        <c:spPr>
          <a:solidFill>
            <a:schemeClr val="accent1">
              <a:lumMod val="6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2">
              <a:lumMod val="6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rgbClr val="5B9BD5"/>
          </a:solidFill>
          <a:ln w="25400">
            <a:noFill/>
          </a:ln>
        </c:spPr>
        <c:marker>
          <c:symbol val="none"/>
        </c:marker>
      </c:pivotFmt>
      <c:pivotFmt>
        <c:idx val="17"/>
        <c:spPr>
          <a:solidFill>
            <a:srgbClr val="ED7D31"/>
          </a:solidFill>
          <a:ln w="25400">
            <a:noFill/>
          </a:ln>
        </c:spPr>
        <c:marker>
          <c:symbol val="none"/>
        </c:marker>
      </c:pivotFmt>
      <c:pivotFmt>
        <c:idx val="18"/>
        <c:spPr>
          <a:solidFill>
            <a:srgbClr val="A5A5A5"/>
          </a:solidFill>
          <a:ln w="25400">
            <a:noFill/>
          </a:ln>
        </c:spPr>
        <c:marker>
          <c:symbol val="none"/>
        </c:marker>
      </c:pivotFmt>
      <c:pivotFmt>
        <c:idx val="19"/>
        <c:spPr>
          <a:solidFill>
            <a:srgbClr val="FFC000"/>
          </a:solidFill>
          <a:ln w="25400">
            <a:noFill/>
          </a:ln>
        </c:spPr>
        <c:marker>
          <c:symbol val="none"/>
        </c:marker>
      </c:pivotFmt>
      <c:pivotFmt>
        <c:idx val="20"/>
        <c:spPr>
          <a:solidFill>
            <a:srgbClr val="4472C4"/>
          </a:solidFill>
          <a:ln w="25400">
            <a:noFill/>
          </a:ln>
        </c:spPr>
        <c:marker>
          <c:symbol val="none"/>
        </c:marker>
      </c:pivotFmt>
      <c:pivotFmt>
        <c:idx val="21"/>
        <c:spPr>
          <a:solidFill>
            <a:srgbClr val="70AD47"/>
          </a:solidFill>
          <a:ln w="25400">
            <a:noFill/>
          </a:ln>
        </c:spPr>
        <c:marker>
          <c:symbol val="none"/>
        </c:marker>
      </c:pivotFmt>
      <c:pivotFmt>
        <c:idx val="22"/>
        <c:spPr>
          <a:solidFill>
            <a:schemeClr val="accent1">
              <a:lumMod val="6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2">
              <a:lumMod val="60000"/>
            </a:schemeClr>
          </a:solidFill>
          <a:ln>
            <a:noFill/>
          </a:ln>
          <a:effectLst/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'RAW FTES by Dept'!$B$3:$B$4</c:f>
              <c:strCache>
                <c:ptCount val="1"/>
                <c:pt idx="0">
                  <c:v>2019SU</c:v>
                </c:pt>
              </c:strCache>
            </c:strRef>
          </c:tx>
          <c:spPr>
            <a:solidFill>
              <a:srgbClr val="5B9BD5"/>
            </a:solidFill>
            <a:ln w="25400">
              <a:noFill/>
            </a:ln>
          </c:spPr>
          <c:invertIfNegative val="0"/>
          <c:cat>
            <c:strRef>
              <c:f>'RAW FTES by Dept'!$A$5:$A$18</c:f>
              <c:strCache>
                <c:ptCount val="14"/>
                <c:pt idx="0">
                  <c:v>1AUTO</c:v>
                </c:pt>
                <c:pt idx="1">
                  <c:v>1CDEV</c:v>
                </c:pt>
                <c:pt idx="2">
                  <c:v>1CJ</c:v>
                </c:pt>
                <c:pt idx="3">
                  <c:v>1CJA</c:v>
                </c:pt>
                <c:pt idx="4">
                  <c:v>1DSL</c:v>
                </c:pt>
                <c:pt idx="5">
                  <c:v>1FDM</c:v>
                </c:pt>
                <c:pt idx="6">
                  <c:v>1FIAC</c:v>
                </c:pt>
                <c:pt idx="7">
                  <c:v>1FIRE</c:v>
                </c:pt>
                <c:pt idx="8">
                  <c:v>1MNFG</c:v>
                </c:pt>
                <c:pt idx="9">
                  <c:v>1NUTR</c:v>
                </c:pt>
                <c:pt idx="10">
                  <c:v>1OTA</c:v>
                </c:pt>
                <c:pt idx="11">
                  <c:v>1PHAR</c:v>
                </c:pt>
                <c:pt idx="12">
                  <c:v>1SLPA</c:v>
                </c:pt>
                <c:pt idx="13">
                  <c:v>1WELD</c:v>
                </c:pt>
              </c:strCache>
            </c:strRef>
          </c:cat>
          <c:val>
            <c:numRef>
              <c:f>'RAW FTES by Dept'!$B$5:$B$18</c:f>
              <c:numCache>
                <c:formatCode>General</c:formatCode>
                <c:ptCount val="14"/>
                <c:pt idx="0">
                  <c:v>8.31</c:v>
                </c:pt>
                <c:pt idx="1">
                  <c:v>48.24</c:v>
                </c:pt>
                <c:pt idx="2">
                  <c:v>5.29</c:v>
                </c:pt>
                <c:pt idx="3">
                  <c:v>247.60000000000011</c:v>
                </c:pt>
                <c:pt idx="5">
                  <c:v>3.55</c:v>
                </c:pt>
                <c:pt idx="6">
                  <c:v>82.23</c:v>
                </c:pt>
                <c:pt idx="7">
                  <c:v>16.22</c:v>
                </c:pt>
                <c:pt idx="8">
                  <c:v>13.39</c:v>
                </c:pt>
                <c:pt idx="9">
                  <c:v>6.08</c:v>
                </c:pt>
                <c:pt idx="10">
                  <c:v>4.17</c:v>
                </c:pt>
                <c:pt idx="11">
                  <c:v>1.4000000000000001</c:v>
                </c:pt>
                <c:pt idx="13">
                  <c:v>12.36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63-4EF1-97E5-0C4B0E01761F}"/>
            </c:ext>
          </c:extLst>
        </c:ser>
        <c:ser>
          <c:idx val="1"/>
          <c:order val="1"/>
          <c:tx>
            <c:strRef>
              <c:f>'RAW FTES by Dept'!$C$3:$C$4</c:f>
              <c:strCache>
                <c:ptCount val="1"/>
                <c:pt idx="0">
                  <c:v>2020SU</c:v>
                </c:pt>
              </c:strCache>
            </c:strRef>
          </c:tx>
          <c:spPr>
            <a:solidFill>
              <a:srgbClr val="ED7D31"/>
            </a:solidFill>
            <a:ln w="25400">
              <a:noFill/>
            </a:ln>
          </c:spPr>
          <c:invertIfNegative val="0"/>
          <c:cat>
            <c:strRef>
              <c:f>'RAW FTES by Dept'!$A$5:$A$18</c:f>
              <c:strCache>
                <c:ptCount val="14"/>
                <c:pt idx="0">
                  <c:v>1AUTO</c:v>
                </c:pt>
                <c:pt idx="1">
                  <c:v>1CDEV</c:v>
                </c:pt>
                <c:pt idx="2">
                  <c:v>1CJ</c:v>
                </c:pt>
                <c:pt idx="3">
                  <c:v>1CJA</c:v>
                </c:pt>
                <c:pt idx="4">
                  <c:v>1DSL</c:v>
                </c:pt>
                <c:pt idx="5">
                  <c:v>1FDM</c:v>
                </c:pt>
                <c:pt idx="6">
                  <c:v>1FIAC</c:v>
                </c:pt>
                <c:pt idx="7">
                  <c:v>1FIRE</c:v>
                </c:pt>
                <c:pt idx="8">
                  <c:v>1MNFG</c:v>
                </c:pt>
                <c:pt idx="9">
                  <c:v>1NUTR</c:v>
                </c:pt>
                <c:pt idx="10">
                  <c:v>1OTA</c:v>
                </c:pt>
                <c:pt idx="11">
                  <c:v>1PHAR</c:v>
                </c:pt>
                <c:pt idx="12">
                  <c:v>1SLPA</c:v>
                </c:pt>
                <c:pt idx="13">
                  <c:v>1WELD</c:v>
                </c:pt>
              </c:strCache>
            </c:strRef>
          </c:cat>
          <c:val>
            <c:numRef>
              <c:f>'RAW FTES by Dept'!$C$5:$C$18</c:f>
              <c:numCache>
                <c:formatCode>General</c:formatCode>
                <c:ptCount val="14"/>
                <c:pt idx="0">
                  <c:v>1.99</c:v>
                </c:pt>
                <c:pt idx="1">
                  <c:v>55.43</c:v>
                </c:pt>
                <c:pt idx="2">
                  <c:v>4.5599999999999996</c:v>
                </c:pt>
                <c:pt idx="3">
                  <c:v>186.88</c:v>
                </c:pt>
                <c:pt idx="5">
                  <c:v>2.37</c:v>
                </c:pt>
                <c:pt idx="6">
                  <c:v>63.62</c:v>
                </c:pt>
                <c:pt idx="7">
                  <c:v>18.059999999999999</c:v>
                </c:pt>
                <c:pt idx="8">
                  <c:v>11.25</c:v>
                </c:pt>
                <c:pt idx="9">
                  <c:v>12.7</c:v>
                </c:pt>
                <c:pt idx="10">
                  <c:v>8.1999999999999993</c:v>
                </c:pt>
                <c:pt idx="11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E63-4EF1-97E5-0C4B0E01761F}"/>
            </c:ext>
          </c:extLst>
        </c:ser>
        <c:ser>
          <c:idx val="2"/>
          <c:order val="2"/>
          <c:tx>
            <c:strRef>
              <c:f>'RAW FTES by Dept'!$D$3:$D$4</c:f>
              <c:strCache>
                <c:ptCount val="1"/>
                <c:pt idx="0">
                  <c:v>2019FA</c:v>
                </c:pt>
              </c:strCache>
            </c:strRef>
          </c:tx>
          <c:spPr>
            <a:solidFill>
              <a:srgbClr val="A5A5A5"/>
            </a:solidFill>
            <a:ln w="25400">
              <a:noFill/>
            </a:ln>
          </c:spPr>
          <c:invertIfNegative val="0"/>
          <c:cat>
            <c:strRef>
              <c:f>'RAW FTES by Dept'!$A$5:$A$18</c:f>
              <c:strCache>
                <c:ptCount val="14"/>
                <c:pt idx="0">
                  <c:v>1AUTO</c:v>
                </c:pt>
                <c:pt idx="1">
                  <c:v>1CDEV</c:v>
                </c:pt>
                <c:pt idx="2">
                  <c:v>1CJ</c:v>
                </c:pt>
                <c:pt idx="3">
                  <c:v>1CJA</c:v>
                </c:pt>
                <c:pt idx="4">
                  <c:v>1DSL</c:v>
                </c:pt>
                <c:pt idx="5">
                  <c:v>1FDM</c:v>
                </c:pt>
                <c:pt idx="6">
                  <c:v>1FIAC</c:v>
                </c:pt>
                <c:pt idx="7">
                  <c:v>1FIRE</c:v>
                </c:pt>
                <c:pt idx="8">
                  <c:v>1MNFG</c:v>
                </c:pt>
                <c:pt idx="9">
                  <c:v>1NUTR</c:v>
                </c:pt>
                <c:pt idx="10">
                  <c:v>1OTA</c:v>
                </c:pt>
                <c:pt idx="11">
                  <c:v>1PHAR</c:v>
                </c:pt>
                <c:pt idx="12">
                  <c:v>1SLPA</c:v>
                </c:pt>
                <c:pt idx="13">
                  <c:v>1WELD</c:v>
                </c:pt>
              </c:strCache>
            </c:strRef>
          </c:cat>
          <c:val>
            <c:numRef>
              <c:f>'RAW FTES by Dept'!$D$5:$D$18</c:f>
              <c:numCache>
                <c:formatCode>General</c:formatCode>
                <c:ptCount val="14"/>
                <c:pt idx="0">
                  <c:v>76.469999999999985</c:v>
                </c:pt>
                <c:pt idx="1">
                  <c:v>182.41000000000003</c:v>
                </c:pt>
                <c:pt idx="2">
                  <c:v>89.910000000000011</c:v>
                </c:pt>
                <c:pt idx="3">
                  <c:v>471.17000000000155</c:v>
                </c:pt>
                <c:pt idx="4">
                  <c:v>34.76</c:v>
                </c:pt>
                <c:pt idx="5">
                  <c:v>38.320000000000007</c:v>
                </c:pt>
                <c:pt idx="6">
                  <c:v>630.07999999999993</c:v>
                </c:pt>
                <c:pt idx="7">
                  <c:v>160.78999999999994</c:v>
                </c:pt>
                <c:pt idx="8">
                  <c:v>67.2</c:v>
                </c:pt>
                <c:pt idx="9">
                  <c:v>34.56</c:v>
                </c:pt>
                <c:pt idx="10">
                  <c:v>74.75</c:v>
                </c:pt>
                <c:pt idx="11">
                  <c:v>26.000000000000004</c:v>
                </c:pt>
                <c:pt idx="12">
                  <c:v>19.68</c:v>
                </c:pt>
                <c:pt idx="13">
                  <c:v>44.89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E63-4EF1-97E5-0C4B0E01761F}"/>
            </c:ext>
          </c:extLst>
        </c:ser>
        <c:ser>
          <c:idx val="3"/>
          <c:order val="3"/>
          <c:tx>
            <c:strRef>
              <c:f>'RAW FTES by Dept'!$E$3:$E$4</c:f>
              <c:strCache>
                <c:ptCount val="1"/>
                <c:pt idx="0">
                  <c:v>2020FA</c:v>
                </c:pt>
              </c:strCache>
            </c:strRef>
          </c:tx>
          <c:spPr>
            <a:solidFill>
              <a:srgbClr val="FFC000"/>
            </a:solidFill>
            <a:ln w="25400">
              <a:noFill/>
            </a:ln>
          </c:spPr>
          <c:invertIfNegative val="0"/>
          <c:cat>
            <c:strRef>
              <c:f>'RAW FTES by Dept'!$A$5:$A$18</c:f>
              <c:strCache>
                <c:ptCount val="14"/>
                <c:pt idx="0">
                  <c:v>1AUTO</c:v>
                </c:pt>
                <c:pt idx="1">
                  <c:v>1CDEV</c:v>
                </c:pt>
                <c:pt idx="2">
                  <c:v>1CJ</c:v>
                </c:pt>
                <c:pt idx="3">
                  <c:v>1CJA</c:v>
                </c:pt>
                <c:pt idx="4">
                  <c:v>1DSL</c:v>
                </c:pt>
                <c:pt idx="5">
                  <c:v>1FDM</c:v>
                </c:pt>
                <c:pt idx="6">
                  <c:v>1FIAC</c:v>
                </c:pt>
                <c:pt idx="7">
                  <c:v>1FIRE</c:v>
                </c:pt>
                <c:pt idx="8">
                  <c:v>1MNFG</c:v>
                </c:pt>
                <c:pt idx="9">
                  <c:v>1NUTR</c:v>
                </c:pt>
                <c:pt idx="10">
                  <c:v>1OTA</c:v>
                </c:pt>
                <c:pt idx="11">
                  <c:v>1PHAR</c:v>
                </c:pt>
                <c:pt idx="12">
                  <c:v>1SLPA</c:v>
                </c:pt>
                <c:pt idx="13">
                  <c:v>1WELD</c:v>
                </c:pt>
              </c:strCache>
            </c:strRef>
          </c:cat>
          <c:val>
            <c:numRef>
              <c:f>'RAW FTES by Dept'!$E$5:$E$18</c:f>
              <c:numCache>
                <c:formatCode>General</c:formatCode>
                <c:ptCount val="14"/>
                <c:pt idx="0">
                  <c:v>50.15</c:v>
                </c:pt>
                <c:pt idx="1">
                  <c:v>165.49999999999997</c:v>
                </c:pt>
                <c:pt idx="2">
                  <c:v>67.739999999999981</c:v>
                </c:pt>
                <c:pt idx="3">
                  <c:v>233.05000000000049</c:v>
                </c:pt>
                <c:pt idx="4">
                  <c:v>9.5399999999999991</c:v>
                </c:pt>
                <c:pt idx="5">
                  <c:v>25.04</c:v>
                </c:pt>
                <c:pt idx="6">
                  <c:v>520.4799999999999</c:v>
                </c:pt>
                <c:pt idx="7">
                  <c:v>161.45999999999995</c:v>
                </c:pt>
                <c:pt idx="8">
                  <c:v>39.06</c:v>
                </c:pt>
                <c:pt idx="9">
                  <c:v>36.08</c:v>
                </c:pt>
                <c:pt idx="10">
                  <c:v>79.13</c:v>
                </c:pt>
                <c:pt idx="11">
                  <c:v>23.249999999999996</c:v>
                </c:pt>
                <c:pt idx="12">
                  <c:v>21.409999999999997</c:v>
                </c:pt>
                <c:pt idx="13">
                  <c:v>29.68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E63-4EF1-97E5-0C4B0E01761F}"/>
            </c:ext>
          </c:extLst>
        </c:ser>
        <c:ser>
          <c:idx val="4"/>
          <c:order val="4"/>
          <c:tx>
            <c:strRef>
              <c:f>'RAW FTES by Dept'!$F$3:$F$4</c:f>
              <c:strCache>
                <c:ptCount val="1"/>
                <c:pt idx="0">
                  <c:v>2020SI</c:v>
                </c:pt>
              </c:strCache>
            </c:strRef>
          </c:tx>
          <c:spPr>
            <a:solidFill>
              <a:srgbClr val="4472C4"/>
            </a:solidFill>
            <a:ln w="25400">
              <a:noFill/>
            </a:ln>
          </c:spPr>
          <c:invertIfNegative val="0"/>
          <c:cat>
            <c:strRef>
              <c:f>'RAW FTES by Dept'!$A$5:$A$18</c:f>
              <c:strCache>
                <c:ptCount val="14"/>
                <c:pt idx="0">
                  <c:v>1AUTO</c:v>
                </c:pt>
                <c:pt idx="1">
                  <c:v>1CDEV</c:v>
                </c:pt>
                <c:pt idx="2">
                  <c:v>1CJ</c:v>
                </c:pt>
                <c:pt idx="3">
                  <c:v>1CJA</c:v>
                </c:pt>
                <c:pt idx="4">
                  <c:v>1DSL</c:v>
                </c:pt>
                <c:pt idx="5">
                  <c:v>1FDM</c:v>
                </c:pt>
                <c:pt idx="6">
                  <c:v>1FIAC</c:v>
                </c:pt>
                <c:pt idx="7">
                  <c:v>1FIRE</c:v>
                </c:pt>
                <c:pt idx="8">
                  <c:v>1MNFG</c:v>
                </c:pt>
                <c:pt idx="9">
                  <c:v>1NUTR</c:v>
                </c:pt>
                <c:pt idx="10">
                  <c:v>1OTA</c:v>
                </c:pt>
                <c:pt idx="11">
                  <c:v>1PHAR</c:v>
                </c:pt>
                <c:pt idx="12">
                  <c:v>1SLPA</c:v>
                </c:pt>
                <c:pt idx="13">
                  <c:v>1WELD</c:v>
                </c:pt>
              </c:strCache>
            </c:strRef>
          </c:cat>
          <c:val>
            <c:numRef>
              <c:f>'RAW FTES by Dept'!$F$5:$F$18</c:f>
              <c:numCache>
                <c:formatCode>General</c:formatCode>
                <c:ptCount val="14"/>
                <c:pt idx="1">
                  <c:v>17.61</c:v>
                </c:pt>
                <c:pt idx="2">
                  <c:v>1.65</c:v>
                </c:pt>
                <c:pt idx="3">
                  <c:v>83.829999999999941</c:v>
                </c:pt>
                <c:pt idx="5">
                  <c:v>0.03</c:v>
                </c:pt>
                <c:pt idx="6">
                  <c:v>5.92</c:v>
                </c:pt>
                <c:pt idx="9">
                  <c:v>6.83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E63-4EF1-97E5-0C4B0E01761F}"/>
            </c:ext>
          </c:extLst>
        </c:ser>
        <c:ser>
          <c:idx val="5"/>
          <c:order val="5"/>
          <c:tx>
            <c:strRef>
              <c:f>'RAW FTES by Dept'!$G$3:$G$4</c:f>
              <c:strCache>
                <c:ptCount val="1"/>
                <c:pt idx="0">
                  <c:v>2021SI</c:v>
                </c:pt>
              </c:strCache>
            </c:strRef>
          </c:tx>
          <c:spPr>
            <a:solidFill>
              <a:srgbClr val="70AD47"/>
            </a:solidFill>
            <a:ln w="25400">
              <a:noFill/>
            </a:ln>
          </c:spPr>
          <c:invertIfNegative val="0"/>
          <c:cat>
            <c:strRef>
              <c:f>'RAW FTES by Dept'!$A$5:$A$18</c:f>
              <c:strCache>
                <c:ptCount val="14"/>
                <c:pt idx="0">
                  <c:v>1AUTO</c:v>
                </c:pt>
                <c:pt idx="1">
                  <c:v>1CDEV</c:v>
                </c:pt>
                <c:pt idx="2">
                  <c:v>1CJ</c:v>
                </c:pt>
                <c:pt idx="3">
                  <c:v>1CJA</c:v>
                </c:pt>
                <c:pt idx="4">
                  <c:v>1DSL</c:v>
                </c:pt>
                <c:pt idx="5">
                  <c:v>1FDM</c:v>
                </c:pt>
                <c:pt idx="6">
                  <c:v>1FIAC</c:v>
                </c:pt>
                <c:pt idx="7">
                  <c:v>1FIRE</c:v>
                </c:pt>
                <c:pt idx="8">
                  <c:v>1MNFG</c:v>
                </c:pt>
                <c:pt idx="9">
                  <c:v>1NUTR</c:v>
                </c:pt>
                <c:pt idx="10">
                  <c:v>1OTA</c:v>
                </c:pt>
                <c:pt idx="11">
                  <c:v>1PHAR</c:v>
                </c:pt>
                <c:pt idx="12">
                  <c:v>1SLPA</c:v>
                </c:pt>
                <c:pt idx="13">
                  <c:v>1WELD</c:v>
                </c:pt>
              </c:strCache>
            </c:strRef>
          </c:cat>
          <c:val>
            <c:numRef>
              <c:f>'RAW FTES by Dept'!$G$5:$G$18</c:f>
              <c:numCache>
                <c:formatCode>General</c:formatCode>
                <c:ptCount val="14"/>
                <c:pt idx="1">
                  <c:v>18.87</c:v>
                </c:pt>
                <c:pt idx="2">
                  <c:v>2.37</c:v>
                </c:pt>
                <c:pt idx="3">
                  <c:v>11.990000000000002</c:v>
                </c:pt>
                <c:pt idx="5">
                  <c:v>0.09</c:v>
                </c:pt>
                <c:pt idx="6">
                  <c:v>4.75</c:v>
                </c:pt>
                <c:pt idx="8">
                  <c:v>1.71</c:v>
                </c:pt>
                <c:pt idx="9">
                  <c:v>7.59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E63-4EF1-97E5-0C4B0E01761F}"/>
            </c:ext>
          </c:extLst>
        </c:ser>
        <c:ser>
          <c:idx val="6"/>
          <c:order val="6"/>
          <c:tx>
            <c:strRef>
              <c:f>'RAW FTES by Dept'!$H$3:$H$4</c:f>
              <c:strCache>
                <c:ptCount val="1"/>
                <c:pt idx="0">
                  <c:v>2020SP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'RAW FTES by Dept'!$A$5:$A$18</c:f>
              <c:strCache>
                <c:ptCount val="14"/>
                <c:pt idx="0">
                  <c:v>1AUTO</c:v>
                </c:pt>
                <c:pt idx="1">
                  <c:v>1CDEV</c:v>
                </c:pt>
                <c:pt idx="2">
                  <c:v>1CJ</c:v>
                </c:pt>
                <c:pt idx="3">
                  <c:v>1CJA</c:v>
                </c:pt>
                <c:pt idx="4">
                  <c:v>1DSL</c:v>
                </c:pt>
                <c:pt idx="5">
                  <c:v>1FDM</c:v>
                </c:pt>
                <c:pt idx="6">
                  <c:v>1FIAC</c:v>
                </c:pt>
                <c:pt idx="7">
                  <c:v>1FIRE</c:v>
                </c:pt>
                <c:pt idx="8">
                  <c:v>1MNFG</c:v>
                </c:pt>
                <c:pt idx="9">
                  <c:v>1NUTR</c:v>
                </c:pt>
                <c:pt idx="10">
                  <c:v>1OTA</c:v>
                </c:pt>
                <c:pt idx="11">
                  <c:v>1PHAR</c:v>
                </c:pt>
                <c:pt idx="12">
                  <c:v>1SLPA</c:v>
                </c:pt>
                <c:pt idx="13">
                  <c:v>1WELD</c:v>
                </c:pt>
              </c:strCache>
            </c:strRef>
          </c:cat>
          <c:val>
            <c:numRef>
              <c:f>'RAW FTES by Dept'!$H$5:$H$18</c:f>
              <c:numCache>
                <c:formatCode>General</c:formatCode>
                <c:ptCount val="14"/>
                <c:pt idx="0">
                  <c:v>72.890000000000015</c:v>
                </c:pt>
                <c:pt idx="1">
                  <c:v>160.33999999999997</c:v>
                </c:pt>
                <c:pt idx="2">
                  <c:v>67.63</c:v>
                </c:pt>
                <c:pt idx="3">
                  <c:v>263.85000000000036</c:v>
                </c:pt>
                <c:pt idx="4">
                  <c:v>25.45</c:v>
                </c:pt>
                <c:pt idx="5">
                  <c:v>42.89</c:v>
                </c:pt>
                <c:pt idx="6">
                  <c:v>594.2600000000001</c:v>
                </c:pt>
                <c:pt idx="7">
                  <c:v>146.67999999999998</c:v>
                </c:pt>
                <c:pt idx="8">
                  <c:v>67.469999999999985</c:v>
                </c:pt>
                <c:pt idx="9">
                  <c:v>36.950000000000003</c:v>
                </c:pt>
                <c:pt idx="10">
                  <c:v>77.539999999999992</c:v>
                </c:pt>
                <c:pt idx="11">
                  <c:v>25.970000000000002</c:v>
                </c:pt>
                <c:pt idx="12">
                  <c:v>21.699999999999996</c:v>
                </c:pt>
                <c:pt idx="13">
                  <c:v>51.22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E63-4EF1-97E5-0C4B0E01761F}"/>
            </c:ext>
          </c:extLst>
        </c:ser>
        <c:ser>
          <c:idx val="7"/>
          <c:order val="7"/>
          <c:tx>
            <c:strRef>
              <c:f>'RAW FTES by Dept'!$I$3:$I$4</c:f>
              <c:strCache>
                <c:ptCount val="1"/>
                <c:pt idx="0">
                  <c:v>2021SP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'RAW FTES by Dept'!$A$5:$A$18</c:f>
              <c:strCache>
                <c:ptCount val="14"/>
                <c:pt idx="0">
                  <c:v>1AUTO</c:v>
                </c:pt>
                <c:pt idx="1">
                  <c:v>1CDEV</c:v>
                </c:pt>
                <c:pt idx="2">
                  <c:v>1CJ</c:v>
                </c:pt>
                <c:pt idx="3">
                  <c:v>1CJA</c:v>
                </c:pt>
                <c:pt idx="4">
                  <c:v>1DSL</c:v>
                </c:pt>
                <c:pt idx="5">
                  <c:v>1FDM</c:v>
                </c:pt>
                <c:pt idx="6">
                  <c:v>1FIAC</c:v>
                </c:pt>
                <c:pt idx="7">
                  <c:v>1FIRE</c:v>
                </c:pt>
                <c:pt idx="8">
                  <c:v>1MNFG</c:v>
                </c:pt>
                <c:pt idx="9">
                  <c:v>1NUTR</c:v>
                </c:pt>
                <c:pt idx="10">
                  <c:v>1OTA</c:v>
                </c:pt>
                <c:pt idx="11">
                  <c:v>1PHAR</c:v>
                </c:pt>
                <c:pt idx="12">
                  <c:v>1SLPA</c:v>
                </c:pt>
                <c:pt idx="13">
                  <c:v>1WELD</c:v>
                </c:pt>
              </c:strCache>
            </c:strRef>
          </c:cat>
          <c:val>
            <c:numRef>
              <c:f>'RAW FTES by Dept'!$I$5:$I$18</c:f>
              <c:numCache>
                <c:formatCode>General</c:formatCode>
                <c:ptCount val="14"/>
                <c:pt idx="0">
                  <c:v>48.080000000000013</c:v>
                </c:pt>
                <c:pt idx="1">
                  <c:v>134.14000000000001</c:v>
                </c:pt>
                <c:pt idx="2">
                  <c:v>62.7</c:v>
                </c:pt>
                <c:pt idx="3">
                  <c:v>87.22999999999999</c:v>
                </c:pt>
                <c:pt idx="4">
                  <c:v>13.39</c:v>
                </c:pt>
                <c:pt idx="5">
                  <c:v>37.32</c:v>
                </c:pt>
                <c:pt idx="6">
                  <c:v>22.660000000000004</c:v>
                </c:pt>
                <c:pt idx="7">
                  <c:v>124.60000000000002</c:v>
                </c:pt>
                <c:pt idx="8">
                  <c:v>49.799999999999983</c:v>
                </c:pt>
                <c:pt idx="9">
                  <c:v>49.05</c:v>
                </c:pt>
                <c:pt idx="10">
                  <c:v>35.07</c:v>
                </c:pt>
                <c:pt idx="11">
                  <c:v>27.419999999999998</c:v>
                </c:pt>
                <c:pt idx="12">
                  <c:v>16.740000000000002</c:v>
                </c:pt>
                <c:pt idx="13">
                  <c:v>37.36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E63-4EF1-97E5-0C4B0E0176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37844560"/>
        <c:axId val="1"/>
      </c:barChart>
      <c:catAx>
        <c:axId val="437844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0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overlay val="0"/>
          <c:spPr>
            <a:noFill/>
            <a:ln w="25400">
              <a:noFill/>
            </a:ln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784456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[Annual Comparison 20-21.xlsx]HD CT by DEPT!PivotTable3</c:name>
    <c:fmtId val="6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Department</a:t>
            </a:r>
            <a:r>
              <a:rPr lang="en-US" baseline="0" dirty="0"/>
              <a:t> Duplicated Headcount Comparison</a:t>
            </a:r>
            <a:endParaRPr lang="en-US" dirty="0"/>
          </a:p>
        </c:rich>
      </c:tx>
      <c:layout>
        <c:manualLayout>
          <c:xMode val="edge"/>
          <c:yMode val="edge"/>
          <c:x val="8.488639503750002E-2"/>
          <c:y val="2.84135753749013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'HD CT by DEPT'!$C$1:$C$2</c:f>
              <c:strCache>
                <c:ptCount val="1"/>
                <c:pt idx="0">
                  <c:v>2019SU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'HD CT by DEPT'!$A$3:$B$13</c:f>
              <c:multiLvlStrCache>
                <c:ptCount val="9"/>
                <c:lvl>
                  <c:pt idx="0">
                    <c:v>1ACCT</c:v>
                  </c:pt>
                  <c:pt idx="1">
                    <c:v>1BA</c:v>
                  </c:pt>
                  <c:pt idx="2">
                    <c:v>1BADM</c:v>
                  </c:pt>
                  <c:pt idx="3">
                    <c:v>1CMPR</c:v>
                  </c:pt>
                  <c:pt idx="4">
                    <c:v>1ENGR</c:v>
                  </c:pt>
                  <c:pt idx="5">
                    <c:v>1ENTR</c:v>
                  </c:pt>
                  <c:pt idx="6">
                    <c:v>1MGMT</c:v>
                  </c:pt>
                  <c:pt idx="7">
                    <c:v>1MKTG</c:v>
                  </c:pt>
                  <c:pt idx="8">
                    <c:v>1PARA</c:v>
                  </c:pt>
                </c:lvl>
                <c:lvl>
                  <c:pt idx="0">
                    <c:v>1BUS</c:v>
                  </c:pt>
                </c:lvl>
              </c:multiLvlStrCache>
            </c:multiLvlStrRef>
          </c:cat>
          <c:val>
            <c:numRef>
              <c:f>'HD CT by DEPT'!$C$3:$C$13</c:f>
              <c:numCache>
                <c:formatCode>General</c:formatCode>
                <c:ptCount val="9"/>
                <c:pt idx="0">
                  <c:v>223</c:v>
                </c:pt>
                <c:pt idx="1">
                  <c:v>315</c:v>
                </c:pt>
                <c:pt idx="2">
                  <c:v>371</c:v>
                </c:pt>
                <c:pt idx="3">
                  <c:v>91</c:v>
                </c:pt>
                <c:pt idx="4">
                  <c:v>55</c:v>
                </c:pt>
                <c:pt idx="8">
                  <c:v>150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1E-45FB-AD02-E75A2F869571}"/>
            </c:ext>
          </c:extLst>
        </c:ser>
        <c:ser>
          <c:idx val="1"/>
          <c:order val="1"/>
          <c:tx>
            <c:strRef>
              <c:f>'HD CT by DEPT'!$D$1:$D$2</c:f>
              <c:strCache>
                <c:ptCount val="1"/>
                <c:pt idx="0">
                  <c:v>2020SU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multiLvlStrRef>
              <c:f>'HD CT by DEPT'!$A$3:$B$13</c:f>
              <c:multiLvlStrCache>
                <c:ptCount val="9"/>
                <c:lvl>
                  <c:pt idx="0">
                    <c:v>1ACCT</c:v>
                  </c:pt>
                  <c:pt idx="1">
                    <c:v>1BA</c:v>
                  </c:pt>
                  <c:pt idx="2">
                    <c:v>1BADM</c:v>
                  </c:pt>
                  <c:pt idx="3">
                    <c:v>1CMPR</c:v>
                  </c:pt>
                  <c:pt idx="4">
                    <c:v>1ENGR</c:v>
                  </c:pt>
                  <c:pt idx="5">
                    <c:v>1ENTR</c:v>
                  </c:pt>
                  <c:pt idx="6">
                    <c:v>1MGMT</c:v>
                  </c:pt>
                  <c:pt idx="7">
                    <c:v>1MKTG</c:v>
                  </c:pt>
                  <c:pt idx="8">
                    <c:v>1PARA</c:v>
                  </c:pt>
                </c:lvl>
                <c:lvl>
                  <c:pt idx="0">
                    <c:v>1BUS</c:v>
                  </c:pt>
                </c:lvl>
              </c:multiLvlStrCache>
            </c:multiLvlStrRef>
          </c:cat>
          <c:val>
            <c:numRef>
              <c:f>'HD CT by DEPT'!$D$3:$D$13</c:f>
              <c:numCache>
                <c:formatCode>General</c:formatCode>
                <c:ptCount val="9"/>
                <c:pt idx="0">
                  <c:v>325</c:v>
                </c:pt>
                <c:pt idx="1">
                  <c:v>325</c:v>
                </c:pt>
                <c:pt idx="2">
                  <c:v>164</c:v>
                </c:pt>
                <c:pt idx="3">
                  <c:v>134</c:v>
                </c:pt>
                <c:pt idx="4">
                  <c:v>47</c:v>
                </c:pt>
                <c:pt idx="8">
                  <c:v>296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D1E-45FB-AD02-E75A2F869571}"/>
            </c:ext>
          </c:extLst>
        </c:ser>
        <c:ser>
          <c:idx val="2"/>
          <c:order val="2"/>
          <c:tx>
            <c:strRef>
              <c:f>'HD CT by DEPT'!$E$1:$E$2</c:f>
              <c:strCache>
                <c:ptCount val="1"/>
                <c:pt idx="0">
                  <c:v>2019FA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multiLvlStrRef>
              <c:f>'HD CT by DEPT'!$A$3:$B$13</c:f>
              <c:multiLvlStrCache>
                <c:ptCount val="9"/>
                <c:lvl>
                  <c:pt idx="0">
                    <c:v>1ACCT</c:v>
                  </c:pt>
                  <c:pt idx="1">
                    <c:v>1BA</c:v>
                  </c:pt>
                  <c:pt idx="2">
                    <c:v>1BADM</c:v>
                  </c:pt>
                  <c:pt idx="3">
                    <c:v>1CMPR</c:v>
                  </c:pt>
                  <c:pt idx="4">
                    <c:v>1ENGR</c:v>
                  </c:pt>
                  <c:pt idx="5">
                    <c:v>1ENTR</c:v>
                  </c:pt>
                  <c:pt idx="6">
                    <c:v>1MGMT</c:v>
                  </c:pt>
                  <c:pt idx="7">
                    <c:v>1MKTG</c:v>
                  </c:pt>
                  <c:pt idx="8">
                    <c:v>1PARA</c:v>
                  </c:pt>
                </c:lvl>
                <c:lvl>
                  <c:pt idx="0">
                    <c:v>1BUS</c:v>
                  </c:pt>
                </c:lvl>
              </c:multiLvlStrCache>
            </c:multiLvlStrRef>
          </c:cat>
          <c:val>
            <c:numRef>
              <c:f>'HD CT by DEPT'!$E$3:$E$13</c:f>
              <c:numCache>
                <c:formatCode>General</c:formatCode>
                <c:ptCount val="9"/>
                <c:pt idx="0">
                  <c:v>1133</c:v>
                </c:pt>
                <c:pt idx="1">
                  <c:v>1132</c:v>
                </c:pt>
                <c:pt idx="2">
                  <c:v>1016</c:v>
                </c:pt>
                <c:pt idx="3">
                  <c:v>1010</c:v>
                </c:pt>
                <c:pt idx="4">
                  <c:v>362</c:v>
                </c:pt>
                <c:pt idx="5">
                  <c:v>189</c:v>
                </c:pt>
                <c:pt idx="6">
                  <c:v>46</c:v>
                </c:pt>
                <c:pt idx="7">
                  <c:v>147</c:v>
                </c:pt>
                <c:pt idx="8">
                  <c:v>869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D1E-45FB-AD02-E75A2F869571}"/>
            </c:ext>
          </c:extLst>
        </c:ser>
        <c:ser>
          <c:idx val="3"/>
          <c:order val="3"/>
          <c:tx>
            <c:strRef>
              <c:f>'HD CT by DEPT'!$F$1:$F$2</c:f>
              <c:strCache>
                <c:ptCount val="1"/>
                <c:pt idx="0">
                  <c:v>2020FA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multiLvlStrRef>
              <c:f>'HD CT by DEPT'!$A$3:$B$13</c:f>
              <c:multiLvlStrCache>
                <c:ptCount val="9"/>
                <c:lvl>
                  <c:pt idx="0">
                    <c:v>1ACCT</c:v>
                  </c:pt>
                  <c:pt idx="1">
                    <c:v>1BA</c:v>
                  </c:pt>
                  <c:pt idx="2">
                    <c:v>1BADM</c:v>
                  </c:pt>
                  <c:pt idx="3">
                    <c:v>1CMPR</c:v>
                  </c:pt>
                  <c:pt idx="4">
                    <c:v>1ENGR</c:v>
                  </c:pt>
                  <c:pt idx="5">
                    <c:v>1ENTR</c:v>
                  </c:pt>
                  <c:pt idx="6">
                    <c:v>1MGMT</c:v>
                  </c:pt>
                  <c:pt idx="7">
                    <c:v>1MKTG</c:v>
                  </c:pt>
                  <c:pt idx="8">
                    <c:v>1PARA</c:v>
                  </c:pt>
                </c:lvl>
                <c:lvl>
                  <c:pt idx="0">
                    <c:v>1BUS</c:v>
                  </c:pt>
                </c:lvl>
              </c:multiLvlStrCache>
            </c:multiLvlStrRef>
          </c:cat>
          <c:val>
            <c:numRef>
              <c:f>'HD CT by DEPT'!$F$3:$F$13</c:f>
              <c:numCache>
                <c:formatCode>General</c:formatCode>
                <c:ptCount val="9"/>
                <c:pt idx="0">
                  <c:v>1082</c:v>
                </c:pt>
                <c:pt idx="1">
                  <c:v>1023</c:v>
                </c:pt>
                <c:pt idx="2">
                  <c:v>472</c:v>
                </c:pt>
                <c:pt idx="3">
                  <c:v>954</c:v>
                </c:pt>
                <c:pt idx="4">
                  <c:v>349</c:v>
                </c:pt>
                <c:pt idx="5">
                  <c:v>185</c:v>
                </c:pt>
                <c:pt idx="6">
                  <c:v>122</c:v>
                </c:pt>
                <c:pt idx="7">
                  <c:v>110</c:v>
                </c:pt>
                <c:pt idx="8">
                  <c:v>910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D1E-45FB-AD02-E75A2F869571}"/>
            </c:ext>
          </c:extLst>
        </c:ser>
        <c:ser>
          <c:idx val="4"/>
          <c:order val="4"/>
          <c:tx>
            <c:strRef>
              <c:f>'HD CT by DEPT'!$G$1:$G$2</c:f>
              <c:strCache>
                <c:ptCount val="1"/>
                <c:pt idx="0">
                  <c:v>2020SI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multiLvlStrRef>
              <c:f>'HD CT by DEPT'!$A$3:$B$13</c:f>
              <c:multiLvlStrCache>
                <c:ptCount val="9"/>
                <c:lvl>
                  <c:pt idx="0">
                    <c:v>1ACCT</c:v>
                  </c:pt>
                  <c:pt idx="1">
                    <c:v>1BA</c:v>
                  </c:pt>
                  <c:pt idx="2">
                    <c:v>1BADM</c:v>
                  </c:pt>
                  <c:pt idx="3">
                    <c:v>1CMPR</c:v>
                  </c:pt>
                  <c:pt idx="4">
                    <c:v>1ENGR</c:v>
                  </c:pt>
                  <c:pt idx="5">
                    <c:v>1ENTR</c:v>
                  </c:pt>
                  <c:pt idx="6">
                    <c:v>1MGMT</c:v>
                  </c:pt>
                  <c:pt idx="7">
                    <c:v>1MKTG</c:v>
                  </c:pt>
                  <c:pt idx="8">
                    <c:v>1PARA</c:v>
                  </c:pt>
                </c:lvl>
                <c:lvl>
                  <c:pt idx="0">
                    <c:v>1BUS</c:v>
                  </c:pt>
                </c:lvl>
              </c:multiLvlStrCache>
            </c:multiLvlStrRef>
          </c:cat>
          <c:val>
            <c:numRef>
              <c:f>'HD CT by DEPT'!$G$3:$G$13</c:f>
              <c:numCache>
                <c:formatCode>General</c:formatCode>
                <c:ptCount val="9"/>
                <c:pt idx="0">
                  <c:v>100</c:v>
                </c:pt>
                <c:pt idx="1">
                  <c:v>183</c:v>
                </c:pt>
                <c:pt idx="2">
                  <c:v>108</c:v>
                </c:pt>
                <c:pt idx="3">
                  <c:v>47</c:v>
                </c:pt>
                <c:pt idx="4">
                  <c:v>19</c:v>
                </c:pt>
                <c:pt idx="8">
                  <c:v>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D1E-45FB-AD02-E75A2F869571}"/>
            </c:ext>
          </c:extLst>
        </c:ser>
        <c:ser>
          <c:idx val="5"/>
          <c:order val="5"/>
          <c:tx>
            <c:strRef>
              <c:f>'HD CT by DEPT'!$H$1:$H$2</c:f>
              <c:strCache>
                <c:ptCount val="1"/>
                <c:pt idx="0">
                  <c:v>2021SI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multiLvlStrRef>
              <c:f>'HD CT by DEPT'!$A$3:$B$13</c:f>
              <c:multiLvlStrCache>
                <c:ptCount val="9"/>
                <c:lvl>
                  <c:pt idx="0">
                    <c:v>1ACCT</c:v>
                  </c:pt>
                  <c:pt idx="1">
                    <c:v>1BA</c:v>
                  </c:pt>
                  <c:pt idx="2">
                    <c:v>1BADM</c:v>
                  </c:pt>
                  <c:pt idx="3">
                    <c:v>1CMPR</c:v>
                  </c:pt>
                  <c:pt idx="4">
                    <c:v>1ENGR</c:v>
                  </c:pt>
                  <c:pt idx="5">
                    <c:v>1ENTR</c:v>
                  </c:pt>
                  <c:pt idx="6">
                    <c:v>1MGMT</c:v>
                  </c:pt>
                  <c:pt idx="7">
                    <c:v>1MKTG</c:v>
                  </c:pt>
                  <c:pt idx="8">
                    <c:v>1PARA</c:v>
                  </c:pt>
                </c:lvl>
                <c:lvl>
                  <c:pt idx="0">
                    <c:v>1BUS</c:v>
                  </c:pt>
                </c:lvl>
              </c:multiLvlStrCache>
            </c:multiLvlStrRef>
          </c:cat>
          <c:val>
            <c:numRef>
              <c:f>'HD CT by DEPT'!$H$3:$H$13</c:f>
              <c:numCache>
                <c:formatCode>General</c:formatCode>
                <c:ptCount val="9"/>
                <c:pt idx="0">
                  <c:v>76</c:v>
                </c:pt>
                <c:pt idx="1">
                  <c:v>116</c:v>
                </c:pt>
                <c:pt idx="2">
                  <c:v>97</c:v>
                </c:pt>
                <c:pt idx="3">
                  <c:v>95</c:v>
                </c:pt>
                <c:pt idx="4">
                  <c:v>23</c:v>
                </c:pt>
                <c:pt idx="8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D1E-45FB-AD02-E75A2F869571}"/>
            </c:ext>
          </c:extLst>
        </c:ser>
        <c:ser>
          <c:idx val="6"/>
          <c:order val="6"/>
          <c:tx>
            <c:strRef>
              <c:f>'HD CT by DEPT'!$I$1:$I$2</c:f>
              <c:strCache>
                <c:ptCount val="1"/>
                <c:pt idx="0">
                  <c:v>2020SP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'HD CT by DEPT'!$A$3:$B$13</c:f>
              <c:multiLvlStrCache>
                <c:ptCount val="9"/>
                <c:lvl>
                  <c:pt idx="0">
                    <c:v>1ACCT</c:v>
                  </c:pt>
                  <c:pt idx="1">
                    <c:v>1BA</c:v>
                  </c:pt>
                  <c:pt idx="2">
                    <c:v>1BADM</c:v>
                  </c:pt>
                  <c:pt idx="3">
                    <c:v>1CMPR</c:v>
                  </c:pt>
                  <c:pt idx="4">
                    <c:v>1ENGR</c:v>
                  </c:pt>
                  <c:pt idx="5">
                    <c:v>1ENTR</c:v>
                  </c:pt>
                  <c:pt idx="6">
                    <c:v>1MGMT</c:v>
                  </c:pt>
                  <c:pt idx="7">
                    <c:v>1MKTG</c:v>
                  </c:pt>
                  <c:pt idx="8">
                    <c:v>1PARA</c:v>
                  </c:pt>
                </c:lvl>
                <c:lvl>
                  <c:pt idx="0">
                    <c:v>1BUS</c:v>
                  </c:pt>
                </c:lvl>
              </c:multiLvlStrCache>
            </c:multiLvlStrRef>
          </c:cat>
          <c:val>
            <c:numRef>
              <c:f>'HD CT by DEPT'!$I$3:$I$13</c:f>
              <c:numCache>
                <c:formatCode>General</c:formatCode>
                <c:ptCount val="9"/>
                <c:pt idx="0">
                  <c:v>1082</c:v>
                </c:pt>
                <c:pt idx="1">
                  <c:v>1022</c:v>
                </c:pt>
                <c:pt idx="2">
                  <c:v>757</c:v>
                </c:pt>
                <c:pt idx="3">
                  <c:v>990</c:v>
                </c:pt>
                <c:pt idx="4">
                  <c:v>309</c:v>
                </c:pt>
                <c:pt idx="5">
                  <c:v>183</c:v>
                </c:pt>
                <c:pt idx="6">
                  <c:v>23</c:v>
                </c:pt>
                <c:pt idx="7">
                  <c:v>124</c:v>
                </c:pt>
                <c:pt idx="8">
                  <c:v>891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D1E-45FB-AD02-E75A2F869571}"/>
            </c:ext>
          </c:extLst>
        </c:ser>
        <c:ser>
          <c:idx val="7"/>
          <c:order val="7"/>
          <c:tx>
            <c:strRef>
              <c:f>'HD CT by DEPT'!$J$1:$J$2</c:f>
              <c:strCache>
                <c:ptCount val="1"/>
                <c:pt idx="0">
                  <c:v>2021SP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'HD CT by DEPT'!$A$3:$B$13</c:f>
              <c:multiLvlStrCache>
                <c:ptCount val="9"/>
                <c:lvl>
                  <c:pt idx="0">
                    <c:v>1ACCT</c:v>
                  </c:pt>
                  <c:pt idx="1">
                    <c:v>1BA</c:v>
                  </c:pt>
                  <c:pt idx="2">
                    <c:v>1BADM</c:v>
                  </c:pt>
                  <c:pt idx="3">
                    <c:v>1CMPR</c:v>
                  </c:pt>
                  <c:pt idx="4">
                    <c:v>1ENGR</c:v>
                  </c:pt>
                  <c:pt idx="5">
                    <c:v>1ENTR</c:v>
                  </c:pt>
                  <c:pt idx="6">
                    <c:v>1MGMT</c:v>
                  </c:pt>
                  <c:pt idx="7">
                    <c:v>1MKTG</c:v>
                  </c:pt>
                  <c:pt idx="8">
                    <c:v>1PARA</c:v>
                  </c:pt>
                </c:lvl>
                <c:lvl>
                  <c:pt idx="0">
                    <c:v>1BUS</c:v>
                  </c:pt>
                </c:lvl>
              </c:multiLvlStrCache>
            </c:multiLvlStrRef>
          </c:cat>
          <c:val>
            <c:numRef>
              <c:f>'HD CT by DEPT'!$J$3:$J$13</c:f>
              <c:numCache>
                <c:formatCode>General</c:formatCode>
                <c:ptCount val="9"/>
                <c:pt idx="0">
                  <c:v>1048</c:v>
                </c:pt>
                <c:pt idx="1">
                  <c:v>970</c:v>
                </c:pt>
                <c:pt idx="2">
                  <c:v>597</c:v>
                </c:pt>
                <c:pt idx="3">
                  <c:v>959</c:v>
                </c:pt>
                <c:pt idx="4">
                  <c:v>349</c:v>
                </c:pt>
                <c:pt idx="5">
                  <c:v>104</c:v>
                </c:pt>
                <c:pt idx="6">
                  <c:v>62</c:v>
                </c:pt>
                <c:pt idx="7">
                  <c:v>108</c:v>
                </c:pt>
                <c:pt idx="8">
                  <c:v>857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D1E-45FB-AD02-E75A2F8695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11110680"/>
        <c:axId val="511111664"/>
      </c:barChart>
      <c:catAx>
        <c:axId val="511110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1111664"/>
        <c:crosses val="autoZero"/>
        <c:auto val="1"/>
        <c:lblAlgn val="ctr"/>
        <c:lblOffset val="100"/>
        <c:noMultiLvlLbl val="0"/>
      </c:catAx>
      <c:valAx>
        <c:axId val="511111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111068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[Annual Comparison 20-21.xlsx]RAW FTES by Dept!PivotTable4</c:name>
    <c:fmtId val="46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FTES by Department</a:t>
            </a:r>
          </a:p>
        </c:rich>
      </c:tx>
      <c:layout>
        <c:manualLayout>
          <c:xMode val="edge"/>
          <c:yMode val="edge"/>
          <c:x val="8.5141223559611887E-2"/>
          <c:y val="2.2099447513812154E-2"/>
        </c:manualLayout>
      </c:layout>
      <c:overlay val="0"/>
      <c:spPr>
        <a:noFill/>
        <a:ln w="25400">
          <a:noFill/>
        </a:ln>
      </c:spPr>
    </c:title>
    <c:autoTitleDeleted val="0"/>
    <c:pivotFmts>
      <c:pivotFmt>
        <c:idx val="0"/>
        <c:spPr>
          <a:solidFill>
            <a:srgbClr val="5B9BD5"/>
          </a:solidFill>
          <a:ln w="25400">
            <a:noFill/>
          </a:ln>
        </c:spPr>
        <c:marker>
          <c:symbol val="none"/>
        </c:marker>
      </c:pivotFmt>
      <c:pivotFmt>
        <c:idx val="1"/>
        <c:spPr>
          <a:solidFill>
            <a:srgbClr val="ED7D31"/>
          </a:solidFill>
          <a:ln w="25400">
            <a:noFill/>
          </a:ln>
        </c:spPr>
        <c:marker>
          <c:symbol val="none"/>
        </c:marker>
      </c:pivotFmt>
      <c:pivotFmt>
        <c:idx val="2"/>
        <c:spPr>
          <a:solidFill>
            <a:srgbClr val="A5A5A5"/>
          </a:solidFill>
          <a:ln w="25400">
            <a:noFill/>
          </a:ln>
        </c:spPr>
        <c:marker>
          <c:symbol val="none"/>
        </c:marker>
      </c:pivotFmt>
      <c:pivotFmt>
        <c:idx val="3"/>
        <c:spPr>
          <a:solidFill>
            <a:srgbClr val="FFC000"/>
          </a:solidFill>
          <a:ln w="25400">
            <a:noFill/>
          </a:ln>
        </c:spPr>
        <c:marker>
          <c:symbol val="none"/>
        </c:marker>
      </c:pivotFmt>
      <c:pivotFmt>
        <c:idx val="4"/>
        <c:spPr>
          <a:solidFill>
            <a:srgbClr val="4472C4"/>
          </a:solidFill>
          <a:ln w="25400">
            <a:noFill/>
          </a:ln>
        </c:spPr>
        <c:marker>
          <c:symbol val="none"/>
        </c:marker>
      </c:pivotFmt>
      <c:pivotFmt>
        <c:idx val="5"/>
        <c:spPr>
          <a:solidFill>
            <a:srgbClr val="70AD47"/>
          </a:solidFill>
          <a:ln w="25400">
            <a:noFill/>
          </a:ln>
        </c:spPr>
        <c:marker>
          <c:symbol val="none"/>
        </c:marker>
      </c:pivotFmt>
      <c:pivotFmt>
        <c:idx val="6"/>
        <c:spPr>
          <a:solidFill>
            <a:schemeClr val="accent1">
              <a:lumMod val="6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2">
              <a:lumMod val="6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rgbClr val="5B9BD5"/>
          </a:solidFill>
          <a:ln w="25400">
            <a:noFill/>
          </a:ln>
        </c:spPr>
        <c:marker>
          <c:symbol val="none"/>
        </c:marker>
      </c:pivotFmt>
      <c:pivotFmt>
        <c:idx val="9"/>
        <c:spPr>
          <a:solidFill>
            <a:srgbClr val="ED7D31"/>
          </a:solidFill>
          <a:ln w="25400">
            <a:noFill/>
          </a:ln>
        </c:spPr>
        <c:marker>
          <c:symbol val="none"/>
        </c:marker>
      </c:pivotFmt>
      <c:pivotFmt>
        <c:idx val="10"/>
        <c:spPr>
          <a:solidFill>
            <a:srgbClr val="A5A5A5"/>
          </a:solidFill>
          <a:ln w="25400">
            <a:noFill/>
          </a:ln>
        </c:spPr>
        <c:marker>
          <c:symbol val="none"/>
        </c:marker>
      </c:pivotFmt>
      <c:pivotFmt>
        <c:idx val="11"/>
        <c:spPr>
          <a:solidFill>
            <a:srgbClr val="FFC000"/>
          </a:solidFill>
          <a:ln w="25400">
            <a:noFill/>
          </a:ln>
        </c:spPr>
        <c:marker>
          <c:symbol val="none"/>
        </c:marker>
      </c:pivotFmt>
      <c:pivotFmt>
        <c:idx val="12"/>
        <c:spPr>
          <a:solidFill>
            <a:srgbClr val="4472C4"/>
          </a:solidFill>
          <a:ln w="25400">
            <a:noFill/>
          </a:ln>
        </c:spPr>
        <c:marker>
          <c:symbol val="none"/>
        </c:marker>
      </c:pivotFmt>
      <c:pivotFmt>
        <c:idx val="13"/>
        <c:spPr>
          <a:solidFill>
            <a:srgbClr val="70AD47"/>
          </a:solidFill>
          <a:ln w="25400">
            <a:noFill/>
          </a:ln>
        </c:spPr>
        <c:marker>
          <c:symbol val="none"/>
        </c:marker>
      </c:pivotFmt>
      <c:pivotFmt>
        <c:idx val="14"/>
        <c:spPr>
          <a:solidFill>
            <a:schemeClr val="accent1">
              <a:lumMod val="6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2">
              <a:lumMod val="6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rgbClr val="5B9BD5"/>
          </a:solidFill>
          <a:ln w="25400">
            <a:noFill/>
          </a:ln>
        </c:spPr>
        <c:marker>
          <c:symbol val="none"/>
        </c:marker>
      </c:pivotFmt>
      <c:pivotFmt>
        <c:idx val="17"/>
        <c:spPr>
          <a:solidFill>
            <a:srgbClr val="ED7D31"/>
          </a:solidFill>
          <a:ln w="25400">
            <a:noFill/>
          </a:ln>
        </c:spPr>
        <c:marker>
          <c:symbol val="none"/>
        </c:marker>
      </c:pivotFmt>
      <c:pivotFmt>
        <c:idx val="18"/>
        <c:spPr>
          <a:solidFill>
            <a:srgbClr val="A5A5A5"/>
          </a:solidFill>
          <a:ln w="25400">
            <a:noFill/>
          </a:ln>
        </c:spPr>
        <c:marker>
          <c:symbol val="none"/>
        </c:marker>
      </c:pivotFmt>
      <c:pivotFmt>
        <c:idx val="19"/>
        <c:spPr>
          <a:solidFill>
            <a:srgbClr val="FFC000"/>
          </a:solidFill>
          <a:ln w="25400">
            <a:noFill/>
          </a:ln>
        </c:spPr>
        <c:marker>
          <c:symbol val="none"/>
        </c:marker>
      </c:pivotFmt>
      <c:pivotFmt>
        <c:idx val="20"/>
        <c:spPr>
          <a:solidFill>
            <a:srgbClr val="4472C4"/>
          </a:solidFill>
          <a:ln w="25400">
            <a:noFill/>
          </a:ln>
        </c:spPr>
        <c:marker>
          <c:symbol val="none"/>
        </c:marker>
      </c:pivotFmt>
      <c:pivotFmt>
        <c:idx val="21"/>
        <c:spPr>
          <a:solidFill>
            <a:srgbClr val="70AD47"/>
          </a:solidFill>
          <a:ln w="25400">
            <a:noFill/>
          </a:ln>
        </c:spPr>
        <c:marker>
          <c:symbol val="none"/>
        </c:marker>
      </c:pivotFmt>
      <c:pivotFmt>
        <c:idx val="22"/>
        <c:spPr>
          <a:solidFill>
            <a:schemeClr val="accent1">
              <a:lumMod val="6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2">
              <a:lumMod val="60000"/>
            </a:schemeClr>
          </a:solidFill>
          <a:ln>
            <a:noFill/>
          </a:ln>
          <a:effectLst/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'RAW FTES by Dept'!$B$3:$B$4</c:f>
              <c:strCache>
                <c:ptCount val="1"/>
                <c:pt idx="0">
                  <c:v>2019SU</c:v>
                </c:pt>
              </c:strCache>
            </c:strRef>
          </c:tx>
          <c:spPr>
            <a:solidFill>
              <a:srgbClr val="5B9BD5"/>
            </a:solidFill>
            <a:ln w="25400">
              <a:noFill/>
            </a:ln>
          </c:spPr>
          <c:invertIfNegative val="0"/>
          <c:cat>
            <c:strRef>
              <c:f>'RAW FTES by Dept'!$A$5:$A$8</c:f>
              <c:strCache>
                <c:ptCount val="4"/>
                <c:pt idx="0">
                  <c:v>1KNAD</c:v>
                </c:pt>
                <c:pt idx="1">
                  <c:v>1KNE</c:v>
                </c:pt>
                <c:pt idx="2">
                  <c:v>1KNHE</c:v>
                </c:pt>
                <c:pt idx="3">
                  <c:v>1KNIA</c:v>
                </c:pt>
              </c:strCache>
            </c:strRef>
          </c:cat>
          <c:val>
            <c:numRef>
              <c:f>'RAW FTES by Dept'!$B$5:$B$8</c:f>
              <c:numCache>
                <c:formatCode>General</c:formatCode>
                <c:ptCount val="4"/>
                <c:pt idx="1">
                  <c:v>45.29999999999999</c:v>
                </c:pt>
                <c:pt idx="2">
                  <c:v>12.870000000000001</c:v>
                </c:pt>
                <c:pt idx="3">
                  <c:v>15.690000000000001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26-4477-9992-44450E7ED291}"/>
            </c:ext>
          </c:extLst>
        </c:ser>
        <c:ser>
          <c:idx val="1"/>
          <c:order val="1"/>
          <c:tx>
            <c:strRef>
              <c:f>'RAW FTES by Dept'!$C$3:$C$4</c:f>
              <c:strCache>
                <c:ptCount val="1"/>
                <c:pt idx="0">
                  <c:v>2020SU</c:v>
                </c:pt>
              </c:strCache>
            </c:strRef>
          </c:tx>
          <c:spPr>
            <a:solidFill>
              <a:srgbClr val="ED7D31"/>
            </a:solidFill>
            <a:ln w="25400">
              <a:noFill/>
            </a:ln>
          </c:spPr>
          <c:invertIfNegative val="0"/>
          <c:cat>
            <c:strRef>
              <c:f>'RAW FTES by Dept'!$A$5:$A$8</c:f>
              <c:strCache>
                <c:ptCount val="4"/>
                <c:pt idx="0">
                  <c:v>1KNAD</c:v>
                </c:pt>
                <c:pt idx="1">
                  <c:v>1KNE</c:v>
                </c:pt>
                <c:pt idx="2">
                  <c:v>1KNHE</c:v>
                </c:pt>
                <c:pt idx="3">
                  <c:v>1KNIA</c:v>
                </c:pt>
              </c:strCache>
            </c:strRef>
          </c:cat>
          <c:val>
            <c:numRef>
              <c:f>'RAW FTES by Dept'!$C$5:$C$8</c:f>
              <c:numCache>
                <c:formatCode>General</c:formatCode>
                <c:ptCount val="4"/>
                <c:pt idx="1">
                  <c:v>26.190000000000005</c:v>
                </c:pt>
                <c:pt idx="2">
                  <c:v>11.23</c:v>
                </c:pt>
                <c:pt idx="3">
                  <c:v>5.03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F26-4477-9992-44450E7ED291}"/>
            </c:ext>
          </c:extLst>
        </c:ser>
        <c:ser>
          <c:idx val="2"/>
          <c:order val="2"/>
          <c:tx>
            <c:strRef>
              <c:f>'RAW FTES by Dept'!$D$3:$D$4</c:f>
              <c:strCache>
                <c:ptCount val="1"/>
                <c:pt idx="0">
                  <c:v>2019FA</c:v>
                </c:pt>
              </c:strCache>
            </c:strRef>
          </c:tx>
          <c:spPr>
            <a:solidFill>
              <a:srgbClr val="A5A5A5"/>
            </a:solidFill>
            <a:ln w="25400">
              <a:noFill/>
            </a:ln>
          </c:spPr>
          <c:invertIfNegative val="0"/>
          <c:cat>
            <c:strRef>
              <c:f>'RAW FTES by Dept'!$A$5:$A$8</c:f>
              <c:strCache>
                <c:ptCount val="4"/>
                <c:pt idx="0">
                  <c:v>1KNAD</c:v>
                </c:pt>
                <c:pt idx="1">
                  <c:v>1KNE</c:v>
                </c:pt>
                <c:pt idx="2">
                  <c:v>1KNHE</c:v>
                </c:pt>
                <c:pt idx="3">
                  <c:v>1KNIA</c:v>
                </c:pt>
              </c:strCache>
            </c:strRef>
          </c:cat>
          <c:val>
            <c:numRef>
              <c:f>'RAW FTES by Dept'!$D$5:$D$8</c:f>
              <c:numCache>
                <c:formatCode>General</c:formatCode>
                <c:ptCount val="4"/>
                <c:pt idx="0">
                  <c:v>1.08</c:v>
                </c:pt>
                <c:pt idx="1">
                  <c:v>143.86000000000004</c:v>
                </c:pt>
                <c:pt idx="2">
                  <c:v>29.96</c:v>
                </c:pt>
                <c:pt idx="3">
                  <c:v>95.56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F26-4477-9992-44450E7ED291}"/>
            </c:ext>
          </c:extLst>
        </c:ser>
        <c:ser>
          <c:idx val="3"/>
          <c:order val="3"/>
          <c:tx>
            <c:strRef>
              <c:f>'RAW FTES by Dept'!$E$3:$E$4</c:f>
              <c:strCache>
                <c:ptCount val="1"/>
                <c:pt idx="0">
                  <c:v>2020FA</c:v>
                </c:pt>
              </c:strCache>
            </c:strRef>
          </c:tx>
          <c:spPr>
            <a:solidFill>
              <a:srgbClr val="FFC000"/>
            </a:solidFill>
            <a:ln w="25400">
              <a:noFill/>
            </a:ln>
          </c:spPr>
          <c:invertIfNegative val="0"/>
          <c:cat>
            <c:strRef>
              <c:f>'RAW FTES by Dept'!$A$5:$A$8</c:f>
              <c:strCache>
                <c:ptCount val="4"/>
                <c:pt idx="0">
                  <c:v>1KNAD</c:v>
                </c:pt>
                <c:pt idx="1">
                  <c:v>1KNE</c:v>
                </c:pt>
                <c:pt idx="2">
                  <c:v>1KNHE</c:v>
                </c:pt>
                <c:pt idx="3">
                  <c:v>1KNIA</c:v>
                </c:pt>
              </c:strCache>
            </c:strRef>
          </c:cat>
          <c:val>
            <c:numRef>
              <c:f>'RAW FTES by Dept'!$E$5:$E$8</c:f>
              <c:numCache>
                <c:formatCode>General</c:formatCode>
                <c:ptCount val="4"/>
                <c:pt idx="1">
                  <c:v>82.730000000000018</c:v>
                </c:pt>
                <c:pt idx="2">
                  <c:v>30.220000000000002</c:v>
                </c:pt>
                <c:pt idx="3">
                  <c:v>23.709999999999997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F26-4477-9992-44450E7ED291}"/>
            </c:ext>
          </c:extLst>
        </c:ser>
        <c:ser>
          <c:idx val="4"/>
          <c:order val="4"/>
          <c:tx>
            <c:strRef>
              <c:f>'RAW FTES by Dept'!$F$3:$F$4</c:f>
              <c:strCache>
                <c:ptCount val="1"/>
                <c:pt idx="0">
                  <c:v>2020SI</c:v>
                </c:pt>
              </c:strCache>
            </c:strRef>
          </c:tx>
          <c:spPr>
            <a:solidFill>
              <a:srgbClr val="4472C4"/>
            </a:solidFill>
            <a:ln w="25400">
              <a:noFill/>
            </a:ln>
          </c:spPr>
          <c:invertIfNegative val="0"/>
          <c:cat>
            <c:strRef>
              <c:f>'RAW FTES by Dept'!$A$5:$A$8</c:f>
              <c:strCache>
                <c:ptCount val="4"/>
                <c:pt idx="0">
                  <c:v>1KNAD</c:v>
                </c:pt>
                <c:pt idx="1">
                  <c:v>1KNE</c:v>
                </c:pt>
                <c:pt idx="2">
                  <c:v>1KNHE</c:v>
                </c:pt>
                <c:pt idx="3">
                  <c:v>1KNIA</c:v>
                </c:pt>
              </c:strCache>
            </c:strRef>
          </c:cat>
          <c:val>
            <c:numRef>
              <c:f>'RAW FTES by Dept'!$F$5:$F$8</c:f>
              <c:numCache>
                <c:formatCode>General</c:formatCode>
                <c:ptCount val="4"/>
                <c:pt idx="1">
                  <c:v>8.4700000000000006</c:v>
                </c:pt>
                <c:pt idx="2">
                  <c:v>5.98</c:v>
                </c:pt>
                <c:pt idx="3">
                  <c:v>8.31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F26-4477-9992-44450E7ED291}"/>
            </c:ext>
          </c:extLst>
        </c:ser>
        <c:ser>
          <c:idx val="5"/>
          <c:order val="5"/>
          <c:tx>
            <c:strRef>
              <c:f>'RAW FTES by Dept'!$G$3:$G$4</c:f>
              <c:strCache>
                <c:ptCount val="1"/>
                <c:pt idx="0">
                  <c:v>2021SI</c:v>
                </c:pt>
              </c:strCache>
            </c:strRef>
          </c:tx>
          <c:spPr>
            <a:solidFill>
              <a:srgbClr val="70AD47"/>
            </a:solidFill>
            <a:ln w="25400">
              <a:noFill/>
            </a:ln>
          </c:spPr>
          <c:invertIfNegative val="0"/>
          <c:cat>
            <c:strRef>
              <c:f>'RAW FTES by Dept'!$A$5:$A$8</c:f>
              <c:strCache>
                <c:ptCount val="4"/>
                <c:pt idx="0">
                  <c:v>1KNAD</c:v>
                </c:pt>
                <c:pt idx="1">
                  <c:v>1KNE</c:v>
                </c:pt>
                <c:pt idx="2">
                  <c:v>1KNHE</c:v>
                </c:pt>
                <c:pt idx="3">
                  <c:v>1KNIA</c:v>
                </c:pt>
              </c:strCache>
            </c:strRef>
          </c:cat>
          <c:val>
            <c:numRef>
              <c:f>'RAW FTES by Dept'!$G$5:$G$8</c:f>
              <c:numCache>
                <c:formatCode>General</c:formatCode>
                <c:ptCount val="4"/>
                <c:pt idx="1">
                  <c:v>5.59</c:v>
                </c:pt>
                <c:pt idx="2">
                  <c:v>3.95</c:v>
                </c:pt>
                <c:pt idx="3">
                  <c:v>11.47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F26-4477-9992-44450E7ED291}"/>
            </c:ext>
          </c:extLst>
        </c:ser>
        <c:ser>
          <c:idx val="6"/>
          <c:order val="6"/>
          <c:tx>
            <c:strRef>
              <c:f>'RAW FTES by Dept'!$H$3:$H$4</c:f>
              <c:strCache>
                <c:ptCount val="1"/>
                <c:pt idx="0">
                  <c:v>2020SP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'RAW FTES by Dept'!$A$5:$A$8</c:f>
              <c:strCache>
                <c:ptCount val="4"/>
                <c:pt idx="0">
                  <c:v>1KNAD</c:v>
                </c:pt>
                <c:pt idx="1">
                  <c:v>1KNE</c:v>
                </c:pt>
                <c:pt idx="2">
                  <c:v>1KNHE</c:v>
                </c:pt>
                <c:pt idx="3">
                  <c:v>1KNIA</c:v>
                </c:pt>
              </c:strCache>
            </c:strRef>
          </c:cat>
          <c:val>
            <c:numRef>
              <c:f>'RAW FTES by Dept'!$H$5:$H$8</c:f>
              <c:numCache>
                <c:formatCode>General</c:formatCode>
                <c:ptCount val="4"/>
                <c:pt idx="0">
                  <c:v>1.51</c:v>
                </c:pt>
                <c:pt idx="1">
                  <c:v>131.31000000000009</c:v>
                </c:pt>
                <c:pt idx="2">
                  <c:v>32.21</c:v>
                </c:pt>
                <c:pt idx="3">
                  <c:v>43.090000000000011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F26-4477-9992-44450E7ED291}"/>
            </c:ext>
          </c:extLst>
        </c:ser>
        <c:ser>
          <c:idx val="7"/>
          <c:order val="7"/>
          <c:tx>
            <c:strRef>
              <c:f>'RAW FTES by Dept'!$I$3:$I$4</c:f>
              <c:strCache>
                <c:ptCount val="1"/>
                <c:pt idx="0">
                  <c:v>2021SP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'RAW FTES by Dept'!$A$5:$A$8</c:f>
              <c:strCache>
                <c:ptCount val="4"/>
                <c:pt idx="0">
                  <c:v>1KNAD</c:v>
                </c:pt>
                <c:pt idx="1">
                  <c:v>1KNE</c:v>
                </c:pt>
                <c:pt idx="2">
                  <c:v>1KNHE</c:v>
                </c:pt>
                <c:pt idx="3">
                  <c:v>1KNIA</c:v>
                </c:pt>
              </c:strCache>
            </c:strRef>
          </c:cat>
          <c:val>
            <c:numRef>
              <c:f>'RAW FTES by Dept'!$I$5:$I$8</c:f>
              <c:numCache>
                <c:formatCode>General</c:formatCode>
                <c:ptCount val="4"/>
                <c:pt idx="1">
                  <c:v>48.329999999999984</c:v>
                </c:pt>
                <c:pt idx="2">
                  <c:v>26.769999999999996</c:v>
                </c:pt>
                <c:pt idx="3">
                  <c:v>73.56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F26-4477-9992-44450E7ED2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37844560"/>
        <c:axId val="1"/>
      </c:barChart>
      <c:catAx>
        <c:axId val="437844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0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overlay val="0"/>
          <c:spPr>
            <a:noFill/>
            <a:ln w="25400">
              <a:noFill/>
            </a:ln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784456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</c:extLst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[Annual Comparison 20-21.xlsx]RAW FTES by Dept!PivotTable4</c:name>
    <c:fmtId val="49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FTES by Department</a:t>
            </a:r>
          </a:p>
        </c:rich>
      </c:tx>
      <c:layout>
        <c:manualLayout>
          <c:xMode val="edge"/>
          <c:yMode val="edge"/>
          <c:x val="7.4688830403954146E-2"/>
          <c:y val="2.5256511444356748E-2"/>
        </c:manualLayout>
      </c:layout>
      <c:overlay val="0"/>
      <c:spPr>
        <a:noFill/>
        <a:ln w="25400">
          <a:noFill/>
        </a:ln>
      </c:spPr>
    </c:title>
    <c:autoTitleDeleted val="0"/>
    <c:pivotFmts>
      <c:pivotFmt>
        <c:idx val="0"/>
        <c:spPr>
          <a:solidFill>
            <a:srgbClr val="5B9BD5"/>
          </a:solidFill>
          <a:ln w="25400">
            <a:noFill/>
          </a:ln>
        </c:spPr>
        <c:marker>
          <c:symbol val="none"/>
        </c:marker>
      </c:pivotFmt>
      <c:pivotFmt>
        <c:idx val="1"/>
        <c:spPr>
          <a:solidFill>
            <a:srgbClr val="ED7D31"/>
          </a:solidFill>
          <a:ln w="25400">
            <a:noFill/>
          </a:ln>
        </c:spPr>
        <c:marker>
          <c:symbol val="none"/>
        </c:marker>
      </c:pivotFmt>
      <c:pivotFmt>
        <c:idx val="2"/>
        <c:spPr>
          <a:solidFill>
            <a:srgbClr val="A5A5A5"/>
          </a:solidFill>
          <a:ln w="25400">
            <a:noFill/>
          </a:ln>
        </c:spPr>
        <c:marker>
          <c:symbol val="none"/>
        </c:marker>
      </c:pivotFmt>
      <c:pivotFmt>
        <c:idx val="3"/>
        <c:spPr>
          <a:solidFill>
            <a:srgbClr val="FFC000"/>
          </a:solidFill>
          <a:ln w="25400">
            <a:noFill/>
          </a:ln>
        </c:spPr>
        <c:marker>
          <c:symbol val="none"/>
        </c:marker>
      </c:pivotFmt>
      <c:pivotFmt>
        <c:idx val="4"/>
        <c:spPr>
          <a:solidFill>
            <a:srgbClr val="4472C4"/>
          </a:solidFill>
          <a:ln w="25400">
            <a:noFill/>
          </a:ln>
        </c:spPr>
        <c:marker>
          <c:symbol val="none"/>
        </c:marker>
      </c:pivotFmt>
      <c:pivotFmt>
        <c:idx val="5"/>
        <c:spPr>
          <a:solidFill>
            <a:srgbClr val="70AD47"/>
          </a:solidFill>
          <a:ln w="25400">
            <a:noFill/>
          </a:ln>
        </c:spPr>
        <c:marker>
          <c:symbol val="none"/>
        </c:marker>
      </c:pivotFmt>
      <c:pivotFmt>
        <c:idx val="6"/>
        <c:spPr>
          <a:solidFill>
            <a:schemeClr val="accent1">
              <a:lumMod val="6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2">
              <a:lumMod val="6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rgbClr val="5B9BD5"/>
          </a:solidFill>
          <a:ln w="25400">
            <a:noFill/>
          </a:ln>
        </c:spPr>
        <c:marker>
          <c:symbol val="none"/>
        </c:marker>
      </c:pivotFmt>
      <c:pivotFmt>
        <c:idx val="9"/>
        <c:spPr>
          <a:solidFill>
            <a:srgbClr val="ED7D31"/>
          </a:solidFill>
          <a:ln w="25400">
            <a:noFill/>
          </a:ln>
        </c:spPr>
        <c:marker>
          <c:symbol val="none"/>
        </c:marker>
      </c:pivotFmt>
      <c:pivotFmt>
        <c:idx val="10"/>
        <c:spPr>
          <a:solidFill>
            <a:srgbClr val="A5A5A5"/>
          </a:solidFill>
          <a:ln w="25400">
            <a:noFill/>
          </a:ln>
        </c:spPr>
        <c:marker>
          <c:symbol val="none"/>
        </c:marker>
      </c:pivotFmt>
      <c:pivotFmt>
        <c:idx val="11"/>
        <c:spPr>
          <a:solidFill>
            <a:srgbClr val="FFC000"/>
          </a:solidFill>
          <a:ln w="25400">
            <a:noFill/>
          </a:ln>
        </c:spPr>
        <c:marker>
          <c:symbol val="none"/>
        </c:marker>
      </c:pivotFmt>
      <c:pivotFmt>
        <c:idx val="12"/>
        <c:spPr>
          <a:solidFill>
            <a:srgbClr val="4472C4"/>
          </a:solidFill>
          <a:ln w="25400">
            <a:noFill/>
          </a:ln>
        </c:spPr>
        <c:marker>
          <c:symbol val="none"/>
        </c:marker>
      </c:pivotFmt>
      <c:pivotFmt>
        <c:idx val="13"/>
        <c:spPr>
          <a:solidFill>
            <a:srgbClr val="70AD47"/>
          </a:solidFill>
          <a:ln w="25400">
            <a:noFill/>
          </a:ln>
        </c:spPr>
        <c:marker>
          <c:symbol val="none"/>
        </c:marker>
      </c:pivotFmt>
      <c:pivotFmt>
        <c:idx val="14"/>
        <c:spPr>
          <a:solidFill>
            <a:schemeClr val="accent1">
              <a:lumMod val="6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2">
              <a:lumMod val="6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rgbClr val="5B9BD5"/>
          </a:solidFill>
          <a:ln w="25400">
            <a:noFill/>
          </a:ln>
        </c:spPr>
        <c:marker>
          <c:symbol val="none"/>
        </c:marker>
      </c:pivotFmt>
      <c:pivotFmt>
        <c:idx val="17"/>
        <c:spPr>
          <a:solidFill>
            <a:srgbClr val="ED7D31"/>
          </a:solidFill>
          <a:ln w="25400">
            <a:noFill/>
          </a:ln>
        </c:spPr>
        <c:marker>
          <c:symbol val="none"/>
        </c:marker>
      </c:pivotFmt>
      <c:pivotFmt>
        <c:idx val="18"/>
        <c:spPr>
          <a:solidFill>
            <a:srgbClr val="A5A5A5"/>
          </a:solidFill>
          <a:ln w="25400">
            <a:noFill/>
          </a:ln>
        </c:spPr>
        <c:marker>
          <c:symbol val="none"/>
        </c:marker>
      </c:pivotFmt>
      <c:pivotFmt>
        <c:idx val="19"/>
        <c:spPr>
          <a:solidFill>
            <a:srgbClr val="FFC000"/>
          </a:solidFill>
          <a:ln w="25400">
            <a:noFill/>
          </a:ln>
        </c:spPr>
        <c:marker>
          <c:symbol val="none"/>
        </c:marker>
      </c:pivotFmt>
      <c:pivotFmt>
        <c:idx val="20"/>
        <c:spPr>
          <a:solidFill>
            <a:srgbClr val="4472C4"/>
          </a:solidFill>
          <a:ln w="25400">
            <a:noFill/>
          </a:ln>
        </c:spPr>
        <c:marker>
          <c:symbol val="none"/>
        </c:marker>
      </c:pivotFmt>
      <c:pivotFmt>
        <c:idx val="21"/>
        <c:spPr>
          <a:solidFill>
            <a:srgbClr val="70AD47"/>
          </a:solidFill>
          <a:ln w="25400">
            <a:noFill/>
          </a:ln>
        </c:spPr>
        <c:marker>
          <c:symbol val="none"/>
        </c:marker>
      </c:pivotFmt>
      <c:pivotFmt>
        <c:idx val="22"/>
        <c:spPr>
          <a:solidFill>
            <a:schemeClr val="accent1">
              <a:lumMod val="6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2">
              <a:lumMod val="60000"/>
            </a:schemeClr>
          </a:solidFill>
          <a:ln>
            <a:noFill/>
          </a:ln>
          <a:effectLst/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'RAW FTES by Dept'!$B$3:$B$4</c:f>
              <c:strCache>
                <c:ptCount val="1"/>
                <c:pt idx="0">
                  <c:v>2019SU</c:v>
                </c:pt>
              </c:strCache>
            </c:strRef>
          </c:tx>
          <c:spPr>
            <a:solidFill>
              <a:srgbClr val="5B9BD5"/>
            </a:solidFill>
            <a:ln w="25400">
              <a:noFill/>
            </a:ln>
          </c:spPr>
          <c:invertIfNegative val="0"/>
          <c:cat>
            <c:strRef>
              <c:f>'RAW FTES by Dept'!$A$5:$A$15</c:f>
              <c:strCache>
                <c:ptCount val="11"/>
                <c:pt idx="0">
                  <c:v>1ASTR</c:v>
                </c:pt>
                <c:pt idx="1">
                  <c:v>1BIOL</c:v>
                </c:pt>
                <c:pt idx="2">
                  <c:v>1CHEM</c:v>
                </c:pt>
                <c:pt idx="3">
                  <c:v>1EMT</c:v>
                </c:pt>
                <c:pt idx="4">
                  <c:v>1ERTH</c:v>
                </c:pt>
                <c:pt idx="5">
                  <c:v>1GEOL</c:v>
                </c:pt>
                <c:pt idx="6">
                  <c:v>1HON</c:v>
                </c:pt>
                <c:pt idx="7">
                  <c:v>1MATH</c:v>
                </c:pt>
                <c:pt idx="8">
                  <c:v>1MDA</c:v>
                </c:pt>
                <c:pt idx="9">
                  <c:v>1NURS</c:v>
                </c:pt>
                <c:pt idx="10">
                  <c:v>1PHYS</c:v>
                </c:pt>
              </c:strCache>
            </c:strRef>
          </c:cat>
          <c:val>
            <c:numRef>
              <c:f>'RAW FTES by Dept'!$B$5:$B$15</c:f>
              <c:numCache>
                <c:formatCode>General</c:formatCode>
                <c:ptCount val="11"/>
                <c:pt idx="0">
                  <c:v>2.31</c:v>
                </c:pt>
                <c:pt idx="1">
                  <c:v>86.04</c:v>
                </c:pt>
                <c:pt idx="2">
                  <c:v>47.51</c:v>
                </c:pt>
                <c:pt idx="3">
                  <c:v>21.89</c:v>
                </c:pt>
                <c:pt idx="4">
                  <c:v>12.780000000000001</c:v>
                </c:pt>
                <c:pt idx="5">
                  <c:v>5.47</c:v>
                </c:pt>
                <c:pt idx="7">
                  <c:v>125.10000000000002</c:v>
                </c:pt>
                <c:pt idx="8">
                  <c:v>16.84</c:v>
                </c:pt>
                <c:pt idx="10">
                  <c:v>4.21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09-4D76-9E5C-ABFA0D13B0CB}"/>
            </c:ext>
          </c:extLst>
        </c:ser>
        <c:ser>
          <c:idx val="1"/>
          <c:order val="1"/>
          <c:tx>
            <c:strRef>
              <c:f>'RAW FTES by Dept'!$C$3:$C$4</c:f>
              <c:strCache>
                <c:ptCount val="1"/>
                <c:pt idx="0">
                  <c:v>2020SU</c:v>
                </c:pt>
              </c:strCache>
            </c:strRef>
          </c:tx>
          <c:spPr>
            <a:solidFill>
              <a:srgbClr val="ED7D31"/>
            </a:solidFill>
            <a:ln w="25400">
              <a:noFill/>
            </a:ln>
          </c:spPr>
          <c:invertIfNegative val="0"/>
          <c:cat>
            <c:strRef>
              <c:f>'RAW FTES by Dept'!$A$5:$A$15</c:f>
              <c:strCache>
                <c:ptCount val="11"/>
                <c:pt idx="0">
                  <c:v>1ASTR</c:v>
                </c:pt>
                <c:pt idx="1">
                  <c:v>1BIOL</c:v>
                </c:pt>
                <c:pt idx="2">
                  <c:v>1CHEM</c:v>
                </c:pt>
                <c:pt idx="3">
                  <c:v>1EMT</c:v>
                </c:pt>
                <c:pt idx="4">
                  <c:v>1ERTH</c:v>
                </c:pt>
                <c:pt idx="5">
                  <c:v>1GEOL</c:v>
                </c:pt>
                <c:pt idx="6">
                  <c:v>1HON</c:v>
                </c:pt>
                <c:pt idx="7">
                  <c:v>1MATH</c:v>
                </c:pt>
                <c:pt idx="8">
                  <c:v>1MDA</c:v>
                </c:pt>
                <c:pt idx="9">
                  <c:v>1NURS</c:v>
                </c:pt>
                <c:pt idx="10">
                  <c:v>1PHYS</c:v>
                </c:pt>
              </c:strCache>
            </c:strRef>
          </c:cat>
          <c:val>
            <c:numRef>
              <c:f>'RAW FTES by Dept'!$C$5:$C$15</c:f>
              <c:numCache>
                <c:formatCode>General</c:formatCode>
                <c:ptCount val="11"/>
                <c:pt idx="0">
                  <c:v>5.5699999999999994</c:v>
                </c:pt>
                <c:pt idx="1">
                  <c:v>30.76</c:v>
                </c:pt>
                <c:pt idx="2">
                  <c:v>41.46</c:v>
                </c:pt>
                <c:pt idx="3">
                  <c:v>19.649999999999999</c:v>
                </c:pt>
                <c:pt idx="4">
                  <c:v>11.77</c:v>
                </c:pt>
                <c:pt idx="5">
                  <c:v>3.9</c:v>
                </c:pt>
                <c:pt idx="7">
                  <c:v>120.67</c:v>
                </c:pt>
                <c:pt idx="8">
                  <c:v>25.62</c:v>
                </c:pt>
                <c:pt idx="10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709-4D76-9E5C-ABFA0D13B0CB}"/>
            </c:ext>
          </c:extLst>
        </c:ser>
        <c:ser>
          <c:idx val="2"/>
          <c:order val="2"/>
          <c:tx>
            <c:strRef>
              <c:f>'RAW FTES by Dept'!$D$3:$D$4</c:f>
              <c:strCache>
                <c:ptCount val="1"/>
                <c:pt idx="0">
                  <c:v>2019FA</c:v>
                </c:pt>
              </c:strCache>
            </c:strRef>
          </c:tx>
          <c:spPr>
            <a:solidFill>
              <a:srgbClr val="A5A5A5"/>
            </a:solidFill>
            <a:ln w="25400">
              <a:noFill/>
            </a:ln>
          </c:spPr>
          <c:invertIfNegative val="0"/>
          <c:cat>
            <c:strRef>
              <c:f>'RAW FTES by Dept'!$A$5:$A$15</c:f>
              <c:strCache>
                <c:ptCount val="11"/>
                <c:pt idx="0">
                  <c:v>1ASTR</c:v>
                </c:pt>
                <c:pt idx="1">
                  <c:v>1BIOL</c:v>
                </c:pt>
                <c:pt idx="2">
                  <c:v>1CHEM</c:v>
                </c:pt>
                <c:pt idx="3">
                  <c:v>1EMT</c:v>
                </c:pt>
                <c:pt idx="4">
                  <c:v>1ERTH</c:v>
                </c:pt>
                <c:pt idx="5">
                  <c:v>1GEOL</c:v>
                </c:pt>
                <c:pt idx="6">
                  <c:v>1HON</c:v>
                </c:pt>
                <c:pt idx="7">
                  <c:v>1MATH</c:v>
                </c:pt>
                <c:pt idx="8">
                  <c:v>1MDA</c:v>
                </c:pt>
                <c:pt idx="9">
                  <c:v>1NURS</c:v>
                </c:pt>
                <c:pt idx="10">
                  <c:v>1PHYS</c:v>
                </c:pt>
              </c:strCache>
            </c:strRef>
          </c:cat>
          <c:val>
            <c:numRef>
              <c:f>'RAW FTES by Dept'!$D$5:$D$15</c:f>
              <c:numCache>
                <c:formatCode>General</c:formatCode>
                <c:ptCount val="11"/>
                <c:pt idx="0">
                  <c:v>48.039999999999992</c:v>
                </c:pt>
                <c:pt idx="1">
                  <c:v>442.81999999999988</c:v>
                </c:pt>
                <c:pt idx="2">
                  <c:v>191.14999999999998</c:v>
                </c:pt>
                <c:pt idx="3">
                  <c:v>56.61999999999999</c:v>
                </c:pt>
                <c:pt idx="4">
                  <c:v>49.59</c:v>
                </c:pt>
                <c:pt idx="5">
                  <c:v>27.159999999999997</c:v>
                </c:pt>
                <c:pt idx="6">
                  <c:v>1.44</c:v>
                </c:pt>
                <c:pt idx="7">
                  <c:v>725.92999999999984</c:v>
                </c:pt>
                <c:pt idx="8">
                  <c:v>69.570000000000022</c:v>
                </c:pt>
                <c:pt idx="9">
                  <c:v>132.55999999999997</c:v>
                </c:pt>
                <c:pt idx="10">
                  <c:v>42.809999999999995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709-4D76-9E5C-ABFA0D13B0CB}"/>
            </c:ext>
          </c:extLst>
        </c:ser>
        <c:ser>
          <c:idx val="3"/>
          <c:order val="3"/>
          <c:tx>
            <c:strRef>
              <c:f>'RAW FTES by Dept'!$E$3:$E$4</c:f>
              <c:strCache>
                <c:ptCount val="1"/>
                <c:pt idx="0">
                  <c:v>2020FA</c:v>
                </c:pt>
              </c:strCache>
            </c:strRef>
          </c:tx>
          <c:spPr>
            <a:solidFill>
              <a:srgbClr val="FFC000"/>
            </a:solidFill>
            <a:ln w="25400">
              <a:noFill/>
            </a:ln>
          </c:spPr>
          <c:invertIfNegative val="0"/>
          <c:cat>
            <c:strRef>
              <c:f>'RAW FTES by Dept'!$A$5:$A$15</c:f>
              <c:strCache>
                <c:ptCount val="11"/>
                <c:pt idx="0">
                  <c:v>1ASTR</c:v>
                </c:pt>
                <c:pt idx="1">
                  <c:v>1BIOL</c:v>
                </c:pt>
                <c:pt idx="2">
                  <c:v>1CHEM</c:v>
                </c:pt>
                <c:pt idx="3">
                  <c:v>1EMT</c:v>
                </c:pt>
                <c:pt idx="4">
                  <c:v>1ERTH</c:v>
                </c:pt>
                <c:pt idx="5">
                  <c:v>1GEOL</c:v>
                </c:pt>
                <c:pt idx="6">
                  <c:v>1HON</c:v>
                </c:pt>
                <c:pt idx="7">
                  <c:v>1MATH</c:v>
                </c:pt>
                <c:pt idx="8">
                  <c:v>1MDA</c:v>
                </c:pt>
                <c:pt idx="9">
                  <c:v>1NURS</c:v>
                </c:pt>
                <c:pt idx="10">
                  <c:v>1PHYS</c:v>
                </c:pt>
              </c:strCache>
            </c:strRef>
          </c:cat>
          <c:val>
            <c:numRef>
              <c:f>'RAW FTES by Dept'!$E$5:$E$15</c:f>
              <c:numCache>
                <c:formatCode>General</c:formatCode>
                <c:ptCount val="11"/>
                <c:pt idx="0">
                  <c:v>31.259999999999998</c:v>
                </c:pt>
                <c:pt idx="1">
                  <c:v>398.86999999999995</c:v>
                </c:pt>
                <c:pt idx="2">
                  <c:v>181.55999999999992</c:v>
                </c:pt>
                <c:pt idx="3">
                  <c:v>46.1</c:v>
                </c:pt>
                <c:pt idx="4">
                  <c:v>46.220000000000006</c:v>
                </c:pt>
                <c:pt idx="5">
                  <c:v>31.180000000000003</c:v>
                </c:pt>
                <c:pt idx="6">
                  <c:v>1.42</c:v>
                </c:pt>
                <c:pt idx="7">
                  <c:v>559.74000000000024</c:v>
                </c:pt>
                <c:pt idx="8">
                  <c:v>75.3</c:v>
                </c:pt>
                <c:pt idx="9">
                  <c:v>128.99</c:v>
                </c:pt>
                <c:pt idx="10">
                  <c:v>46.239999999999995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709-4D76-9E5C-ABFA0D13B0CB}"/>
            </c:ext>
          </c:extLst>
        </c:ser>
        <c:ser>
          <c:idx val="4"/>
          <c:order val="4"/>
          <c:tx>
            <c:strRef>
              <c:f>'RAW FTES by Dept'!$F$3:$F$4</c:f>
              <c:strCache>
                <c:ptCount val="1"/>
                <c:pt idx="0">
                  <c:v>2020SI</c:v>
                </c:pt>
              </c:strCache>
            </c:strRef>
          </c:tx>
          <c:spPr>
            <a:solidFill>
              <a:srgbClr val="4472C4"/>
            </a:solidFill>
            <a:ln w="25400">
              <a:noFill/>
            </a:ln>
          </c:spPr>
          <c:invertIfNegative val="0"/>
          <c:cat>
            <c:strRef>
              <c:f>'RAW FTES by Dept'!$A$5:$A$15</c:f>
              <c:strCache>
                <c:ptCount val="11"/>
                <c:pt idx="0">
                  <c:v>1ASTR</c:v>
                </c:pt>
                <c:pt idx="1">
                  <c:v>1BIOL</c:v>
                </c:pt>
                <c:pt idx="2">
                  <c:v>1CHEM</c:v>
                </c:pt>
                <c:pt idx="3">
                  <c:v>1EMT</c:v>
                </c:pt>
                <c:pt idx="4">
                  <c:v>1ERTH</c:v>
                </c:pt>
                <c:pt idx="5">
                  <c:v>1GEOL</c:v>
                </c:pt>
                <c:pt idx="6">
                  <c:v>1HON</c:v>
                </c:pt>
                <c:pt idx="7">
                  <c:v>1MATH</c:v>
                </c:pt>
                <c:pt idx="8">
                  <c:v>1MDA</c:v>
                </c:pt>
                <c:pt idx="9">
                  <c:v>1NURS</c:v>
                </c:pt>
                <c:pt idx="10">
                  <c:v>1PHYS</c:v>
                </c:pt>
              </c:strCache>
            </c:strRef>
          </c:cat>
          <c:val>
            <c:numRef>
              <c:f>'RAW FTES by Dept'!$F$5:$F$15</c:f>
              <c:numCache>
                <c:formatCode>General</c:formatCode>
                <c:ptCount val="11"/>
                <c:pt idx="1">
                  <c:v>21.71</c:v>
                </c:pt>
                <c:pt idx="2">
                  <c:v>14.85</c:v>
                </c:pt>
                <c:pt idx="4">
                  <c:v>10.050000000000001</c:v>
                </c:pt>
                <c:pt idx="7">
                  <c:v>68.179999999999993</c:v>
                </c:pt>
                <c:pt idx="8">
                  <c:v>16.18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709-4D76-9E5C-ABFA0D13B0CB}"/>
            </c:ext>
          </c:extLst>
        </c:ser>
        <c:ser>
          <c:idx val="5"/>
          <c:order val="5"/>
          <c:tx>
            <c:strRef>
              <c:f>'RAW FTES by Dept'!$G$3:$G$4</c:f>
              <c:strCache>
                <c:ptCount val="1"/>
                <c:pt idx="0">
                  <c:v>2021SI</c:v>
                </c:pt>
              </c:strCache>
            </c:strRef>
          </c:tx>
          <c:spPr>
            <a:solidFill>
              <a:srgbClr val="70AD47"/>
            </a:solidFill>
            <a:ln w="25400">
              <a:noFill/>
            </a:ln>
          </c:spPr>
          <c:invertIfNegative val="0"/>
          <c:cat>
            <c:strRef>
              <c:f>'RAW FTES by Dept'!$A$5:$A$15</c:f>
              <c:strCache>
                <c:ptCount val="11"/>
                <c:pt idx="0">
                  <c:v>1ASTR</c:v>
                </c:pt>
                <c:pt idx="1">
                  <c:v>1BIOL</c:v>
                </c:pt>
                <c:pt idx="2">
                  <c:v>1CHEM</c:v>
                </c:pt>
                <c:pt idx="3">
                  <c:v>1EMT</c:v>
                </c:pt>
                <c:pt idx="4">
                  <c:v>1ERTH</c:v>
                </c:pt>
                <c:pt idx="5">
                  <c:v>1GEOL</c:v>
                </c:pt>
                <c:pt idx="6">
                  <c:v>1HON</c:v>
                </c:pt>
                <c:pt idx="7">
                  <c:v>1MATH</c:v>
                </c:pt>
                <c:pt idx="8">
                  <c:v>1MDA</c:v>
                </c:pt>
                <c:pt idx="9">
                  <c:v>1NURS</c:v>
                </c:pt>
                <c:pt idx="10">
                  <c:v>1PHYS</c:v>
                </c:pt>
              </c:strCache>
            </c:strRef>
          </c:cat>
          <c:val>
            <c:numRef>
              <c:f>'RAW FTES by Dept'!$G$5:$G$15</c:f>
              <c:numCache>
                <c:formatCode>General</c:formatCode>
                <c:ptCount val="11"/>
                <c:pt idx="1">
                  <c:v>14.479999999999997</c:v>
                </c:pt>
                <c:pt idx="2">
                  <c:v>13.780000000000001</c:v>
                </c:pt>
                <c:pt idx="4">
                  <c:v>5.66</c:v>
                </c:pt>
                <c:pt idx="7">
                  <c:v>52.719999999999992</c:v>
                </c:pt>
                <c:pt idx="8">
                  <c:v>18.510000000000002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709-4D76-9E5C-ABFA0D13B0CB}"/>
            </c:ext>
          </c:extLst>
        </c:ser>
        <c:ser>
          <c:idx val="6"/>
          <c:order val="6"/>
          <c:tx>
            <c:strRef>
              <c:f>'RAW FTES by Dept'!$H$3:$H$4</c:f>
              <c:strCache>
                <c:ptCount val="1"/>
                <c:pt idx="0">
                  <c:v>2020SP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'RAW FTES by Dept'!$A$5:$A$15</c:f>
              <c:strCache>
                <c:ptCount val="11"/>
                <c:pt idx="0">
                  <c:v>1ASTR</c:v>
                </c:pt>
                <c:pt idx="1">
                  <c:v>1BIOL</c:v>
                </c:pt>
                <c:pt idx="2">
                  <c:v>1CHEM</c:v>
                </c:pt>
                <c:pt idx="3">
                  <c:v>1EMT</c:v>
                </c:pt>
                <c:pt idx="4">
                  <c:v>1ERTH</c:v>
                </c:pt>
                <c:pt idx="5">
                  <c:v>1GEOL</c:v>
                </c:pt>
                <c:pt idx="6">
                  <c:v>1HON</c:v>
                </c:pt>
                <c:pt idx="7">
                  <c:v>1MATH</c:v>
                </c:pt>
                <c:pt idx="8">
                  <c:v>1MDA</c:v>
                </c:pt>
                <c:pt idx="9">
                  <c:v>1NURS</c:v>
                </c:pt>
                <c:pt idx="10">
                  <c:v>1PHYS</c:v>
                </c:pt>
              </c:strCache>
            </c:strRef>
          </c:cat>
          <c:val>
            <c:numRef>
              <c:f>'RAW FTES by Dept'!$H$5:$H$15</c:f>
              <c:numCache>
                <c:formatCode>General</c:formatCode>
                <c:ptCount val="11"/>
                <c:pt idx="0">
                  <c:v>44.19</c:v>
                </c:pt>
                <c:pt idx="1">
                  <c:v>448.36999999999989</c:v>
                </c:pt>
                <c:pt idx="2">
                  <c:v>194.17999999999992</c:v>
                </c:pt>
                <c:pt idx="3">
                  <c:v>63.34</c:v>
                </c:pt>
                <c:pt idx="4">
                  <c:v>45.370000000000005</c:v>
                </c:pt>
                <c:pt idx="5">
                  <c:v>27.44</c:v>
                </c:pt>
                <c:pt idx="6">
                  <c:v>2.52</c:v>
                </c:pt>
                <c:pt idx="7">
                  <c:v>520.16999999999996</c:v>
                </c:pt>
                <c:pt idx="8">
                  <c:v>65.180000000000007</c:v>
                </c:pt>
                <c:pt idx="9">
                  <c:v>137.6</c:v>
                </c:pt>
                <c:pt idx="10">
                  <c:v>37.650000000000006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709-4D76-9E5C-ABFA0D13B0CB}"/>
            </c:ext>
          </c:extLst>
        </c:ser>
        <c:ser>
          <c:idx val="7"/>
          <c:order val="7"/>
          <c:tx>
            <c:strRef>
              <c:f>'RAW FTES by Dept'!$I$3:$I$4</c:f>
              <c:strCache>
                <c:ptCount val="1"/>
                <c:pt idx="0">
                  <c:v>2021SP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'RAW FTES by Dept'!$A$5:$A$15</c:f>
              <c:strCache>
                <c:ptCount val="11"/>
                <c:pt idx="0">
                  <c:v>1ASTR</c:v>
                </c:pt>
                <c:pt idx="1">
                  <c:v>1BIOL</c:v>
                </c:pt>
                <c:pt idx="2">
                  <c:v>1CHEM</c:v>
                </c:pt>
                <c:pt idx="3">
                  <c:v>1EMT</c:v>
                </c:pt>
                <c:pt idx="4">
                  <c:v>1ERTH</c:v>
                </c:pt>
                <c:pt idx="5">
                  <c:v>1GEOL</c:v>
                </c:pt>
                <c:pt idx="6">
                  <c:v>1HON</c:v>
                </c:pt>
                <c:pt idx="7">
                  <c:v>1MATH</c:v>
                </c:pt>
                <c:pt idx="8">
                  <c:v>1MDA</c:v>
                </c:pt>
                <c:pt idx="9">
                  <c:v>1NURS</c:v>
                </c:pt>
                <c:pt idx="10">
                  <c:v>1PHYS</c:v>
                </c:pt>
              </c:strCache>
            </c:strRef>
          </c:cat>
          <c:val>
            <c:numRef>
              <c:f>'RAW FTES by Dept'!$I$5:$I$15</c:f>
              <c:numCache>
                <c:formatCode>General</c:formatCode>
                <c:ptCount val="11"/>
                <c:pt idx="0">
                  <c:v>33.410000000000004</c:v>
                </c:pt>
                <c:pt idx="1">
                  <c:v>413.62000000000006</c:v>
                </c:pt>
                <c:pt idx="2">
                  <c:v>168.46999999999997</c:v>
                </c:pt>
                <c:pt idx="3">
                  <c:v>33.049999999999997</c:v>
                </c:pt>
                <c:pt idx="4">
                  <c:v>38.93</c:v>
                </c:pt>
                <c:pt idx="5">
                  <c:v>21.009999999999998</c:v>
                </c:pt>
                <c:pt idx="7">
                  <c:v>397.13999999999976</c:v>
                </c:pt>
                <c:pt idx="8">
                  <c:v>67.11</c:v>
                </c:pt>
                <c:pt idx="9">
                  <c:v>27.7</c:v>
                </c:pt>
                <c:pt idx="10">
                  <c:v>41.949999999999996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709-4D76-9E5C-ABFA0D13B0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37844560"/>
        <c:axId val="1"/>
      </c:barChart>
      <c:catAx>
        <c:axId val="437844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0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overlay val="0"/>
          <c:spPr>
            <a:noFill/>
            <a:ln w="25400">
              <a:noFill/>
            </a:ln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784456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</c:extLst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[Annual Comparison 20-21.xlsx]HD CT by DEPT!PivotTable3</c:name>
    <c:fmtId val="11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0" i="0" baseline="0" dirty="0">
                <a:effectLst/>
              </a:rPr>
              <a:t>Department</a:t>
            </a:r>
            <a:r>
              <a:rPr lang="en-US" sz="1800" b="0" i="0" baseline="0" dirty="0">
                <a:effectLst/>
              </a:rPr>
              <a:t> </a:t>
            </a:r>
            <a:r>
              <a:rPr lang="en-US" sz="1400" b="0" i="0" baseline="0" dirty="0">
                <a:effectLst/>
              </a:rPr>
              <a:t>Duplicated Headcount Comparison</a:t>
            </a:r>
            <a:endParaRPr lang="en-US" dirty="0">
              <a:effectLst/>
            </a:endParaRPr>
          </a:p>
        </c:rich>
      </c:tx>
      <c:layout>
        <c:manualLayout>
          <c:xMode val="edge"/>
          <c:yMode val="edge"/>
          <c:x val="7.8353649315213936E-2"/>
          <c:y val="3.157063930544593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'HD CT by DEPT'!$C$1:$C$2</c:f>
              <c:strCache>
                <c:ptCount val="1"/>
                <c:pt idx="0">
                  <c:v>2019SU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'HD CT by DEPT'!$A$3:$B$14</c:f>
              <c:multiLvlStrCache>
                <c:ptCount val="10"/>
                <c:lvl>
                  <c:pt idx="0">
                    <c:v>1ART</c:v>
                  </c:pt>
                  <c:pt idx="1">
                    <c:v>1CMSD</c:v>
                  </c:pt>
                  <c:pt idx="2">
                    <c:v>1CMST</c:v>
                  </c:pt>
                  <c:pt idx="3">
                    <c:v>1DNCE</c:v>
                  </c:pt>
                  <c:pt idx="4">
                    <c:v>1LIBR</c:v>
                  </c:pt>
                  <c:pt idx="5">
                    <c:v>1LIS</c:v>
                  </c:pt>
                  <c:pt idx="6">
                    <c:v>1MUS</c:v>
                  </c:pt>
                  <c:pt idx="7">
                    <c:v>1PHOT</c:v>
                  </c:pt>
                  <c:pt idx="8">
                    <c:v>1TELV</c:v>
                  </c:pt>
                  <c:pt idx="9">
                    <c:v>1THEA</c:v>
                  </c:pt>
                </c:lvl>
                <c:lvl>
                  <c:pt idx="0">
                    <c:v>1FPA</c:v>
                  </c:pt>
                </c:lvl>
              </c:multiLvlStrCache>
            </c:multiLvlStrRef>
          </c:cat>
          <c:val>
            <c:numRef>
              <c:f>'HD CT by DEPT'!$C$3:$C$14</c:f>
              <c:numCache>
                <c:formatCode>General</c:formatCode>
                <c:ptCount val="10"/>
                <c:pt idx="0">
                  <c:v>389</c:v>
                </c:pt>
                <c:pt idx="1">
                  <c:v>15</c:v>
                </c:pt>
                <c:pt idx="2">
                  <c:v>433</c:v>
                </c:pt>
                <c:pt idx="3">
                  <c:v>40</c:v>
                </c:pt>
                <c:pt idx="6">
                  <c:v>173</c:v>
                </c:pt>
                <c:pt idx="7">
                  <c:v>59</c:v>
                </c:pt>
                <c:pt idx="8">
                  <c:v>110</c:v>
                </c:pt>
                <c:pt idx="9">
                  <c:v>212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39-422B-9C0F-D1AB2FEC55D8}"/>
            </c:ext>
          </c:extLst>
        </c:ser>
        <c:ser>
          <c:idx val="1"/>
          <c:order val="1"/>
          <c:tx>
            <c:strRef>
              <c:f>'HD CT by DEPT'!$D$1:$D$2</c:f>
              <c:strCache>
                <c:ptCount val="1"/>
                <c:pt idx="0">
                  <c:v>2020SU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multiLvlStrRef>
              <c:f>'HD CT by DEPT'!$A$3:$B$14</c:f>
              <c:multiLvlStrCache>
                <c:ptCount val="10"/>
                <c:lvl>
                  <c:pt idx="0">
                    <c:v>1ART</c:v>
                  </c:pt>
                  <c:pt idx="1">
                    <c:v>1CMSD</c:v>
                  </c:pt>
                  <c:pt idx="2">
                    <c:v>1CMST</c:v>
                  </c:pt>
                  <c:pt idx="3">
                    <c:v>1DNCE</c:v>
                  </c:pt>
                  <c:pt idx="4">
                    <c:v>1LIBR</c:v>
                  </c:pt>
                  <c:pt idx="5">
                    <c:v>1LIS</c:v>
                  </c:pt>
                  <c:pt idx="6">
                    <c:v>1MUS</c:v>
                  </c:pt>
                  <c:pt idx="7">
                    <c:v>1PHOT</c:v>
                  </c:pt>
                  <c:pt idx="8">
                    <c:v>1TELV</c:v>
                  </c:pt>
                  <c:pt idx="9">
                    <c:v>1THEA</c:v>
                  </c:pt>
                </c:lvl>
                <c:lvl>
                  <c:pt idx="0">
                    <c:v>1FPA</c:v>
                  </c:pt>
                </c:lvl>
              </c:multiLvlStrCache>
            </c:multiLvlStrRef>
          </c:cat>
          <c:val>
            <c:numRef>
              <c:f>'HD CT by DEPT'!$D$3:$D$14</c:f>
              <c:numCache>
                <c:formatCode>General</c:formatCode>
                <c:ptCount val="10"/>
                <c:pt idx="0">
                  <c:v>419</c:v>
                </c:pt>
                <c:pt idx="1">
                  <c:v>21</c:v>
                </c:pt>
                <c:pt idx="2">
                  <c:v>417</c:v>
                </c:pt>
                <c:pt idx="3">
                  <c:v>16</c:v>
                </c:pt>
                <c:pt idx="5">
                  <c:v>11</c:v>
                </c:pt>
                <c:pt idx="6">
                  <c:v>190</c:v>
                </c:pt>
                <c:pt idx="7">
                  <c:v>66</c:v>
                </c:pt>
                <c:pt idx="8">
                  <c:v>152</c:v>
                </c:pt>
                <c:pt idx="9">
                  <c:v>131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139-422B-9C0F-D1AB2FEC55D8}"/>
            </c:ext>
          </c:extLst>
        </c:ser>
        <c:ser>
          <c:idx val="2"/>
          <c:order val="2"/>
          <c:tx>
            <c:strRef>
              <c:f>'HD CT by DEPT'!$E$1:$E$2</c:f>
              <c:strCache>
                <c:ptCount val="1"/>
                <c:pt idx="0">
                  <c:v>2019FA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multiLvlStrRef>
              <c:f>'HD CT by DEPT'!$A$3:$B$14</c:f>
              <c:multiLvlStrCache>
                <c:ptCount val="10"/>
                <c:lvl>
                  <c:pt idx="0">
                    <c:v>1ART</c:v>
                  </c:pt>
                  <c:pt idx="1">
                    <c:v>1CMSD</c:v>
                  </c:pt>
                  <c:pt idx="2">
                    <c:v>1CMST</c:v>
                  </c:pt>
                  <c:pt idx="3">
                    <c:v>1DNCE</c:v>
                  </c:pt>
                  <c:pt idx="4">
                    <c:v>1LIBR</c:v>
                  </c:pt>
                  <c:pt idx="5">
                    <c:v>1LIS</c:v>
                  </c:pt>
                  <c:pt idx="6">
                    <c:v>1MUS</c:v>
                  </c:pt>
                  <c:pt idx="7">
                    <c:v>1PHOT</c:v>
                  </c:pt>
                  <c:pt idx="8">
                    <c:v>1TELV</c:v>
                  </c:pt>
                  <c:pt idx="9">
                    <c:v>1THEA</c:v>
                  </c:pt>
                </c:lvl>
                <c:lvl>
                  <c:pt idx="0">
                    <c:v>1FPA</c:v>
                  </c:pt>
                </c:lvl>
              </c:multiLvlStrCache>
            </c:multiLvlStrRef>
          </c:cat>
          <c:val>
            <c:numRef>
              <c:f>'HD CT by DEPT'!$E$3:$E$14</c:f>
              <c:numCache>
                <c:formatCode>General</c:formatCode>
                <c:ptCount val="10"/>
                <c:pt idx="0">
                  <c:v>1791</c:v>
                </c:pt>
                <c:pt idx="1">
                  <c:v>215</c:v>
                </c:pt>
                <c:pt idx="2">
                  <c:v>1498</c:v>
                </c:pt>
                <c:pt idx="3">
                  <c:v>374</c:v>
                </c:pt>
                <c:pt idx="4">
                  <c:v>55</c:v>
                </c:pt>
                <c:pt idx="5">
                  <c:v>111</c:v>
                </c:pt>
                <c:pt idx="6">
                  <c:v>1284</c:v>
                </c:pt>
                <c:pt idx="7">
                  <c:v>206</c:v>
                </c:pt>
                <c:pt idx="8">
                  <c:v>379</c:v>
                </c:pt>
                <c:pt idx="9">
                  <c:v>344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139-422B-9C0F-D1AB2FEC55D8}"/>
            </c:ext>
          </c:extLst>
        </c:ser>
        <c:ser>
          <c:idx val="3"/>
          <c:order val="3"/>
          <c:tx>
            <c:strRef>
              <c:f>'HD CT by DEPT'!$F$1:$F$2</c:f>
              <c:strCache>
                <c:ptCount val="1"/>
                <c:pt idx="0">
                  <c:v>2020FA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multiLvlStrRef>
              <c:f>'HD CT by DEPT'!$A$3:$B$14</c:f>
              <c:multiLvlStrCache>
                <c:ptCount val="10"/>
                <c:lvl>
                  <c:pt idx="0">
                    <c:v>1ART</c:v>
                  </c:pt>
                  <c:pt idx="1">
                    <c:v>1CMSD</c:v>
                  </c:pt>
                  <c:pt idx="2">
                    <c:v>1CMST</c:v>
                  </c:pt>
                  <c:pt idx="3">
                    <c:v>1DNCE</c:v>
                  </c:pt>
                  <c:pt idx="4">
                    <c:v>1LIBR</c:v>
                  </c:pt>
                  <c:pt idx="5">
                    <c:v>1LIS</c:v>
                  </c:pt>
                  <c:pt idx="6">
                    <c:v>1MUS</c:v>
                  </c:pt>
                  <c:pt idx="7">
                    <c:v>1PHOT</c:v>
                  </c:pt>
                  <c:pt idx="8">
                    <c:v>1TELV</c:v>
                  </c:pt>
                  <c:pt idx="9">
                    <c:v>1THEA</c:v>
                  </c:pt>
                </c:lvl>
                <c:lvl>
                  <c:pt idx="0">
                    <c:v>1FPA</c:v>
                  </c:pt>
                </c:lvl>
              </c:multiLvlStrCache>
            </c:multiLvlStrRef>
          </c:cat>
          <c:val>
            <c:numRef>
              <c:f>'HD CT by DEPT'!$F$3:$F$14</c:f>
              <c:numCache>
                <c:formatCode>General</c:formatCode>
                <c:ptCount val="10"/>
                <c:pt idx="0">
                  <c:v>1333</c:v>
                </c:pt>
                <c:pt idx="1">
                  <c:v>199</c:v>
                </c:pt>
                <c:pt idx="2">
                  <c:v>1607</c:v>
                </c:pt>
                <c:pt idx="3">
                  <c:v>118</c:v>
                </c:pt>
                <c:pt idx="4">
                  <c:v>64</c:v>
                </c:pt>
                <c:pt idx="5">
                  <c:v>13</c:v>
                </c:pt>
                <c:pt idx="6">
                  <c:v>907</c:v>
                </c:pt>
                <c:pt idx="7">
                  <c:v>140</c:v>
                </c:pt>
                <c:pt idx="8">
                  <c:v>257</c:v>
                </c:pt>
                <c:pt idx="9">
                  <c:v>234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139-422B-9C0F-D1AB2FEC55D8}"/>
            </c:ext>
          </c:extLst>
        </c:ser>
        <c:ser>
          <c:idx val="4"/>
          <c:order val="4"/>
          <c:tx>
            <c:strRef>
              <c:f>'HD CT by DEPT'!$G$1:$G$2</c:f>
              <c:strCache>
                <c:ptCount val="1"/>
                <c:pt idx="0">
                  <c:v>2020SI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multiLvlStrRef>
              <c:f>'HD CT by DEPT'!$A$3:$B$14</c:f>
              <c:multiLvlStrCache>
                <c:ptCount val="10"/>
                <c:lvl>
                  <c:pt idx="0">
                    <c:v>1ART</c:v>
                  </c:pt>
                  <c:pt idx="1">
                    <c:v>1CMSD</c:v>
                  </c:pt>
                  <c:pt idx="2">
                    <c:v>1CMST</c:v>
                  </c:pt>
                  <c:pt idx="3">
                    <c:v>1DNCE</c:v>
                  </c:pt>
                  <c:pt idx="4">
                    <c:v>1LIBR</c:v>
                  </c:pt>
                  <c:pt idx="5">
                    <c:v>1LIS</c:v>
                  </c:pt>
                  <c:pt idx="6">
                    <c:v>1MUS</c:v>
                  </c:pt>
                  <c:pt idx="7">
                    <c:v>1PHOT</c:v>
                  </c:pt>
                  <c:pt idx="8">
                    <c:v>1TELV</c:v>
                  </c:pt>
                  <c:pt idx="9">
                    <c:v>1THEA</c:v>
                  </c:pt>
                </c:lvl>
                <c:lvl>
                  <c:pt idx="0">
                    <c:v>1FPA</c:v>
                  </c:pt>
                </c:lvl>
              </c:multiLvlStrCache>
            </c:multiLvlStrRef>
          </c:cat>
          <c:val>
            <c:numRef>
              <c:f>'HD CT by DEPT'!$G$3:$G$14</c:f>
              <c:numCache>
                <c:formatCode>General</c:formatCode>
                <c:ptCount val="10"/>
                <c:pt idx="0">
                  <c:v>285</c:v>
                </c:pt>
                <c:pt idx="2">
                  <c:v>313</c:v>
                </c:pt>
                <c:pt idx="3">
                  <c:v>44</c:v>
                </c:pt>
                <c:pt idx="6">
                  <c:v>74</c:v>
                </c:pt>
                <c:pt idx="7">
                  <c:v>39</c:v>
                </c:pt>
                <c:pt idx="8">
                  <c:v>52</c:v>
                </c:pt>
                <c:pt idx="9">
                  <c:v>159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139-422B-9C0F-D1AB2FEC55D8}"/>
            </c:ext>
          </c:extLst>
        </c:ser>
        <c:ser>
          <c:idx val="5"/>
          <c:order val="5"/>
          <c:tx>
            <c:strRef>
              <c:f>'HD CT by DEPT'!$H$1:$H$2</c:f>
              <c:strCache>
                <c:ptCount val="1"/>
                <c:pt idx="0">
                  <c:v>2021SI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multiLvlStrRef>
              <c:f>'HD CT by DEPT'!$A$3:$B$14</c:f>
              <c:multiLvlStrCache>
                <c:ptCount val="10"/>
                <c:lvl>
                  <c:pt idx="0">
                    <c:v>1ART</c:v>
                  </c:pt>
                  <c:pt idx="1">
                    <c:v>1CMSD</c:v>
                  </c:pt>
                  <c:pt idx="2">
                    <c:v>1CMST</c:v>
                  </c:pt>
                  <c:pt idx="3">
                    <c:v>1DNCE</c:v>
                  </c:pt>
                  <c:pt idx="4">
                    <c:v>1LIBR</c:v>
                  </c:pt>
                  <c:pt idx="5">
                    <c:v>1LIS</c:v>
                  </c:pt>
                  <c:pt idx="6">
                    <c:v>1MUS</c:v>
                  </c:pt>
                  <c:pt idx="7">
                    <c:v>1PHOT</c:v>
                  </c:pt>
                  <c:pt idx="8">
                    <c:v>1TELV</c:v>
                  </c:pt>
                  <c:pt idx="9">
                    <c:v>1THEA</c:v>
                  </c:pt>
                </c:lvl>
                <c:lvl>
                  <c:pt idx="0">
                    <c:v>1FPA</c:v>
                  </c:pt>
                </c:lvl>
              </c:multiLvlStrCache>
            </c:multiLvlStrRef>
          </c:cat>
          <c:val>
            <c:numRef>
              <c:f>'HD CT by DEPT'!$H$3:$H$14</c:f>
              <c:numCache>
                <c:formatCode>General</c:formatCode>
                <c:ptCount val="10"/>
                <c:pt idx="0">
                  <c:v>285</c:v>
                </c:pt>
                <c:pt idx="2">
                  <c:v>301</c:v>
                </c:pt>
                <c:pt idx="3">
                  <c:v>31</c:v>
                </c:pt>
                <c:pt idx="6">
                  <c:v>96</c:v>
                </c:pt>
                <c:pt idx="7">
                  <c:v>49</c:v>
                </c:pt>
                <c:pt idx="8">
                  <c:v>25</c:v>
                </c:pt>
                <c:pt idx="9">
                  <c:v>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139-422B-9C0F-D1AB2FEC55D8}"/>
            </c:ext>
          </c:extLst>
        </c:ser>
        <c:ser>
          <c:idx val="6"/>
          <c:order val="6"/>
          <c:tx>
            <c:strRef>
              <c:f>'HD CT by DEPT'!$I$1:$I$2</c:f>
              <c:strCache>
                <c:ptCount val="1"/>
                <c:pt idx="0">
                  <c:v>2020SP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'HD CT by DEPT'!$A$3:$B$14</c:f>
              <c:multiLvlStrCache>
                <c:ptCount val="10"/>
                <c:lvl>
                  <c:pt idx="0">
                    <c:v>1ART</c:v>
                  </c:pt>
                  <c:pt idx="1">
                    <c:v>1CMSD</c:v>
                  </c:pt>
                  <c:pt idx="2">
                    <c:v>1CMST</c:v>
                  </c:pt>
                  <c:pt idx="3">
                    <c:v>1DNCE</c:v>
                  </c:pt>
                  <c:pt idx="4">
                    <c:v>1LIBR</c:v>
                  </c:pt>
                  <c:pt idx="5">
                    <c:v>1LIS</c:v>
                  </c:pt>
                  <c:pt idx="6">
                    <c:v>1MUS</c:v>
                  </c:pt>
                  <c:pt idx="7">
                    <c:v>1PHOT</c:v>
                  </c:pt>
                  <c:pt idx="8">
                    <c:v>1TELV</c:v>
                  </c:pt>
                  <c:pt idx="9">
                    <c:v>1THEA</c:v>
                  </c:pt>
                </c:lvl>
                <c:lvl>
                  <c:pt idx="0">
                    <c:v>1FPA</c:v>
                  </c:pt>
                </c:lvl>
              </c:multiLvlStrCache>
            </c:multiLvlStrRef>
          </c:cat>
          <c:val>
            <c:numRef>
              <c:f>'HD CT by DEPT'!$I$3:$I$14</c:f>
              <c:numCache>
                <c:formatCode>General</c:formatCode>
                <c:ptCount val="10"/>
                <c:pt idx="0">
                  <c:v>1841</c:v>
                </c:pt>
                <c:pt idx="1">
                  <c:v>202</c:v>
                </c:pt>
                <c:pt idx="2">
                  <c:v>1673</c:v>
                </c:pt>
                <c:pt idx="3">
                  <c:v>344</c:v>
                </c:pt>
                <c:pt idx="4">
                  <c:v>70</c:v>
                </c:pt>
                <c:pt idx="5">
                  <c:v>63</c:v>
                </c:pt>
                <c:pt idx="6">
                  <c:v>1172</c:v>
                </c:pt>
                <c:pt idx="7">
                  <c:v>216</c:v>
                </c:pt>
                <c:pt idx="8">
                  <c:v>350</c:v>
                </c:pt>
                <c:pt idx="9">
                  <c:v>401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139-422B-9C0F-D1AB2FEC55D8}"/>
            </c:ext>
          </c:extLst>
        </c:ser>
        <c:ser>
          <c:idx val="7"/>
          <c:order val="7"/>
          <c:tx>
            <c:strRef>
              <c:f>'HD CT by DEPT'!$J$1:$J$2</c:f>
              <c:strCache>
                <c:ptCount val="1"/>
                <c:pt idx="0">
                  <c:v>2021SP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'HD CT by DEPT'!$A$3:$B$14</c:f>
              <c:multiLvlStrCache>
                <c:ptCount val="10"/>
                <c:lvl>
                  <c:pt idx="0">
                    <c:v>1ART</c:v>
                  </c:pt>
                  <c:pt idx="1">
                    <c:v>1CMSD</c:v>
                  </c:pt>
                  <c:pt idx="2">
                    <c:v>1CMST</c:v>
                  </c:pt>
                  <c:pt idx="3">
                    <c:v>1DNCE</c:v>
                  </c:pt>
                  <c:pt idx="4">
                    <c:v>1LIBR</c:v>
                  </c:pt>
                  <c:pt idx="5">
                    <c:v>1LIS</c:v>
                  </c:pt>
                  <c:pt idx="6">
                    <c:v>1MUS</c:v>
                  </c:pt>
                  <c:pt idx="7">
                    <c:v>1PHOT</c:v>
                  </c:pt>
                  <c:pt idx="8">
                    <c:v>1TELV</c:v>
                  </c:pt>
                  <c:pt idx="9">
                    <c:v>1THEA</c:v>
                  </c:pt>
                </c:lvl>
                <c:lvl>
                  <c:pt idx="0">
                    <c:v>1FPA</c:v>
                  </c:pt>
                </c:lvl>
              </c:multiLvlStrCache>
            </c:multiLvlStrRef>
          </c:cat>
          <c:val>
            <c:numRef>
              <c:f>'HD CT by DEPT'!$J$3:$J$14</c:f>
              <c:numCache>
                <c:formatCode>General</c:formatCode>
                <c:ptCount val="10"/>
                <c:pt idx="0">
                  <c:v>1244</c:v>
                </c:pt>
                <c:pt idx="1">
                  <c:v>169</c:v>
                </c:pt>
                <c:pt idx="2">
                  <c:v>1336</c:v>
                </c:pt>
                <c:pt idx="3">
                  <c:v>120</c:v>
                </c:pt>
                <c:pt idx="4">
                  <c:v>34</c:v>
                </c:pt>
                <c:pt idx="5">
                  <c:v>24</c:v>
                </c:pt>
                <c:pt idx="6">
                  <c:v>699</c:v>
                </c:pt>
                <c:pt idx="7">
                  <c:v>174</c:v>
                </c:pt>
                <c:pt idx="8">
                  <c:v>297</c:v>
                </c:pt>
                <c:pt idx="9">
                  <c:v>182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139-422B-9C0F-D1AB2FEC55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11110680"/>
        <c:axId val="511111664"/>
      </c:barChart>
      <c:catAx>
        <c:axId val="511110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1111664"/>
        <c:crosses val="autoZero"/>
        <c:auto val="1"/>
        <c:lblAlgn val="ctr"/>
        <c:lblOffset val="100"/>
        <c:noMultiLvlLbl val="0"/>
      </c:catAx>
      <c:valAx>
        <c:axId val="511111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111068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[Annual Comparison 20-21.xlsx]HD CT by DEPT!PivotTable3</c:name>
    <c:fmtId val="28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0" i="0" baseline="0" dirty="0">
                <a:effectLst/>
              </a:rPr>
              <a:t>Department Duplicated Headcount Comparison</a:t>
            </a:r>
            <a:endParaRPr lang="en-US" sz="1100" dirty="0">
              <a:effectLst/>
            </a:endParaRPr>
          </a:p>
        </c:rich>
      </c:tx>
      <c:layout>
        <c:manualLayout>
          <c:xMode val="edge"/>
          <c:yMode val="edge"/>
          <c:x val="5.222266642606959E-2"/>
          <c:y val="1.894238358326756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'HD CT by DEPT'!$C$1:$C$2</c:f>
              <c:strCache>
                <c:ptCount val="1"/>
                <c:pt idx="0">
                  <c:v>2019SU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'HD CT by DEPT'!$A$3:$B$24</c:f>
              <c:multiLvlStrCache>
                <c:ptCount val="20"/>
                <c:lvl>
                  <c:pt idx="0">
                    <c:v>1ANTH</c:v>
                  </c:pt>
                  <c:pt idx="1">
                    <c:v>1ASL</c:v>
                  </c:pt>
                  <c:pt idx="2">
                    <c:v>1CHNS</c:v>
                  </c:pt>
                  <c:pt idx="3">
                    <c:v>1ECON</c:v>
                  </c:pt>
                  <c:pt idx="4">
                    <c:v>1EMLS</c:v>
                  </c:pt>
                  <c:pt idx="5">
                    <c:v>1ENGL</c:v>
                  </c:pt>
                  <c:pt idx="6">
                    <c:v>1ETHN</c:v>
                  </c:pt>
                  <c:pt idx="7">
                    <c:v>1FREN</c:v>
                  </c:pt>
                  <c:pt idx="8">
                    <c:v>1GEOG</c:v>
                  </c:pt>
                  <c:pt idx="9">
                    <c:v>1HIST</c:v>
                  </c:pt>
                  <c:pt idx="10">
                    <c:v>1ITAL</c:v>
                  </c:pt>
                  <c:pt idx="11">
                    <c:v>1JAPN</c:v>
                  </c:pt>
                  <c:pt idx="12">
                    <c:v>1PHIL</c:v>
                  </c:pt>
                  <c:pt idx="13">
                    <c:v>1POLT</c:v>
                  </c:pt>
                  <c:pt idx="14">
                    <c:v>1PSYC</c:v>
                  </c:pt>
                  <c:pt idx="15">
                    <c:v>1READ</c:v>
                  </c:pt>
                  <c:pt idx="16">
                    <c:v>1SOC</c:v>
                  </c:pt>
                  <c:pt idx="17">
                    <c:v>1SPAN</c:v>
                  </c:pt>
                  <c:pt idx="18">
                    <c:v>1VIET</c:v>
                  </c:pt>
                  <c:pt idx="19">
                    <c:v>1WMNS</c:v>
                  </c:pt>
                </c:lvl>
                <c:lvl>
                  <c:pt idx="0">
                    <c:v>1HSS</c:v>
                  </c:pt>
                </c:lvl>
              </c:multiLvlStrCache>
            </c:multiLvlStrRef>
          </c:cat>
          <c:val>
            <c:numRef>
              <c:f>'HD CT by DEPT'!$C$3:$C$24</c:f>
              <c:numCache>
                <c:formatCode>General</c:formatCode>
                <c:ptCount val="20"/>
                <c:pt idx="0">
                  <c:v>144</c:v>
                </c:pt>
                <c:pt idx="1">
                  <c:v>63</c:v>
                </c:pt>
                <c:pt idx="3">
                  <c:v>127</c:v>
                </c:pt>
                <c:pt idx="5">
                  <c:v>556</c:v>
                </c:pt>
                <c:pt idx="6">
                  <c:v>39</c:v>
                </c:pt>
                <c:pt idx="8">
                  <c:v>90</c:v>
                </c:pt>
                <c:pt idx="9">
                  <c:v>278</c:v>
                </c:pt>
                <c:pt idx="12">
                  <c:v>234</c:v>
                </c:pt>
                <c:pt idx="13">
                  <c:v>271</c:v>
                </c:pt>
                <c:pt idx="14">
                  <c:v>339</c:v>
                </c:pt>
                <c:pt idx="15">
                  <c:v>25</c:v>
                </c:pt>
                <c:pt idx="16">
                  <c:v>242</c:v>
                </c:pt>
                <c:pt idx="17">
                  <c:v>208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1D-4914-AB94-9784D970CF57}"/>
            </c:ext>
          </c:extLst>
        </c:ser>
        <c:ser>
          <c:idx val="1"/>
          <c:order val="1"/>
          <c:tx>
            <c:strRef>
              <c:f>'HD CT by DEPT'!$D$1:$D$2</c:f>
              <c:strCache>
                <c:ptCount val="1"/>
                <c:pt idx="0">
                  <c:v>2020SU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multiLvlStrRef>
              <c:f>'HD CT by DEPT'!$A$3:$B$24</c:f>
              <c:multiLvlStrCache>
                <c:ptCount val="20"/>
                <c:lvl>
                  <c:pt idx="0">
                    <c:v>1ANTH</c:v>
                  </c:pt>
                  <c:pt idx="1">
                    <c:v>1ASL</c:v>
                  </c:pt>
                  <c:pt idx="2">
                    <c:v>1CHNS</c:v>
                  </c:pt>
                  <c:pt idx="3">
                    <c:v>1ECON</c:v>
                  </c:pt>
                  <c:pt idx="4">
                    <c:v>1EMLS</c:v>
                  </c:pt>
                  <c:pt idx="5">
                    <c:v>1ENGL</c:v>
                  </c:pt>
                  <c:pt idx="6">
                    <c:v>1ETHN</c:v>
                  </c:pt>
                  <c:pt idx="7">
                    <c:v>1FREN</c:v>
                  </c:pt>
                  <c:pt idx="8">
                    <c:v>1GEOG</c:v>
                  </c:pt>
                  <c:pt idx="9">
                    <c:v>1HIST</c:v>
                  </c:pt>
                  <c:pt idx="10">
                    <c:v>1ITAL</c:v>
                  </c:pt>
                  <c:pt idx="11">
                    <c:v>1JAPN</c:v>
                  </c:pt>
                  <c:pt idx="12">
                    <c:v>1PHIL</c:v>
                  </c:pt>
                  <c:pt idx="13">
                    <c:v>1POLT</c:v>
                  </c:pt>
                  <c:pt idx="14">
                    <c:v>1PSYC</c:v>
                  </c:pt>
                  <c:pt idx="15">
                    <c:v>1READ</c:v>
                  </c:pt>
                  <c:pt idx="16">
                    <c:v>1SOC</c:v>
                  </c:pt>
                  <c:pt idx="17">
                    <c:v>1SPAN</c:v>
                  </c:pt>
                  <c:pt idx="18">
                    <c:v>1VIET</c:v>
                  </c:pt>
                  <c:pt idx="19">
                    <c:v>1WMNS</c:v>
                  </c:pt>
                </c:lvl>
                <c:lvl>
                  <c:pt idx="0">
                    <c:v>1HSS</c:v>
                  </c:pt>
                </c:lvl>
              </c:multiLvlStrCache>
            </c:multiLvlStrRef>
          </c:cat>
          <c:val>
            <c:numRef>
              <c:f>'HD CT by DEPT'!$D$3:$D$24</c:f>
              <c:numCache>
                <c:formatCode>General</c:formatCode>
                <c:ptCount val="20"/>
                <c:pt idx="0">
                  <c:v>167</c:v>
                </c:pt>
                <c:pt idx="1">
                  <c:v>117</c:v>
                </c:pt>
                <c:pt idx="3">
                  <c:v>168</c:v>
                </c:pt>
                <c:pt idx="5">
                  <c:v>643</c:v>
                </c:pt>
                <c:pt idx="6">
                  <c:v>36</c:v>
                </c:pt>
                <c:pt idx="8">
                  <c:v>108</c:v>
                </c:pt>
                <c:pt idx="9">
                  <c:v>342</c:v>
                </c:pt>
                <c:pt idx="12">
                  <c:v>278</c:v>
                </c:pt>
                <c:pt idx="13">
                  <c:v>301</c:v>
                </c:pt>
                <c:pt idx="14">
                  <c:v>423</c:v>
                </c:pt>
                <c:pt idx="15">
                  <c:v>20</c:v>
                </c:pt>
                <c:pt idx="16">
                  <c:v>226</c:v>
                </c:pt>
                <c:pt idx="17">
                  <c:v>208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C1D-4914-AB94-9784D970CF57}"/>
            </c:ext>
          </c:extLst>
        </c:ser>
        <c:ser>
          <c:idx val="2"/>
          <c:order val="2"/>
          <c:tx>
            <c:strRef>
              <c:f>'HD CT by DEPT'!$E$1:$E$2</c:f>
              <c:strCache>
                <c:ptCount val="1"/>
                <c:pt idx="0">
                  <c:v>2019FA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multiLvlStrRef>
              <c:f>'HD CT by DEPT'!$A$3:$B$24</c:f>
              <c:multiLvlStrCache>
                <c:ptCount val="20"/>
                <c:lvl>
                  <c:pt idx="0">
                    <c:v>1ANTH</c:v>
                  </c:pt>
                  <c:pt idx="1">
                    <c:v>1ASL</c:v>
                  </c:pt>
                  <c:pt idx="2">
                    <c:v>1CHNS</c:v>
                  </c:pt>
                  <c:pt idx="3">
                    <c:v>1ECON</c:v>
                  </c:pt>
                  <c:pt idx="4">
                    <c:v>1EMLS</c:v>
                  </c:pt>
                  <c:pt idx="5">
                    <c:v>1ENGL</c:v>
                  </c:pt>
                  <c:pt idx="6">
                    <c:v>1ETHN</c:v>
                  </c:pt>
                  <c:pt idx="7">
                    <c:v>1FREN</c:v>
                  </c:pt>
                  <c:pt idx="8">
                    <c:v>1GEOG</c:v>
                  </c:pt>
                  <c:pt idx="9">
                    <c:v>1HIST</c:v>
                  </c:pt>
                  <c:pt idx="10">
                    <c:v>1ITAL</c:v>
                  </c:pt>
                  <c:pt idx="11">
                    <c:v>1JAPN</c:v>
                  </c:pt>
                  <c:pt idx="12">
                    <c:v>1PHIL</c:v>
                  </c:pt>
                  <c:pt idx="13">
                    <c:v>1POLT</c:v>
                  </c:pt>
                  <c:pt idx="14">
                    <c:v>1PSYC</c:v>
                  </c:pt>
                  <c:pt idx="15">
                    <c:v>1READ</c:v>
                  </c:pt>
                  <c:pt idx="16">
                    <c:v>1SOC</c:v>
                  </c:pt>
                  <c:pt idx="17">
                    <c:v>1SPAN</c:v>
                  </c:pt>
                  <c:pt idx="18">
                    <c:v>1VIET</c:v>
                  </c:pt>
                  <c:pt idx="19">
                    <c:v>1WMNS</c:v>
                  </c:pt>
                </c:lvl>
                <c:lvl>
                  <c:pt idx="0">
                    <c:v>1HSS</c:v>
                  </c:pt>
                </c:lvl>
              </c:multiLvlStrCache>
            </c:multiLvlStrRef>
          </c:cat>
          <c:val>
            <c:numRef>
              <c:f>'HD CT by DEPT'!$E$3:$E$24</c:f>
              <c:numCache>
                <c:formatCode>General</c:formatCode>
                <c:ptCount val="20"/>
                <c:pt idx="0">
                  <c:v>574</c:v>
                </c:pt>
                <c:pt idx="1">
                  <c:v>415</c:v>
                </c:pt>
                <c:pt idx="2">
                  <c:v>19</c:v>
                </c:pt>
                <c:pt idx="3">
                  <c:v>536</c:v>
                </c:pt>
                <c:pt idx="4">
                  <c:v>306</c:v>
                </c:pt>
                <c:pt idx="5">
                  <c:v>4203</c:v>
                </c:pt>
                <c:pt idx="6">
                  <c:v>213</c:v>
                </c:pt>
                <c:pt idx="7">
                  <c:v>54</c:v>
                </c:pt>
                <c:pt idx="8">
                  <c:v>358</c:v>
                </c:pt>
                <c:pt idx="9">
                  <c:v>1541</c:v>
                </c:pt>
                <c:pt idx="10">
                  <c:v>46</c:v>
                </c:pt>
                <c:pt idx="11">
                  <c:v>73</c:v>
                </c:pt>
                <c:pt idx="12">
                  <c:v>654</c:v>
                </c:pt>
                <c:pt idx="13">
                  <c:v>954</c:v>
                </c:pt>
                <c:pt idx="14">
                  <c:v>1455</c:v>
                </c:pt>
                <c:pt idx="15">
                  <c:v>188</c:v>
                </c:pt>
                <c:pt idx="16">
                  <c:v>716</c:v>
                </c:pt>
                <c:pt idx="17">
                  <c:v>644</c:v>
                </c:pt>
                <c:pt idx="18">
                  <c:v>63</c:v>
                </c:pt>
                <c:pt idx="19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C1D-4914-AB94-9784D970CF57}"/>
            </c:ext>
          </c:extLst>
        </c:ser>
        <c:ser>
          <c:idx val="3"/>
          <c:order val="3"/>
          <c:tx>
            <c:strRef>
              <c:f>'HD CT by DEPT'!$F$1:$F$2</c:f>
              <c:strCache>
                <c:ptCount val="1"/>
                <c:pt idx="0">
                  <c:v>2020FA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multiLvlStrRef>
              <c:f>'HD CT by DEPT'!$A$3:$B$24</c:f>
              <c:multiLvlStrCache>
                <c:ptCount val="20"/>
                <c:lvl>
                  <c:pt idx="0">
                    <c:v>1ANTH</c:v>
                  </c:pt>
                  <c:pt idx="1">
                    <c:v>1ASL</c:v>
                  </c:pt>
                  <c:pt idx="2">
                    <c:v>1CHNS</c:v>
                  </c:pt>
                  <c:pt idx="3">
                    <c:v>1ECON</c:v>
                  </c:pt>
                  <c:pt idx="4">
                    <c:v>1EMLS</c:v>
                  </c:pt>
                  <c:pt idx="5">
                    <c:v>1ENGL</c:v>
                  </c:pt>
                  <c:pt idx="6">
                    <c:v>1ETHN</c:v>
                  </c:pt>
                  <c:pt idx="7">
                    <c:v>1FREN</c:v>
                  </c:pt>
                  <c:pt idx="8">
                    <c:v>1GEOG</c:v>
                  </c:pt>
                  <c:pt idx="9">
                    <c:v>1HIST</c:v>
                  </c:pt>
                  <c:pt idx="10">
                    <c:v>1ITAL</c:v>
                  </c:pt>
                  <c:pt idx="11">
                    <c:v>1JAPN</c:v>
                  </c:pt>
                  <c:pt idx="12">
                    <c:v>1PHIL</c:v>
                  </c:pt>
                  <c:pt idx="13">
                    <c:v>1POLT</c:v>
                  </c:pt>
                  <c:pt idx="14">
                    <c:v>1PSYC</c:v>
                  </c:pt>
                  <c:pt idx="15">
                    <c:v>1READ</c:v>
                  </c:pt>
                  <c:pt idx="16">
                    <c:v>1SOC</c:v>
                  </c:pt>
                  <c:pt idx="17">
                    <c:v>1SPAN</c:v>
                  </c:pt>
                  <c:pt idx="18">
                    <c:v>1VIET</c:v>
                  </c:pt>
                  <c:pt idx="19">
                    <c:v>1WMNS</c:v>
                  </c:pt>
                </c:lvl>
                <c:lvl>
                  <c:pt idx="0">
                    <c:v>1HSS</c:v>
                  </c:pt>
                </c:lvl>
              </c:multiLvlStrCache>
            </c:multiLvlStrRef>
          </c:cat>
          <c:val>
            <c:numRef>
              <c:f>'HD CT by DEPT'!$F$3:$F$24</c:f>
              <c:numCache>
                <c:formatCode>General</c:formatCode>
                <c:ptCount val="20"/>
                <c:pt idx="0">
                  <c:v>591</c:v>
                </c:pt>
                <c:pt idx="1">
                  <c:v>405</c:v>
                </c:pt>
                <c:pt idx="2">
                  <c:v>20</c:v>
                </c:pt>
                <c:pt idx="3">
                  <c:v>479</c:v>
                </c:pt>
                <c:pt idx="4">
                  <c:v>179</c:v>
                </c:pt>
                <c:pt idx="5">
                  <c:v>3311</c:v>
                </c:pt>
                <c:pt idx="6">
                  <c:v>197</c:v>
                </c:pt>
                <c:pt idx="7">
                  <c:v>59</c:v>
                </c:pt>
                <c:pt idx="8">
                  <c:v>239</c:v>
                </c:pt>
                <c:pt idx="9">
                  <c:v>1432</c:v>
                </c:pt>
                <c:pt idx="10">
                  <c:v>42</c:v>
                </c:pt>
                <c:pt idx="11">
                  <c:v>72</c:v>
                </c:pt>
                <c:pt idx="12">
                  <c:v>532</c:v>
                </c:pt>
                <c:pt idx="13">
                  <c:v>794</c:v>
                </c:pt>
                <c:pt idx="14">
                  <c:v>1573</c:v>
                </c:pt>
                <c:pt idx="15">
                  <c:v>160</c:v>
                </c:pt>
                <c:pt idx="16">
                  <c:v>696</c:v>
                </c:pt>
                <c:pt idx="17">
                  <c:v>613</c:v>
                </c:pt>
                <c:pt idx="18">
                  <c:v>86</c:v>
                </c:pt>
                <c:pt idx="19">
                  <c:v>116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C1D-4914-AB94-9784D970CF57}"/>
            </c:ext>
          </c:extLst>
        </c:ser>
        <c:ser>
          <c:idx val="4"/>
          <c:order val="4"/>
          <c:tx>
            <c:strRef>
              <c:f>'HD CT by DEPT'!$G$1:$G$2</c:f>
              <c:strCache>
                <c:ptCount val="1"/>
                <c:pt idx="0">
                  <c:v>2020SI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multiLvlStrRef>
              <c:f>'HD CT by DEPT'!$A$3:$B$24</c:f>
              <c:multiLvlStrCache>
                <c:ptCount val="20"/>
                <c:lvl>
                  <c:pt idx="0">
                    <c:v>1ANTH</c:v>
                  </c:pt>
                  <c:pt idx="1">
                    <c:v>1ASL</c:v>
                  </c:pt>
                  <c:pt idx="2">
                    <c:v>1CHNS</c:v>
                  </c:pt>
                  <c:pt idx="3">
                    <c:v>1ECON</c:v>
                  </c:pt>
                  <c:pt idx="4">
                    <c:v>1EMLS</c:v>
                  </c:pt>
                  <c:pt idx="5">
                    <c:v>1ENGL</c:v>
                  </c:pt>
                  <c:pt idx="6">
                    <c:v>1ETHN</c:v>
                  </c:pt>
                  <c:pt idx="7">
                    <c:v>1FREN</c:v>
                  </c:pt>
                  <c:pt idx="8">
                    <c:v>1GEOG</c:v>
                  </c:pt>
                  <c:pt idx="9">
                    <c:v>1HIST</c:v>
                  </c:pt>
                  <c:pt idx="10">
                    <c:v>1ITAL</c:v>
                  </c:pt>
                  <c:pt idx="11">
                    <c:v>1JAPN</c:v>
                  </c:pt>
                  <c:pt idx="12">
                    <c:v>1PHIL</c:v>
                  </c:pt>
                  <c:pt idx="13">
                    <c:v>1POLT</c:v>
                  </c:pt>
                  <c:pt idx="14">
                    <c:v>1PSYC</c:v>
                  </c:pt>
                  <c:pt idx="15">
                    <c:v>1READ</c:v>
                  </c:pt>
                  <c:pt idx="16">
                    <c:v>1SOC</c:v>
                  </c:pt>
                  <c:pt idx="17">
                    <c:v>1SPAN</c:v>
                  </c:pt>
                  <c:pt idx="18">
                    <c:v>1VIET</c:v>
                  </c:pt>
                  <c:pt idx="19">
                    <c:v>1WMNS</c:v>
                  </c:pt>
                </c:lvl>
                <c:lvl>
                  <c:pt idx="0">
                    <c:v>1HSS</c:v>
                  </c:pt>
                </c:lvl>
              </c:multiLvlStrCache>
            </c:multiLvlStrRef>
          </c:cat>
          <c:val>
            <c:numRef>
              <c:f>'HD CT by DEPT'!$G$3:$G$24</c:f>
              <c:numCache>
                <c:formatCode>General</c:formatCode>
                <c:ptCount val="20"/>
                <c:pt idx="0">
                  <c:v>47</c:v>
                </c:pt>
                <c:pt idx="1">
                  <c:v>23</c:v>
                </c:pt>
                <c:pt idx="3">
                  <c:v>107</c:v>
                </c:pt>
                <c:pt idx="5">
                  <c:v>297</c:v>
                </c:pt>
                <c:pt idx="7">
                  <c:v>18</c:v>
                </c:pt>
                <c:pt idx="8">
                  <c:v>69</c:v>
                </c:pt>
                <c:pt idx="9">
                  <c:v>157</c:v>
                </c:pt>
                <c:pt idx="12">
                  <c:v>63</c:v>
                </c:pt>
                <c:pt idx="13">
                  <c:v>197</c:v>
                </c:pt>
                <c:pt idx="14">
                  <c:v>258</c:v>
                </c:pt>
                <c:pt idx="15">
                  <c:v>24</c:v>
                </c:pt>
                <c:pt idx="16">
                  <c:v>102</c:v>
                </c:pt>
                <c:pt idx="17">
                  <c:v>101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C1D-4914-AB94-9784D970CF57}"/>
            </c:ext>
          </c:extLst>
        </c:ser>
        <c:ser>
          <c:idx val="5"/>
          <c:order val="5"/>
          <c:tx>
            <c:strRef>
              <c:f>'HD CT by DEPT'!$H$1:$H$2</c:f>
              <c:strCache>
                <c:ptCount val="1"/>
                <c:pt idx="0">
                  <c:v>2021SI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multiLvlStrRef>
              <c:f>'HD CT by DEPT'!$A$3:$B$24</c:f>
              <c:multiLvlStrCache>
                <c:ptCount val="20"/>
                <c:lvl>
                  <c:pt idx="0">
                    <c:v>1ANTH</c:v>
                  </c:pt>
                  <c:pt idx="1">
                    <c:v>1ASL</c:v>
                  </c:pt>
                  <c:pt idx="2">
                    <c:v>1CHNS</c:v>
                  </c:pt>
                  <c:pt idx="3">
                    <c:v>1ECON</c:v>
                  </c:pt>
                  <c:pt idx="4">
                    <c:v>1EMLS</c:v>
                  </c:pt>
                  <c:pt idx="5">
                    <c:v>1ENGL</c:v>
                  </c:pt>
                  <c:pt idx="6">
                    <c:v>1ETHN</c:v>
                  </c:pt>
                  <c:pt idx="7">
                    <c:v>1FREN</c:v>
                  </c:pt>
                  <c:pt idx="8">
                    <c:v>1GEOG</c:v>
                  </c:pt>
                  <c:pt idx="9">
                    <c:v>1HIST</c:v>
                  </c:pt>
                  <c:pt idx="10">
                    <c:v>1ITAL</c:v>
                  </c:pt>
                  <c:pt idx="11">
                    <c:v>1JAPN</c:v>
                  </c:pt>
                  <c:pt idx="12">
                    <c:v>1PHIL</c:v>
                  </c:pt>
                  <c:pt idx="13">
                    <c:v>1POLT</c:v>
                  </c:pt>
                  <c:pt idx="14">
                    <c:v>1PSYC</c:v>
                  </c:pt>
                  <c:pt idx="15">
                    <c:v>1READ</c:v>
                  </c:pt>
                  <c:pt idx="16">
                    <c:v>1SOC</c:v>
                  </c:pt>
                  <c:pt idx="17">
                    <c:v>1SPAN</c:v>
                  </c:pt>
                  <c:pt idx="18">
                    <c:v>1VIET</c:v>
                  </c:pt>
                  <c:pt idx="19">
                    <c:v>1WMNS</c:v>
                  </c:pt>
                </c:lvl>
                <c:lvl>
                  <c:pt idx="0">
                    <c:v>1HSS</c:v>
                  </c:pt>
                </c:lvl>
              </c:multiLvlStrCache>
            </c:multiLvlStrRef>
          </c:cat>
          <c:val>
            <c:numRef>
              <c:f>'HD CT by DEPT'!$H$3:$H$24</c:f>
              <c:numCache>
                <c:formatCode>General</c:formatCode>
                <c:ptCount val="20"/>
                <c:pt idx="0">
                  <c:v>59</c:v>
                </c:pt>
                <c:pt idx="1">
                  <c:v>62</c:v>
                </c:pt>
                <c:pt idx="3">
                  <c:v>110</c:v>
                </c:pt>
                <c:pt idx="5">
                  <c:v>266</c:v>
                </c:pt>
                <c:pt idx="6">
                  <c:v>31</c:v>
                </c:pt>
                <c:pt idx="7">
                  <c:v>21</c:v>
                </c:pt>
                <c:pt idx="8">
                  <c:v>75</c:v>
                </c:pt>
                <c:pt idx="9">
                  <c:v>223</c:v>
                </c:pt>
                <c:pt idx="12">
                  <c:v>110</c:v>
                </c:pt>
                <c:pt idx="13">
                  <c:v>242</c:v>
                </c:pt>
                <c:pt idx="14">
                  <c:v>261</c:v>
                </c:pt>
                <c:pt idx="15">
                  <c:v>21</c:v>
                </c:pt>
                <c:pt idx="16">
                  <c:v>110</c:v>
                </c:pt>
                <c:pt idx="17">
                  <c:v>118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C1D-4914-AB94-9784D970CF57}"/>
            </c:ext>
          </c:extLst>
        </c:ser>
        <c:ser>
          <c:idx val="6"/>
          <c:order val="6"/>
          <c:tx>
            <c:strRef>
              <c:f>'HD CT by DEPT'!$I$1:$I$2</c:f>
              <c:strCache>
                <c:ptCount val="1"/>
                <c:pt idx="0">
                  <c:v>2020SP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'HD CT by DEPT'!$A$3:$B$24</c:f>
              <c:multiLvlStrCache>
                <c:ptCount val="20"/>
                <c:lvl>
                  <c:pt idx="0">
                    <c:v>1ANTH</c:v>
                  </c:pt>
                  <c:pt idx="1">
                    <c:v>1ASL</c:v>
                  </c:pt>
                  <c:pt idx="2">
                    <c:v>1CHNS</c:v>
                  </c:pt>
                  <c:pt idx="3">
                    <c:v>1ECON</c:v>
                  </c:pt>
                  <c:pt idx="4">
                    <c:v>1EMLS</c:v>
                  </c:pt>
                  <c:pt idx="5">
                    <c:v>1ENGL</c:v>
                  </c:pt>
                  <c:pt idx="6">
                    <c:v>1ETHN</c:v>
                  </c:pt>
                  <c:pt idx="7">
                    <c:v>1FREN</c:v>
                  </c:pt>
                  <c:pt idx="8">
                    <c:v>1GEOG</c:v>
                  </c:pt>
                  <c:pt idx="9">
                    <c:v>1HIST</c:v>
                  </c:pt>
                  <c:pt idx="10">
                    <c:v>1ITAL</c:v>
                  </c:pt>
                  <c:pt idx="11">
                    <c:v>1JAPN</c:v>
                  </c:pt>
                  <c:pt idx="12">
                    <c:v>1PHIL</c:v>
                  </c:pt>
                  <c:pt idx="13">
                    <c:v>1POLT</c:v>
                  </c:pt>
                  <c:pt idx="14">
                    <c:v>1PSYC</c:v>
                  </c:pt>
                  <c:pt idx="15">
                    <c:v>1READ</c:v>
                  </c:pt>
                  <c:pt idx="16">
                    <c:v>1SOC</c:v>
                  </c:pt>
                  <c:pt idx="17">
                    <c:v>1SPAN</c:v>
                  </c:pt>
                  <c:pt idx="18">
                    <c:v>1VIET</c:v>
                  </c:pt>
                  <c:pt idx="19">
                    <c:v>1WMNS</c:v>
                  </c:pt>
                </c:lvl>
                <c:lvl>
                  <c:pt idx="0">
                    <c:v>1HSS</c:v>
                  </c:pt>
                </c:lvl>
              </c:multiLvlStrCache>
            </c:multiLvlStrRef>
          </c:cat>
          <c:val>
            <c:numRef>
              <c:f>'HD CT by DEPT'!$I$3:$I$24</c:f>
              <c:numCache>
                <c:formatCode>General</c:formatCode>
                <c:ptCount val="20"/>
                <c:pt idx="0">
                  <c:v>532</c:v>
                </c:pt>
                <c:pt idx="1">
                  <c:v>477</c:v>
                </c:pt>
                <c:pt idx="2">
                  <c:v>29</c:v>
                </c:pt>
                <c:pt idx="3">
                  <c:v>590</c:v>
                </c:pt>
                <c:pt idx="4">
                  <c:v>245</c:v>
                </c:pt>
                <c:pt idx="5">
                  <c:v>3097</c:v>
                </c:pt>
                <c:pt idx="6">
                  <c:v>204</c:v>
                </c:pt>
                <c:pt idx="7">
                  <c:v>66</c:v>
                </c:pt>
                <c:pt idx="8">
                  <c:v>331</c:v>
                </c:pt>
                <c:pt idx="9">
                  <c:v>1427</c:v>
                </c:pt>
                <c:pt idx="10">
                  <c:v>30</c:v>
                </c:pt>
                <c:pt idx="11">
                  <c:v>59</c:v>
                </c:pt>
                <c:pt idx="12">
                  <c:v>647</c:v>
                </c:pt>
                <c:pt idx="13">
                  <c:v>903</c:v>
                </c:pt>
                <c:pt idx="14">
                  <c:v>1422</c:v>
                </c:pt>
                <c:pt idx="15">
                  <c:v>140</c:v>
                </c:pt>
                <c:pt idx="16">
                  <c:v>726</c:v>
                </c:pt>
                <c:pt idx="17">
                  <c:v>581</c:v>
                </c:pt>
                <c:pt idx="18">
                  <c:v>80</c:v>
                </c:pt>
                <c:pt idx="19">
                  <c:v>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C1D-4914-AB94-9784D970CF57}"/>
            </c:ext>
          </c:extLst>
        </c:ser>
        <c:ser>
          <c:idx val="7"/>
          <c:order val="7"/>
          <c:tx>
            <c:strRef>
              <c:f>'HD CT by DEPT'!$J$1:$J$2</c:f>
              <c:strCache>
                <c:ptCount val="1"/>
                <c:pt idx="0">
                  <c:v>2021SP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'HD CT by DEPT'!$A$3:$B$24</c:f>
              <c:multiLvlStrCache>
                <c:ptCount val="20"/>
                <c:lvl>
                  <c:pt idx="0">
                    <c:v>1ANTH</c:v>
                  </c:pt>
                  <c:pt idx="1">
                    <c:v>1ASL</c:v>
                  </c:pt>
                  <c:pt idx="2">
                    <c:v>1CHNS</c:v>
                  </c:pt>
                  <c:pt idx="3">
                    <c:v>1ECON</c:v>
                  </c:pt>
                  <c:pt idx="4">
                    <c:v>1EMLS</c:v>
                  </c:pt>
                  <c:pt idx="5">
                    <c:v>1ENGL</c:v>
                  </c:pt>
                  <c:pt idx="6">
                    <c:v>1ETHN</c:v>
                  </c:pt>
                  <c:pt idx="7">
                    <c:v>1FREN</c:v>
                  </c:pt>
                  <c:pt idx="8">
                    <c:v>1GEOG</c:v>
                  </c:pt>
                  <c:pt idx="9">
                    <c:v>1HIST</c:v>
                  </c:pt>
                  <c:pt idx="10">
                    <c:v>1ITAL</c:v>
                  </c:pt>
                  <c:pt idx="11">
                    <c:v>1JAPN</c:v>
                  </c:pt>
                  <c:pt idx="12">
                    <c:v>1PHIL</c:v>
                  </c:pt>
                  <c:pt idx="13">
                    <c:v>1POLT</c:v>
                  </c:pt>
                  <c:pt idx="14">
                    <c:v>1PSYC</c:v>
                  </c:pt>
                  <c:pt idx="15">
                    <c:v>1READ</c:v>
                  </c:pt>
                  <c:pt idx="16">
                    <c:v>1SOC</c:v>
                  </c:pt>
                  <c:pt idx="17">
                    <c:v>1SPAN</c:v>
                  </c:pt>
                  <c:pt idx="18">
                    <c:v>1VIET</c:v>
                  </c:pt>
                  <c:pt idx="19">
                    <c:v>1WMNS</c:v>
                  </c:pt>
                </c:lvl>
                <c:lvl>
                  <c:pt idx="0">
                    <c:v>1HSS</c:v>
                  </c:pt>
                </c:lvl>
              </c:multiLvlStrCache>
            </c:multiLvlStrRef>
          </c:cat>
          <c:val>
            <c:numRef>
              <c:f>'HD CT by DEPT'!$J$3:$J$24</c:f>
              <c:numCache>
                <c:formatCode>General</c:formatCode>
                <c:ptCount val="20"/>
                <c:pt idx="0">
                  <c:v>502</c:v>
                </c:pt>
                <c:pt idx="1">
                  <c:v>526</c:v>
                </c:pt>
                <c:pt idx="2">
                  <c:v>26</c:v>
                </c:pt>
                <c:pt idx="3">
                  <c:v>472</c:v>
                </c:pt>
                <c:pt idx="4">
                  <c:v>142</c:v>
                </c:pt>
                <c:pt idx="5">
                  <c:v>2507</c:v>
                </c:pt>
                <c:pt idx="6">
                  <c:v>143</c:v>
                </c:pt>
                <c:pt idx="7">
                  <c:v>69</c:v>
                </c:pt>
                <c:pt idx="8">
                  <c:v>286</c:v>
                </c:pt>
                <c:pt idx="9">
                  <c:v>1338</c:v>
                </c:pt>
                <c:pt idx="10">
                  <c:v>34</c:v>
                </c:pt>
                <c:pt idx="11">
                  <c:v>87</c:v>
                </c:pt>
                <c:pt idx="12">
                  <c:v>535</c:v>
                </c:pt>
                <c:pt idx="13">
                  <c:v>689</c:v>
                </c:pt>
                <c:pt idx="14">
                  <c:v>1222</c:v>
                </c:pt>
                <c:pt idx="15">
                  <c:v>121</c:v>
                </c:pt>
                <c:pt idx="16">
                  <c:v>700</c:v>
                </c:pt>
                <c:pt idx="17">
                  <c:v>583</c:v>
                </c:pt>
                <c:pt idx="18">
                  <c:v>76</c:v>
                </c:pt>
                <c:pt idx="19">
                  <c:v>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C1D-4914-AB94-9784D970CF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11110680"/>
        <c:axId val="511111664"/>
      </c:barChart>
      <c:catAx>
        <c:axId val="511110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1111664"/>
        <c:crosses val="autoZero"/>
        <c:auto val="1"/>
        <c:lblAlgn val="ctr"/>
        <c:lblOffset val="100"/>
        <c:noMultiLvlLbl val="0"/>
      </c:catAx>
      <c:valAx>
        <c:axId val="511111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111068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[Annual Comparison 20-21.xlsx]HD CT by DEPT!PivotTable3</c:name>
    <c:fmtId val="40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Department Duplicated</a:t>
            </a:r>
            <a:r>
              <a:rPr lang="en-US" baseline="0" dirty="0"/>
              <a:t> Headcount Comparison</a:t>
            </a:r>
            <a:endParaRPr lang="en-US" dirty="0"/>
          </a:p>
        </c:rich>
      </c:tx>
      <c:layout>
        <c:manualLayout>
          <c:xMode val="edge"/>
          <c:yMode val="edge"/>
          <c:x val="7.1820903592927851E-2"/>
          <c:y val="3.472770323599053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'HD CT by DEPT'!$C$1:$C$2</c:f>
              <c:strCache>
                <c:ptCount val="1"/>
                <c:pt idx="0">
                  <c:v>2019SU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'HD CT by DEPT'!$A$3:$B$18</c:f>
              <c:multiLvlStrCache>
                <c:ptCount val="14"/>
                <c:lvl>
                  <c:pt idx="0">
                    <c:v>1AUTO</c:v>
                  </c:pt>
                  <c:pt idx="1">
                    <c:v>1CDEV</c:v>
                  </c:pt>
                  <c:pt idx="2">
                    <c:v>1CJ</c:v>
                  </c:pt>
                  <c:pt idx="3">
                    <c:v>1CJA</c:v>
                  </c:pt>
                  <c:pt idx="4">
                    <c:v>1DSL</c:v>
                  </c:pt>
                  <c:pt idx="5">
                    <c:v>1FDM</c:v>
                  </c:pt>
                  <c:pt idx="6">
                    <c:v>1FIAC</c:v>
                  </c:pt>
                  <c:pt idx="7">
                    <c:v>1FIRE</c:v>
                  </c:pt>
                  <c:pt idx="8">
                    <c:v>1MNFG</c:v>
                  </c:pt>
                  <c:pt idx="9">
                    <c:v>1NUTR</c:v>
                  </c:pt>
                  <c:pt idx="10">
                    <c:v>1OTA</c:v>
                  </c:pt>
                  <c:pt idx="11">
                    <c:v>1PHAR</c:v>
                  </c:pt>
                  <c:pt idx="12">
                    <c:v>1SLPA</c:v>
                  </c:pt>
                  <c:pt idx="13">
                    <c:v>1WELD</c:v>
                  </c:pt>
                </c:lvl>
                <c:lvl>
                  <c:pt idx="0">
                    <c:v>1HST</c:v>
                  </c:pt>
                </c:lvl>
              </c:multiLvlStrCache>
            </c:multiLvlStrRef>
          </c:cat>
          <c:val>
            <c:numRef>
              <c:f>'HD CT by DEPT'!$C$3:$C$18</c:f>
              <c:numCache>
                <c:formatCode>General</c:formatCode>
                <c:ptCount val="14"/>
                <c:pt idx="0">
                  <c:v>43</c:v>
                </c:pt>
                <c:pt idx="1">
                  <c:v>514</c:v>
                </c:pt>
                <c:pt idx="2">
                  <c:v>51</c:v>
                </c:pt>
                <c:pt idx="3">
                  <c:v>4388</c:v>
                </c:pt>
                <c:pt idx="5">
                  <c:v>36</c:v>
                </c:pt>
                <c:pt idx="6">
                  <c:v>701</c:v>
                </c:pt>
                <c:pt idx="7">
                  <c:v>167</c:v>
                </c:pt>
                <c:pt idx="8">
                  <c:v>138</c:v>
                </c:pt>
                <c:pt idx="9">
                  <c:v>64</c:v>
                </c:pt>
                <c:pt idx="10">
                  <c:v>47</c:v>
                </c:pt>
                <c:pt idx="11">
                  <c:v>31</c:v>
                </c:pt>
                <c:pt idx="13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A0-4B13-951A-95C16EAA4604}"/>
            </c:ext>
          </c:extLst>
        </c:ser>
        <c:ser>
          <c:idx val="1"/>
          <c:order val="1"/>
          <c:tx>
            <c:strRef>
              <c:f>'HD CT by DEPT'!$D$1:$D$2</c:f>
              <c:strCache>
                <c:ptCount val="1"/>
                <c:pt idx="0">
                  <c:v>2020SU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multiLvlStrRef>
              <c:f>'HD CT by DEPT'!$A$3:$B$18</c:f>
              <c:multiLvlStrCache>
                <c:ptCount val="14"/>
                <c:lvl>
                  <c:pt idx="0">
                    <c:v>1AUTO</c:v>
                  </c:pt>
                  <c:pt idx="1">
                    <c:v>1CDEV</c:v>
                  </c:pt>
                  <c:pt idx="2">
                    <c:v>1CJ</c:v>
                  </c:pt>
                  <c:pt idx="3">
                    <c:v>1CJA</c:v>
                  </c:pt>
                  <c:pt idx="4">
                    <c:v>1DSL</c:v>
                  </c:pt>
                  <c:pt idx="5">
                    <c:v>1FDM</c:v>
                  </c:pt>
                  <c:pt idx="6">
                    <c:v>1FIAC</c:v>
                  </c:pt>
                  <c:pt idx="7">
                    <c:v>1FIRE</c:v>
                  </c:pt>
                  <c:pt idx="8">
                    <c:v>1MNFG</c:v>
                  </c:pt>
                  <c:pt idx="9">
                    <c:v>1NUTR</c:v>
                  </c:pt>
                  <c:pt idx="10">
                    <c:v>1OTA</c:v>
                  </c:pt>
                  <c:pt idx="11">
                    <c:v>1PHAR</c:v>
                  </c:pt>
                  <c:pt idx="12">
                    <c:v>1SLPA</c:v>
                  </c:pt>
                  <c:pt idx="13">
                    <c:v>1WELD</c:v>
                  </c:pt>
                </c:lvl>
                <c:lvl>
                  <c:pt idx="0">
                    <c:v>1HST</c:v>
                  </c:pt>
                </c:lvl>
              </c:multiLvlStrCache>
            </c:multiLvlStrRef>
          </c:cat>
          <c:val>
            <c:numRef>
              <c:f>'HD CT by DEPT'!$D$3:$D$18</c:f>
              <c:numCache>
                <c:formatCode>General</c:formatCode>
                <c:ptCount val="14"/>
                <c:pt idx="0">
                  <c:v>21</c:v>
                </c:pt>
                <c:pt idx="1">
                  <c:v>571</c:v>
                </c:pt>
                <c:pt idx="2">
                  <c:v>44</c:v>
                </c:pt>
                <c:pt idx="3">
                  <c:v>4692</c:v>
                </c:pt>
                <c:pt idx="5">
                  <c:v>37</c:v>
                </c:pt>
                <c:pt idx="6">
                  <c:v>615</c:v>
                </c:pt>
                <c:pt idx="7">
                  <c:v>186</c:v>
                </c:pt>
                <c:pt idx="8">
                  <c:v>109</c:v>
                </c:pt>
                <c:pt idx="9">
                  <c:v>134</c:v>
                </c:pt>
                <c:pt idx="10">
                  <c:v>26</c:v>
                </c:pt>
                <c:pt idx="11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2A0-4B13-951A-95C16EAA4604}"/>
            </c:ext>
          </c:extLst>
        </c:ser>
        <c:ser>
          <c:idx val="2"/>
          <c:order val="2"/>
          <c:tx>
            <c:strRef>
              <c:f>'HD CT by DEPT'!$E$1:$E$2</c:f>
              <c:strCache>
                <c:ptCount val="1"/>
                <c:pt idx="0">
                  <c:v>2019FA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multiLvlStrRef>
              <c:f>'HD CT by DEPT'!$A$3:$B$18</c:f>
              <c:multiLvlStrCache>
                <c:ptCount val="14"/>
                <c:lvl>
                  <c:pt idx="0">
                    <c:v>1AUTO</c:v>
                  </c:pt>
                  <c:pt idx="1">
                    <c:v>1CDEV</c:v>
                  </c:pt>
                  <c:pt idx="2">
                    <c:v>1CJ</c:v>
                  </c:pt>
                  <c:pt idx="3">
                    <c:v>1CJA</c:v>
                  </c:pt>
                  <c:pt idx="4">
                    <c:v>1DSL</c:v>
                  </c:pt>
                  <c:pt idx="5">
                    <c:v>1FDM</c:v>
                  </c:pt>
                  <c:pt idx="6">
                    <c:v>1FIAC</c:v>
                  </c:pt>
                  <c:pt idx="7">
                    <c:v>1FIRE</c:v>
                  </c:pt>
                  <c:pt idx="8">
                    <c:v>1MNFG</c:v>
                  </c:pt>
                  <c:pt idx="9">
                    <c:v>1NUTR</c:v>
                  </c:pt>
                  <c:pt idx="10">
                    <c:v>1OTA</c:v>
                  </c:pt>
                  <c:pt idx="11">
                    <c:v>1PHAR</c:v>
                  </c:pt>
                  <c:pt idx="12">
                    <c:v>1SLPA</c:v>
                  </c:pt>
                  <c:pt idx="13">
                    <c:v>1WELD</c:v>
                  </c:pt>
                </c:lvl>
                <c:lvl>
                  <c:pt idx="0">
                    <c:v>1HST</c:v>
                  </c:pt>
                </c:lvl>
              </c:multiLvlStrCache>
            </c:multiLvlStrRef>
          </c:cat>
          <c:val>
            <c:numRef>
              <c:f>'HD CT by DEPT'!$E$3:$E$18</c:f>
              <c:numCache>
                <c:formatCode>General</c:formatCode>
                <c:ptCount val="14"/>
                <c:pt idx="0">
                  <c:v>344</c:v>
                </c:pt>
                <c:pt idx="1">
                  <c:v>1833</c:v>
                </c:pt>
                <c:pt idx="2">
                  <c:v>836</c:v>
                </c:pt>
                <c:pt idx="3">
                  <c:v>12688</c:v>
                </c:pt>
                <c:pt idx="4">
                  <c:v>120</c:v>
                </c:pt>
                <c:pt idx="5">
                  <c:v>296</c:v>
                </c:pt>
                <c:pt idx="6">
                  <c:v>5870</c:v>
                </c:pt>
                <c:pt idx="7">
                  <c:v>1673</c:v>
                </c:pt>
                <c:pt idx="8">
                  <c:v>616</c:v>
                </c:pt>
                <c:pt idx="9">
                  <c:v>337</c:v>
                </c:pt>
                <c:pt idx="10">
                  <c:v>406</c:v>
                </c:pt>
                <c:pt idx="11">
                  <c:v>284</c:v>
                </c:pt>
                <c:pt idx="12">
                  <c:v>176</c:v>
                </c:pt>
                <c:pt idx="13">
                  <c:v>195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2A0-4B13-951A-95C16EAA4604}"/>
            </c:ext>
          </c:extLst>
        </c:ser>
        <c:ser>
          <c:idx val="3"/>
          <c:order val="3"/>
          <c:tx>
            <c:strRef>
              <c:f>'HD CT by DEPT'!$F$1:$F$2</c:f>
              <c:strCache>
                <c:ptCount val="1"/>
                <c:pt idx="0">
                  <c:v>2020FA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multiLvlStrRef>
              <c:f>'HD CT by DEPT'!$A$3:$B$18</c:f>
              <c:multiLvlStrCache>
                <c:ptCount val="14"/>
                <c:lvl>
                  <c:pt idx="0">
                    <c:v>1AUTO</c:v>
                  </c:pt>
                  <c:pt idx="1">
                    <c:v>1CDEV</c:v>
                  </c:pt>
                  <c:pt idx="2">
                    <c:v>1CJ</c:v>
                  </c:pt>
                  <c:pt idx="3">
                    <c:v>1CJA</c:v>
                  </c:pt>
                  <c:pt idx="4">
                    <c:v>1DSL</c:v>
                  </c:pt>
                  <c:pt idx="5">
                    <c:v>1FDM</c:v>
                  </c:pt>
                  <c:pt idx="6">
                    <c:v>1FIAC</c:v>
                  </c:pt>
                  <c:pt idx="7">
                    <c:v>1FIRE</c:v>
                  </c:pt>
                  <c:pt idx="8">
                    <c:v>1MNFG</c:v>
                  </c:pt>
                  <c:pt idx="9">
                    <c:v>1NUTR</c:v>
                  </c:pt>
                  <c:pt idx="10">
                    <c:v>1OTA</c:v>
                  </c:pt>
                  <c:pt idx="11">
                    <c:v>1PHAR</c:v>
                  </c:pt>
                  <c:pt idx="12">
                    <c:v>1SLPA</c:v>
                  </c:pt>
                  <c:pt idx="13">
                    <c:v>1WELD</c:v>
                  </c:pt>
                </c:lvl>
                <c:lvl>
                  <c:pt idx="0">
                    <c:v>1HST</c:v>
                  </c:pt>
                </c:lvl>
              </c:multiLvlStrCache>
            </c:multiLvlStrRef>
          </c:cat>
          <c:val>
            <c:numRef>
              <c:f>'HD CT by DEPT'!$F$3:$F$18</c:f>
              <c:numCache>
                <c:formatCode>General</c:formatCode>
                <c:ptCount val="14"/>
                <c:pt idx="0">
                  <c:v>240</c:v>
                </c:pt>
                <c:pt idx="1">
                  <c:v>1671</c:v>
                </c:pt>
                <c:pt idx="2">
                  <c:v>630</c:v>
                </c:pt>
                <c:pt idx="3">
                  <c:v>6139</c:v>
                </c:pt>
                <c:pt idx="4">
                  <c:v>33</c:v>
                </c:pt>
                <c:pt idx="5">
                  <c:v>184</c:v>
                </c:pt>
                <c:pt idx="6">
                  <c:v>4574</c:v>
                </c:pt>
                <c:pt idx="7">
                  <c:v>1682</c:v>
                </c:pt>
                <c:pt idx="8">
                  <c:v>391</c:v>
                </c:pt>
                <c:pt idx="9">
                  <c:v>365</c:v>
                </c:pt>
                <c:pt idx="10">
                  <c:v>437</c:v>
                </c:pt>
                <c:pt idx="11">
                  <c:v>240</c:v>
                </c:pt>
                <c:pt idx="12">
                  <c:v>169</c:v>
                </c:pt>
                <c:pt idx="13">
                  <c:v>146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2A0-4B13-951A-95C16EAA4604}"/>
            </c:ext>
          </c:extLst>
        </c:ser>
        <c:ser>
          <c:idx val="4"/>
          <c:order val="4"/>
          <c:tx>
            <c:strRef>
              <c:f>'HD CT by DEPT'!$G$1:$G$2</c:f>
              <c:strCache>
                <c:ptCount val="1"/>
                <c:pt idx="0">
                  <c:v>2020SI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multiLvlStrRef>
              <c:f>'HD CT by DEPT'!$A$3:$B$18</c:f>
              <c:multiLvlStrCache>
                <c:ptCount val="14"/>
                <c:lvl>
                  <c:pt idx="0">
                    <c:v>1AUTO</c:v>
                  </c:pt>
                  <c:pt idx="1">
                    <c:v>1CDEV</c:v>
                  </c:pt>
                  <c:pt idx="2">
                    <c:v>1CJ</c:v>
                  </c:pt>
                  <c:pt idx="3">
                    <c:v>1CJA</c:v>
                  </c:pt>
                  <c:pt idx="4">
                    <c:v>1DSL</c:v>
                  </c:pt>
                  <c:pt idx="5">
                    <c:v>1FDM</c:v>
                  </c:pt>
                  <c:pt idx="6">
                    <c:v>1FIAC</c:v>
                  </c:pt>
                  <c:pt idx="7">
                    <c:v>1FIRE</c:v>
                  </c:pt>
                  <c:pt idx="8">
                    <c:v>1MNFG</c:v>
                  </c:pt>
                  <c:pt idx="9">
                    <c:v>1NUTR</c:v>
                  </c:pt>
                  <c:pt idx="10">
                    <c:v>1OTA</c:v>
                  </c:pt>
                  <c:pt idx="11">
                    <c:v>1PHAR</c:v>
                  </c:pt>
                  <c:pt idx="12">
                    <c:v>1SLPA</c:v>
                  </c:pt>
                  <c:pt idx="13">
                    <c:v>1WELD</c:v>
                  </c:pt>
                </c:lvl>
                <c:lvl>
                  <c:pt idx="0">
                    <c:v>1HST</c:v>
                  </c:pt>
                </c:lvl>
              </c:multiLvlStrCache>
            </c:multiLvlStrRef>
          </c:cat>
          <c:val>
            <c:numRef>
              <c:f>'HD CT by DEPT'!$G$3:$G$18</c:f>
              <c:numCache>
                <c:formatCode>General</c:formatCode>
                <c:ptCount val="14"/>
                <c:pt idx="1">
                  <c:v>196</c:v>
                </c:pt>
                <c:pt idx="2">
                  <c:v>16</c:v>
                </c:pt>
                <c:pt idx="3">
                  <c:v>4560</c:v>
                </c:pt>
                <c:pt idx="5">
                  <c:v>1</c:v>
                </c:pt>
                <c:pt idx="6">
                  <c:v>137</c:v>
                </c:pt>
                <c:pt idx="9">
                  <c:v>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2A0-4B13-951A-95C16EAA4604}"/>
            </c:ext>
          </c:extLst>
        </c:ser>
        <c:ser>
          <c:idx val="5"/>
          <c:order val="5"/>
          <c:tx>
            <c:strRef>
              <c:f>'HD CT by DEPT'!$H$1:$H$2</c:f>
              <c:strCache>
                <c:ptCount val="1"/>
                <c:pt idx="0">
                  <c:v>2021SI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multiLvlStrRef>
              <c:f>'HD CT by DEPT'!$A$3:$B$18</c:f>
              <c:multiLvlStrCache>
                <c:ptCount val="14"/>
                <c:lvl>
                  <c:pt idx="0">
                    <c:v>1AUTO</c:v>
                  </c:pt>
                  <c:pt idx="1">
                    <c:v>1CDEV</c:v>
                  </c:pt>
                  <c:pt idx="2">
                    <c:v>1CJ</c:v>
                  </c:pt>
                  <c:pt idx="3">
                    <c:v>1CJA</c:v>
                  </c:pt>
                  <c:pt idx="4">
                    <c:v>1DSL</c:v>
                  </c:pt>
                  <c:pt idx="5">
                    <c:v>1FDM</c:v>
                  </c:pt>
                  <c:pt idx="6">
                    <c:v>1FIAC</c:v>
                  </c:pt>
                  <c:pt idx="7">
                    <c:v>1FIRE</c:v>
                  </c:pt>
                  <c:pt idx="8">
                    <c:v>1MNFG</c:v>
                  </c:pt>
                  <c:pt idx="9">
                    <c:v>1NUTR</c:v>
                  </c:pt>
                  <c:pt idx="10">
                    <c:v>1OTA</c:v>
                  </c:pt>
                  <c:pt idx="11">
                    <c:v>1PHAR</c:v>
                  </c:pt>
                  <c:pt idx="12">
                    <c:v>1SLPA</c:v>
                  </c:pt>
                  <c:pt idx="13">
                    <c:v>1WELD</c:v>
                  </c:pt>
                </c:lvl>
                <c:lvl>
                  <c:pt idx="0">
                    <c:v>1HST</c:v>
                  </c:pt>
                </c:lvl>
              </c:multiLvlStrCache>
            </c:multiLvlStrRef>
          </c:cat>
          <c:val>
            <c:numRef>
              <c:f>'HD CT by DEPT'!$H$3:$H$18</c:f>
              <c:numCache>
                <c:formatCode>General</c:formatCode>
                <c:ptCount val="14"/>
                <c:pt idx="1">
                  <c:v>205</c:v>
                </c:pt>
                <c:pt idx="2">
                  <c:v>23</c:v>
                </c:pt>
                <c:pt idx="3">
                  <c:v>88</c:v>
                </c:pt>
                <c:pt idx="5">
                  <c:v>3</c:v>
                </c:pt>
                <c:pt idx="6">
                  <c:v>126</c:v>
                </c:pt>
                <c:pt idx="8">
                  <c:v>25</c:v>
                </c:pt>
                <c:pt idx="9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2A0-4B13-951A-95C16EAA4604}"/>
            </c:ext>
          </c:extLst>
        </c:ser>
        <c:ser>
          <c:idx val="6"/>
          <c:order val="6"/>
          <c:tx>
            <c:strRef>
              <c:f>'HD CT by DEPT'!$I$1:$I$2</c:f>
              <c:strCache>
                <c:ptCount val="1"/>
                <c:pt idx="0">
                  <c:v>2020SP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'HD CT by DEPT'!$A$3:$B$18</c:f>
              <c:multiLvlStrCache>
                <c:ptCount val="14"/>
                <c:lvl>
                  <c:pt idx="0">
                    <c:v>1AUTO</c:v>
                  </c:pt>
                  <c:pt idx="1">
                    <c:v>1CDEV</c:v>
                  </c:pt>
                  <c:pt idx="2">
                    <c:v>1CJ</c:v>
                  </c:pt>
                  <c:pt idx="3">
                    <c:v>1CJA</c:v>
                  </c:pt>
                  <c:pt idx="4">
                    <c:v>1DSL</c:v>
                  </c:pt>
                  <c:pt idx="5">
                    <c:v>1FDM</c:v>
                  </c:pt>
                  <c:pt idx="6">
                    <c:v>1FIAC</c:v>
                  </c:pt>
                  <c:pt idx="7">
                    <c:v>1FIRE</c:v>
                  </c:pt>
                  <c:pt idx="8">
                    <c:v>1MNFG</c:v>
                  </c:pt>
                  <c:pt idx="9">
                    <c:v>1NUTR</c:v>
                  </c:pt>
                  <c:pt idx="10">
                    <c:v>1OTA</c:v>
                  </c:pt>
                  <c:pt idx="11">
                    <c:v>1PHAR</c:v>
                  </c:pt>
                  <c:pt idx="12">
                    <c:v>1SLPA</c:v>
                  </c:pt>
                  <c:pt idx="13">
                    <c:v>1WELD</c:v>
                  </c:pt>
                </c:lvl>
                <c:lvl>
                  <c:pt idx="0">
                    <c:v>1HST</c:v>
                  </c:pt>
                </c:lvl>
              </c:multiLvlStrCache>
            </c:multiLvlStrRef>
          </c:cat>
          <c:val>
            <c:numRef>
              <c:f>'HD CT by DEPT'!$I$3:$I$18</c:f>
              <c:numCache>
                <c:formatCode>General</c:formatCode>
                <c:ptCount val="14"/>
                <c:pt idx="0">
                  <c:v>316</c:v>
                </c:pt>
                <c:pt idx="1">
                  <c:v>1578</c:v>
                </c:pt>
                <c:pt idx="2">
                  <c:v>629</c:v>
                </c:pt>
                <c:pt idx="3">
                  <c:v>6608</c:v>
                </c:pt>
                <c:pt idx="4">
                  <c:v>102</c:v>
                </c:pt>
                <c:pt idx="5">
                  <c:v>349</c:v>
                </c:pt>
                <c:pt idx="6">
                  <c:v>4826</c:v>
                </c:pt>
                <c:pt idx="7">
                  <c:v>1529</c:v>
                </c:pt>
                <c:pt idx="8">
                  <c:v>612</c:v>
                </c:pt>
                <c:pt idx="9">
                  <c:v>347</c:v>
                </c:pt>
                <c:pt idx="10">
                  <c:v>406</c:v>
                </c:pt>
                <c:pt idx="11">
                  <c:v>315</c:v>
                </c:pt>
                <c:pt idx="12">
                  <c:v>204</c:v>
                </c:pt>
                <c:pt idx="13">
                  <c:v>223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2A0-4B13-951A-95C16EAA4604}"/>
            </c:ext>
          </c:extLst>
        </c:ser>
        <c:ser>
          <c:idx val="7"/>
          <c:order val="7"/>
          <c:tx>
            <c:strRef>
              <c:f>'HD CT by DEPT'!$J$1:$J$2</c:f>
              <c:strCache>
                <c:ptCount val="1"/>
                <c:pt idx="0">
                  <c:v>2021SP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'HD CT by DEPT'!$A$3:$B$18</c:f>
              <c:multiLvlStrCache>
                <c:ptCount val="14"/>
                <c:lvl>
                  <c:pt idx="0">
                    <c:v>1AUTO</c:v>
                  </c:pt>
                  <c:pt idx="1">
                    <c:v>1CDEV</c:v>
                  </c:pt>
                  <c:pt idx="2">
                    <c:v>1CJ</c:v>
                  </c:pt>
                  <c:pt idx="3">
                    <c:v>1CJA</c:v>
                  </c:pt>
                  <c:pt idx="4">
                    <c:v>1DSL</c:v>
                  </c:pt>
                  <c:pt idx="5">
                    <c:v>1FDM</c:v>
                  </c:pt>
                  <c:pt idx="6">
                    <c:v>1FIAC</c:v>
                  </c:pt>
                  <c:pt idx="7">
                    <c:v>1FIRE</c:v>
                  </c:pt>
                  <c:pt idx="8">
                    <c:v>1MNFG</c:v>
                  </c:pt>
                  <c:pt idx="9">
                    <c:v>1NUTR</c:v>
                  </c:pt>
                  <c:pt idx="10">
                    <c:v>1OTA</c:v>
                  </c:pt>
                  <c:pt idx="11">
                    <c:v>1PHAR</c:v>
                  </c:pt>
                  <c:pt idx="12">
                    <c:v>1SLPA</c:v>
                  </c:pt>
                  <c:pt idx="13">
                    <c:v>1WELD</c:v>
                  </c:pt>
                </c:lvl>
                <c:lvl>
                  <c:pt idx="0">
                    <c:v>1HST</c:v>
                  </c:pt>
                </c:lvl>
              </c:multiLvlStrCache>
            </c:multiLvlStrRef>
          </c:cat>
          <c:val>
            <c:numRef>
              <c:f>'HD CT by DEPT'!$J$3:$J$18</c:f>
              <c:numCache>
                <c:formatCode>General</c:formatCode>
                <c:ptCount val="14"/>
                <c:pt idx="0">
                  <c:v>217</c:v>
                </c:pt>
                <c:pt idx="1">
                  <c:v>1431</c:v>
                </c:pt>
                <c:pt idx="2">
                  <c:v>583</c:v>
                </c:pt>
                <c:pt idx="3">
                  <c:v>146</c:v>
                </c:pt>
                <c:pt idx="4">
                  <c:v>47</c:v>
                </c:pt>
                <c:pt idx="5">
                  <c:v>281</c:v>
                </c:pt>
                <c:pt idx="6">
                  <c:v>2013</c:v>
                </c:pt>
                <c:pt idx="7">
                  <c:v>1393</c:v>
                </c:pt>
                <c:pt idx="8">
                  <c:v>424</c:v>
                </c:pt>
                <c:pt idx="9">
                  <c:v>503</c:v>
                </c:pt>
                <c:pt idx="10">
                  <c:v>403</c:v>
                </c:pt>
                <c:pt idx="11">
                  <c:v>284</c:v>
                </c:pt>
                <c:pt idx="12">
                  <c:v>208</c:v>
                </c:pt>
                <c:pt idx="13">
                  <c:v>167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2A0-4B13-951A-95C16EAA46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11110680"/>
        <c:axId val="511111664"/>
      </c:barChart>
      <c:catAx>
        <c:axId val="511110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1111664"/>
        <c:crosses val="autoZero"/>
        <c:auto val="1"/>
        <c:lblAlgn val="ctr"/>
        <c:lblOffset val="100"/>
        <c:noMultiLvlLbl val="0"/>
      </c:catAx>
      <c:valAx>
        <c:axId val="511111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111068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[Annual Comparison 20-21.xlsx]HD CT by DEPT!PivotTable3</c:name>
    <c:fmtId val="36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Department Duplicated</a:t>
            </a:r>
            <a:r>
              <a:rPr lang="en-US" baseline="0" dirty="0"/>
              <a:t> Headcount Comparison</a:t>
            </a:r>
            <a:endParaRPr lang="en-US" dirty="0"/>
          </a:p>
        </c:rich>
      </c:tx>
      <c:layout>
        <c:manualLayout>
          <c:xMode val="edge"/>
          <c:yMode val="edge"/>
          <c:x val="7.7047100170756708E-2"/>
          <c:y val="3.157063930544593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'HD CT by DEPT'!$C$1:$C$2</c:f>
              <c:strCache>
                <c:ptCount val="1"/>
                <c:pt idx="0">
                  <c:v>2019SU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'HD CT by DEPT'!$A$3:$B$8</c:f>
              <c:multiLvlStrCache>
                <c:ptCount val="4"/>
                <c:lvl>
                  <c:pt idx="0">
                    <c:v>1KNAD</c:v>
                  </c:pt>
                  <c:pt idx="1">
                    <c:v>1KNE</c:v>
                  </c:pt>
                  <c:pt idx="2">
                    <c:v>1KNHE</c:v>
                  </c:pt>
                  <c:pt idx="3">
                    <c:v>1KNIA</c:v>
                  </c:pt>
                </c:lvl>
                <c:lvl>
                  <c:pt idx="0">
                    <c:v>1KNHA</c:v>
                  </c:pt>
                </c:lvl>
              </c:multiLvlStrCache>
            </c:multiLvlStrRef>
          </c:cat>
          <c:val>
            <c:numRef>
              <c:f>'HD CT by DEPT'!$C$3:$C$8</c:f>
              <c:numCache>
                <c:formatCode>General</c:formatCode>
                <c:ptCount val="4"/>
                <c:pt idx="1">
                  <c:v>446</c:v>
                </c:pt>
                <c:pt idx="2">
                  <c:v>144</c:v>
                </c:pt>
                <c:pt idx="3">
                  <c:v>180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E6-4CD1-832A-FB3E82303CF3}"/>
            </c:ext>
          </c:extLst>
        </c:ser>
        <c:ser>
          <c:idx val="1"/>
          <c:order val="1"/>
          <c:tx>
            <c:strRef>
              <c:f>'HD CT by DEPT'!$D$1:$D$2</c:f>
              <c:strCache>
                <c:ptCount val="1"/>
                <c:pt idx="0">
                  <c:v>2020SU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multiLvlStrRef>
              <c:f>'HD CT by DEPT'!$A$3:$B$8</c:f>
              <c:multiLvlStrCache>
                <c:ptCount val="4"/>
                <c:lvl>
                  <c:pt idx="0">
                    <c:v>1KNAD</c:v>
                  </c:pt>
                  <c:pt idx="1">
                    <c:v>1KNE</c:v>
                  </c:pt>
                  <c:pt idx="2">
                    <c:v>1KNHE</c:v>
                  </c:pt>
                  <c:pt idx="3">
                    <c:v>1KNIA</c:v>
                  </c:pt>
                </c:lvl>
                <c:lvl>
                  <c:pt idx="0">
                    <c:v>1KNHA</c:v>
                  </c:pt>
                </c:lvl>
              </c:multiLvlStrCache>
            </c:multiLvlStrRef>
          </c:cat>
          <c:val>
            <c:numRef>
              <c:f>'HD CT by DEPT'!$D$3:$D$8</c:f>
              <c:numCache>
                <c:formatCode>General</c:formatCode>
                <c:ptCount val="4"/>
                <c:pt idx="1">
                  <c:v>329</c:v>
                </c:pt>
                <c:pt idx="2">
                  <c:v>128</c:v>
                </c:pt>
                <c:pt idx="3">
                  <c:v>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3E6-4CD1-832A-FB3E82303CF3}"/>
            </c:ext>
          </c:extLst>
        </c:ser>
        <c:ser>
          <c:idx val="2"/>
          <c:order val="2"/>
          <c:tx>
            <c:strRef>
              <c:f>'HD CT by DEPT'!$E$1:$E$2</c:f>
              <c:strCache>
                <c:ptCount val="1"/>
                <c:pt idx="0">
                  <c:v>2019FA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multiLvlStrRef>
              <c:f>'HD CT by DEPT'!$A$3:$B$8</c:f>
              <c:multiLvlStrCache>
                <c:ptCount val="4"/>
                <c:lvl>
                  <c:pt idx="0">
                    <c:v>1KNAD</c:v>
                  </c:pt>
                  <c:pt idx="1">
                    <c:v>1KNE</c:v>
                  </c:pt>
                  <c:pt idx="2">
                    <c:v>1KNHE</c:v>
                  </c:pt>
                  <c:pt idx="3">
                    <c:v>1KNIA</c:v>
                  </c:pt>
                </c:lvl>
                <c:lvl>
                  <c:pt idx="0">
                    <c:v>1KNHA</c:v>
                  </c:pt>
                </c:lvl>
              </c:multiLvlStrCache>
            </c:multiLvlStrRef>
          </c:cat>
          <c:val>
            <c:numRef>
              <c:f>'HD CT by DEPT'!$E$3:$E$8</c:f>
              <c:numCache>
                <c:formatCode>General</c:formatCode>
                <c:ptCount val="4"/>
                <c:pt idx="0">
                  <c:v>10</c:v>
                </c:pt>
                <c:pt idx="1">
                  <c:v>1523</c:v>
                </c:pt>
                <c:pt idx="2">
                  <c:v>342</c:v>
                </c:pt>
                <c:pt idx="3">
                  <c:v>520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3E6-4CD1-832A-FB3E82303CF3}"/>
            </c:ext>
          </c:extLst>
        </c:ser>
        <c:ser>
          <c:idx val="3"/>
          <c:order val="3"/>
          <c:tx>
            <c:strRef>
              <c:f>'HD CT by DEPT'!$F$1:$F$2</c:f>
              <c:strCache>
                <c:ptCount val="1"/>
                <c:pt idx="0">
                  <c:v>2020FA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multiLvlStrRef>
              <c:f>'HD CT by DEPT'!$A$3:$B$8</c:f>
              <c:multiLvlStrCache>
                <c:ptCount val="4"/>
                <c:lvl>
                  <c:pt idx="0">
                    <c:v>1KNAD</c:v>
                  </c:pt>
                  <c:pt idx="1">
                    <c:v>1KNE</c:v>
                  </c:pt>
                  <c:pt idx="2">
                    <c:v>1KNHE</c:v>
                  </c:pt>
                  <c:pt idx="3">
                    <c:v>1KNIA</c:v>
                  </c:pt>
                </c:lvl>
                <c:lvl>
                  <c:pt idx="0">
                    <c:v>1KNHA</c:v>
                  </c:pt>
                </c:lvl>
              </c:multiLvlStrCache>
            </c:multiLvlStrRef>
          </c:cat>
          <c:val>
            <c:numRef>
              <c:f>'HD CT by DEPT'!$F$3:$F$8</c:f>
              <c:numCache>
                <c:formatCode>General</c:formatCode>
                <c:ptCount val="4"/>
                <c:pt idx="1">
                  <c:v>936</c:v>
                </c:pt>
                <c:pt idx="2">
                  <c:v>339</c:v>
                </c:pt>
                <c:pt idx="3">
                  <c:v>310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3E6-4CD1-832A-FB3E82303CF3}"/>
            </c:ext>
          </c:extLst>
        </c:ser>
        <c:ser>
          <c:idx val="4"/>
          <c:order val="4"/>
          <c:tx>
            <c:strRef>
              <c:f>'HD CT by DEPT'!$G$1:$G$2</c:f>
              <c:strCache>
                <c:ptCount val="1"/>
                <c:pt idx="0">
                  <c:v>2020SI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multiLvlStrRef>
              <c:f>'HD CT by DEPT'!$A$3:$B$8</c:f>
              <c:multiLvlStrCache>
                <c:ptCount val="4"/>
                <c:lvl>
                  <c:pt idx="0">
                    <c:v>1KNAD</c:v>
                  </c:pt>
                  <c:pt idx="1">
                    <c:v>1KNE</c:v>
                  </c:pt>
                  <c:pt idx="2">
                    <c:v>1KNHE</c:v>
                  </c:pt>
                  <c:pt idx="3">
                    <c:v>1KNIA</c:v>
                  </c:pt>
                </c:lvl>
                <c:lvl>
                  <c:pt idx="0">
                    <c:v>1KNHA</c:v>
                  </c:pt>
                </c:lvl>
              </c:multiLvlStrCache>
            </c:multiLvlStrRef>
          </c:cat>
          <c:val>
            <c:numRef>
              <c:f>'HD CT by DEPT'!$G$3:$G$8</c:f>
              <c:numCache>
                <c:formatCode>General</c:formatCode>
                <c:ptCount val="4"/>
                <c:pt idx="1">
                  <c:v>96</c:v>
                </c:pt>
                <c:pt idx="2">
                  <c:v>63</c:v>
                </c:pt>
                <c:pt idx="3">
                  <c:v>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3E6-4CD1-832A-FB3E82303CF3}"/>
            </c:ext>
          </c:extLst>
        </c:ser>
        <c:ser>
          <c:idx val="5"/>
          <c:order val="5"/>
          <c:tx>
            <c:strRef>
              <c:f>'HD CT by DEPT'!$H$1:$H$2</c:f>
              <c:strCache>
                <c:ptCount val="1"/>
                <c:pt idx="0">
                  <c:v>2021SI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multiLvlStrRef>
              <c:f>'HD CT by DEPT'!$A$3:$B$8</c:f>
              <c:multiLvlStrCache>
                <c:ptCount val="4"/>
                <c:lvl>
                  <c:pt idx="0">
                    <c:v>1KNAD</c:v>
                  </c:pt>
                  <c:pt idx="1">
                    <c:v>1KNE</c:v>
                  </c:pt>
                  <c:pt idx="2">
                    <c:v>1KNHE</c:v>
                  </c:pt>
                  <c:pt idx="3">
                    <c:v>1KNIA</c:v>
                  </c:pt>
                </c:lvl>
                <c:lvl>
                  <c:pt idx="0">
                    <c:v>1KNHA</c:v>
                  </c:pt>
                </c:lvl>
              </c:multiLvlStrCache>
            </c:multiLvlStrRef>
          </c:cat>
          <c:val>
            <c:numRef>
              <c:f>'HD CT by DEPT'!$H$3:$H$8</c:f>
              <c:numCache>
                <c:formatCode>General</c:formatCode>
                <c:ptCount val="4"/>
                <c:pt idx="1">
                  <c:v>73</c:v>
                </c:pt>
                <c:pt idx="2">
                  <c:v>49</c:v>
                </c:pt>
                <c:pt idx="3">
                  <c:v>243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3E6-4CD1-832A-FB3E82303CF3}"/>
            </c:ext>
          </c:extLst>
        </c:ser>
        <c:ser>
          <c:idx val="6"/>
          <c:order val="6"/>
          <c:tx>
            <c:strRef>
              <c:f>'HD CT by DEPT'!$I$1:$I$2</c:f>
              <c:strCache>
                <c:ptCount val="1"/>
                <c:pt idx="0">
                  <c:v>2020SP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'HD CT by DEPT'!$A$3:$B$8</c:f>
              <c:multiLvlStrCache>
                <c:ptCount val="4"/>
                <c:lvl>
                  <c:pt idx="0">
                    <c:v>1KNAD</c:v>
                  </c:pt>
                  <c:pt idx="1">
                    <c:v>1KNE</c:v>
                  </c:pt>
                  <c:pt idx="2">
                    <c:v>1KNHE</c:v>
                  </c:pt>
                  <c:pt idx="3">
                    <c:v>1KNIA</c:v>
                  </c:pt>
                </c:lvl>
                <c:lvl>
                  <c:pt idx="0">
                    <c:v>1KNHA</c:v>
                  </c:pt>
                </c:lvl>
              </c:multiLvlStrCache>
            </c:multiLvlStrRef>
          </c:cat>
          <c:val>
            <c:numRef>
              <c:f>'HD CT by DEPT'!$I$3:$I$8</c:f>
              <c:numCache>
                <c:formatCode>General</c:formatCode>
                <c:ptCount val="4"/>
                <c:pt idx="0">
                  <c:v>14</c:v>
                </c:pt>
                <c:pt idx="1">
                  <c:v>1391</c:v>
                </c:pt>
                <c:pt idx="2">
                  <c:v>362</c:v>
                </c:pt>
                <c:pt idx="3">
                  <c:v>220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3E6-4CD1-832A-FB3E82303CF3}"/>
            </c:ext>
          </c:extLst>
        </c:ser>
        <c:ser>
          <c:idx val="7"/>
          <c:order val="7"/>
          <c:tx>
            <c:strRef>
              <c:f>'HD CT by DEPT'!$J$1:$J$2</c:f>
              <c:strCache>
                <c:ptCount val="1"/>
                <c:pt idx="0">
                  <c:v>2021SP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'HD CT by DEPT'!$A$3:$B$8</c:f>
              <c:multiLvlStrCache>
                <c:ptCount val="4"/>
                <c:lvl>
                  <c:pt idx="0">
                    <c:v>1KNAD</c:v>
                  </c:pt>
                  <c:pt idx="1">
                    <c:v>1KNE</c:v>
                  </c:pt>
                  <c:pt idx="2">
                    <c:v>1KNHE</c:v>
                  </c:pt>
                  <c:pt idx="3">
                    <c:v>1KNIA</c:v>
                  </c:pt>
                </c:lvl>
                <c:lvl>
                  <c:pt idx="0">
                    <c:v>1KNHA</c:v>
                  </c:pt>
                </c:lvl>
              </c:multiLvlStrCache>
            </c:multiLvlStrRef>
          </c:cat>
          <c:val>
            <c:numRef>
              <c:f>'HD CT by DEPT'!$J$3:$J$8</c:f>
              <c:numCache>
                <c:formatCode>General</c:formatCode>
                <c:ptCount val="4"/>
                <c:pt idx="1">
                  <c:v>615</c:v>
                </c:pt>
                <c:pt idx="2">
                  <c:v>293</c:v>
                </c:pt>
                <c:pt idx="3">
                  <c:v>221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3E6-4CD1-832A-FB3E82303C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11110680"/>
        <c:axId val="511111664"/>
      </c:barChart>
      <c:catAx>
        <c:axId val="511110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1111664"/>
        <c:crosses val="autoZero"/>
        <c:auto val="1"/>
        <c:lblAlgn val="ctr"/>
        <c:lblOffset val="100"/>
        <c:noMultiLvlLbl val="0"/>
      </c:catAx>
      <c:valAx>
        <c:axId val="511111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111068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[Annual Comparison 20-21.xlsx]HD CT by DEPT!PivotTable3</c:name>
    <c:fmtId val="24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Department Duplicated</a:t>
            </a:r>
            <a:r>
              <a:rPr lang="en-US" baseline="0" dirty="0"/>
              <a:t> Headcount Comparison</a:t>
            </a:r>
            <a:endParaRPr lang="en-US" dirty="0"/>
          </a:p>
        </c:rich>
      </c:tx>
      <c:layout>
        <c:manualLayout>
          <c:xMode val="edge"/>
          <c:yMode val="edge"/>
          <c:x val="7.966019845967115E-2"/>
          <c:y val="3.157063930544593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'HD CT by DEPT'!$C$1:$C$2</c:f>
              <c:strCache>
                <c:ptCount val="1"/>
                <c:pt idx="0">
                  <c:v>2019SU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'HD CT by DEPT'!$A$3:$B$15</c:f>
              <c:multiLvlStrCache>
                <c:ptCount val="11"/>
                <c:lvl>
                  <c:pt idx="0">
                    <c:v>1ASTR</c:v>
                  </c:pt>
                  <c:pt idx="1">
                    <c:v>1BIOL</c:v>
                  </c:pt>
                  <c:pt idx="2">
                    <c:v>1CHEM</c:v>
                  </c:pt>
                  <c:pt idx="3">
                    <c:v>1EMT</c:v>
                  </c:pt>
                  <c:pt idx="4">
                    <c:v>1ERTH</c:v>
                  </c:pt>
                  <c:pt idx="5">
                    <c:v>1GEOL</c:v>
                  </c:pt>
                  <c:pt idx="6">
                    <c:v>1HON</c:v>
                  </c:pt>
                  <c:pt idx="7">
                    <c:v>1MATH</c:v>
                  </c:pt>
                  <c:pt idx="8">
                    <c:v>1MDA</c:v>
                  </c:pt>
                  <c:pt idx="9">
                    <c:v>1NURS</c:v>
                  </c:pt>
                  <c:pt idx="10">
                    <c:v>1PHYS</c:v>
                  </c:pt>
                </c:lvl>
                <c:lvl>
                  <c:pt idx="0">
                    <c:v>1SMH</c:v>
                  </c:pt>
                </c:lvl>
              </c:multiLvlStrCache>
            </c:multiLvlStrRef>
          </c:cat>
          <c:val>
            <c:numRef>
              <c:f>'HD CT by DEPT'!$C$3:$C$15</c:f>
              <c:numCache>
                <c:formatCode>General</c:formatCode>
                <c:ptCount val="11"/>
                <c:pt idx="0">
                  <c:v>22</c:v>
                </c:pt>
                <c:pt idx="1">
                  <c:v>567</c:v>
                </c:pt>
                <c:pt idx="2">
                  <c:v>201</c:v>
                </c:pt>
                <c:pt idx="3">
                  <c:v>82</c:v>
                </c:pt>
                <c:pt idx="4">
                  <c:v>121</c:v>
                </c:pt>
                <c:pt idx="5">
                  <c:v>53</c:v>
                </c:pt>
                <c:pt idx="7">
                  <c:v>884</c:v>
                </c:pt>
                <c:pt idx="8">
                  <c:v>187</c:v>
                </c:pt>
                <c:pt idx="10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DF-4DA2-A6F4-AD08CB807BE9}"/>
            </c:ext>
          </c:extLst>
        </c:ser>
        <c:ser>
          <c:idx val="1"/>
          <c:order val="1"/>
          <c:tx>
            <c:strRef>
              <c:f>'HD CT by DEPT'!$D$1:$D$2</c:f>
              <c:strCache>
                <c:ptCount val="1"/>
                <c:pt idx="0">
                  <c:v>2020SU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multiLvlStrRef>
              <c:f>'HD CT by DEPT'!$A$3:$B$15</c:f>
              <c:multiLvlStrCache>
                <c:ptCount val="11"/>
                <c:lvl>
                  <c:pt idx="0">
                    <c:v>1ASTR</c:v>
                  </c:pt>
                  <c:pt idx="1">
                    <c:v>1BIOL</c:v>
                  </c:pt>
                  <c:pt idx="2">
                    <c:v>1CHEM</c:v>
                  </c:pt>
                  <c:pt idx="3">
                    <c:v>1EMT</c:v>
                  </c:pt>
                  <c:pt idx="4">
                    <c:v>1ERTH</c:v>
                  </c:pt>
                  <c:pt idx="5">
                    <c:v>1GEOL</c:v>
                  </c:pt>
                  <c:pt idx="6">
                    <c:v>1HON</c:v>
                  </c:pt>
                  <c:pt idx="7">
                    <c:v>1MATH</c:v>
                  </c:pt>
                  <c:pt idx="8">
                    <c:v>1MDA</c:v>
                  </c:pt>
                  <c:pt idx="9">
                    <c:v>1NURS</c:v>
                  </c:pt>
                  <c:pt idx="10">
                    <c:v>1PHYS</c:v>
                  </c:pt>
                </c:lvl>
                <c:lvl>
                  <c:pt idx="0">
                    <c:v>1SMH</c:v>
                  </c:pt>
                </c:lvl>
              </c:multiLvlStrCache>
            </c:multiLvlStrRef>
          </c:cat>
          <c:val>
            <c:numRef>
              <c:f>'HD CT by DEPT'!$D$3:$D$15</c:f>
              <c:numCache>
                <c:formatCode>General</c:formatCode>
                <c:ptCount val="11"/>
                <c:pt idx="0">
                  <c:v>53</c:v>
                </c:pt>
                <c:pt idx="1">
                  <c:v>309</c:v>
                </c:pt>
                <c:pt idx="2">
                  <c:v>198</c:v>
                </c:pt>
                <c:pt idx="3">
                  <c:v>76</c:v>
                </c:pt>
                <c:pt idx="4">
                  <c:v>121</c:v>
                </c:pt>
                <c:pt idx="5">
                  <c:v>38</c:v>
                </c:pt>
                <c:pt idx="7">
                  <c:v>913</c:v>
                </c:pt>
                <c:pt idx="8">
                  <c:v>319</c:v>
                </c:pt>
                <c:pt idx="10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9DF-4DA2-A6F4-AD08CB807BE9}"/>
            </c:ext>
          </c:extLst>
        </c:ser>
        <c:ser>
          <c:idx val="2"/>
          <c:order val="2"/>
          <c:tx>
            <c:strRef>
              <c:f>'HD CT by DEPT'!$E$1:$E$2</c:f>
              <c:strCache>
                <c:ptCount val="1"/>
                <c:pt idx="0">
                  <c:v>2019FA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multiLvlStrRef>
              <c:f>'HD CT by DEPT'!$A$3:$B$15</c:f>
              <c:multiLvlStrCache>
                <c:ptCount val="11"/>
                <c:lvl>
                  <c:pt idx="0">
                    <c:v>1ASTR</c:v>
                  </c:pt>
                  <c:pt idx="1">
                    <c:v>1BIOL</c:v>
                  </c:pt>
                  <c:pt idx="2">
                    <c:v>1CHEM</c:v>
                  </c:pt>
                  <c:pt idx="3">
                    <c:v>1EMT</c:v>
                  </c:pt>
                  <c:pt idx="4">
                    <c:v>1ERTH</c:v>
                  </c:pt>
                  <c:pt idx="5">
                    <c:v>1GEOL</c:v>
                  </c:pt>
                  <c:pt idx="6">
                    <c:v>1HON</c:v>
                  </c:pt>
                  <c:pt idx="7">
                    <c:v>1MATH</c:v>
                  </c:pt>
                  <c:pt idx="8">
                    <c:v>1MDA</c:v>
                  </c:pt>
                  <c:pt idx="9">
                    <c:v>1NURS</c:v>
                  </c:pt>
                  <c:pt idx="10">
                    <c:v>1PHYS</c:v>
                  </c:pt>
                </c:lvl>
                <c:lvl>
                  <c:pt idx="0">
                    <c:v>1SMH</c:v>
                  </c:pt>
                </c:lvl>
              </c:multiLvlStrCache>
            </c:multiLvlStrRef>
          </c:cat>
          <c:val>
            <c:numRef>
              <c:f>'HD CT by DEPT'!$E$3:$E$15</c:f>
              <c:numCache>
                <c:formatCode>General</c:formatCode>
                <c:ptCount val="11"/>
                <c:pt idx="0">
                  <c:v>458</c:v>
                </c:pt>
                <c:pt idx="1">
                  <c:v>2644</c:v>
                </c:pt>
                <c:pt idx="2">
                  <c:v>757</c:v>
                </c:pt>
                <c:pt idx="3">
                  <c:v>245</c:v>
                </c:pt>
                <c:pt idx="4">
                  <c:v>418</c:v>
                </c:pt>
                <c:pt idx="5">
                  <c:v>263</c:v>
                </c:pt>
                <c:pt idx="6">
                  <c:v>8</c:v>
                </c:pt>
                <c:pt idx="7">
                  <c:v>5567</c:v>
                </c:pt>
                <c:pt idx="8">
                  <c:v>734</c:v>
                </c:pt>
                <c:pt idx="9">
                  <c:v>953</c:v>
                </c:pt>
                <c:pt idx="10">
                  <c:v>199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9DF-4DA2-A6F4-AD08CB807BE9}"/>
            </c:ext>
          </c:extLst>
        </c:ser>
        <c:ser>
          <c:idx val="3"/>
          <c:order val="3"/>
          <c:tx>
            <c:strRef>
              <c:f>'HD CT by DEPT'!$F$1:$F$2</c:f>
              <c:strCache>
                <c:ptCount val="1"/>
                <c:pt idx="0">
                  <c:v>2020FA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multiLvlStrRef>
              <c:f>'HD CT by DEPT'!$A$3:$B$15</c:f>
              <c:multiLvlStrCache>
                <c:ptCount val="11"/>
                <c:lvl>
                  <c:pt idx="0">
                    <c:v>1ASTR</c:v>
                  </c:pt>
                  <c:pt idx="1">
                    <c:v>1BIOL</c:v>
                  </c:pt>
                  <c:pt idx="2">
                    <c:v>1CHEM</c:v>
                  </c:pt>
                  <c:pt idx="3">
                    <c:v>1EMT</c:v>
                  </c:pt>
                  <c:pt idx="4">
                    <c:v>1ERTH</c:v>
                  </c:pt>
                  <c:pt idx="5">
                    <c:v>1GEOL</c:v>
                  </c:pt>
                  <c:pt idx="6">
                    <c:v>1HON</c:v>
                  </c:pt>
                  <c:pt idx="7">
                    <c:v>1MATH</c:v>
                  </c:pt>
                  <c:pt idx="8">
                    <c:v>1MDA</c:v>
                  </c:pt>
                  <c:pt idx="9">
                    <c:v>1NURS</c:v>
                  </c:pt>
                  <c:pt idx="10">
                    <c:v>1PHYS</c:v>
                  </c:pt>
                </c:lvl>
                <c:lvl>
                  <c:pt idx="0">
                    <c:v>1SMH</c:v>
                  </c:pt>
                </c:lvl>
              </c:multiLvlStrCache>
            </c:multiLvlStrRef>
          </c:cat>
          <c:val>
            <c:numRef>
              <c:f>'HD CT by DEPT'!$F$3:$F$15</c:f>
              <c:numCache>
                <c:formatCode>General</c:formatCode>
                <c:ptCount val="11"/>
                <c:pt idx="0">
                  <c:v>304</c:v>
                </c:pt>
                <c:pt idx="1">
                  <c:v>2363</c:v>
                </c:pt>
                <c:pt idx="2">
                  <c:v>712</c:v>
                </c:pt>
                <c:pt idx="3">
                  <c:v>219</c:v>
                </c:pt>
                <c:pt idx="4">
                  <c:v>381</c:v>
                </c:pt>
                <c:pt idx="5">
                  <c:v>290</c:v>
                </c:pt>
                <c:pt idx="6">
                  <c:v>8</c:v>
                </c:pt>
                <c:pt idx="7">
                  <c:v>4258</c:v>
                </c:pt>
                <c:pt idx="8">
                  <c:v>786</c:v>
                </c:pt>
                <c:pt idx="9">
                  <c:v>663</c:v>
                </c:pt>
                <c:pt idx="10">
                  <c:v>215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9DF-4DA2-A6F4-AD08CB807BE9}"/>
            </c:ext>
          </c:extLst>
        </c:ser>
        <c:ser>
          <c:idx val="4"/>
          <c:order val="4"/>
          <c:tx>
            <c:strRef>
              <c:f>'HD CT by DEPT'!$G$1:$G$2</c:f>
              <c:strCache>
                <c:ptCount val="1"/>
                <c:pt idx="0">
                  <c:v>2020SI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multiLvlStrRef>
              <c:f>'HD CT by DEPT'!$A$3:$B$15</c:f>
              <c:multiLvlStrCache>
                <c:ptCount val="11"/>
                <c:lvl>
                  <c:pt idx="0">
                    <c:v>1ASTR</c:v>
                  </c:pt>
                  <c:pt idx="1">
                    <c:v>1BIOL</c:v>
                  </c:pt>
                  <c:pt idx="2">
                    <c:v>1CHEM</c:v>
                  </c:pt>
                  <c:pt idx="3">
                    <c:v>1EMT</c:v>
                  </c:pt>
                  <c:pt idx="4">
                    <c:v>1ERTH</c:v>
                  </c:pt>
                  <c:pt idx="5">
                    <c:v>1GEOL</c:v>
                  </c:pt>
                  <c:pt idx="6">
                    <c:v>1HON</c:v>
                  </c:pt>
                  <c:pt idx="7">
                    <c:v>1MATH</c:v>
                  </c:pt>
                  <c:pt idx="8">
                    <c:v>1MDA</c:v>
                  </c:pt>
                  <c:pt idx="9">
                    <c:v>1NURS</c:v>
                  </c:pt>
                  <c:pt idx="10">
                    <c:v>1PHYS</c:v>
                  </c:pt>
                </c:lvl>
                <c:lvl>
                  <c:pt idx="0">
                    <c:v>1SMH</c:v>
                  </c:pt>
                </c:lvl>
              </c:multiLvlStrCache>
            </c:multiLvlStrRef>
          </c:cat>
          <c:val>
            <c:numRef>
              <c:f>'HD CT by DEPT'!$G$3:$G$15</c:f>
              <c:numCache>
                <c:formatCode>General</c:formatCode>
                <c:ptCount val="11"/>
                <c:pt idx="1">
                  <c:v>196</c:v>
                </c:pt>
                <c:pt idx="2">
                  <c:v>71</c:v>
                </c:pt>
                <c:pt idx="4">
                  <c:v>103</c:v>
                </c:pt>
                <c:pt idx="7">
                  <c:v>552</c:v>
                </c:pt>
                <c:pt idx="8">
                  <c:v>185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9DF-4DA2-A6F4-AD08CB807BE9}"/>
            </c:ext>
          </c:extLst>
        </c:ser>
        <c:ser>
          <c:idx val="5"/>
          <c:order val="5"/>
          <c:tx>
            <c:strRef>
              <c:f>'HD CT by DEPT'!$H$1:$H$2</c:f>
              <c:strCache>
                <c:ptCount val="1"/>
                <c:pt idx="0">
                  <c:v>2021SI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multiLvlStrRef>
              <c:f>'HD CT by DEPT'!$A$3:$B$15</c:f>
              <c:multiLvlStrCache>
                <c:ptCount val="11"/>
                <c:lvl>
                  <c:pt idx="0">
                    <c:v>1ASTR</c:v>
                  </c:pt>
                  <c:pt idx="1">
                    <c:v>1BIOL</c:v>
                  </c:pt>
                  <c:pt idx="2">
                    <c:v>1CHEM</c:v>
                  </c:pt>
                  <c:pt idx="3">
                    <c:v>1EMT</c:v>
                  </c:pt>
                  <c:pt idx="4">
                    <c:v>1ERTH</c:v>
                  </c:pt>
                  <c:pt idx="5">
                    <c:v>1GEOL</c:v>
                  </c:pt>
                  <c:pt idx="6">
                    <c:v>1HON</c:v>
                  </c:pt>
                  <c:pt idx="7">
                    <c:v>1MATH</c:v>
                  </c:pt>
                  <c:pt idx="8">
                    <c:v>1MDA</c:v>
                  </c:pt>
                  <c:pt idx="9">
                    <c:v>1NURS</c:v>
                  </c:pt>
                  <c:pt idx="10">
                    <c:v>1PHYS</c:v>
                  </c:pt>
                </c:lvl>
                <c:lvl>
                  <c:pt idx="0">
                    <c:v>1SMH</c:v>
                  </c:pt>
                </c:lvl>
              </c:multiLvlStrCache>
            </c:multiLvlStrRef>
          </c:cat>
          <c:val>
            <c:numRef>
              <c:f>'HD CT by DEPT'!$H$3:$H$15</c:f>
              <c:numCache>
                <c:formatCode>General</c:formatCode>
                <c:ptCount val="11"/>
                <c:pt idx="1">
                  <c:v>146</c:v>
                </c:pt>
                <c:pt idx="2">
                  <c:v>67</c:v>
                </c:pt>
                <c:pt idx="4">
                  <c:v>58</c:v>
                </c:pt>
                <c:pt idx="7">
                  <c:v>411</c:v>
                </c:pt>
                <c:pt idx="8">
                  <c:v>241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9DF-4DA2-A6F4-AD08CB807BE9}"/>
            </c:ext>
          </c:extLst>
        </c:ser>
        <c:ser>
          <c:idx val="6"/>
          <c:order val="6"/>
          <c:tx>
            <c:strRef>
              <c:f>'HD CT by DEPT'!$I$1:$I$2</c:f>
              <c:strCache>
                <c:ptCount val="1"/>
                <c:pt idx="0">
                  <c:v>2020SP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'HD CT by DEPT'!$A$3:$B$15</c:f>
              <c:multiLvlStrCache>
                <c:ptCount val="11"/>
                <c:lvl>
                  <c:pt idx="0">
                    <c:v>1ASTR</c:v>
                  </c:pt>
                  <c:pt idx="1">
                    <c:v>1BIOL</c:v>
                  </c:pt>
                  <c:pt idx="2">
                    <c:v>1CHEM</c:v>
                  </c:pt>
                  <c:pt idx="3">
                    <c:v>1EMT</c:v>
                  </c:pt>
                  <c:pt idx="4">
                    <c:v>1ERTH</c:v>
                  </c:pt>
                  <c:pt idx="5">
                    <c:v>1GEOL</c:v>
                  </c:pt>
                  <c:pt idx="6">
                    <c:v>1HON</c:v>
                  </c:pt>
                  <c:pt idx="7">
                    <c:v>1MATH</c:v>
                  </c:pt>
                  <c:pt idx="8">
                    <c:v>1MDA</c:v>
                  </c:pt>
                  <c:pt idx="9">
                    <c:v>1NURS</c:v>
                  </c:pt>
                  <c:pt idx="10">
                    <c:v>1PHYS</c:v>
                  </c:pt>
                </c:lvl>
                <c:lvl>
                  <c:pt idx="0">
                    <c:v>1SMH</c:v>
                  </c:pt>
                </c:lvl>
              </c:multiLvlStrCache>
            </c:multiLvlStrRef>
          </c:cat>
          <c:val>
            <c:numRef>
              <c:f>'HD CT by DEPT'!$I$3:$I$15</c:f>
              <c:numCache>
                <c:formatCode>General</c:formatCode>
                <c:ptCount val="11"/>
                <c:pt idx="0">
                  <c:v>424</c:v>
                </c:pt>
                <c:pt idx="1">
                  <c:v>2569</c:v>
                </c:pt>
                <c:pt idx="2">
                  <c:v>756</c:v>
                </c:pt>
                <c:pt idx="3">
                  <c:v>238</c:v>
                </c:pt>
                <c:pt idx="4">
                  <c:v>371</c:v>
                </c:pt>
                <c:pt idx="5">
                  <c:v>255</c:v>
                </c:pt>
                <c:pt idx="6">
                  <c:v>14</c:v>
                </c:pt>
                <c:pt idx="7">
                  <c:v>3960</c:v>
                </c:pt>
                <c:pt idx="8">
                  <c:v>690</c:v>
                </c:pt>
                <c:pt idx="9">
                  <c:v>785</c:v>
                </c:pt>
                <c:pt idx="10">
                  <c:v>175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9DF-4DA2-A6F4-AD08CB807BE9}"/>
            </c:ext>
          </c:extLst>
        </c:ser>
        <c:ser>
          <c:idx val="7"/>
          <c:order val="7"/>
          <c:tx>
            <c:strRef>
              <c:f>'HD CT by DEPT'!$J$1:$J$2</c:f>
              <c:strCache>
                <c:ptCount val="1"/>
                <c:pt idx="0">
                  <c:v>2021SP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'HD CT by DEPT'!$A$3:$B$15</c:f>
              <c:multiLvlStrCache>
                <c:ptCount val="11"/>
                <c:lvl>
                  <c:pt idx="0">
                    <c:v>1ASTR</c:v>
                  </c:pt>
                  <c:pt idx="1">
                    <c:v>1BIOL</c:v>
                  </c:pt>
                  <c:pt idx="2">
                    <c:v>1CHEM</c:v>
                  </c:pt>
                  <c:pt idx="3">
                    <c:v>1EMT</c:v>
                  </c:pt>
                  <c:pt idx="4">
                    <c:v>1ERTH</c:v>
                  </c:pt>
                  <c:pt idx="5">
                    <c:v>1GEOL</c:v>
                  </c:pt>
                  <c:pt idx="6">
                    <c:v>1HON</c:v>
                  </c:pt>
                  <c:pt idx="7">
                    <c:v>1MATH</c:v>
                  </c:pt>
                  <c:pt idx="8">
                    <c:v>1MDA</c:v>
                  </c:pt>
                  <c:pt idx="9">
                    <c:v>1NURS</c:v>
                  </c:pt>
                  <c:pt idx="10">
                    <c:v>1PHYS</c:v>
                  </c:pt>
                </c:lvl>
                <c:lvl>
                  <c:pt idx="0">
                    <c:v>1SMH</c:v>
                  </c:pt>
                </c:lvl>
              </c:multiLvlStrCache>
            </c:multiLvlStrRef>
          </c:cat>
          <c:val>
            <c:numRef>
              <c:f>'HD CT by DEPT'!$J$3:$J$15</c:f>
              <c:numCache>
                <c:formatCode>General</c:formatCode>
                <c:ptCount val="11"/>
                <c:pt idx="0">
                  <c:v>332</c:v>
                </c:pt>
                <c:pt idx="1">
                  <c:v>2202</c:v>
                </c:pt>
                <c:pt idx="2">
                  <c:v>665</c:v>
                </c:pt>
                <c:pt idx="3">
                  <c:v>236</c:v>
                </c:pt>
                <c:pt idx="4">
                  <c:v>311</c:v>
                </c:pt>
                <c:pt idx="5">
                  <c:v>191</c:v>
                </c:pt>
                <c:pt idx="7">
                  <c:v>3015</c:v>
                </c:pt>
                <c:pt idx="8">
                  <c:v>761</c:v>
                </c:pt>
                <c:pt idx="9">
                  <c:v>579</c:v>
                </c:pt>
                <c:pt idx="10">
                  <c:v>195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9DF-4DA2-A6F4-AD08CB807B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11110680"/>
        <c:axId val="511111664"/>
      </c:barChart>
      <c:catAx>
        <c:axId val="511110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1111664"/>
        <c:crosses val="autoZero"/>
        <c:auto val="1"/>
        <c:lblAlgn val="ctr"/>
        <c:lblOffset val="100"/>
        <c:noMultiLvlLbl val="0"/>
      </c:catAx>
      <c:valAx>
        <c:axId val="511111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111068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[Annual Comparison 20-21.xlsx]RAW SECT DIV!PivotTable1</c:name>
    <c:fmtId val="5"/>
  </c:pivotSource>
  <c:chart>
    <c:autoTitleDeleted val="1"/>
    <c:pivotFmts>
      <c:pivotFmt>
        <c:idx val="0"/>
        <c:spPr>
          <a:solidFill>
            <a:srgbClr val="5B9BD5"/>
          </a:solidFill>
          <a:ln w="25400">
            <a:noFill/>
          </a:ln>
        </c:spPr>
        <c:marker>
          <c:symbol val="none"/>
        </c:marker>
      </c:pivotFmt>
      <c:pivotFmt>
        <c:idx val="1"/>
        <c:spPr>
          <a:solidFill>
            <a:srgbClr val="ED7D31"/>
          </a:solidFill>
          <a:ln w="25400">
            <a:noFill/>
          </a:ln>
        </c:spPr>
        <c:marker>
          <c:symbol val="none"/>
        </c:marker>
      </c:pivotFmt>
      <c:pivotFmt>
        <c:idx val="2"/>
        <c:spPr>
          <a:solidFill>
            <a:srgbClr val="A5A5A5"/>
          </a:solidFill>
          <a:ln w="25400">
            <a:noFill/>
          </a:ln>
        </c:spPr>
        <c:marker>
          <c:symbol val="none"/>
        </c:marker>
      </c:pivotFmt>
      <c:pivotFmt>
        <c:idx val="3"/>
        <c:spPr>
          <a:solidFill>
            <a:srgbClr val="FFC000"/>
          </a:solidFill>
          <a:ln w="25400">
            <a:noFill/>
          </a:ln>
        </c:spPr>
        <c:marker>
          <c:symbol val="none"/>
        </c:marker>
      </c:pivotFmt>
      <c:pivotFmt>
        <c:idx val="4"/>
        <c:spPr>
          <a:solidFill>
            <a:srgbClr val="4472C4"/>
          </a:solidFill>
          <a:ln w="25400">
            <a:noFill/>
          </a:ln>
        </c:spPr>
        <c:marker>
          <c:symbol val="none"/>
        </c:marker>
      </c:pivotFmt>
      <c:pivotFmt>
        <c:idx val="5"/>
        <c:spPr>
          <a:solidFill>
            <a:srgbClr val="70AD47"/>
          </a:solidFill>
          <a:ln w="25400">
            <a:noFill/>
          </a:ln>
        </c:spPr>
        <c:marker>
          <c:symbol val="none"/>
        </c:marker>
      </c:pivotFmt>
      <c:pivotFmt>
        <c:idx val="6"/>
        <c:spPr>
          <a:solidFill>
            <a:schemeClr val="accent1">
              <a:lumMod val="6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2">
              <a:lumMod val="6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8"/>
        <c:marker>
          <c:symbol val="none"/>
        </c:marker>
      </c:pivotFmt>
      <c:pivotFmt>
        <c:idx val="9"/>
        <c:marker>
          <c:symbol val="none"/>
        </c:marker>
      </c:pivotFmt>
      <c:pivotFmt>
        <c:idx val="10"/>
        <c:marker>
          <c:symbol val="none"/>
        </c:marker>
      </c:pivotFmt>
      <c:pivotFmt>
        <c:idx val="11"/>
        <c:marker>
          <c:symbol val="none"/>
        </c:marker>
      </c:pivotFmt>
      <c:pivotFmt>
        <c:idx val="12"/>
        <c:marker>
          <c:symbol val="none"/>
        </c:marker>
      </c:pivotFmt>
      <c:pivotFmt>
        <c:idx val="13"/>
        <c:marker>
          <c:symbol val="none"/>
        </c:marker>
      </c:pivotFmt>
      <c:pivotFmt>
        <c:idx val="14"/>
        <c:marker>
          <c:symbol val="none"/>
        </c:marker>
      </c:pivotFmt>
      <c:pivotFmt>
        <c:idx val="15"/>
        <c:marker>
          <c:symbol val="none"/>
        </c:marker>
      </c:pivotFmt>
      <c:pivotFmt>
        <c:idx val="16"/>
        <c:marker>
          <c:symbol val="none"/>
        </c:marker>
      </c:pivotFmt>
      <c:pivotFmt>
        <c:idx val="17"/>
        <c:marker>
          <c:symbol val="none"/>
        </c:marker>
      </c:pivotFmt>
      <c:pivotFmt>
        <c:idx val="18"/>
        <c:marker>
          <c:symbol val="none"/>
        </c:marker>
      </c:pivotFmt>
      <c:pivotFmt>
        <c:idx val="19"/>
        <c:marker>
          <c:symbol val="none"/>
        </c:marker>
      </c:pivotFmt>
      <c:pivotFmt>
        <c:idx val="20"/>
        <c:marker>
          <c:symbol val="none"/>
        </c:marker>
      </c:pivotFmt>
      <c:pivotFmt>
        <c:idx val="21"/>
        <c:marker>
          <c:symbol val="none"/>
        </c:marker>
      </c:pivotFmt>
      <c:pivotFmt>
        <c:idx val="22"/>
        <c:marker>
          <c:symbol val="none"/>
        </c:marker>
      </c:pivotFmt>
      <c:pivotFmt>
        <c:idx val="23"/>
        <c:marker>
          <c:symbol val="none"/>
        </c:marker>
      </c:pivotFmt>
      <c:pivotFmt>
        <c:idx val="24"/>
        <c:marker>
          <c:symbol val="none"/>
        </c:marker>
      </c:pivotFmt>
      <c:pivotFmt>
        <c:idx val="25"/>
        <c:marker>
          <c:symbol val="none"/>
        </c:marker>
      </c:pivotFmt>
      <c:pivotFmt>
        <c:idx val="26"/>
        <c:marker>
          <c:symbol val="none"/>
        </c:marker>
      </c:pivotFmt>
      <c:pivotFmt>
        <c:idx val="27"/>
        <c:marker>
          <c:symbol val="none"/>
        </c:marker>
      </c:pivotFmt>
      <c:pivotFmt>
        <c:idx val="28"/>
        <c:marker>
          <c:symbol val="none"/>
        </c:marker>
      </c:pivotFmt>
      <c:pivotFmt>
        <c:idx val="29"/>
        <c:marker>
          <c:symbol val="none"/>
        </c:marker>
      </c:pivotFmt>
      <c:pivotFmt>
        <c:idx val="30"/>
        <c:marker>
          <c:symbol val="none"/>
        </c:marker>
      </c:pivotFmt>
      <c:pivotFmt>
        <c:idx val="31"/>
        <c:marker>
          <c:symbol val="none"/>
        </c:marker>
      </c:pivotFmt>
      <c:pivotFmt>
        <c:idx val="32"/>
        <c:marker>
          <c:symbol val="none"/>
        </c:marker>
      </c:pivotFmt>
      <c:pivotFmt>
        <c:idx val="33"/>
        <c:marker>
          <c:symbol val="none"/>
        </c:marker>
      </c:pivotFmt>
      <c:pivotFmt>
        <c:idx val="34"/>
        <c:marker>
          <c:symbol val="none"/>
        </c:marker>
      </c:pivotFmt>
      <c:pivotFmt>
        <c:idx val="35"/>
        <c:marker>
          <c:symbol val="none"/>
        </c:marker>
      </c:pivotFmt>
      <c:pivotFmt>
        <c:idx val="36"/>
        <c:marker>
          <c:symbol val="none"/>
        </c:marker>
      </c:pivotFmt>
      <c:pivotFmt>
        <c:idx val="37"/>
        <c:marker>
          <c:symbol val="none"/>
        </c:marker>
      </c:pivotFmt>
      <c:pivotFmt>
        <c:idx val="38"/>
        <c:marker>
          <c:symbol val="none"/>
        </c:marker>
      </c:pivotFmt>
      <c:pivotFmt>
        <c:idx val="39"/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'RAW SECT DIV'!$B$3:$B$4</c:f>
              <c:strCache>
                <c:ptCount val="1"/>
                <c:pt idx="0">
                  <c:v>2019SU</c:v>
                </c:pt>
              </c:strCache>
            </c:strRef>
          </c:tx>
          <c:invertIfNegative val="0"/>
          <c:cat>
            <c:strRef>
              <c:f>'RAW SECT DIV'!$A$5:$A$11</c:f>
              <c:strCache>
                <c:ptCount val="6"/>
                <c:pt idx="0">
                  <c:v>1BUS</c:v>
                </c:pt>
                <c:pt idx="1">
                  <c:v>1FPA</c:v>
                </c:pt>
                <c:pt idx="2">
                  <c:v>1HSS</c:v>
                </c:pt>
                <c:pt idx="3">
                  <c:v>1HST</c:v>
                </c:pt>
                <c:pt idx="4">
                  <c:v>1KNHA</c:v>
                </c:pt>
                <c:pt idx="5">
                  <c:v>1SMH</c:v>
                </c:pt>
              </c:strCache>
            </c:strRef>
          </c:cat>
          <c:val>
            <c:numRef>
              <c:f>'RAW SECT DIV'!$B$5:$B$11</c:f>
              <c:numCache>
                <c:formatCode>General</c:formatCode>
                <c:ptCount val="6"/>
                <c:pt idx="0">
                  <c:v>44</c:v>
                </c:pt>
                <c:pt idx="1">
                  <c:v>47</c:v>
                </c:pt>
                <c:pt idx="2">
                  <c:v>94</c:v>
                </c:pt>
                <c:pt idx="3">
                  <c:v>298</c:v>
                </c:pt>
                <c:pt idx="4">
                  <c:v>31</c:v>
                </c:pt>
                <c:pt idx="5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EC-4600-AB20-C9ACF15EBB95}"/>
            </c:ext>
          </c:extLst>
        </c:ser>
        <c:ser>
          <c:idx val="1"/>
          <c:order val="1"/>
          <c:tx>
            <c:strRef>
              <c:f>'RAW SECT DIV'!$C$3:$C$4</c:f>
              <c:strCache>
                <c:ptCount val="1"/>
                <c:pt idx="0">
                  <c:v>2020SU</c:v>
                </c:pt>
              </c:strCache>
            </c:strRef>
          </c:tx>
          <c:invertIfNegative val="0"/>
          <c:cat>
            <c:strRef>
              <c:f>'RAW SECT DIV'!$A$5:$A$11</c:f>
              <c:strCache>
                <c:ptCount val="6"/>
                <c:pt idx="0">
                  <c:v>1BUS</c:v>
                </c:pt>
                <c:pt idx="1">
                  <c:v>1FPA</c:v>
                </c:pt>
                <c:pt idx="2">
                  <c:v>1HSS</c:v>
                </c:pt>
                <c:pt idx="3">
                  <c:v>1HST</c:v>
                </c:pt>
                <c:pt idx="4">
                  <c:v>1KNHA</c:v>
                </c:pt>
                <c:pt idx="5">
                  <c:v>1SMH</c:v>
                </c:pt>
              </c:strCache>
            </c:strRef>
          </c:cat>
          <c:val>
            <c:numRef>
              <c:f>'RAW SECT DIV'!$C$5:$C$11</c:f>
              <c:numCache>
                <c:formatCode>General</c:formatCode>
                <c:ptCount val="6"/>
                <c:pt idx="0">
                  <c:v>45</c:v>
                </c:pt>
                <c:pt idx="1">
                  <c:v>49</c:v>
                </c:pt>
                <c:pt idx="2">
                  <c:v>100</c:v>
                </c:pt>
                <c:pt idx="3">
                  <c:v>353</c:v>
                </c:pt>
                <c:pt idx="4">
                  <c:v>25</c:v>
                </c:pt>
                <c:pt idx="5">
                  <c:v>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2EC-4600-AB20-C9ACF15EBB95}"/>
            </c:ext>
          </c:extLst>
        </c:ser>
        <c:ser>
          <c:idx val="2"/>
          <c:order val="2"/>
          <c:tx>
            <c:strRef>
              <c:f>'RAW SECT DIV'!$D$3:$D$4</c:f>
              <c:strCache>
                <c:ptCount val="1"/>
                <c:pt idx="0">
                  <c:v>2019FA</c:v>
                </c:pt>
              </c:strCache>
            </c:strRef>
          </c:tx>
          <c:invertIfNegative val="0"/>
          <c:cat>
            <c:strRef>
              <c:f>'RAW SECT DIV'!$A$5:$A$11</c:f>
              <c:strCache>
                <c:ptCount val="6"/>
                <c:pt idx="0">
                  <c:v>1BUS</c:v>
                </c:pt>
                <c:pt idx="1">
                  <c:v>1FPA</c:v>
                </c:pt>
                <c:pt idx="2">
                  <c:v>1HSS</c:v>
                </c:pt>
                <c:pt idx="3">
                  <c:v>1HST</c:v>
                </c:pt>
                <c:pt idx="4">
                  <c:v>1KNHA</c:v>
                </c:pt>
                <c:pt idx="5">
                  <c:v>1SMH</c:v>
                </c:pt>
              </c:strCache>
            </c:strRef>
          </c:cat>
          <c:val>
            <c:numRef>
              <c:f>'RAW SECT DIV'!$D$5:$D$11</c:f>
              <c:numCache>
                <c:formatCode>General</c:formatCode>
                <c:ptCount val="6"/>
                <c:pt idx="0">
                  <c:v>216</c:v>
                </c:pt>
                <c:pt idx="1">
                  <c:v>238</c:v>
                </c:pt>
                <c:pt idx="2">
                  <c:v>407</c:v>
                </c:pt>
                <c:pt idx="3">
                  <c:v>989</c:v>
                </c:pt>
                <c:pt idx="4">
                  <c:v>80</c:v>
                </c:pt>
                <c:pt idx="5">
                  <c:v>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2EC-4600-AB20-C9ACF15EBB95}"/>
            </c:ext>
          </c:extLst>
        </c:ser>
        <c:ser>
          <c:idx val="3"/>
          <c:order val="3"/>
          <c:tx>
            <c:strRef>
              <c:f>'RAW SECT DIV'!$E$3:$E$4</c:f>
              <c:strCache>
                <c:ptCount val="1"/>
                <c:pt idx="0">
                  <c:v>2020FA</c:v>
                </c:pt>
              </c:strCache>
            </c:strRef>
          </c:tx>
          <c:invertIfNegative val="0"/>
          <c:cat>
            <c:strRef>
              <c:f>'RAW SECT DIV'!$A$5:$A$11</c:f>
              <c:strCache>
                <c:ptCount val="6"/>
                <c:pt idx="0">
                  <c:v>1BUS</c:v>
                </c:pt>
                <c:pt idx="1">
                  <c:v>1FPA</c:v>
                </c:pt>
                <c:pt idx="2">
                  <c:v>1HSS</c:v>
                </c:pt>
                <c:pt idx="3">
                  <c:v>1HST</c:v>
                </c:pt>
                <c:pt idx="4">
                  <c:v>1KNHA</c:v>
                </c:pt>
                <c:pt idx="5">
                  <c:v>1SMH</c:v>
                </c:pt>
              </c:strCache>
            </c:strRef>
          </c:cat>
          <c:val>
            <c:numRef>
              <c:f>'RAW SECT DIV'!$E$5:$E$11</c:f>
              <c:numCache>
                <c:formatCode>General</c:formatCode>
                <c:ptCount val="6"/>
                <c:pt idx="0">
                  <c:v>192</c:v>
                </c:pt>
                <c:pt idx="1">
                  <c:v>196</c:v>
                </c:pt>
                <c:pt idx="2">
                  <c:v>393</c:v>
                </c:pt>
                <c:pt idx="3">
                  <c:v>711</c:v>
                </c:pt>
                <c:pt idx="4">
                  <c:v>69</c:v>
                </c:pt>
                <c:pt idx="5">
                  <c:v>363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2EC-4600-AB20-C9ACF15EBB95}"/>
            </c:ext>
          </c:extLst>
        </c:ser>
        <c:ser>
          <c:idx val="4"/>
          <c:order val="4"/>
          <c:tx>
            <c:strRef>
              <c:f>'RAW SECT DIV'!$F$3:$F$4</c:f>
              <c:strCache>
                <c:ptCount val="1"/>
                <c:pt idx="0">
                  <c:v>2020SI</c:v>
                </c:pt>
              </c:strCache>
            </c:strRef>
          </c:tx>
          <c:invertIfNegative val="0"/>
          <c:cat>
            <c:strRef>
              <c:f>'RAW SECT DIV'!$A$5:$A$11</c:f>
              <c:strCache>
                <c:ptCount val="6"/>
                <c:pt idx="0">
                  <c:v>1BUS</c:v>
                </c:pt>
                <c:pt idx="1">
                  <c:v>1FPA</c:v>
                </c:pt>
                <c:pt idx="2">
                  <c:v>1HSS</c:v>
                </c:pt>
                <c:pt idx="3">
                  <c:v>1HST</c:v>
                </c:pt>
                <c:pt idx="4">
                  <c:v>1KNHA</c:v>
                </c:pt>
                <c:pt idx="5">
                  <c:v>1SMH</c:v>
                </c:pt>
              </c:strCache>
            </c:strRef>
          </c:cat>
          <c:val>
            <c:numRef>
              <c:f>'RAW SECT DIV'!$F$5:$F$11</c:f>
              <c:numCache>
                <c:formatCode>General</c:formatCode>
                <c:ptCount val="6"/>
                <c:pt idx="0">
                  <c:v>19</c:v>
                </c:pt>
                <c:pt idx="1">
                  <c:v>30</c:v>
                </c:pt>
                <c:pt idx="2">
                  <c:v>50</c:v>
                </c:pt>
                <c:pt idx="3">
                  <c:v>243</c:v>
                </c:pt>
                <c:pt idx="4">
                  <c:v>10</c:v>
                </c:pt>
                <c:pt idx="5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2EC-4600-AB20-C9ACF15EBB95}"/>
            </c:ext>
          </c:extLst>
        </c:ser>
        <c:ser>
          <c:idx val="5"/>
          <c:order val="5"/>
          <c:tx>
            <c:strRef>
              <c:f>'RAW SECT DIV'!$G$3:$G$4</c:f>
              <c:strCache>
                <c:ptCount val="1"/>
                <c:pt idx="0">
                  <c:v>2021SI</c:v>
                </c:pt>
              </c:strCache>
            </c:strRef>
          </c:tx>
          <c:invertIfNegative val="0"/>
          <c:cat>
            <c:strRef>
              <c:f>'RAW SECT DIV'!$A$5:$A$11</c:f>
              <c:strCache>
                <c:ptCount val="6"/>
                <c:pt idx="0">
                  <c:v>1BUS</c:v>
                </c:pt>
                <c:pt idx="1">
                  <c:v>1FPA</c:v>
                </c:pt>
                <c:pt idx="2">
                  <c:v>1HSS</c:v>
                </c:pt>
                <c:pt idx="3">
                  <c:v>1HST</c:v>
                </c:pt>
                <c:pt idx="4">
                  <c:v>1KNHA</c:v>
                </c:pt>
                <c:pt idx="5">
                  <c:v>1SMH</c:v>
                </c:pt>
              </c:strCache>
            </c:strRef>
          </c:cat>
          <c:val>
            <c:numRef>
              <c:f>'RAW SECT DIV'!$G$5:$G$11</c:f>
              <c:numCache>
                <c:formatCode>General</c:formatCode>
                <c:ptCount val="6"/>
                <c:pt idx="0">
                  <c:v>19</c:v>
                </c:pt>
                <c:pt idx="1">
                  <c:v>30</c:v>
                </c:pt>
                <c:pt idx="2">
                  <c:v>51</c:v>
                </c:pt>
                <c:pt idx="3">
                  <c:v>25</c:v>
                </c:pt>
                <c:pt idx="4">
                  <c:v>14</c:v>
                </c:pt>
                <c:pt idx="5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2EC-4600-AB20-C9ACF15EBB95}"/>
            </c:ext>
          </c:extLst>
        </c:ser>
        <c:ser>
          <c:idx val="6"/>
          <c:order val="6"/>
          <c:tx>
            <c:strRef>
              <c:f>'RAW SECT DIV'!$H$3:$H$4</c:f>
              <c:strCache>
                <c:ptCount val="1"/>
                <c:pt idx="0">
                  <c:v>2020SP</c:v>
                </c:pt>
              </c:strCache>
            </c:strRef>
          </c:tx>
          <c:invertIfNegative val="0"/>
          <c:cat>
            <c:strRef>
              <c:f>'RAW SECT DIV'!$A$5:$A$11</c:f>
              <c:strCache>
                <c:ptCount val="6"/>
                <c:pt idx="0">
                  <c:v>1BUS</c:v>
                </c:pt>
                <c:pt idx="1">
                  <c:v>1FPA</c:v>
                </c:pt>
                <c:pt idx="2">
                  <c:v>1HSS</c:v>
                </c:pt>
                <c:pt idx="3">
                  <c:v>1HST</c:v>
                </c:pt>
                <c:pt idx="4">
                  <c:v>1KNHA</c:v>
                </c:pt>
                <c:pt idx="5">
                  <c:v>1SMH</c:v>
                </c:pt>
              </c:strCache>
            </c:strRef>
          </c:cat>
          <c:val>
            <c:numRef>
              <c:f>'RAW SECT DIV'!$H$5:$H$11</c:f>
              <c:numCache>
                <c:formatCode>General</c:formatCode>
                <c:ptCount val="6"/>
                <c:pt idx="0">
                  <c:v>200</c:v>
                </c:pt>
                <c:pt idx="1">
                  <c:v>248</c:v>
                </c:pt>
                <c:pt idx="2">
                  <c:v>384</c:v>
                </c:pt>
                <c:pt idx="3">
                  <c:v>629</c:v>
                </c:pt>
                <c:pt idx="4">
                  <c:v>75</c:v>
                </c:pt>
                <c:pt idx="5">
                  <c:v>343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2EC-4600-AB20-C9ACF15EBB95}"/>
            </c:ext>
          </c:extLst>
        </c:ser>
        <c:ser>
          <c:idx val="7"/>
          <c:order val="7"/>
          <c:tx>
            <c:strRef>
              <c:f>'RAW SECT DIV'!$I$3:$I$4</c:f>
              <c:strCache>
                <c:ptCount val="1"/>
                <c:pt idx="0">
                  <c:v>2021SP</c:v>
                </c:pt>
              </c:strCache>
            </c:strRef>
          </c:tx>
          <c:invertIfNegative val="0"/>
          <c:cat>
            <c:strRef>
              <c:f>'RAW SECT DIV'!$A$5:$A$11</c:f>
              <c:strCache>
                <c:ptCount val="6"/>
                <c:pt idx="0">
                  <c:v>1BUS</c:v>
                </c:pt>
                <c:pt idx="1">
                  <c:v>1FPA</c:v>
                </c:pt>
                <c:pt idx="2">
                  <c:v>1HSS</c:v>
                </c:pt>
                <c:pt idx="3">
                  <c:v>1HST</c:v>
                </c:pt>
                <c:pt idx="4">
                  <c:v>1KNHA</c:v>
                </c:pt>
                <c:pt idx="5">
                  <c:v>1SMH</c:v>
                </c:pt>
              </c:strCache>
            </c:strRef>
          </c:cat>
          <c:val>
            <c:numRef>
              <c:f>'RAW SECT DIV'!$I$5:$I$11</c:f>
              <c:numCache>
                <c:formatCode>General</c:formatCode>
                <c:ptCount val="6"/>
                <c:pt idx="0">
                  <c:v>189</c:v>
                </c:pt>
                <c:pt idx="1">
                  <c:v>207</c:v>
                </c:pt>
                <c:pt idx="2">
                  <c:v>358</c:v>
                </c:pt>
                <c:pt idx="3">
                  <c:v>412</c:v>
                </c:pt>
                <c:pt idx="4">
                  <c:v>57</c:v>
                </c:pt>
                <c:pt idx="5">
                  <c:v>293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2EC-4600-AB20-C9ACF15EBB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40946024"/>
        <c:axId val="1"/>
      </c:barChart>
      <c:catAx>
        <c:axId val="440946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0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overlay val="0"/>
          <c:spPr>
            <a:noFill/>
            <a:ln w="25400">
              <a:noFill/>
            </a:ln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094602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solidFill>
          <a:schemeClr val="lt1"/>
        </a:solidFill>
        <a:ln w="12700" cap="flat" cmpd="sng" algn="ctr">
          <a:solidFill>
            <a:schemeClr val="dk1"/>
          </a:solidFill>
          <a:prstDash val="solid"/>
          <a:miter lim="800000"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</c:extLst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[Annual Comparison 20-21.xlsx]RAW SECT by Dept!PivotTable3</c:name>
    <c:fmtId val="35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Section</a:t>
            </a:r>
            <a:r>
              <a:rPr lang="en-US" baseline="0"/>
              <a:t> Count by Department</a:t>
            </a:r>
            <a:endParaRPr lang="en-US"/>
          </a:p>
        </c:rich>
      </c:tx>
      <c:layout>
        <c:manualLayout>
          <c:xMode val="edge"/>
          <c:yMode val="edge"/>
          <c:x val="8.0333122708009311E-2"/>
          <c:y val="1.8942383583267563E-2"/>
        </c:manualLayout>
      </c:layout>
      <c:overlay val="0"/>
      <c:spPr>
        <a:noFill/>
        <a:ln w="25400">
          <a:noFill/>
        </a:ln>
      </c:spPr>
    </c:title>
    <c:autoTitleDeleted val="0"/>
    <c:pivotFmts>
      <c:pivotFmt>
        <c:idx val="0"/>
        <c:spPr>
          <a:solidFill>
            <a:srgbClr val="5B9BD5"/>
          </a:solidFill>
          <a:ln w="25400">
            <a:noFill/>
          </a:ln>
        </c:spPr>
        <c:marker>
          <c:symbol val="none"/>
        </c:marker>
      </c:pivotFmt>
      <c:pivotFmt>
        <c:idx val="1"/>
        <c:spPr>
          <a:solidFill>
            <a:srgbClr val="ED7D31"/>
          </a:solidFill>
          <a:ln w="25400">
            <a:noFill/>
          </a:ln>
        </c:spPr>
        <c:marker>
          <c:symbol val="none"/>
        </c:marker>
      </c:pivotFmt>
      <c:pivotFmt>
        <c:idx val="2"/>
        <c:spPr>
          <a:solidFill>
            <a:srgbClr val="A5A5A5"/>
          </a:solidFill>
          <a:ln w="25400">
            <a:noFill/>
          </a:ln>
        </c:spPr>
        <c:marker>
          <c:symbol val="none"/>
        </c:marker>
      </c:pivotFmt>
      <c:pivotFmt>
        <c:idx val="3"/>
        <c:spPr>
          <a:solidFill>
            <a:srgbClr val="FFC000"/>
          </a:solidFill>
          <a:ln w="25400">
            <a:noFill/>
          </a:ln>
        </c:spPr>
        <c:marker>
          <c:symbol val="none"/>
        </c:marker>
      </c:pivotFmt>
      <c:pivotFmt>
        <c:idx val="4"/>
        <c:spPr>
          <a:solidFill>
            <a:srgbClr val="4472C4"/>
          </a:solidFill>
          <a:ln w="25400">
            <a:noFill/>
          </a:ln>
        </c:spPr>
        <c:marker>
          <c:symbol val="none"/>
        </c:marker>
      </c:pivotFmt>
      <c:pivotFmt>
        <c:idx val="5"/>
        <c:spPr>
          <a:solidFill>
            <a:srgbClr val="70AD47"/>
          </a:solidFill>
          <a:ln w="25400">
            <a:noFill/>
          </a:ln>
        </c:spPr>
        <c:marker>
          <c:symbol val="none"/>
        </c:marker>
      </c:pivotFmt>
      <c:pivotFmt>
        <c:idx val="6"/>
        <c:spPr>
          <a:solidFill>
            <a:schemeClr val="accent1">
              <a:lumMod val="6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2">
              <a:lumMod val="6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rgbClr val="5B9BD5"/>
          </a:solidFill>
          <a:ln w="25400">
            <a:noFill/>
          </a:ln>
        </c:spPr>
        <c:marker>
          <c:symbol val="none"/>
        </c:marker>
      </c:pivotFmt>
      <c:pivotFmt>
        <c:idx val="9"/>
        <c:spPr>
          <a:solidFill>
            <a:srgbClr val="ED7D31"/>
          </a:solidFill>
          <a:ln w="25400">
            <a:noFill/>
          </a:ln>
        </c:spPr>
        <c:marker>
          <c:symbol val="none"/>
        </c:marker>
      </c:pivotFmt>
      <c:pivotFmt>
        <c:idx val="10"/>
        <c:spPr>
          <a:solidFill>
            <a:srgbClr val="A5A5A5"/>
          </a:solidFill>
          <a:ln w="25400">
            <a:noFill/>
          </a:ln>
        </c:spPr>
        <c:marker>
          <c:symbol val="none"/>
        </c:marker>
      </c:pivotFmt>
      <c:pivotFmt>
        <c:idx val="11"/>
        <c:spPr>
          <a:solidFill>
            <a:srgbClr val="FFC000"/>
          </a:solidFill>
          <a:ln w="25400">
            <a:noFill/>
          </a:ln>
        </c:spPr>
        <c:marker>
          <c:symbol val="none"/>
        </c:marker>
      </c:pivotFmt>
      <c:pivotFmt>
        <c:idx val="12"/>
        <c:spPr>
          <a:solidFill>
            <a:srgbClr val="4472C4"/>
          </a:solidFill>
          <a:ln w="25400">
            <a:noFill/>
          </a:ln>
        </c:spPr>
        <c:marker>
          <c:symbol val="none"/>
        </c:marker>
      </c:pivotFmt>
      <c:pivotFmt>
        <c:idx val="13"/>
        <c:spPr>
          <a:solidFill>
            <a:srgbClr val="70AD47"/>
          </a:solidFill>
          <a:ln w="25400">
            <a:noFill/>
          </a:ln>
        </c:spPr>
        <c:marker>
          <c:symbol val="none"/>
        </c:marker>
      </c:pivotFmt>
      <c:pivotFmt>
        <c:idx val="14"/>
        <c:spPr>
          <a:solidFill>
            <a:schemeClr val="accent1">
              <a:lumMod val="6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2">
              <a:lumMod val="6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rgbClr val="5B9BD5"/>
          </a:solidFill>
          <a:ln w="25400">
            <a:noFill/>
          </a:ln>
        </c:spPr>
        <c:marker>
          <c:symbol val="none"/>
        </c:marker>
      </c:pivotFmt>
      <c:pivotFmt>
        <c:idx val="17"/>
        <c:spPr>
          <a:solidFill>
            <a:srgbClr val="ED7D31"/>
          </a:solidFill>
          <a:ln w="25400">
            <a:noFill/>
          </a:ln>
        </c:spPr>
        <c:marker>
          <c:symbol val="none"/>
        </c:marker>
      </c:pivotFmt>
      <c:pivotFmt>
        <c:idx val="18"/>
        <c:spPr>
          <a:solidFill>
            <a:srgbClr val="A5A5A5"/>
          </a:solidFill>
          <a:ln w="25400">
            <a:noFill/>
          </a:ln>
        </c:spPr>
        <c:marker>
          <c:symbol val="none"/>
        </c:marker>
      </c:pivotFmt>
      <c:pivotFmt>
        <c:idx val="19"/>
        <c:spPr>
          <a:solidFill>
            <a:srgbClr val="FFC000"/>
          </a:solidFill>
          <a:ln w="25400">
            <a:noFill/>
          </a:ln>
        </c:spPr>
        <c:marker>
          <c:symbol val="none"/>
        </c:marker>
      </c:pivotFmt>
      <c:pivotFmt>
        <c:idx val="20"/>
        <c:spPr>
          <a:solidFill>
            <a:srgbClr val="4472C4"/>
          </a:solidFill>
          <a:ln w="25400">
            <a:noFill/>
          </a:ln>
        </c:spPr>
        <c:marker>
          <c:symbol val="none"/>
        </c:marker>
      </c:pivotFmt>
      <c:pivotFmt>
        <c:idx val="21"/>
        <c:spPr>
          <a:solidFill>
            <a:srgbClr val="70AD47"/>
          </a:solidFill>
          <a:ln w="25400">
            <a:noFill/>
          </a:ln>
        </c:spPr>
        <c:marker>
          <c:symbol val="none"/>
        </c:marker>
      </c:pivotFmt>
      <c:pivotFmt>
        <c:idx val="22"/>
        <c:spPr>
          <a:solidFill>
            <a:schemeClr val="accent1">
              <a:lumMod val="60000"/>
            </a:schemeClr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2">
              <a:lumMod val="60000"/>
            </a:schemeClr>
          </a:solidFill>
          <a:ln>
            <a:noFill/>
          </a:ln>
          <a:effectLst/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'RAW SECT by Dept'!$B$3:$B$4</c:f>
              <c:strCache>
                <c:ptCount val="1"/>
                <c:pt idx="0">
                  <c:v>2019SU</c:v>
                </c:pt>
              </c:strCache>
            </c:strRef>
          </c:tx>
          <c:spPr>
            <a:solidFill>
              <a:srgbClr val="5B9BD5"/>
            </a:solidFill>
            <a:ln w="25400">
              <a:noFill/>
            </a:ln>
          </c:spPr>
          <c:invertIfNegative val="0"/>
          <c:cat>
            <c:strRef>
              <c:f>'RAW SECT by Dept'!$A$5:$A$13</c:f>
              <c:strCache>
                <c:ptCount val="9"/>
                <c:pt idx="0">
                  <c:v>1ACCT</c:v>
                </c:pt>
                <c:pt idx="1">
                  <c:v>1BA</c:v>
                </c:pt>
                <c:pt idx="2">
                  <c:v>1BADM</c:v>
                </c:pt>
                <c:pt idx="3">
                  <c:v>1CMPR</c:v>
                </c:pt>
                <c:pt idx="4">
                  <c:v>1ENGR</c:v>
                </c:pt>
                <c:pt idx="5">
                  <c:v>1ENTR</c:v>
                </c:pt>
                <c:pt idx="6">
                  <c:v>1MGMT</c:v>
                </c:pt>
                <c:pt idx="7">
                  <c:v>1MKTG</c:v>
                </c:pt>
                <c:pt idx="8">
                  <c:v>1PARA</c:v>
                </c:pt>
              </c:strCache>
            </c:strRef>
          </c:cat>
          <c:val>
            <c:numRef>
              <c:f>'RAW SECT by Dept'!$B$5:$B$13</c:f>
              <c:numCache>
                <c:formatCode>General</c:formatCode>
                <c:ptCount val="9"/>
                <c:pt idx="0">
                  <c:v>7</c:v>
                </c:pt>
                <c:pt idx="1">
                  <c:v>9</c:v>
                </c:pt>
                <c:pt idx="2">
                  <c:v>14</c:v>
                </c:pt>
                <c:pt idx="3">
                  <c:v>5</c:v>
                </c:pt>
                <c:pt idx="4">
                  <c:v>2</c:v>
                </c:pt>
                <c:pt idx="8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6F-4C77-AAA9-B0132B1A8CD4}"/>
            </c:ext>
          </c:extLst>
        </c:ser>
        <c:ser>
          <c:idx val="1"/>
          <c:order val="1"/>
          <c:tx>
            <c:strRef>
              <c:f>'RAW SECT by Dept'!$C$3:$C$4</c:f>
              <c:strCache>
                <c:ptCount val="1"/>
                <c:pt idx="0">
                  <c:v>2020SU</c:v>
                </c:pt>
              </c:strCache>
            </c:strRef>
          </c:tx>
          <c:spPr>
            <a:solidFill>
              <a:srgbClr val="ED7D31"/>
            </a:solidFill>
            <a:ln w="25400">
              <a:noFill/>
            </a:ln>
          </c:spPr>
          <c:invertIfNegative val="0"/>
          <c:cat>
            <c:strRef>
              <c:f>'RAW SECT by Dept'!$A$5:$A$13</c:f>
              <c:strCache>
                <c:ptCount val="9"/>
                <c:pt idx="0">
                  <c:v>1ACCT</c:v>
                </c:pt>
                <c:pt idx="1">
                  <c:v>1BA</c:v>
                </c:pt>
                <c:pt idx="2">
                  <c:v>1BADM</c:v>
                </c:pt>
                <c:pt idx="3">
                  <c:v>1CMPR</c:v>
                </c:pt>
                <c:pt idx="4">
                  <c:v>1ENGR</c:v>
                </c:pt>
                <c:pt idx="5">
                  <c:v>1ENTR</c:v>
                </c:pt>
                <c:pt idx="6">
                  <c:v>1MGMT</c:v>
                </c:pt>
                <c:pt idx="7">
                  <c:v>1MKTG</c:v>
                </c:pt>
                <c:pt idx="8">
                  <c:v>1PARA</c:v>
                </c:pt>
              </c:strCache>
            </c:strRef>
          </c:cat>
          <c:val>
            <c:numRef>
              <c:f>'RAW SECT by Dept'!$C$5:$C$13</c:f>
              <c:numCache>
                <c:formatCode>General</c:formatCode>
                <c:ptCount val="9"/>
                <c:pt idx="0">
                  <c:v>11</c:v>
                </c:pt>
                <c:pt idx="1">
                  <c:v>10</c:v>
                </c:pt>
                <c:pt idx="2">
                  <c:v>8</c:v>
                </c:pt>
                <c:pt idx="3">
                  <c:v>4</c:v>
                </c:pt>
                <c:pt idx="4">
                  <c:v>2</c:v>
                </c:pt>
                <c:pt idx="8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76F-4C77-AAA9-B0132B1A8CD4}"/>
            </c:ext>
          </c:extLst>
        </c:ser>
        <c:ser>
          <c:idx val="2"/>
          <c:order val="2"/>
          <c:tx>
            <c:strRef>
              <c:f>'RAW SECT by Dept'!$D$3:$D$4</c:f>
              <c:strCache>
                <c:ptCount val="1"/>
                <c:pt idx="0">
                  <c:v>2019FA</c:v>
                </c:pt>
              </c:strCache>
            </c:strRef>
          </c:tx>
          <c:spPr>
            <a:solidFill>
              <a:srgbClr val="A5A5A5"/>
            </a:solidFill>
            <a:ln w="25400">
              <a:noFill/>
            </a:ln>
          </c:spPr>
          <c:invertIfNegative val="0"/>
          <c:cat>
            <c:strRef>
              <c:f>'RAW SECT by Dept'!$A$5:$A$13</c:f>
              <c:strCache>
                <c:ptCount val="9"/>
                <c:pt idx="0">
                  <c:v>1ACCT</c:v>
                </c:pt>
                <c:pt idx="1">
                  <c:v>1BA</c:v>
                </c:pt>
                <c:pt idx="2">
                  <c:v>1BADM</c:v>
                </c:pt>
                <c:pt idx="3">
                  <c:v>1CMPR</c:v>
                </c:pt>
                <c:pt idx="4">
                  <c:v>1ENGR</c:v>
                </c:pt>
                <c:pt idx="5">
                  <c:v>1ENTR</c:v>
                </c:pt>
                <c:pt idx="6">
                  <c:v>1MGMT</c:v>
                </c:pt>
                <c:pt idx="7">
                  <c:v>1MKTG</c:v>
                </c:pt>
                <c:pt idx="8">
                  <c:v>1PARA</c:v>
                </c:pt>
              </c:strCache>
            </c:strRef>
          </c:cat>
          <c:val>
            <c:numRef>
              <c:f>'RAW SECT by Dept'!$D$5:$D$13</c:f>
              <c:numCache>
                <c:formatCode>General</c:formatCode>
                <c:ptCount val="9"/>
                <c:pt idx="0">
                  <c:v>39</c:v>
                </c:pt>
                <c:pt idx="1">
                  <c:v>40</c:v>
                </c:pt>
                <c:pt idx="2">
                  <c:v>40</c:v>
                </c:pt>
                <c:pt idx="3">
                  <c:v>35</c:v>
                </c:pt>
                <c:pt idx="4">
                  <c:v>13</c:v>
                </c:pt>
                <c:pt idx="5">
                  <c:v>9</c:v>
                </c:pt>
                <c:pt idx="6">
                  <c:v>2</c:v>
                </c:pt>
                <c:pt idx="7">
                  <c:v>6</c:v>
                </c:pt>
                <c:pt idx="8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76F-4C77-AAA9-B0132B1A8CD4}"/>
            </c:ext>
          </c:extLst>
        </c:ser>
        <c:ser>
          <c:idx val="3"/>
          <c:order val="3"/>
          <c:tx>
            <c:strRef>
              <c:f>'RAW SECT by Dept'!$E$3:$E$4</c:f>
              <c:strCache>
                <c:ptCount val="1"/>
                <c:pt idx="0">
                  <c:v>2020FA</c:v>
                </c:pt>
              </c:strCache>
            </c:strRef>
          </c:tx>
          <c:spPr>
            <a:solidFill>
              <a:srgbClr val="FFC000"/>
            </a:solidFill>
            <a:ln w="25400">
              <a:noFill/>
            </a:ln>
          </c:spPr>
          <c:invertIfNegative val="0"/>
          <c:cat>
            <c:strRef>
              <c:f>'RAW SECT by Dept'!$A$5:$A$13</c:f>
              <c:strCache>
                <c:ptCount val="9"/>
                <c:pt idx="0">
                  <c:v>1ACCT</c:v>
                </c:pt>
                <c:pt idx="1">
                  <c:v>1BA</c:v>
                </c:pt>
                <c:pt idx="2">
                  <c:v>1BADM</c:v>
                </c:pt>
                <c:pt idx="3">
                  <c:v>1CMPR</c:v>
                </c:pt>
                <c:pt idx="4">
                  <c:v>1ENGR</c:v>
                </c:pt>
                <c:pt idx="5">
                  <c:v>1ENTR</c:v>
                </c:pt>
                <c:pt idx="6">
                  <c:v>1MGMT</c:v>
                </c:pt>
                <c:pt idx="7">
                  <c:v>1MKTG</c:v>
                </c:pt>
                <c:pt idx="8">
                  <c:v>1PARA</c:v>
                </c:pt>
              </c:strCache>
            </c:strRef>
          </c:cat>
          <c:val>
            <c:numRef>
              <c:f>'RAW SECT by Dept'!$E$5:$E$13</c:f>
              <c:numCache>
                <c:formatCode>General</c:formatCode>
                <c:ptCount val="9"/>
                <c:pt idx="0">
                  <c:v>38</c:v>
                </c:pt>
                <c:pt idx="1">
                  <c:v>34</c:v>
                </c:pt>
                <c:pt idx="2">
                  <c:v>19</c:v>
                </c:pt>
                <c:pt idx="3">
                  <c:v>35</c:v>
                </c:pt>
                <c:pt idx="4">
                  <c:v>16</c:v>
                </c:pt>
                <c:pt idx="5">
                  <c:v>11</c:v>
                </c:pt>
                <c:pt idx="6">
                  <c:v>3</c:v>
                </c:pt>
                <c:pt idx="7">
                  <c:v>6</c:v>
                </c:pt>
                <c:pt idx="8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76F-4C77-AAA9-B0132B1A8CD4}"/>
            </c:ext>
          </c:extLst>
        </c:ser>
        <c:ser>
          <c:idx val="4"/>
          <c:order val="4"/>
          <c:tx>
            <c:strRef>
              <c:f>'RAW SECT by Dept'!$F$3:$F$4</c:f>
              <c:strCache>
                <c:ptCount val="1"/>
                <c:pt idx="0">
                  <c:v>2020SI</c:v>
                </c:pt>
              </c:strCache>
            </c:strRef>
          </c:tx>
          <c:spPr>
            <a:solidFill>
              <a:srgbClr val="4472C4"/>
            </a:solidFill>
            <a:ln w="25400">
              <a:noFill/>
            </a:ln>
          </c:spPr>
          <c:invertIfNegative val="0"/>
          <c:cat>
            <c:strRef>
              <c:f>'RAW SECT by Dept'!$A$5:$A$13</c:f>
              <c:strCache>
                <c:ptCount val="9"/>
                <c:pt idx="0">
                  <c:v>1ACCT</c:v>
                </c:pt>
                <c:pt idx="1">
                  <c:v>1BA</c:v>
                </c:pt>
                <c:pt idx="2">
                  <c:v>1BADM</c:v>
                </c:pt>
                <c:pt idx="3">
                  <c:v>1CMPR</c:v>
                </c:pt>
                <c:pt idx="4">
                  <c:v>1ENGR</c:v>
                </c:pt>
                <c:pt idx="5">
                  <c:v>1ENTR</c:v>
                </c:pt>
                <c:pt idx="6">
                  <c:v>1MGMT</c:v>
                </c:pt>
                <c:pt idx="7">
                  <c:v>1MKTG</c:v>
                </c:pt>
                <c:pt idx="8">
                  <c:v>1PARA</c:v>
                </c:pt>
              </c:strCache>
            </c:strRef>
          </c:cat>
          <c:val>
            <c:numRef>
              <c:f>'RAW SECT by Dept'!$F$5:$F$13</c:f>
              <c:numCache>
                <c:formatCode>General</c:formatCode>
                <c:ptCount val="9"/>
                <c:pt idx="0">
                  <c:v>3</c:v>
                </c:pt>
                <c:pt idx="1">
                  <c:v>8</c:v>
                </c:pt>
                <c:pt idx="2">
                  <c:v>3</c:v>
                </c:pt>
                <c:pt idx="3">
                  <c:v>2</c:v>
                </c:pt>
                <c:pt idx="4">
                  <c:v>1</c:v>
                </c:pt>
                <c:pt idx="8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76F-4C77-AAA9-B0132B1A8CD4}"/>
            </c:ext>
          </c:extLst>
        </c:ser>
        <c:ser>
          <c:idx val="5"/>
          <c:order val="5"/>
          <c:tx>
            <c:strRef>
              <c:f>'RAW SECT by Dept'!$G$3:$G$4</c:f>
              <c:strCache>
                <c:ptCount val="1"/>
                <c:pt idx="0">
                  <c:v>2021SI</c:v>
                </c:pt>
              </c:strCache>
            </c:strRef>
          </c:tx>
          <c:spPr>
            <a:solidFill>
              <a:srgbClr val="70AD47"/>
            </a:solidFill>
            <a:ln w="25400">
              <a:noFill/>
            </a:ln>
          </c:spPr>
          <c:invertIfNegative val="0"/>
          <c:cat>
            <c:strRef>
              <c:f>'RAW SECT by Dept'!$A$5:$A$13</c:f>
              <c:strCache>
                <c:ptCount val="9"/>
                <c:pt idx="0">
                  <c:v>1ACCT</c:v>
                </c:pt>
                <c:pt idx="1">
                  <c:v>1BA</c:v>
                </c:pt>
                <c:pt idx="2">
                  <c:v>1BADM</c:v>
                </c:pt>
                <c:pt idx="3">
                  <c:v>1CMPR</c:v>
                </c:pt>
                <c:pt idx="4">
                  <c:v>1ENGR</c:v>
                </c:pt>
                <c:pt idx="5">
                  <c:v>1ENTR</c:v>
                </c:pt>
                <c:pt idx="6">
                  <c:v>1MGMT</c:v>
                </c:pt>
                <c:pt idx="7">
                  <c:v>1MKTG</c:v>
                </c:pt>
                <c:pt idx="8">
                  <c:v>1PARA</c:v>
                </c:pt>
              </c:strCache>
            </c:strRef>
          </c:cat>
          <c:val>
            <c:numRef>
              <c:f>'RAW SECT by Dept'!$G$5:$G$13</c:f>
              <c:numCache>
                <c:formatCode>General</c:formatCode>
                <c:ptCount val="9"/>
                <c:pt idx="0">
                  <c:v>3</c:v>
                </c:pt>
                <c:pt idx="1">
                  <c:v>5</c:v>
                </c:pt>
                <c:pt idx="2">
                  <c:v>3</c:v>
                </c:pt>
                <c:pt idx="3">
                  <c:v>4</c:v>
                </c:pt>
                <c:pt idx="4">
                  <c:v>2</c:v>
                </c:pt>
                <c:pt idx="8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76F-4C77-AAA9-B0132B1A8CD4}"/>
            </c:ext>
          </c:extLst>
        </c:ser>
        <c:ser>
          <c:idx val="6"/>
          <c:order val="6"/>
          <c:tx>
            <c:strRef>
              <c:f>'RAW SECT by Dept'!$H$3:$H$4</c:f>
              <c:strCache>
                <c:ptCount val="1"/>
                <c:pt idx="0">
                  <c:v>2020SP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'RAW SECT by Dept'!$A$5:$A$13</c:f>
              <c:strCache>
                <c:ptCount val="9"/>
                <c:pt idx="0">
                  <c:v>1ACCT</c:v>
                </c:pt>
                <c:pt idx="1">
                  <c:v>1BA</c:v>
                </c:pt>
                <c:pt idx="2">
                  <c:v>1BADM</c:v>
                </c:pt>
                <c:pt idx="3">
                  <c:v>1CMPR</c:v>
                </c:pt>
                <c:pt idx="4">
                  <c:v>1ENGR</c:v>
                </c:pt>
                <c:pt idx="5">
                  <c:v>1ENTR</c:v>
                </c:pt>
                <c:pt idx="6">
                  <c:v>1MGMT</c:v>
                </c:pt>
                <c:pt idx="7">
                  <c:v>1MKTG</c:v>
                </c:pt>
                <c:pt idx="8">
                  <c:v>1PARA</c:v>
                </c:pt>
              </c:strCache>
            </c:strRef>
          </c:cat>
          <c:val>
            <c:numRef>
              <c:f>'RAW SECT by Dept'!$H$5:$H$13</c:f>
              <c:numCache>
                <c:formatCode>General</c:formatCode>
                <c:ptCount val="9"/>
                <c:pt idx="0">
                  <c:v>35</c:v>
                </c:pt>
                <c:pt idx="1">
                  <c:v>41</c:v>
                </c:pt>
                <c:pt idx="2">
                  <c:v>31</c:v>
                </c:pt>
                <c:pt idx="3">
                  <c:v>37</c:v>
                </c:pt>
                <c:pt idx="4">
                  <c:v>12</c:v>
                </c:pt>
                <c:pt idx="5">
                  <c:v>7</c:v>
                </c:pt>
                <c:pt idx="6">
                  <c:v>1</c:v>
                </c:pt>
                <c:pt idx="7">
                  <c:v>6</c:v>
                </c:pt>
                <c:pt idx="8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76F-4C77-AAA9-B0132B1A8CD4}"/>
            </c:ext>
          </c:extLst>
        </c:ser>
        <c:ser>
          <c:idx val="7"/>
          <c:order val="7"/>
          <c:tx>
            <c:strRef>
              <c:f>'RAW SECT by Dept'!$I$3:$I$4</c:f>
              <c:strCache>
                <c:ptCount val="1"/>
                <c:pt idx="0">
                  <c:v>2021SP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'RAW SECT by Dept'!$A$5:$A$13</c:f>
              <c:strCache>
                <c:ptCount val="9"/>
                <c:pt idx="0">
                  <c:v>1ACCT</c:v>
                </c:pt>
                <c:pt idx="1">
                  <c:v>1BA</c:v>
                </c:pt>
                <c:pt idx="2">
                  <c:v>1BADM</c:v>
                </c:pt>
                <c:pt idx="3">
                  <c:v>1CMPR</c:v>
                </c:pt>
                <c:pt idx="4">
                  <c:v>1ENGR</c:v>
                </c:pt>
                <c:pt idx="5">
                  <c:v>1ENTR</c:v>
                </c:pt>
                <c:pt idx="6">
                  <c:v>1MGMT</c:v>
                </c:pt>
                <c:pt idx="7">
                  <c:v>1MKTG</c:v>
                </c:pt>
                <c:pt idx="8">
                  <c:v>1PARA</c:v>
                </c:pt>
              </c:strCache>
            </c:strRef>
          </c:cat>
          <c:val>
            <c:numRef>
              <c:f>'RAW SECT by Dept'!$I$5:$I$13</c:f>
              <c:numCache>
                <c:formatCode>General</c:formatCode>
                <c:ptCount val="9"/>
                <c:pt idx="0">
                  <c:v>34</c:v>
                </c:pt>
                <c:pt idx="1">
                  <c:v>39</c:v>
                </c:pt>
                <c:pt idx="2">
                  <c:v>24</c:v>
                </c:pt>
                <c:pt idx="3">
                  <c:v>37</c:v>
                </c:pt>
                <c:pt idx="4">
                  <c:v>14</c:v>
                </c:pt>
                <c:pt idx="5">
                  <c:v>5</c:v>
                </c:pt>
                <c:pt idx="6">
                  <c:v>2</c:v>
                </c:pt>
                <c:pt idx="7">
                  <c:v>5</c:v>
                </c:pt>
                <c:pt idx="8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76F-4C77-AAA9-B0132B1A8C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40944712"/>
        <c:axId val="1"/>
      </c:barChart>
      <c:catAx>
        <c:axId val="440944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0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overlay val="0"/>
          <c:spPr>
            <a:noFill/>
            <a:ln w="25400">
              <a:noFill/>
            </a:ln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094471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0.09437</cdr:x>
      <cdr:y>0.05484</cdr:y>
    </cdr:from>
    <cdr:to>
      <cdr:x>0.37742</cdr:x>
      <cdr:y>0.34015</cdr:y>
    </cdr:to>
    <cdr:sp macro="" textlink="">
      <cdr:nvSpPr>
        <cdr:cNvPr id="3" name="Rectangle 2"/>
        <cdr:cNvSpPr/>
      </cdr:nvSpPr>
      <cdr:spPr>
        <a:xfrm xmlns:a="http://schemas.openxmlformats.org/drawingml/2006/main">
          <a:off x="917325" y="245692"/>
          <a:ext cx="2751317" cy="127814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2">
          <a:schemeClr val="dk1">
            <a:shade val="50000"/>
          </a:schemeClr>
        </a:lnRef>
        <a:fillRef xmlns:a="http://schemas.openxmlformats.org/drawingml/2006/main" idx="1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n-US" b="1">
              <a:solidFill>
                <a:sysClr val="windowText" lastClr="000000"/>
              </a:solidFill>
            </a:rPr>
            <a:t>1BUS=</a:t>
          </a:r>
          <a:r>
            <a:rPr lang="en-US" b="1" baseline="0">
              <a:solidFill>
                <a:sysClr val="windowText" lastClr="000000"/>
              </a:solidFill>
            </a:rPr>
            <a:t> Business Division</a:t>
          </a:r>
        </a:p>
        <a:p xmlns:a="http://schemas.openxmlformats.org/drawingml/2006/main">
          <a:r>
            <a:rPr lang="en-US" b="1" baseline="0">
              <a:solidFill>
                <a:sysClr val="windowText" lastClr="000000"/>
              </a:solidFill>
            </a:rPr>
            <a:t>1FPA= Fine and Performing Arts</a:t>
          </a:r>
        </a:p>
        <a:p xmlns:a="http://schemas.openxmlformats.org/drawingml/2006/main">
          <a:r>
            <a:rPr lang="en-US" b="1" baseline="0">
              <a:solidFill>
                <a:sysClr val="windowText" lastClr="000000"/>
              </a:solidFill>
            </a:rPr>
            <a:t>1HSS= Humanities and Social Sciences</a:t>
          </a:r>
        </a:p>
        <a:p xmlns:a="http://schemas.openxmlformats.org/drawingml/2006/main">
          <a:r>
            <a:rPr lang="en-US" b="1" baseline="0">
              <a:solidFill>
                <a:sysClr val="windowText" lastClr="000000"/>
              </a:solidFill>
            </a:rPr>
            <a:t>1HST= Human Services and Technology</a:t>
          </a:r>
        </a:p>
        <a:p xmlns:a="http://schemas.openxmlformats.org/drawingml/2006/main">
          <a:r>
            <a:rPr lang="en-US" b="1" baseline="0">
              <a:solidFill>
                <a:sysClr val="windowText" lastClr="000000"/>
              </a:solidFill>
            </a:rPr>
            <a:t>1KNHA= Kinesiolgoy and Athletics</a:t>
          </a:r>
        </a:p>
        <a:p xmlns:a="http://schemas.openxmlformats.org/drawingml/2006/main">
          <a:r>
            <a:rPr lang="en-US" b="1" baseline="0">
              <a:solidFill>
                <a:sysClr val="windowText" lastClr="000000"/>
              </a:solidFill>
            </a:rPr>
            <a:t>1SMH= Science, Math, and Health Sciences</a:t>
          </a:r>
          <a:endParaRPr lang="en-US" b="1">
            <a:solidFill>
              <a:sysClr val="windowText" lastClr="000000"/>
            </a:solidFill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24" y="8"/>
            <a:ext cx="12191978" cy="4571994"/>
          </a:xfrm>
          <a:custGeom>
            <a:avLst/>
            <a:gdLst/>
            <a:ahLst/>
            <a:cxnLst/>
            <a:rect l="l" t="t" r="r" b="b"/>
            <a:pathLst>
              <a:path w="12191978" h="4571994">
                <a:moveTo>
                  <a:pt x="1" y="4316129"/>
                </a:moveTo>
                <a:lnTo>
                  <a:pt x="255863" y="4571991"/>
                </a:lnTo>
                <a:lnTo>
                  <a:pt x="203619" y="4571991"/>
                </a:lnTo>
                <a:lnTo>
                  <a:pt x="1" y="4368373"/>
                </a:lnTo>
                <a:close/>
                <a:moveTo>
                  <a:pt x="12191973" y="4312831"/>
                </a:moveTo>
                <a:lnTo>
                  <a:pt x="12191972" y="4365076"/>
                </a:lnTo>
                <a:lnTo>
                  <a:pt x="11985055" y="4571992"/>
                </a:lnTo>
                <a:lnTo>
                  <a:pt x="11932811" y="4571993"/>
                </a:lnTo>
                <a:close/>
                <a:moveTo>
                  <a:pt x="11817249" y="4076816"/>
                </a:moveTo>
                <a:lnTo>
                  <a:pt x="11928074" y="4076816"/>
                </a:lnTo>
                <a:lnTo>
                  <a:pt x="11928074" y="4187641"/>
                </a:lnTo>
                <a:lnTo>
                  <a:pt x="11817249" y="4187641"/>
                </a:lnTo>
                <a:close/>
                <a:moveTo>
                  <a:pt x="10766437" y="4076816"/>
                </a:moveTo>
                <a:lnTo>
                  <a:pt x="10877262" y="4076816"/>
                </a:lnTo>
                <a:lnTo>
                  <a:pt x="10877262" y="4187641"/>
                </a:lnTo>
                <a:lnTo>
                  <a:pt x="10766437" y="4187641"/>
                </a:lnTo>
                <a:close/>
                <a:moveTo>
                  <a:pt x="9715629" y="4076816"/>
                </a:moveTo>
                <a:lnTo>
                  <a:pt x="9826454" y="4076816"/>
                </a:lnTo>
                <a:lnTo>
                  <a:pt x="9826454" y="4187641"/>
                </a:lnTo>
                <a:lnTo>
                  <a:pt x="9715629" y="4187641"/>
                </a:lnTo>
                <a:close/>
                <a:moveTo>
                  <a:pt x="8664821" y="4076816"/>
                </a:moveTo>
                <a:lnTo>
                  <a:pt x="8775646" y="4076816"/>
                </a:lnTo>
                <a:lnTo>
                  <a:pt x="8775646" y="4187641"/>
                </a:lnTo>
                <a:lnTo>
                  <a:pt x="8664821" y="4187641"/>
                </a:lnTo>
                <a:close/>
                <a:moveTo>
                  <a:pt x="7614013" y="4076816"/>
                </a:moveTo>
                <a:lnTo>
                  <a:pt x="7724838" y="4076816"/>
                </a:lnTo>
                <a:lnTo>
                  <a:pt x="7724838" y="4187641"/>
                </a:lnTo>
                <a:lnTo>
                  <a:pt x="7614013" y="4187641"/>
                </a:lnTo>
                <a:close/>
                <a:moveTo>
                  <a:pt x="6563205" y="4076816"/>
                </a:moveTo>
                <a:lnTo>
                  <a:pt x="6674030" y="4076816"/>
                </a:lnTo>
                <a:lnTo>
                  <a:pt x="6674030" y="4187641"/>
                </a:lnTo>
                <a:lnTo>
                  <a:pt x="6563205" y="4187641"/>
                </a:lnTo>
                <a:close/>
                <a:moveTo>
                  <a:pt x="5512397" y="4076816"/>
                </a:moveTo>
                <a:lnTo>
                  <a:pt x="5623222" y="4076816"/>
                </a:lnTo>
                <a:lnTo>
                  <a:pt x="5623222" y="4187641"/>
                </a:lnTo>
                <a:lnTo>
                  <a:pt x="5512397" y="4187641"/>
                </a:lnTo>
                <a:close/>
                <a:moveTo>
                  <a:pt x="4461589" y="4076816"/>
                </a:moveTo>
                <a:lnTo>
                  <a:pt x="4572414" y="4076816"/>
                </a:lnTo>
                <a:lnTo>
                  <a:pt x="4572414" y="4187641"/>
                </a:lnTo>
                <a:lnTo>
                  <a:pt x="4461589" y="4187641"/>
                </a:lnTo>
                <a:close/>
                <a:moveTo>
                  <a:pt x="3410782" y="4076816"/>
                </a:moveTo>
                <a:lnTo>
                  <a:pt x="3521608" y="4076816"/>
                </a:lnTo>
                <a:lnTo>
                  <a:pt x="3521608" y="4187641"/>
                </a:lnTo>
                <a:lnTo>
                  <a:pt x="3410782" y="4187641"/>
                </a:lnTo>
                <a:close/>
                <a:moveTo>
                  <a:pt x="2359975" y="4076816"/>
                </a:moveTo>
                <a:lnTo>
                  <a:pt x="2470800" y="4076816"/>
                </a:lnTo>
                <a:lnTo>
                  <a:pt x="2470800" y="4187641"/>
                </a:lnTo>
                <a:lnTo>
                  <a:pt x="2359975" y="4187641"/>
                </a:lnTo>
                <a:close/>
                <a:moveTo>
                  <a:pt x="1309167" y="4076816"/>
                </a:moveTo>
                <a:lnTo>
                  <a:pt x="1419992" y="4076816"/>
                </a:lnTo>
                <a:lnTo>
                  <a:pt x="1419992" y="4187641"/>
                </a:lnTo>
                <a:lnTo>
                  <a:pt x="1309167" y="4187641"/>
                </a:lnTo>
                <a:close/>
                <a:moveTo>
                  <a:pt x="258359" y="4076816"/>
                </a:moveTo>
                <a:lnTo>
                  <a:pt x="369184" y="4076816"/>
                </a:lnTo>
                <a:lnTo>
                  <a:pt x="369184" y="4187641"/>
                </a:lnTo>
                <a:lnTo>
                  <a:pt x="258359" y="4187641"/>
                </a:lnTo>
                <a:close/>
                <a:moveTo>
                  <a:pt x="11291841" y="3551209"/>
                </a:moveTo>
                <a:lnTo>
                  <a:pt x="11402666" y="3551209"/>
                </a:lnTo>
                <a:lnTo>
                  <a:pt x="11402666" y="3662034"/>
                </a:lnTo>
                <a:lnTo>
                  <a:pt x="11291841" y="3662034"/>
                </a:lnTo>
                <a:close/>
                <a:moveTo>
                  <a:pt x="10241033" y="3551209"/>
                </a:moveTo>
                <a:lnTo>
                  <a:pt x="10351858" y="3551209"/>
                </a:lnTo>
                <a:lnTo>
                  <a:pt x="10351858" y="3662034"/>
                </a:lnTo>
                <a:lnTo>
                  <a:pt x="10241033" y="3662034"/>
                </a:lnTo>
                <a:close/>
                <a:moveTo>
                  <a:pt x="9190225" y="3551209"/>
                </a:moveTo>
                <a:lnTo>
                  <a:pt x="9301050" y="3551209"/>
                </a:lnTo>
                <a:lnTo>
                  <a:pt x="9301050" y="3662034"/>
                </a:lnTo>
                <a:lnTo>
                  <a:pt x="9190225" y="3662034"/>
                </a:lnTo>
                <a:close/>
                <a:moveTo>
                  <a:pt x="8139417" y="3551209"/>
                </a:moveTo>
                <a:lnTo>
                  <a:pt x="8250242" y="3551209"/>
                </a:lnTo>
                <a:lnTo>
                  <a:pt x="8250242" y="3662034"/>
                </a:lnTo>
                <a:lnTo>
                  <a:pt x="8139417" y="3662034"/>
                </a:lnTo>
                <a:close/>
                <a:moveTo>
                  <a:pt x="7088609" y="3551209"/>
                </a:moveTo>
                <a:lnTo>
                  <a:pt x="7199434" y="3551209"/>
                </a:lnTo>
                <a:lnTo>
                  <a:pt x="7199434" y="3662034"/>
                </a:lnTo>
                <a:lnTo>
                  <a:pt x="7088609" y="3662034"/>
                </a:lnTo>
                <a:close/>
                <a:moveTo>
                  <a:pt x="6037801" y="3551209"/>
                </a:moveTo>
                <a:lnTo>
                  <a:pt x="6148626" y="3551209"/>
                </a:lnTo>
                <a:lnTo>
                  <a:pt x="6148626" y="3662034"/>
                </a:lnTo>
                <a:lnTo>
                  <a:pt x="6037801" y="3662034"/>
                </a:lnTo>
                <a:close/>
                <a:moveTo>
                  <a:pt x="4986998" y="3551209"/>
                </a:moveTo>
                <a:lnTo>
                  <a:pt x="5097826" y="3551209"/>
                </a:lnTo>
                <a:lnTo>
                  <a:pt x="5097826" y="3662034"/>
                </a:lnTo>
                <a:lnTo>
                  <a:pt x="4986998" y="3662034"/>
                </a:lnTo>
                <a:close/>
                <a:moveTo>
                  <a:pt x="3936196" y="3551209"/>
                </a:moveTo>
                <a:lnTo>
                  <a:pt x="4047020" y="3551209"/>
                </a:lnTo>
                <a:lnTo>
                  <a:pt x="4047020" y="3662034"/>
                </a:lnTo>
                <a:lnTo>
                  <a:pt x="3936196" y="3662034"/>
                </a:lnTo>
                <a:close/>
                <a:moveTo>
                  <a:pt x="2885389" y="3551209"/>
                </a:moveTo>
                <a:lnTo>
                  <a:pt x="2996214" y="3551209"/>
                </a:lnTo>
                <a:lnTo>
                  <a:pt x="2996214" y="3662034"/>
                </a:lnTo>
                <a:lnTo>
                  <a:pt x="2885389" y="3662034"/>
                </a:lnTo>
                <a:close/>
                <a:moveTo>
                  <a:pt x="1834579" y="3551209"/>
                </a:moveTo>
                <a:lnTo>
                  <a:pt x="1945404" y="3551209"/>
                </a:lnTo>
                <a:lnTo>
                  <a:pt x="1945404" y="3662034"/>
                </a:lnTo>
                <a:lnTo>
                  <a:pt x="1834579" y="3662034"/>
                </a:lnTo>
                <a:close/>
                <a:moveTo>
                  <a:pt x="783773" y="3551209"/>
                </a:moveTo>
                <a:lnTo>
                  <a:pt x="894598" y="3551209"/>
                </a:lnTo>
                <a:lnTo>
                  <a:pt x="894598" y="3662034"/>
                </a:lnTo>
                <a:lnTo>
                  <a:pt x="783773" y="3662034"/>
                </a:lnTo>
                <a:close/>
                <a:moveTo>
                  <a:pt x="2942310" y="3107960"/>
                </a:moveTo>
                <a:lnTo>
                  <a:pt x="2470811" y="3579460"/>
                </a:lnTo>
                <a:lnTo>
                  <a:pt x="2470811" y="3634896"/>
                </a:lnTo>
                <a:lnTo>
                  <a:pt x="2942311" y="4106397"/>
                </a:lnTo>
                <a:lnTo>
                  <a:pt x="3410794" y="3637915"/>
                </a:lnTo>
                <a:lnTo>
                  <a:pt x="3410794" y="3576442"/>
                </a:lnTo>
                <a:close/>
                <a:moveTo>
                  <a:pt x="840944" y="3107960"/>
                </a:moveTo>
                <a:lnTo>
                  <a:pt x="369194" y="3579710"/>
                </a:lnTo>
                <a:lnTo>
                  <a:pt x="369194" y="3634648"/>
                </a:lnTo>
                <a:lnTo>
                  <a:pt x="840944" y="4106399"/>
                </a:lnTo>
                <a:lnTo>
                  <a:pt x="1309176" y="3638165"/>
                </a:lnTo>
                <a:lnTo>
                  <a:pt x="1309176" y="3576193"/>
                </a:lnTo>
                <a:close/>
                <a:moveTo>
                  <a:pt x="3992986" y="3107959"/>
                </a:moveTo>
                <a:lnTo>
                  <a:pt x="3521621" y="3579335"/>
                </a:lnTo>
                <a:lnTo>
                  <a:pt x="3521621" y="3635021"/>
                </a:lnTo>
                <a:lnTo>
                  <a:pt x="3992986" y="4106398"/>
                </a:lnTo>
                <a:lnTo>
                  <a:pt x="4461593" y="3637778"/>
                </a:lnTo>
                <a:lnTo>
                  <a:pt x="4461593" y="3576578"/>
                </a:lnTo>
                <a:close/>
                <a:moveTo>
                  <a:pt x="1891624" y="3107959"/>
                </a:moveTo>
                <a:lnTo>
                  <a:pt x="1420001" y="3579584"/>
                </a:lnTo>
                <a:lnTo>
                  <a:pt x="1420001" y="3634774"/>
                </a:lnTo>
                <a:lnTo>
                  <a:pt x="1891623" y="4106397"/>
                </a:lnTo>
                <a:lnTo>
                  <a:pt x="2359987" y="3638040"/>
                </a:lnTo>
                <a:lnTo>
                  <a:pt x="2359987" y="3576315"/>
                </a:lnTo>
                <a:close/>
                <a:moveTo>
                  <a:pt x="8195689" y="3107959"/>
                </a:moveTo>
                <a:lnTo>
                  <a:pt x="7724838" y="3578810"/>
                </a:lnTo>
                <a:lnTo>
                  <a:pt x="7724838" y="3635541"/>
                </a:lnTo>
                <a:lnTo>
                  <a:pt x="8195691" y="4106395"/>
                </a:lnTo>
                <a:lnTo>
                  <a:pt x="8664821" y="3637265"/>
                </a:lnTo>
                <a:lnTo>
                  <a:pt x="8664821" y="3577091"/>
                </a:lnTo>
                <a:close/>
                <a:moveTo>
                  <a:pt x="5043664" y="3107959"/>
                </a:moveTo>
                <a:lnTo>
                  <a:pt x="4572419" y="3579197"/>
                </a:lnTo>
                <a:lnTo>
                  <a:pt x="4572419" y="3635159"/>
                </a:lnTo>
                <a:lnTo>
                  <a:pt x="5043662" y="4106396"/>
                </a:lnTo>
                <a:lnTo>
                  <a:pt x="5512402" y="3637650"/>
                </a:lnTo>
                <a:lnTo>
                  <a:pt x="5512402" y="3576704"/>
                </a:lnTo>
                <a:close/>
                <a:moveTo>
                  <a:pt x="6094326" y="3107958"/>
                </a:moveTo>
                <a:lnTo>
                  <a:pt x="5623226" y="3579070"/>
                </a:lnTo>
                <a:lnTo>
                  <a:pt x="5623226" y="3635285"/>
                </a:lnTo>
                <a:lnTo>
                  <a:pt x="6094326" y="4106397"/>
                </a:lnTo>
                <a:lnTo>
                  <a:pt x="6563205" y="3637518"/>
                </a:lnTo>
                <a:lnTo>
                  <a:pt x="6563205" y="3576837"/>
                </a:lnTo>
                <a:close/>
                <a:moveTo>
                  <a:pt x="9246372" y="3107957"/>
                </a:moveTo>
                <a:lnTo>
                  <a:pt x="8775646" y="3578683"/>
                </a:lnTo>
                <a:lnTo>
                  <a:pt x="8775646" y="3635671"/>
                </a:lnTo>
                <a:lnTo>
                  <a:pt x="9246369" y="4106395"/>
                </a:lnTo>
                <a:lnTo>
                  <a:pt x="9715629" y="3637135"/>
                </a:lnTo>
                <a:lnTo>
                  <a:pt x="9715629" y="3577215"/>
                </a:lnTo>
                <a:close/>
                <a:moveTo>
                  <a:pt x="7145009" y="3107957"/>
                </a:moveTo>
                <a:lnTo>
                  <a:pt x="6674030" y="3578936"/>
                </a:lnTo>
                <a:lnTo>
                  <a:pt x="6674030" y="3635418"/>
                </a:lnTo>
                <a:lnTo>
                  <a:pt x="7145007" y="4106396"/>
                </a:lnTo>
                <a:lnTo>
                  <a:pt x="7614013" y="3637390"/>
                </a:lnTo>
                <a:lnTo>
                  <a:pt x="7614013" y="3576961"/>
                </a:lnTo>
                <a:close/>
                <a:moveTo>
                  <a:pt x="11347734" y="3107957"/>
                </a:moveTo>
                <a:lnTo>
                  <a:pt x="10877262" y="3578428"/>
                </a:lnTo>
                <a:lnTo>
                  <a:pt x="10877262" y="3635922"/>
                </a:lnTo>
                <a:lnTo>
                  <a:pt x="11347735" y="4106396"/>
                </a:lnTo>
                <a:lnTo>
                  <a:pt x="11817249" y="3636882"/>
                </a:lnTo>
                <a:lnTo>
                  <a:pt x="11817249" y="3577472"/>
                </a:lnTo>
                <a:close/>
                <a:moveTo>
                  <a:pt x="10297053" y="3107955"/>
                </a:moveTo>
                <a:lnTo>
                  <a:pt x="9826454" y="3578554"/>
                </a:lnTo>
                <a:lnTo>
                  <a:pt x="9826454" y="3635794"/>
                </a:lnTo>
                <a:lnTo>
                  <a:pt x="10297054" y="4106394"/>
                </a:lnTo>
                <a:lnTo>
                  <a:pt x="10766437" y="3637011"/>
                </a:lnTo>
                <a:lnTo>
                  <a:pt x="10766437" y="3577339"/>
                </a:lnTo>
                <a:close/>
                <a:moveTo>
                  <a:pt x="11817249" y="3027334"/>
                </a:moveTo>
                <a:lnTo>
                  <a:pt x="11928074" y="3027334"/>
                </a:lnTo>
                <a:lnTo>
                  <a:pt x="11928074" y="3138159"/>
                </a:lnTo>
                <a:lnTo>
                  <a:pt x="11817249" y="3138159"/>
                </a:lnTo>
                <a:close/>
                <a:moveTo>
                  <a:pt x="10766437" y="3027334"/>
                </a:moveTo>
                <a:lnTo>
                  <a:pt x="10877262" y="3027334"/>
                </a:lnTo>
                <a:lnTo>
                  <a:pt x="10877262" y="3138159"/>
                </a:lnTo>
                <a:lnTo>
                  <a:pt x="10766437" y="3138159"/>
                </a:lnTo>
                <a:close/>
                <a:moveTo>
                  <a:pt x="9715629" y="3027334"/>
                </a:moveTo>
                <a:lnTo>
                  <a:pt x="9826454" y="3027334"/>
                </a:lnTo>
                <a:lnTo>
                  <a:pt x="9826454" y="3138159"/>
                </a:lnTo>
                <a:lnTo>
                  <a:pt x="9715629" y="3138159"/>
                </a:lnTo>
                <a:close/>
                <a:moveTo>
                  <a:pt x="8664821" y="3027334"/>
                </a:moveTo>
                <a:lnTo>
                  <a:pt x="8775646" y="3027334"/>
                </a:lnTo>
                <a:lnTo>
                  <a:pt x="8775646" y="3138159"/>
                </a:lnTo>
                <a:lnTo>
                  <a:pt x="8664821" y="3138159"/>
                </a:lnTo>
                <a:close/>
                <a:moveTo>
                  <a:pt x="7614013" y="3027334"/>
                </a:moveTo>
                <a:lnTo>
                  <a:pt x="7724838" y="3027334"/>
                </a:lnTo>
                <a:lnTo>
                  <a:pt x="7724838" y="3138159"/>
                </a:lnTo>
                <a:lnTo>
                  <a:pt x="7614013" y="3138159"/>
                </a:lnTo>
                <a:close/>
                <a:moveTo>
                  <a:pt x="6563205" y="3027334"/>
                </a:moveTo>
                <a:lnTo>
                  <a:pt x="6674030" y="3027334"/>
                </a:lnTo>
                <a:lnTo>
                  <a:pt x="6674030" y="3138159"/>
                </a:lnTo>
                <a:lnTo>
                  <a:pt x="6563205" y="3138159"/>
                </a:lnTo>
                <a:close/>
                <a:moveTo>
                  <a:pt x="5512400" y="3027334"/>
                </a:moveTo>
                <a:lnTo>
                  <a:pt x="5623225" y="3027334"/>
                </a:lnTo>
                <a:lnTo>
                  <a:pt x="5623225" y="3138159"/>
                </a:lnTo>
                <a:lnTo>
                  <a:pt x="5512400" y="3138159"/>
                </a:lnTo>
                <a:close/>
                <a:moveTo>
                  <a:pt x="4461592" y="3027334"/>
                </a:moveTo>
                <a:lnTo>
                  <a:pt x="4572417" y="3027334"/>
                </a:lnTo>
                <a:lnTo>
                  <a:pt x="4572417" y="3138159"/>
                </a:lnTo>
                <a:lnTo>
                  <a:pt x="4461592" y="3138159"/>
                </a:lnTo>
                <a:close/>
                <a:moveTo>
                  <a:pt x="3410790" y="3027334"/>
                </a:moveTo>
                <a:lnTo>
                  <a:pt x="3521616" y="3027334"/>
                </a:lnTo>
                <a:lnTo>
                  <a:pt x="3521616" y="3138159"/>
                </a:lnTo>
                <a:lnTo>
                  <a:pt x="3410790" y="3138159"/>
                </a:lnTo>
                <a:close/>
                <a:moveTo>
                  <a:pt x="2359982" y="3027334"/>
                </a:moveTo>
                <a:lnTo>
                  <a:pt x="2470807" y="3027334"/>
                </a:lnTo>
                <a:lnTo>
                  <a:pt x="2470807" y="3138159"/>
                </a:lnTo>
                <a:lnTo>
                  <a:pt x="2359982" y="3138159"/>
                </a:lnTo>
                <a:close/>
                <a:moveTo>
                  <a:pt x="1309173" y="3027334"/>
                </a:moveTo>
                <a:lnTo>
                  <a:pt x="1419997" y="3027334"/>
                </a:lnTo>
                <a:lnTo>
                  <a:pt x="1419997" y="3138159"/>
                </a:lnTo>
                <a:lnTo>
                  <a:pt x="1309173" y="3138159"/>
                </a:lnTo>
                <a:close/>
                <a:moveTo>
                  <a:pt x="258365" y="3027334"/>
                </a:moveTo>
                <a:lnTo>
                  <a:pt x="369190" y="3027334"/>
                </a:lnTo>
                <a:lnTo>
                  <a:pt x="369190" y="3138159"/>
                </a:lnTo>
                <a:lnTo>
                  <a:pt x="258365" y="3138159"/>
                </a:lnTo>
                <a:close/>
                <a:moveTo>
                  <a:pt x="10794114" y="2610895"/>
                </a:moveTo>
                <a:lnTo>
                  <a:pt x="10323174" y="3081834"/>
                </a:lnTo>
                <a:lnTo>
                  <a:pt x="10792548" y="3551209"/>
                </a:lnTo>
                <a:lnTo>
                  <a:pt x="10852239" y="3551209"/>
                </a:lnTo>
                <a:lnTo>
                  <a:pt x="11321612" y="3081835"/>
                </a:lnTo>
                <a:lnTo>
                  <a:pt x="10850672" y="2610895"/>
                </a:lnTo>
                <a:close/>
                <a:moveTo>
                  <a:pt x="9743434" y="2610895"/>
                </a:moveTo>
                <a:lnTo>
                  <a:pt x="9272494" y="3081834"/>
                </a:lnTo>
                <a:lnTo>
                  <a:pt x="9741869" y="3551209"/>
                </a:lnTo>
                <a:lnTo>
                  <a:pt x="9801555" y="3551209"/>
                </a:lnTo>
                <a:lnTo>
                  <a:pt x="10270931" y="3081833"/>
                </a:lnTo>
                <a:lnTo>
                  <a:pt x="9799992" y="2610895"/>
                </a:lnTo>
                <a:close/>
                <a:moveTo>
                  <a:pt x="8692754" y="2610895"/>
                </a:moveTo>
                <a:lnTo>
                  <a:pt x="8221811" y="3081837"/>
                </a:lnTo>
                <a:lnTo>
                  <a:pt x="8691183" y="3551209"/>
                </a:lnTo>
                <a:lnTo>
                  <a:pt x="8750876" y="3551209"/>
                </a:lnTo>
                <a:lnTo>
                  <a:pt x="9220250" y="3081835"/>
                </a:lnTo>
                <a:lnTo>
                  <a:pt x="8749310" y="2610895"/>
                </a:lnTo>
                <a:close/>
                <a:moveTo>
                  <a:pt x="7642070" y="2610895"/>
                </a:moveTo>
                <a:lnTo>
                  <a:pt x="7171131" y="3081835"/>
                </a:lnTo>
                <a:lnTo>
                  <a:pt x="7640505" y="3551209"/>
                </a:lnTo>
                <a:lnTo>
                  <a:pt x="7700194" y="3551209"/>
                </a:lnTo>
                <a:lnTo>
                  <a:pt x="8169567" y="3081836"/>
                </a:lnTo>
                <a:lnTo>
                  <a:pt x="7698625" y="2610895"/>
                </a:lnTo>
                <a:close/>
                <a:moveTo>
                  <a:pt x="6591389" y="2610895"/>
                </a:moveTo>
                <a:lnTo>
                  <a:pt x="6120448" y="3081836"/>
                </a:lnTo>
                <a:lnTo>
                  <a:pt x="6589820" y="3551209"/>
                </a:lnTo>
                <a:lnTo>
                  <a:pt x="6649514" y="3551209"/>
                </a:lnTo>
                <a:lnTo>
                  <a:pt x="7118887" y="3081836"/>
                </a:lnTo>
                <a:lnTo>
                  <a:pt x="6647947" y="2610895"/>
                </a:lnTo>
                <a:close/>
                <a:moveTo>
                  <a:pt x="5540722" y="2610895"/>
                </a:moveTo>
                <a:lnTo>
                  <a:pt x="5069790" y="3081837"/>
                </a:lnTo>
                <a:lnTo>
                  <a:pt x="5539152" y="3551209"/>
                </a:lnTo>
                <a:lnTo>
                  <a:pt x="5598843" y="3551209"/>
                </a:lnTo>
                <a:lnTo>
                  <a:pt x="6068204" y="3081836"/>
                </a:lnTo>
                <a:lnTo>
                  <a:pt x="5597274" y="2610895"/>
                </a:lnTo>
                <a:close/>
                <a:moveTo>
                  <a:pt x="4490039" y="2610895"/>
                </a:moveTo>
                <a:lnTo>
                  <a:pt x="4019108" y="3081837"/>
                </a:lnTo>
                <a:lnTo>
                  <a:pt x="4488467" y="3551209"/>
                </a:lnTo>
                <a:lnTo>
                  <a:pt x="4548162" y="3551209"/>
                </a:lnTo>
                <a:lnTo>
                  <a:pt x="5017539" y="3081837"/>
                </a:lnTo>
                <a:lnTo>
                  <a:pt x="4546591" y="2610895"/>
                </a:lnTo>
                <a:close/>
                <a:moveTo>
                  <a:pt x="3439377" y="2610895"/>
                </a:moveTo>
                <a:lnTo>
                  <a:pt x="2968431" y="3081838"/>
                </a:lnTo>
                <a:lnTo>
                  <a:pt x="3437805" y="3551209"/>
                </a:lnTo>
                <a:lnTo>
                  <a:pt x="3497502" y="3551209"/>
                </a:lnTo>
                <a:lnTo>
                  <a:pt x="3966864" y="3081837"/>
                </a:lnTo>
                <a:lnTo>
                  <a:pt x="3495931" y="2610895"/>
                </a:lnTo>
                <a:close/>
                <a:moveTo>
                  <a:pt x="2388695" y="2610895"/>
                </a:moveTo>
                <a:lnTo>
                  <a:pt x="1917746" y="3081837"/>
                </a:lnTo>
                <a:lnTo>
                  <a:pt x="2387125" y="3551209"/>
                </a:lnTo>
                <a:lnTo>
                  <a:pt x="2446819" y="3551209"/>
                </a:lnTo>
                <a:lnTo>
                  <a:pt x="2916188" y="3081838"/>
                </a:lnTo>
                <a:lnTo>
                  <a:pt x="2445246" y="2610895"/>
                </a:lnTo>
                <a:close/>
                <a:moveTo>
                  <a:pt x="1338007" y="2610895"/>
                </a:moveTo>
                <a:lnTo>
                  <a:pt x="867066" y="3081838"/>
                </a:lnTo>
                <a:lnTo>
                  <a:pt x="1336436" y="3551209"/>
                </a:lnTo>
                <a:lnTo>
                  <a:pt x="1396132" y="3551209"/>
                </a:lnTo>
                <a:lnTo>
                  <a:pt x="1865502" y="3081837"/>
                </a:lnTo>
                <a:lnTo>
                  <a:pt x="1394561" y="2610895"/>
                </a:lnTo>
                <a:close/>
                <a:moveTo>
                  <a:pt x="11291841" y="2500070"/>
                </a:moveTo>
                <a:lnTo>
                  <a:pt x="11402666" y="2500070"/>
                </a:lnTo>
                <a:lnTo>
                  <a:pt x="11402666" y="2610895"/>
                </a:lnTo>
                <a:lnTo>
                  <a:pt x="11291841" y="2610895"/>
                </a:lnTo>
                <a:close/>
                <a:moveTo>
                  <a:pt x="10241033" y="2500070"/>
                </a:moveTo>
                <a:lnTo>
                  <a:pt x="10351858" y="2500070"/>
                </a:lnTo>
                <a:lnTo>
                  <a:pt x="10351858" y="2610895"/>
                </a:lnTo>
                <a:lnTo>
                  <a:pt x="10241033" y="2610895"/>
                </a:lnTo>
                <a:close/>
                <a:moveTo>
                  <a:pt x="9190225" y="2500070"/>
                </a:moveTo>
                <a:lnTo>
                  <a:pt x="9301050" y="2500070"/>
                </a:lnTo>
                <a:lnTo>
                  <a:pt x="9301050" y="2610895"/>
                </a:lnTo>
                <a:lnTo>
                  <a:pt x="9190225" y="2610895"/>
                </a:lnTo>
                <a:close/>
                <a:moveTo>
                  <a:pt x="8139417" y="2500070"/>
                </a:moveTo>
                <a:lnTo>
                  <a:pt x="8250242" y="2500070"/>
                </a:lnTo>
                <a:lnTo>
                  <a:pt x="8250242" y="2610895"/>
                </a:lnTo>
                <a:lnTo>
                  <a:pt x="8139417" y="2610895"/>
                </a:lnTo>
                <a:close/>
                <a:moveTo>
                  <a:pt x="7088609" y="2500070"/>
                </a:moveTo>
                <a:lnTo>
                  <a:pt x="7199434" y="2500070"/>
                </a:lnTo>
                <a:lnTo>
                  <a:pt x="7199434" y="2610895"/>
                </a:lnTo>
                <a:lnTo>
                  <a:pt x="7088609" y="2610895"/>
                </a:lnTo>
                <a:close/>
                <a:moveTo>
                  <a:pt x="6037801" y="2500070"/>
                </a:moveTo>
                <a:lnTo>
                  <a:pt x="6148626" y="2500070"/>
                </a:lnTo>
                <a:lnTo>
                  <a:pt x="6148626" y="2610895"/>
                </a:lnTo>
                <a:lnTo>
                  <a:pt x="6037801" y="2610895"/>
                </a:lnTo>
                <a:close/>
                <a:moveTo>
                  <a:pt x="4987000" y="2500070"/>
                </a:moveTo>
                <a:lnTo>
                  <a:pt x="5097829" y="2500070"/>
                </a:lnTo>
                <a:lnTo>
                  <a:pt x="5097829" y="2610895"/>
                </a:lnTo>
                <a:lnTo>
                  <a:pt x="4987000" y="2610895"/>
                </a:lnTo>
                <a:close/>
                <a:moveTo>
                  <a:pt x="3936200" y="2500070"/>
                </a:moveTo>
                <a:lnTo>
                  <a:pt x="4047024" y="2500070"/>
                </a:lnTo>
                <a:lnTo>
                  <a:pt x="4047024" y="2610895"/>
                </a:lnTo>
                <a:lnTo>
                  <a:pt x="3936200" y="2610895"/>
                </a:lnTo>
                <a:close/>
                <a:moveTo>
                  <a:pt x="2885393" y="2500070"/>
                </a:moveTo>
                <a:lnTo>
                  <a:pt x="2996218" y="2500070"/>
                </a:lnTo>
                <a:lnTo>
                  <a:pt x="2996218" y="2610895"/>
                </a:lnTo>
                <a:lnTo>
                  <a:pt x="2885393" y="2610895"/>
                </a:lnTo>
                <a:close/>
                <a:moveTo>
                  <a:pt x="1834583" y="2500070"/>
                </a:moveTo>
                <a:lnTo>
                  <a:pt x="1945408" y="2500070"/>
                </a:lnTo>
                <a:lnTo>
                  <a:pt x="1945408" y="2610895"/>
                </a:lnTo>
                <a:lnTo>
                  <a:pt x="1834583" y="2610895"/>
                </a:lnTo>
                <a:close/>
                <a:moveTo>
                  <a:pt x="783777" y="2500070"/>
                </a:moveTo>
                <a:lnTo>
                  <a:pt x="894602" y="2500070"/>
                </a:lnTo>
                <a:lnTo>
                  <a:pt x="894602" y="2610895"/>
                </a:lnTo>
                <a:lnTo>
                  <a:pt x="783777" y="2610895"/>
                </a:lnTo>
                <a:close/>
                <a:moveTo>
                  <a:pt x="1891623" y="2057291"/>
                </a:moveTo>
                <a:lnTo>
                  <a:pt x="1420005" y="2528898"/>
                </a:lnTo>
                <a:lnTo>
                  <a:pt x="1420005" y="2584095"/>
                </a:lnTo>
                <a:lnTo>
                  <a:pt x="1891624" y="3055715"/>
                </a:lnTo>
                <a:lnTo>
                  <a:pt x="2359991" y="2587356"/>
                </a:lnTo>
                <a:lnTo>
                  <a:pt x="2359991" y="2525640"/>
                </a:lnTo>
                <a:close/>
                <a:moveTo>
                  <a:pt x="2942310" y="2057291"/>
                </a:moveTo>
                <a:lnTo>
                  <a:pt x="2470816" y="2528774"/>
                </a:lnTo>
                <a:lnTo>
                  <a:pt x="2470816" y="2584221"/>
                </a:lnTo>
                <a:lnTo>
                  <a:pt x="2942310" y="3055716"/>
                </a:lnTo>
                <a:lnTo>
                  <a:pt x="3410799" y="2587229"/>
                </a:lnTo>
                <a:lnTo>
                  <a:pt x="3410799" y="2525765"/>
                </a:lnTo>
                <a:close/>
                <a:moveTo>
                  <a:pt x="3992986" y="2057290"/>
                </a:moveTo>
                <a:lnTo>
                  <a:pt x="3521627" y="2528649"/>
                </a:lnTo>
                <a:lnTo>
                  <a:pt x="3521627" y="2584345"/>
                </a:lnTo>
                <a:lnTo>
                  <a:pt x="3992986" y="3055715"/>
                </a:lnTo>
                <a:lnTo>
                  <a:pt x="4461596" y="2587094"/>
                </a:lnTo>
                <a:lnTo>
                  <a:pt x="4461596" y="2525899"/>
                </a:lnTo>
                <a:close/>
                <a:moveTo>
                  <a:pt x="840944" y="2057289"/>
                </a:moveTo>
                <a:lnTo>
                  <a:pt x="369198" y="2529024"/>
                </a:lnTo>
                <a:lnTo>
                  <a:pt x="369198" y="2583969"/>
                </a:lnTo>
                <a:lnTo>
                  <a:pt x="840944" y="3055716"/>
                </a:lnTo>
                <a:lnTo>
                  <a:pt x="1309180" y="2587479"/>
                </a:lnTo>
                <a:lnTo>
                  <a:pt x="1309180" y="2525514"/>
                </a:lnTo>
                <a:close/>
                <a:moveTo>
                  <a:pt x="7145007" y="2057289"/>
                </a:moveTo>
                <a:lnTo>
                  <a:pt x="6674030" y="2528255"/>
                </a:lnTo>
                <a:lnTo>
                  <a:pt x="6674030" y="2584733"/>
                </a:lnTo>
                <a:lnTo>
                  <a:pt x="7145010" y="3055713"/>
                </a:lnTo>
                <a:lnTo>
                  <a:pt x="7614013" y="2586710"/>
                </a:lnTo>
                <a:lnTo>
                  <a:pt x="7614013" y="2526283"/>
                </a:lnTo>
                <a:close/>
                <a:moveTo>
                  <a:pt x="5043664" y="2057289"/>
                </a:moveTo>
                <a:lnTo>
                  <a:pt x="4572421" y="2528513"/>
                </a:lnTo>
                <a:lnTo>
                  <a:pt x="4572421" y="2584480"/>
                </a:lnTo>
                <a:lnTo>
                  <a:pt x="5043664" y="3055715"/>
                </a:lnTo>
                <a:lnTo>
                  <a:pt x="5512404" y="2586968"/>
                </a:lnTo>
                <a:lnTo>
                  <a:pt x="5512404" y="2526024"/>
                </a:lnTo>
                <a:close/>
                <a:moveTo>
                  <a:pt x="10297053" y="2057288"/>
                </a:moveTo>
                <a:lnTo>
                  <a:pt x="9826454" y="2527875"/>
                </a:lnTo>
                <a:lnTo>
                  <a:pt x="9826454" y="2585115"/>
                </a:lnTo>
                <a:lnTo>
                  <a:pt x="10297052" y="3055713"/>
                </a:lnTo>
                <a:lnTo>
                  <a:pt x="10766437" y="2586328"/>
                </a:lnTo>
                <a:lnTo>
                  <a:pt x="10766437" y="2526660"/>
                </a:lnTo>
                <a:close/>
                <a:moveTo>
                  <a:pt x="9246373" y="2057288"/>
                </a:moveTo>
                <a:lnTo>
                  <a:pt x="8775646" y="2528002"/>
                </a:lnTo>
                <a:lnTo>
                  <a:pt x="8775646" y="2584986"/>
                </a:lnTo>
                <a:lnTo>
                  <a:pt x="9246373" y="3055713"/>
                </a:lnTo>
                <a:lnTo>
                  <a:pt x="9715629" y="2586457"/>
                </a:lnTo>
                <a:lnTo>
                  <a:pt x="9715629" y="2526532"/>
                </a:lnTo>
                <a:close/>
                <a:moveTo>
                  <a:pt x="8195690" y="2057288"/>
                </a:moveTo>
                <a:lnTo>
                  <a:pt x="7724838" y="2528128"/>
                </a:lnTo>
                <a:lnTo>
                  <a:pt x="7724838" y="2584864"/>
                </a:lnTo>
                <a:lnTo>
                  <a:pt x="8195689" y="3055714"/>
                </a:lnTo>
                <a:lnTo>
                  <a:pt x="8664821" y="2586582"/>
                </a:lnTo>
                <a:lnTo>
                  <a:pt x="8664821" y="2526406"/>
                </a:lnTo>
                <a:close/>
                <a:moveTo>
                  <a:pt x="6094328" y="2057287"/>
                </a:moveTo>
                <a:lnTo>
                  <a:pt x="5623228" y="2528386"/>
                </a:lnTo>
                <a:lnTo>
                  <a:pt x="5623228" y="2584606"/>
                </a:lnTo>
                <a:lnTo>
                  <a:pt x="6094325" y="3055714"/>
                </a:lnTo>
                <a:lnTo>
                  <a:pt x="6563205" y="2586835"/>
                </a:lnTo>
                <a:lnTo>
                  <a:pt x="6563205" y="2526153"/>
                </a:lnTo>
                <a:close/>
                <a:moveTo>
                  <a:pt x="11347736" y="2057286"/>
                </a:moveTo>
                <a:lnTo>
                  <a:pt x="10877262" y="2527747"/>
                </a:lnTo>
                <a:lnTo>
                  <a:pt x="10877262" y="2585241"/>
                </a:lnTo>
                <a:lnTo>
                  <a:pt x="11347734" y="3055713"/>
                </a:lnTo>
                <a:lnTo>
                  <a:pt x="11817249" y="2586199"/>
                </a:lnTo>
                <a:lnTo>
                  <a:pt x="11817249" y="2526787"/>
                </a:lnTo>
                <a:close/>
                <a:moveTo>
                  <a:pt x="258363" y="1973449"/>
                </a:moveTo>
                <a:lnTo>
                  <a:pt x="369188" y="1973449"/>
                </a:lnTo>
                <a:lnTo>
                  <a:pt x="369188" y="2084274"/>
                </a:lnTo>
                <a:lnTo>
                  <a:pt x="258363" y="2084274"/>
                </a:lnTo>
                <a:close/>
                <a:moveTo>
                  <a:pt x="2359980" y="1973449"/>
                </a:moveTo>
                <a:lnTo>
                  <a:pt x="2470805" y="1973449"/>
                </a:lnTo>
                <a:lnTo>
                  <a:pt x="2470805" y="2084274"/>
                </a:lnTo>
                <a:lnTo>
                  <a:pt x="2359980" y="2084274"/>
                </a:lnTo>
                <a:close/>
                <a:moveTo>
                  <a:pt x="1309171" y="1973449"/>
                </a:moveTo>
                <a:lnTo>
                  <a:pt x="1419995" y="1973449"/>
                </a:lnTo>
                <a:lnTo>
                  <a:pt x="1419995" y="2084274"/>
                </a:lnTo>
                <a:lnTo>
                  <a:pt x="1309171" y="2084274"/>
                </a:lnTo>
                <a:close/>
                <a:moveTo>
                  <a:pt x="4461591" y="1973448"/>
                </a:moveTo>
                <a:lnTo>
                  <a:pt x="4572416" y="1973448"/>
                </a:lnTo>
                <a:lnTo>
                  <a:pt x="4572416" y="2084273"/>
                </a:lnTo>
                <a:lnTo>
                  <a:pt x="4461591" y="2084273"/>
                </a:lnTo>
                <a:close/>
                <a:moveTo>
                  <a:pt x="3410788" y="1973448"/>
                </a:moveTo>
                <a:lnTo>
                  <a:pt x="3521614" y="1973448"/>
                </a:lnTo>
                <a:lnTo>
                  <a:pt x="3521614" y="2084273"/>
                </a:lnTo>
                <a:lnTo>
                  <a:pt x="3410788" y="2084273"/>
                </a:lnTo>
                <a:close/>
                <a:moveTo>
                  <a:pt x="6563205" y="1973448"/>
                </a:moveTo>
                <a:lnTo>
                  <a:pt x="6674030" y="1973448"/>
                </a:lnTo>
                <a:lnTo>
                  <a:pt x="6674030" y="2084273"/>
                </a:lnTo>
                <a:lnTo>
                  <a:pt x="6563205" y="2084273"/>
                </a:lnTo>
                <a:close/>
                <a:moveTo>
                  <a:pt x="5512399" y="1973448"/>
                </a:moveTo>
                <a:lnTo>
                  <a:pt x="5623224" y="1973448"/>
                </a:lnTo>
                <a:lnTo>
                  <a:pt x="5623224" y="2084273"/>
                </a:lnTo>
                <a:lnTo>
                  <a:pt x="5512399" y="2084273"/>
                </a:lnTo>
                <a:close/>
                <a:moveTo>
                  <a:pt x="7614013" y="1973448"/>
                </a:moveTo>
                <a:lnTo>
                  <a:pt x="7724838" y="1973448"/>
                </a:lnTo>
                <a:lnTo>
                  <a:pt x="7724838" y="2084273"/>
                </a:lnTo>
                <a:lnTo>
                  <a:pt x="7614013" y="2084273"/>
                </a:lnTo>
                <a:close/>
                <a:moveTo>
                  <a:pt x="9715629" y="1973448"/>
                </a:moveTo>
                <a:lnTo>
                  <a:pt x="9826454" y="1973448"/>
                </a:lnTo>
                <a:lnTo>
                  <a:pt x="9826454" y="2084273"/>
                </a:lnTo>
                <a:lnTo>
                  <a:pt x="9715629" y="2084273"/>
                </a:lnTo>
                <a:close/>
                <a:moveTo>
                  <a:pt x="8664821" y="1973448"/>
                </a:moveTo>
                <a:lnTo>
                  <a:pt x="8775646" y="1973448"/>
                </a:lnTo>
                <a:lnTo>
                  <a:pt x="8775646" y="2084273"/>
                </a:lnTo>
                <a:lnTo>
                  <a:pt x="8664821" y="2084273"/>
                </a:lnTo>
                <a:close/>
                <a:moveTo>
                  <a:pt x="11817249" y="1973448"/>
                </a:moveTo>
                <a:lnTo>
                  <a:pt x="11928074" y="1973448"/>
                </a:lnTo>
                <a:lnTo>
                  <a:pt x="11928074" y="2084273"/>
                </a:lnTo>
                <a:lnTo>
                  <a:pt x="11817249" y="2084273"/>
                </a:lnTo>
                <a:close/>
                <a:moveTo>
                  <a:pt x="10766437" y="1973448"/>
                </a:moveTo>
                <a:lnTo>
                  <a:pt x="10877262" y="1973448"/>
                </a:lnTo>
                <a:lnTo>
                  <a:pt x="10877262" y="2084273"/>
                </a:lnTo>
                <a:lnTo>
                  <a:pt x="10766437" y="2084273"/>
                </a:lnTo>
                <a:close/>
                <a:moveTo>
                  <a:pt x="3441643" y="1557959"/>
                </a:moveTo>
                <a:lnTo>
                  <a:pt x="2968431" y="2031169"/>
                </a:lnTo>
                <a:lnTo>
                  <a:pt x="3437348" y="2500070"/>
                </a:lnTo>
                <a:lnTo>
                  <a:pt x="3497959" y="2500070"/>
                </a:lnTo>
                <a:lnTo>
                  <a:pt x="3966865" y="2031168"/>
                </a:lnTo>
                <a:lnTo>
                  <a:pt x="3493665" y="1557959"/>
                </a:lnTo>
                <a:close/>
                <a:moveTo>
                  <a:pt x="2390961" y="1557959"/>
                </a:moveTo>
                <a:lnTo>
                  <a:pt x="1917745" y="2031169"/>
                </a:lnTo>
                <a:lnTo>
                  <a:pt x="2386665" y="2500070"/>
                </a:lnTo>
                <a:lnTo>
                  <a:pt x="2447277" y="2500070"/>
                </a:lnTo>
                <a:lnTo>
                  <a:pt x="2916189" y="2031169"/>
                </a:lnTo>
                <a:lnTo>
                  <a:pt x="2442980" y="1557959"/>
                </a:lnTo>
                <a:close/>
                <a:moveTo>
                  <a:pt x="1340273" y="1557959"/>
                </a:moveTo>
                <a:lnTo>
                  <a:pt x="867066" y="2031167"/>
                </a:lnTo>
                <a:lnTo>
                  <a:pt x="1335980" y="2500070"/>
                </a:lnTo>
                <a:lnTo>
                  <a:pt x="1396589" y="2500070"/>
                </a:lnTo>
                <a:lnTo>
                  <a:pt x="1865501" y="2031169"/>
                </a:lnTo>
                <a:lnTo>
                  <a:pt x="1392293" y="1557959"/>
                </a:lnTo>
                <a:close/>
                <a:moveTo>
                  <a:pt x="5542986" y="1557958"/>
                </a:moveTo>
                <a:lnTo>
                  <a:pt x="5069790" y="2031167"/>
                </a:lnTo>
                <a:lnTo>
                  <a:pt x="5538694" y="2500070"/>
                </a:lnTo>
                <a:lnTo>
                  <a:pt x="5599302" y="2500070"/>
                </a:lnTo>
                <a:lnTo>
                  <a:pt x="6068206" y="2031166"/>
                </a:lnTo>
                <a:lnTo>
                  <a:pt x="5595011" y="1557958"/>
                </a:lnTo>
                <a:close/>
                <a:moveTo>
                  <a:pt x="4492305" y="1557958"/>
                </a:moveTo>
                <a:lnTo>
                  <a:pt x="4019109" y="2031168"/>
                </a:lnTo>
                <a:lnTo>
                  <a:pt x="4488010" y="2500070"/>
                </a:lnTo>
                <a:lnTo>
                  <a:pt x="4548620" y="2500070"/>
                </a:lnTo>
                <a:lnTo>
                  <a:pt x="5017539" y="2031167"/>
                </a:lnTo>
                <a:lnTo>
                  <a:pt x="4544326" y="1557958"/>
                </a:lnTo>
                <a:close/>
                <a:moveTo>
                  <a:pt x="7644337" y="1557958"/>
                </a:moveTo>
                <a:lnTo>
                  <a:pt x="7171129" y="2031167"/>
                </a:lnTo>
                <a:lnTo>
                  <a:pt x="7640044" y="2500070"/>
                </a:lnTo>
                <a:lnTo>
                  <a:pt x="7700653" y="2500070"/>
                </a:lnTo>
                <a:lnTo>
                  <a:pt x="8169569" y="2031167"/>
                </a:lnTo>
                <a:lnTo>
                  <a:pt x="7696361" y="1557958"/>
                </a:lnTo>
                <a:close/>
                <a:moveTo>
                  <a:pt x="6593656" y="1557958"/>
                </a:moveTo>
                <a:lnTo>
                  <a:pt x="6120450" y="2031165"/>
                </a:lnTo>
                <a:lnTo>
                  <a:pt x="6589366" y="2500070"/>
                </a:lnTo>
                <a:lnTo>
                  <a:pt x="6649970" y="2500070"/>
                </a:lnTo>
                <a:lnTo>
                  <a:pt x="7118885" y="2031167"/>
                </a:lnTo>
                <a:lnTo>
                  <a:pt x="6645676" y="1557958"/>
                </a:lnTo>
                <a:close/>
                <a:moveTo>
                  <a:pt x="9745703" y="1557958"/>
                </a:moveTo>
                <a:lnTo>
                  <a:pt x="9272494" y="2031167"/>
                </a:lnTo>
                <a:lnTo>
                  <a:pt x="9741408" y="2500070"/>
                </a:lnTo>
                <a:lnTo>
                  <a:pt x="9802016" y="2500070"/>
                </a:lnTo>
                <a:lnTo>
                  <a:pt x="10270931" y="2031167"/>
                </a:lnTo>
                <a:lnTo>
                  <a:pt x="9797723" y="1557958"/>
                </a:lnTo>
                <a:close/>
                <a:moveTo>
                  <a:pt x="8695019" y="1557958"/>
                </a:moveTo>
                <a:lnTo>
                  <a:pt x="8221812" y="2031166"/>
                </a:lnTo>
                <a:lnTo>
                  <a:pt x="8690730" y="2500070"/>
                </a:lnTo>
                <a:lnTo>
                  <a:pt x="8751334" y="2500070"/>
                </a:lnTo>
                <a:lnTo>
                  <a:pt x="9220250" y="2031166"/>
                </a:lnTo>
                <a:lnTo>
                  <a:pt x="8747043" y="1557958"/>
                </a:lnTo>
                <a:close/>
                <a:moveTo>
                  <a:pt x="10796383" y="1557958"/>
                </a:moveTo>
                <a:lnTo>
                  <a:pt x="10323175" y="2031166"/>
                </a:lnTo>
                <a:lnTo>
                  <a:pt x="10792091" y="2500070"/>
                </a:lnTo>
                <a:lnTo>
                  <a:pt x="10852696" y="2500070"/>
                </a:lnTo>
                <a:lnTo>
                  <a:pt x="11321614" y="2031164"/>
                </a:lnTo>
                <a:lnTo>
                  <a:pt x="10848409" y="1557958"/>
                </a:lnTo>
                <a:close/>
                <a:moveTo>
                  <a:pt x="783781" y="1447135"/>
                </a:moveTo>
                <a:lnTo>
                  <a:pt x="894606" y="1447135"/>
                </a:lnTo>
                <a:lnTo>
                  <a:pt x="894606" y="1557959"/>
                </a:lnTo>
                <a:lnTo>
                  <a:pt x="783781" y="1557959"/>
                </a:lnTo>
                <a:close/>
                <a:moveTo>
                  <a:pt x="1834586" y="1447134"/>
                </a:moveTo>
                <a:lnTo>
                  <a:pt x="1945411" y="1447134"/>
                </a:lnTo>
                <a:lnTo>
                  <a:pt x="1945411" y="1557959"/>
                </a:lnTo>
                <a:lnTo>
                  <a:pt x="1834586" y="1557959"/>
                </a:lnTo>
                <a:close/>
                <a:moveTo>
                  <a:pt x="4987002" y="1447134"/>
                </a:moveTo>
                <a:lnTo>
                  <a:pt x="5097832" y="1447134"/>
                </a:lnTo>
                <a:lnTo>
                  <a:pt x="5097832" y="1557958"/>
                </a:lnTo>
                <a:lnTo>
                  <a:pt x="4987002" y="1557958"/>
                </a:lnTo>
                <a:close/>
                <a:moveTo>
                  <a:pt x="3936204" y="1447134"/>
                </a:moveTo>
                <a:lnTo>
                  <a:pt x="4047028" y="1447134"/>
                </a:lnTo>
                <a:lnTo>
                  <a:pt x="4047028" y="1557959"/>
                </a:lnTo>
                <a:lnTo>
                  <a:pt x="3936204" y="1557959"/>
                </a:lnTo>
                <a:close/>
                <a:moveTo>
                  <a:pt x="2885398" y="1447134"/>
                </a:moveTo>
                <a:lnTo>
                  <a:pt x="2996224" y="1447134"/>
                </a:lnTo>
                <a:lnTo>
                  <a:pt x="2996224" y="1557959"/>
                </a:lnTo>
                <a:lnTo>
                  <a:pt x="2885398" y="1557959"/>
                </a:lnTo>
                <a:close/>
                <a:moveTo>
                  <a:pt x="6037801" y="1447133"/>
                </a:moveTo>
                <a:lnTo>
                  <a:pt x="6148626" y="1447133"/>
                </a:lnTo>
                <a:lnTo>
                  <a:pt x="6148626" y="1557958"/>
                </a:lnTo>
                <a:lnTo>
                  <a:pt x="6037801" y="1557958"/>
                </a:lnTo>
                <a:close/>
                <a:moveTo>
                  <a:pt x="9190225" y="1447133"/>
                </a:moveTo>
                <a:lnTo>
                  <a:pt x="9301050" y="1447133"/>
                </a:lnTo>
                <a:lnTo>
                  <a:pt x="9301050" y="1557958"/>
                </a:lnTo>
                <a:lnTo>
                  <a:pt x="9190225" y="1557958"/>
                </a:lnTo>
                <a:close/>
                <a:moveTo>
                  <a:pt x="8139417" y="1447133"/>
                </a:moveTo>
                <a:lnTo>
                  <a:pt x="8250242" y="1447133"/>
                </a:lnTo>
                <a:lnTo>
                  <a:pt x="8250242" y="1557958"/>
                </a:lnTo>
                <a:lnTo>
                  <a:pt x="8139417" y="1557958"/>
                </a:lnTo>
                <a:close/>
                <a:moveTo>
                  <a:pt x="7088609" y="1447133"/>
                </a:moveTo>
                <a:lnTo>
                  <a:pt x="7199434" y="1447133"/>
                </a:lnTo>
                <a:lnTo>
                  <a:pt x="7199434" y="1557958"/>
                </a:lnTo>
                <a:lnTo>
                  <a:pt x="7088609" y="1557958"/>
                </a:lnTo>
                <a:close/>
                <a:moveTo>
                  <a:pt x="10241033" y="1447133"/>
                </a:moveTo>
                <a:lnTo>
                  <a:pt x="10351858" y="1447133"/>
                </a:lnTo>
                <a:lnTo>
                  <a:pt x="10351858" y="1557957"/>
                </a:lnTo>
                <a:lnTo>
                  <a:pt x="10241033" y="1557957"/>
                </a:lnTo>
                <a:close/>
                <a:moveTo>
                  <a:pt x="11291841" y="1447133"/>
                </a:moveTo>
                <a:lnTo>
                  <a:pt x="11402666" y="1447133"/>
                </a:lnTo>
                <a:lnTo>
                  <a:pt x="11402666" y="1557957"/>
                </a:lnTo>
                <a:lnTo>
                  <a:pt x="11291841" y="1557957"/>
                </a:lnTo>
                <a:close/>
                <a:moveTo>
                  <a:pt x="2942310" y="1006607"/>
                </a:moveTo>
                <a:lnTo>
                  <a:pt x="2470820" y="1478100"/>
                </a:lnTo>
                <a:lnTo>
                  <a:pt x="2470820" y="1533556"/>
                </a:lnTo>
                <a:lnTo>
                  <a:pt x="2942310" y="2005047"/>
                </a:lnTo>
                <a:lnTo>
                  <a:pt x="3410804" y="1536556"/>
                </a:lnTo>
                <a:lnTo>
                  <a:pt x="3410804" y="1475099"/>
                </a:lnTo>
                <a:close/>
                <a:moveTo>
                  <a:pt x="1891623" y="1006607"/>
                </a:moveTo>
                <a:lnTo>
                  <a:pt x="1420008" y="1478224"/>
                </a:lnTo>
                <a:lnTo>
                  <a:pt x="1420008" y="1533431"/>
                </a:lnTo>
                <a:lnTo>
                  <a:pt x="1891623" y="2005047"/>
                </a:lnTo>
                <a:lnTo>
                  <a:pt x="2359996" y="1536681"/>
                </a:lnTo>
                <a:lnTo>
                  <a:pt x="2359996" y="1474975"/>
                </a:lnTo>
                <a:close/>
                <a:moveTo>
                  <a:pt x="840943" y="1006607"/>
                </a:moveTo>
                <a:lnTo>
                  <a:pt x="369202" y="1478351"/>
                </a:lnTo>
                <a:lnTo>
                  <a:pt x="369202" y="1533303"/>
                </a:lnTo>
                <a:lnTo>
                  <a:pt x="840944" y="2005046"/>
                </a:lnTo>
                <a:lnTo>
                  <a:pt x="1309184" y="1536806"/>
                </a:lnTo>
                <a:lnTo>
                  <a:pt x="1309184" y="1474850"/>
                </a:lnTo>
                <a:close/>
                <a:moveTo>
                  <a:pt x="3992987" y="1006606"/>
                </a:moveTo>
                <a:lnTo>
                  <a:pt x="3521631" y="1477974"/>
                </a:lnTo>
                <a:lnTo>
                  <a:pt x="3521631" y="1533680"/>
                </a:lnTo>
                <a:lnTo>
                  <a:pt x="3992986" y="2005046"/>
                </a:lnTo>
                <a:lnTo>
                  <a:pt x="4461598" y="1536423"/>
                </a:lnTo>
                <a:lnTo>
                  <a:pt x="4461598" y="1475230"/>
                </a:lnTo>
                <a:close/>
                <a:moveTo>
                  <a:pt x="6094326" y="1006605"/>
                </a:moveTo>
                <a:lnTo>
                  <a:pt x="5623230" y="1477714"/>
                </a:lnTo>
                <a:lnTo>
                  <a:pt x="5623230" y="1533934"/>
                </a:lnTo>
                <a:lnTo>
                  <a:pt x="6094328" y="2005044"/>
                </a:lnTo>
                <a:lnTo>
                  <a:pt x="6563205" y="1536166"/>
                </a:lnTo>
                <a:lnTo>
                  <a:pt x="6563205" y="1475487"/>
                </a:lnTo>
                <a:close/>
                <a:moveTo>
                  <a:pt x="9246371" y="1006604"/>
                </a:moveTo>
                <a:lnTo>
                  <a:pt x="8775646" y="1477332"/>
                </a:lnTo>
                <a:lnTo>
                  <a:pt x="8775646" y="1534319"/>
                </a:lnTo>
                <a:lnTo>
                  <a:pt x="9246371" y="2005045"/>
                </a:lnTo>
                <a:lnTo>
                  <a:pt x="9715629" y="1535786"/>
                </a:lnTo>
                <a:lnTo>
                  <a:pt x="9715629" y="1475864"/>
                </a:lnTo>
                <a:close/>
                <a:moveTo>
                  <a:pt x="5043669" y="1006604"/>
                </a:moveTo>
                <a:lnTo>
                  <a:pt x="4572422" y="1477843"/>
                </a:lnTo>
                <a:lnTo>
                  <a:pt x="4572422" y="1533811"/>
                </a:lnTo>
                <a:lnTo>
                  <a:pt x="5043664" y="2005045"/>
                </a:lnTo>
                <a:lnTo>
                  <a:pt x="5512407" y="1536296"/>
                </a:lnTo>
                <a:lnTo>
                  <a:pt x="5512407" y="1475351"/>
                </a:lnTo>
                <a:close/>
                <a:moveTo>
                  <a:pt x="11347735" y="1006604"/>
                </a:moveTo>
                <a:lnTo>
                  <a:pt x="10877262" y="1477079"/>
                </a:lnTo>
                <a:lnTo>
                  <a:pt x="10877262" y="1534567"/>
                </a:lnTo>
                <a:lnTo>
                  <a:pt x="11347736" y="2005041"/>
                </a:lnTo>
                <a:lnTo>
                  <a:pt x="11817249" y="1535528"/>
                </a:lnTo>
                <a:lnTo>
                  <a:pt x="11817249" y="1476120"/>
                </a:lnTo>
                <a:close/>
                <a:moveTo>
                  <a:pt x="8195690" y="1006604"/>
                </a:moveTo>
                <a:lnTo>
                  <a:pt x="7724838" y="1477458"/>
                </a:lnTo>
                <a:lnTo>
                  <a:pt x="7724838" y="1534191"/>
                </a:lnTo>
                <a:lnTo>
                  <a:pt x="8195691" y="2005044"/>
                </a:lnTo>
                <a:lnTo>
                  <a:pt x="8664821" y="1535914"/>
                </a:lnTo>
                <a:lnTo>
                  <a:pt x="8664821" y="1475736"/>
                </a:lnTo>
                <a:close/>
                <a:moveTo>
                  <a:pt x="7145009" y="1006604"/>
                </a:moveTo>
                <a:lnTo>
                  <a:pt x="6674030" y="1477584"/>
                </a:lnTo>
                <a:lnTo>
                  <a:pt x="6674030" y="1534069"/>
                </a:lnTo>
                <a:lnTo>
                  <a:pt x="7145007" y="2005046"/>
                </a:lnTo>
                <a:lnTo>
                  <a:pt x="7614013" y="1536039"/>
                </a:lnTo>
                <a:lnTo>
                  <a:pt x="7614013" y="1475610"/>
                </a:lnTo>
                <a:close/>
                <a:moveTo>
                  <a:pt x="10297056" y="1006603"/>
                </a:moveTo>
                <a:lnTo>
                  <a:pt x="9826454" y="1477207"/>
                </a:lnTo>
                <a:lnTo>
                  <a:pt x="9826454" y="1534445"/>
                </a:lnTo>
                <a:lnTo>
                  <a:pt x="10297053" y="2005045"/>
                </a:lnTo>
                <a:lnTo>
                  <a:pt x="10766437" y="1535660"/>
                </a:lnTo>
                <a:lnTo>
                  <a:pt x="10766437" y="1475986"/>
                </a:lnTo>
                <a:close/>
                <a:moveTo>
                  <a:pt x="258361" y="922634"/>
                </a:moveTo>
                <a:lnTo>
                  <a:pt x="369186" y="922634"/>
                </a:lnTo>
                <a:lnTo>
                  <a:pt x="369186" y="1033459"/>
                </a:lnTo>
                <a:lnTo>
                  <a:pt x="258361" y="1033459"/>
                </a:lnTo>
                <a:close/>
                <a:moveTo>
                  <a:pt x="2359977" y="922633"/>
                </a:moveTo>
                <a:lnTo>
                  <a:pt x="2470802" y="922633"/>
                </a:lnTo>
                <a:lnTo>
                  <a:pt x="2470802" y="1033458"/>
                </a:lnTo>
                <a:lnTo>
                  <a:pt x="2359977" y="1033458"/>
                </a:lnTo>
                <a:close/>
                <a:moveTo>
                  <a:pt x="1309169" y="922633"/>
                </a:moveTo>
                <a:lnTo>
                  <a:pt x="1419993" y="922633"/>
                </a:lnTo>
                <a:lnTo>
                  <a:pt x="1419993" y="1033458"/>
                </a:lnTo>
                <a:lnTo>
                  <a:pt x="1309169" y="1033458"/>
                </a:lnTo>
                <a:close/>
                <a:moveTo>
                  <a:pt x="5512398" y="922633"/>
                </a:moveTo>
                <a:lnTo>
                  <a:pt x="5623223" y="922633"/>
                </a:lnTo>
                <a:lnTo>
                  <a:pt x="5623223" y="1033458"/>
                </a:lnTo>
                <a:lnTo>
                  <a:pt x="5512398" y="1033458"/>
                </a:lnTo>
                <a:close/>
                <a:moveTo>
                  <a:pt x="4461591" y="922633"/>
                </a:moveTo>
                <a:lnTo>
                  <a:pt x="4572415" y="922633"/>
                </a:lnTo>
                <a:lnTo>
                  <a:pt x="4572415" y="1033458"/>
                </a:lnTo>
                <a:lnTo>
                  <a:pt x="4461591" y="1033458"/>
                </a:lnTo>
                <a:close/>
                <a:moveTo>
                  <a:pt x="3410785" y="922633"/>
                </a:moveTo>
                <a:lnTo>
                  <a:pt x="3521610" y="922633"/>
                </a:lnTo>
                <a:lnTo>
                  <a:pt x="3521610" y="1033458"/>
                </a:lnTo>
                <a:lnTo>
                  <a:pt x="3410785" y="1033458"/>
                </a:lnTo>
                <a:close/>
                <a:moveTo>
                  <a:pt x="7614013" y="922633"/>
                </a:moveTo>
                <a:lnTo>
                  <a:pt x="7724838" y="922633"/>
                </a:lnTo>
                <a:lnTo>
                  <a:pt x="7724838" y="1033458"/>
                </a:lnTo>
                <a:lnTo>
                  <a:pt x="7614013" y="1033458"/>
                </a:lnTo>
                <a:close/>
                <a:moveTo>
                  <a:pt x="6563205" y="922633"/>
                </a:moveTo>
                <a:lnTo>
                  <a:pt x="6674030" y="922633"/>
                </a:lnTo>
                <a:lnTo>
                  <a:pt x="6674030" y="1033458"/>
                </a:lnTo>
                <a:lnTo>
                  <a:pt x="6563205" y="1033458"/>
                </a:lnTo>
                <a:close/>
                <a:moveTo>
                  <a:pt x="10766437" y="922633"/>
                </a:moveTo>
                <a:lnTo>
                  <a:pt x="10877262" y="922633"/>
                </a:lnTo>
                <a:lnTo>
                  <a:pt x="10877262" y="1033458"/>
                </a:lnTo>
                <a:lnTo>
                  <a:pt x="10766437" y="1033458"/>
                </a:lnTo>
                <a:close/>
                <a:moveTo>
                  <a:pt x="9715629" y="922633"/>
                </a:moveTo>
                <a:lnTo>
                  <a:pt x="9826454" y="922633"/>
                </a:lnTo>
                <a:lnTo>
                  <a:pt x="9826454" y="1033458"/>
                </a:lnTo>
                <a:lnTo>
                  <a:pt x="9715629" y="1033458"/>
                </a:lnTo>
                <a:close/>
                <a:moveTo>
                  <a:pt x="8664821" y="922633"/>
                </a:moveTo>
                <a:lnTo>
                  <a:pt x="8775646" y="922633"/>
                </a:lnTo>
                <a:lnTo>
                  <a:pt x="8775646" y="1033458"/>
                </a:lnTo>
                <a:lnTo>
                  <a:pt x="8664821" y="1033458"/>
                </a:lnTo>
                <a:close/>
                <a:moveTo>
                  <a:pt x="11817249" y="922633"/>
                </a:moveTo>
                <a:lnTo>
                  <a:pt x="11928074" y="922633"/>
                </a:lnTo>
                <a:lnTo>
                  <a:pt x="11928074" y="1033458"/>
                </a:lnTo>
                <a:lnTo>
                  <a:pt x="11817249" y="1033458"/>
                </a:lnTo>
                <a:close/>
                <a:moveTo>
                  <a:pt x="1337485" y="510062"/>
                </a:moveTo>
                <a:lnTo>
                  <a:pt x="867065" y="980486"/>
                </a:lnTo>
                <a:lnTo>
                  <a:pt x="1333712" y="1447134"/>
                </a:lnTo>
                <a:lnTo>
                  <a:pt x="1398855" y="1447134"/>
                </a:lnTo>
                <a:lnTo>
                  <a:pt x="1865501" y="980486"/>
                </a:lnTo>
                <a:lnTo>
                  <a:pt x="1395081" y="510062"/>
                </a:lnTo>
                <a:close/>
                <a:moveTo>
                  <a:pt x="2388173" y="510062"/>
                </a:moveTo>
                <a:lnTo>
                  <a:pt x="1917745" y="980486"/>
                </a:lnTo>
                <a:lnTo>
                  <a:pt x="2384399" y="1447134"/>
                </a:lnTo>
                <a:lnTo>
                  <a:pt x="2449542" y="1447134"/>
                </a:lnTo>
                <a:lnTo>
                  <a:pt x="2916189" y="980486"/>
                </a:lnTo>
                <a:lnTo>
                  <a:pt x="2445767" y="510062"/>
                </a:lnTo>
                <a:close/>
                <a:moveTo>
                  <a:pt x="3438856" y="510062"/>
                </a:moveTo>
                <a:lnTo>
                  <a:pt x="2968432" y="980486"/>
                </a:lnTo>
                <a:lnTo>
                  <a:pt x="3435083" y="1447134"/>
                </a:lnTo>
                <a:lnTo>
                  <a:pt x="3500228" y="1447134"/>
                </a:lnTo>
                <a:lnTo>
                  <a:pt x="3966865" y="980485"/>
                </a:lnTo>
                <a:lnTo>
                  <a:pt x="3496454" y="510062"/>
                </a:lnTo>
                <a:close/>
                <a:moveTo>
                  <a:pt x="4489518" y="510062"/>
                </a:moveTo>
                <a:lnTo>
                  <a:pt x="4019109" y="980485"/>
                </a:lnTo>
                <a:lnTo>
                  <a:pt x="4485744" y="1447134"/>
                </a:lnTo>
                <a:lnTo>
                  <a:pt x="4550887" y="1447134"/>
                </a:lnTo>
                <a:lnTo>
                  <a:pt x="5017543" y="980483"/>
                </a:lnTo>
                <a:lnTo>
                  <a:pt x="4547118" y="510062"/>
                </a:lnTo>
                <a:close/>
                <a:moveTo>
                  <a:pt x="5540201" y="510062"/>
                </a:moveTo>
                <a:lnTo>
                  <a:pt x="5069792" y="980483"/>
                </a:lnTo>
                <a:lnTo>
                  <a:pt x="5536431" y="1447134"/>
                </a:lnTo>
                <a:lnTo>
                  <a:pt x="5601567" y="1447134"/>
                </a:lnTo>
                <a:lnTo>
                  <a:pt x="6068204" y="980484"/>
                </a:lnTo>
                <a:lnTo>
                  <a:pt x="5597797" y="510062"/>
                </a:lnTo>
                <a:close/>
                <a:moveTo>
                  <a:pt x="6590867" y="510062"/>
                </a:moveTo>
                <a:lnTo>
                  <a:pt x="6120447" y="980484"/>
                </a:lnTo>
                <a:lnTo>
                  <a:pt x="6587095" y="1447133"/>
                </a:lnTo>
                <a:lnTo>
                  <a:pt x="6652238" y="1447133"/>
                </a:lnTo>
                <a:lnTo>
                  <a:pt x="7118887" y="980483"/>
                </a:lnTo>
                <a:lnTo>
                  <a:pt x="6648468" y="510062"/>
                </a:lnTo>
                <a:close/>
                <a:moveTo>
                  <a:pt x="7641550" y="510061"/>
                </a:moveTo>
                <a:lnTo>
                  <a:pt x="7171131" y="980482"/>
                </a:lnTo>
                <a:lnTo>
                  <a:pt x="7637780" y="1447133"/>
                </a:lnTo>
                <a:lnTo>
                  <a:pt x="7702919" y="1447133"/>
                </a:lnTo>
                <a:lnTo>
                  <a:pt x="8169568" y="980483"/>
                </a:lnTo>
                <a:lnTo>
                  <a:pt x="7699149" y="510061"/>
                </a:lnTo>
                <a:close/>
                <a:moveTo>
                  <a:pt x="8692232" y="510061"/>
                </a:moveTo>
                <a:lnTo>
                  <a:pt x="8221811" y="980484"/>
                </a:lnTo>
                <a:lnTo>
                  <a:pt x="8688459" y="1447133"/>
                </a:lnTo>
                <a:lnTo>
                  <a:pt x="8753603" y="1447133"/>
                </a:lnTo>
                <a:lnTo>
                  <a:pt x="9220250" y="980484"/>
                </a:lnTo>
                <a:lnTo>
                  <a:pt x="8749829" y="510061"/>
                </a:lnTo>
                <a:close/>
                <a:moveTo>
                  <a:pt x="10793597" y="510061"/>
                </a:moveTo>
                <a:lnTo>
                  <a:pt x="10323178" y="980482"/>
                </a:lnTo>
                <a:lnTo>
                  <a:pt x="10789828" y="1447133"/>
                </a:lnTo>
                <a:lnTo>
                  <a:pt x="10854964" y="1447133"/>
                </a:lnTo>
                <a:lnTo>
                  <a:pt x="11321613" y="980483"/>
                </a:lnTo>
                <a:lnTo>
                  <a:pt x="10851193" y="510061"/>
                </a:lnTo>
                <a:close/>
                <a:moveTo>
                  <a:pt x="9742913" y="510061"/>
                </a:moveTo>
                <a:lnTo>
                  <a:pt x="9272493" y="980483"/>
                </a:lnTo>
                <a:lnTo>
                  <a:pt x="9739141" y="1447133"/>
                </a:lnTo>
                <a:lnTo>
                  <a:pt x="9804283" y="1447133"/>
                </a:lnTo>
                <a:lnTo>
                  <a:pt x="10270933" y="980481"/>
                </a:lnTo>
                <a:lnTo>
                  <a:pt x="9800515" y="510061"/>
                </a:lnTo>
                <a:close/>
                <a:moveTo>
                  <a:pt x="783785" y="399238"/>
                </a:moveTo>
                <a:lnTo>
                  <a:pt x="894609" y="399238"/>
                </a:lnTo>
                <a:lnTo>
                  <a:pt x="894609" y="510062"/>
                </a:lnTo>
                <a:lnTo>
                  <a:pt x="783785" y="510062"/>
                </a:lnTo>
                <a:close/>
                <a:moveTo>
                  <a:pt x="2885401" y="399237"/>
                </a:moveTo>
                <a:lnTo>
                  <a:pt x="2996227" y="399237"/>
                </a:lnTo>
                <a:lnTo>
                  <a:pt x="2996227" y="510062"/>
                </a:lnTo>
                <a:lnTo>
                  <a:pt x="2885401" y="510062"/>
                </a:lnTo>
                <a:close/>
                <a:moveTo>
                  <a:pt x="1834590" y="399237"/>
                </a:moveTo>
                <a:lnTo>
                  <a:pt x="1945415" y="399237"/>
                </a:lnTo>
                <a:lnTo>
                  <a:pt x="1945415" y="510062"/>
                </a:lnTo>
                <a:lnTo>
                  <a:pt x="1834590" y="510062"/>
                </a:lnTo>
                <a:close/>
                <a:moveTo>
                  <a:pt x="3936208" y="399237"/>
                </a:moveTo>
                <a:lnTo>
                  <a:pt x="4047032" y="399237"/>
                </a:lnTo>
                <a:lnTo>
                  <a:pt x="4047032" y="510062"/>
                </a:lnTo>
                <a:lnTo>
                  <a:pt x="3936208" y="510062"/>
                </a:lnTo>
                <a:close/>
                <a:moveTo>
                  <a:pt x="4987004" y="399237"/>
                </a:moveTo>
                <a:lnTo>
                  <a:pt x="5097834" y="399237"/>
                </a:lnTo>
                <a:lnTo>
                  <a:pt x="5097834" y="510062"/>
                </a:lnTo>
                <a:lnTo>
                  <a:pt x="4987004" y="510062"/>
                </a:lnTo>
                <a:close/>
                <a:moveTo>
                  <a:pt x="6037802" y="399237"/>
                </a:moveTo>
                <a:lnTo>
                  <a:pt x="6148626" y="399237"/>
                </a:lnTo>
                <a:lnTo>
                  <a:pt x="6148626" y="510062"/>
                </a:lnTo>
                <a:lnTo>
                  <a:pt x="6037802" y="510062"/>
                </a:lnTo>
                <a:close/>
                <a:moveTo>
                  <a:pt x="7088609" y="399237"/>
                </a:moveTo>
                <a:lnTo>
                  <a:pt x="7199434" y="399237"/>
                </a:lnTo>
                <a:lnTo>
                  <a:pt x="7199434" y="510061"/>
                </a:lnTo>
                <a:lnTo>
                  <a:pt x="7088609" y="510061"/>
                </a:lnTo>
                <a:close/>
                <a:moveTo>
                  <a:pt x="8139417" y="399237"/>
                </a:moveTo>
                <a:lnTo>
                  <a:pt x="8250242" y="399237"/>
                </a:lnTo>
                <a:lnTo>
                  <a:pt x="8250242" y="510061"/>
                </a:lnTo>
                <a:lnTo>
                  <a:pt x="8139417" y="510061"/>
                </a:lnTo>
                <a:close/>
                <a:moveTo>
                  <a:pt x="9190225" y="399236"/>
                </a:moveTo>
                <a:lnTo>
                  <a:pt x="9301050" y="399236"/>
                </a:lnTo>
                <a:lnTo>
                  <a:pt x="9301050" y="510061"/>
                </a:lnTo>
                <a:lnTo>
                  <a:pt x="9190225" y="510061"/>
                </a:lnTo>
                <a:close/>
                <a:moveTo>
                  <a:pt x="10241033" y="399236"/>
                </a:moveTo>
                <a:lnTo>
                  <a:pt x="10351858" y="399236"/>
                </a:lnTo>
                <a:lnTo>
                  <a:pt x="10351858" y="510061"/>
                </a:lnTo>
                <a:lnTo>
                  <a:pt x="10241033" y="510061"/>
                </a:lnTo>
                <a:close/>
                <a:moveTo>
                  <a:pt x="11291841" y="399236"/>
                </a:moveTo>
                <a:lnTo>
                  <a:pt x="11402666" y="399236"/>
                </a:lnTo>
                <a:lnTo>
                  <a:pt x="11402666" y="510061"/>
                </a:lnTo>
                <a:lnTo>
                  <a:pt x="11291841" y="510061"/>
                </a:lnTo>
                <a:close/>
                <a:moveTo>
                  <a:pt x="6138405" y="0"/>
                </a:moveTo>
                <a:lnTo>
                  <a:pt x="6190649" y="0"/>
                </a:lnTo>
                <a:lnTo>
                  <a:pt x="6589887" y="399237"/>
                </a:lnTo>
                <a:lnTo>
                  <a:pt x="6649449" y="399237"/>
                </a:lnTo>
                <a:lnTo>
                  <a:pt x="7048684" y="2"/>
                </a:lnTo>
                <a:lnTo>
                  <a:pt x="7100928" y="2"/>
                </a:lnTo>
                <a:lnTo>
                  <a:pt x="6674030" y="426899"/>
                </a:lnTo>
                <a:lnTo>
                  <a:pt x="6674030" y="483379"/>
                </a:lnTo>
                <a:lnTo>
                  <a:pt x="7145009" y="954361"/>
                </a:lnTo>
                <a:lnTo>
                  <a:pt x="7614013" y="485355"/>
                </a:lnTo>
                <a:lnTo>
                  <a:pt x="7614013" y="424926"/>
                </a:lnTo>
                <a:lnTo>
                  <a:pt x="7189086" y="0"/>
                </a:lnTo>
                <a:lnTo>
                  <a:pt x="7241329" y="0"/>
                </a:lnTo>
                <a:lnTo>
                  <a:pt x="7640566" y="399237"/>
                </a:lnTo>
                <a:lnTo>
                  <a:pt x="7700131" y="399237"/>
                </a:lnTo>
                <a:lnTo>
                  <a:pt x="8099367" y="1"/>
                </a:lnTo>
                <a:lnTo>
                  <a:pt x="8151611" y="1"/>
                </a:lnTo>
                <a:lnTo>
                  <a:pt x="7724838" y="426774"/>
                </a:lnTo>
                <a:lnTo>
                  <a:pt x="7724838" y="483508"/>
                </a:lnTo>
                <a:lnTo>
                  <a:pt x="8195689" y="954363"/>
                </a:lnTo>
                <a:lnTo>
                  <a:pt x="8664821" y="485229"/>
                </a:lnTo>
                <a:lnTo>
                  <a:pt x="8664821" y="425053"/>
                </a:lnTo>
                <a:lnTo>
                  <a:pt x="8239767" y="0"/>
                </a:lnTo>
                <a:lnTo>
                  <a:pt x="8292011" y="0"/>
                </a:lnTo>
                <a:lnTo>
                  <a:pt x="8691248" y="399236"/>
                </a:lnTo>
                <a:lnTo>
                  <a:pt x="8750812" y="399236"/>
                </a:lnTo>
                <a:lnTo>
                  <a:pt x="9150049" y="1"/>
                </a:lnTo>
                <a:lnTo>
                  <a:pt x="9202293" y="1"/>
                </a:lnTo>
                <a:lnTo>
                  <a:pt x="8775646" y="426647"/>
                </a:lnTo>
                <a:lnTo>
                  <a:pt x="8775646" y="483635"/>
                </a:lnTo>
                <a:lnTo>
                  <a:pt x="9246372" y="954363"/>
                </a:lnTo>
                <a:lnTo>
                  <a:pt x="9715629" y="485103"/>
                </a:lnTo>
                <a:lnTo>
                  <a:pt x="9715629" y="425175"/>
                </a:lnTo>
                <a:lnTo>
                  <a:pt x="9290453" y="0"/>
                </a:lnTo>
                <a:lnTo>
                  <a:pt x="9342696" y="0"/>
                </a:lnTo>
                <a:lnTo>
                  <a:pt x="9741934" y="399236"/>
                </a:lnTo>
                <a:lnTo>
                  <a:pt x="9801496" y="399236"/>
                </a:lnTo>
                <a:lnTo>
                  <a:pt x="10200732" y="1"/>
                </a:lnTo>
                <a:lnTo>
                  <a:pt x="10252974" y="1"/>
                </a:lnTo>
                <a:lnTo>
                  <a:pt x="9826454" y="426520"/>
                </a:lnTo>
                <a:lnTo>
                  <a:pt x="9826454" y="483756"/>
                </a:lnTo>
                <a:lnTo>
                  <a:pt x="10297055" y="954360"/>
                </a:lnTo>
                <a:lnTo>
                  <a:pt x="10766437" y="484975"/>
                </a:lnTo>
                <a:lnTo>
                  <a:pt x="10766437" y="425305"/>
                </a:lnTo>
                <a:lnTo>
                  <a:pt x="10341131" y="0"/>
                </a:lnTo>
                <a:lnTo>
                  <a:pt x="10393375" y="0"/>
                </a:lnTo>
                <a:lnTo>
                  <a:pt x="10792612" y="399236"/>
                </a:lnTo>
                <a:lnTo>
                  <a:pt x="10852176" y="399236"/>
                </a:lnTo>
                <a:lnTo>
                  <a:pt x="11251411" y="3"/>
                </a:lnTo>
                <a:lnTo>
                  <a:pt x="11303657" y="3"/>
                </a:lnTo>
                <a:lnTo>
                  <a:pt x="10877262" y="426397"/>
                </a:lnTo>
                <a:lnTo>
                  <a:pt x="10877262" y="483887"/>
                </a:lnTo>
                <a:lnTo>
                  <a:pt x="11347735" y="954362"/>
                </a:lnTo>
                <a:lnTo>
                  <a:pt x="11817249" y="484846"/>
                </a:lnTo>
                <a:lnTo>
                  <a:pt x="11817249" y="425436"/>
                </a:lnTo>
                <a:lnTo>
                  <a:pt x="11391812" y="0"/>
                </a:lnTo>
                <a:lnTo>
                  <a:pt x="11444056" y="0"/>
                </a:lnTo>
                <a:lnTo>
                  <a:pt x="11843293" y="399236"/>
                </a:lnTo>
                <a:lnTo>
                  <a:pt x="11902859" y="399236"/>
                </a:lnTo>
                <a:lnTo>
                  <a:pt x="12191973" y="110123"/>
                </a:lnTo>
                <a:lnTo>
                  <a:pt x="12191973" y="162366"/>
                </a:lnTo>
                <a:lnTo>
                  <a:pt x="11928074" y="426265"/>
                </a:lnTo>
                <a:lnTo>
                  <a:pt x="11928074" y="484017"/>
                </a:lnTo>
                <a:lnTo>
                  <a:pt x="12191974" y="747926"/>
                </a:lnTo>
                <a:lnTo>
                  <a:pt x="12191974" y="800166"/>
                </a:lnTo>
                <a:lnTo>
                  <a:pt x="11901874" y="510061"/>
                </a:lnTo>
                <a:lnTo>
                  <a:pt x="11844278" y="510061"/>
                </a:lnTo>
                <a:lnTo>
                  <a:pt x="11373857" y="980483"/>
                </a:lnTo>
                <a:lnTo>
                  <a:pt x="11840505" y="1447132"/>
                </a:lnTo>
                <a:lnTo>
                  <a:pt x="11905645" y="1447132"/>
                </a:lnTo>
                <a:lnTo>
                  <a:pt x="12191976" y="1160803"/>
                </a:lnTo>
                <a:lnTo>
                  <a:pt x="12191976" y="1213046"/>
                </a:lnTo>
                <a:lnTo>
                  <a:pt x="11928074" y="1476947"/>
                </a:lnTo>
                <a:lnTo>
                  <a:pt x="11928074" y="1534702"/>
                </a:lnTo>
                <a:lnTo>
                  <a:pt x="12191975" y="1798604"/>
                </a:lnTo>
                <a:lnTo>
                  <a:pt x="12191975" y="1850847"/>
                </a:lnTo>
                <a:lnTo>
                  <a:pt x="11899087" y="1557957"/>
                </a:lnTo>
                <a:lnTo>
                  <a:pt x="11847063" y="1557957"/>
                </a:lnTo>
                <a:lnTo>
                  <a:pt x="11373858" y="2031163"/>
                </a:lnTo>
                <a:lnTo>
                  <a:pt x="11842778" y="2500070"/>
                </a:lnTo>
                <a:lnTo>
                  <a:pt x="11903378" y="2500070"/>
                </a:lnTo>
                <a:lnTo>
                  <a:pt x="12191975" y="2211473"/>
                </a:lnTo>
                <a:lnTo>
                  <a:pt x="12191974" y="2263716"/>
                </a:lnTo>
                <a:lnTo>
                  <a:pt x="11928074" y="2527616"/>
                </a:lnTo>
                <a:lnTo>
                  <a:pt x="11928074" y="2585366"/>
                </a:lnTo>
                <a:lnTo>
                  <a:pt x="12191978" y="2849270"/>
                </a:lnTo>
                <a:lnTo>
                  <a:pt x="12191977" y="2901515"/>
                </a:lnTo>
                <a:lnTo>
                  <a:pt x="11901357" y="2610895"/>
                </a:lnTo>
                <a:lnTo>
                  <a:pt x="11844795" y="2610895"/>
                </a:lnTo>
                <a:lnTo>
                  <a:pt x="11373856" y="3081835"/>
                </a:lnTo>
                <a:lnTo>
                  <a:pt x="11843230" y="3551209"/>
                </a:lnTo>
                <a:lnTo>
                  <a:pt x="11902922" y="3551209"/>
                </a:lnTo>
                <a:lnTo>
                  <a:pt x="12191974" y="3262156"/>
                </a:lnTo>
                <a:lnTo>
                  <a:pt x="12191974" y="3314400"/>
                </a:lnTo>
                <a:lnTo>
                  <a:pt x="11928074" y="3578299"/>
                </a:lnTo>
                <a:lnTo>
                  <a:pt x="11928074" y="3636053"/>
                </a:lnTo>
                <a:lnTo>
                  <a:pt x="12191975" y="3899954"/>
                </a:lnTo>
                <a:lnTo>
                  <a:pt x="12191975" y="3952198"/>
                </a:lnTo>
                <a:lnTo>
                  <a:pt x="11901811" y="3662034"/>
                </a:lnTo>
                <a:lnTo>
                  <a:pt x="11844339" y="3662034"/>
                </a:lnTo>
                <a:lnTo>
                  <a:pt x="11373856" y="4132518"/>
                </a:lnTo>
                <a:lnTo>
                  <a:pt x="11813331" y="4571992"/>
                </a:lnTo>
                <a:lnTo>
                  <a:pt x="11761089" y="4571991"/>
                </a:lnTo>
                <a:lnTo>
                  <a:pt x="11347736" y="4158638"/>
                </a:lnTo>
                <a:lnTo>
                  <a:pt x="10934382" y="4571992"/>
                </a:lnTo>
                <a:lnTo>
                  <a:pt x="10882138" y="4571992"/>
                </a:lnTo>
                <a:lnTo>
                  <a:pt x="11321614" y="4132516"/>
                </a:lnTo>
                <a:lnTo>
                  <a:pt x="10851132" y="3662034"/>
                </a:lnTo>
                <a:lnTo>
                  <a:pt x="10793656" y="3662034"/>
                </a:lnTo>
                <a:lnTo>
                  <a:pt x="10323175" y="4132515"/>
                </a:lnTo>
                <a:lnTo>
                  <a:pt x="10762651" y="4571991"/>
                </a:lnTo>
                <a:lnTo>
                  <a:pt x="10710406" y="4571992"/>
                </a:lnTo>
                <a:lnTo>
                  <a:pt x="10297052" y="4158638"/>
                </a:lnTo>
                <a:lnTo>
                  <a:pt x="9883699" y="4571992"/>
                </a:lnTo>
                <a:lnTo>
                  <a:pt x="9831456" y="4571992"/>
                </a:lnTo>
                <a:lnTo>
                  <a:pt x="10270931" y="4132517"/>
                </a:lnTo>
                <a:lnTo>
                  <a:pt x="9800448" y="3662034"/>
                </a:lnTo>
                <a:lnTo>
                  <a:pt x="9742974" y="3662034"/>
                </a:lnTo>
                <a:lnTo>
                  <a:pt x="9272491" y="4132517"/>
                </a:lnTo>
                <a:lnTo>
                  <a:pt x="9711968" y="4571993"/>
                </a:lnTo>
                <a:lnTo>
                  <a:pt x="9659723" y="4571993"/>
                </a:lnTo>
                <a:lnTo>
                  <a:pt x="9246369" y="4158639"/>
                </a:lnTo>
                <a:lnTo>
                  <a:pt x="8833016" y="4571992"/>
                </a:lnTo>
                <a:lnTo>
                  <a:pt x="8780772" y="4571992"/>
                </a:lnTo>
                <a:lnTo>
                  <a:pt x="9220247" y="4132517"/>
                </a:lnTo>
                <a:lnTo>
                  <a:pt x="8749764" y="3662034"/>
                </a:lnTo>
                <a:lnTo>
                  <a:pt x="8692294" y="3662034"/>
                </a:lnTo>
                <a:lnTo>
                  <a:pt x="8221812" y="4132516"/>
                </a:lnTo>
                <a:lnTo>
                  <a:pt x="8661288" y="4571992"/>
                </a:lnTo>
                <a:lnTo>
                  <a:pt x="8609042" y="4571992"/>
                </a:lnTo>
                <a:lnTo>
                  <a:pt x="8195689" y="4158639"/>
                </a:lnTo>
                <a:lnTo>
                  <a:pt x="7782334" y="4571994"/>
                </a:lnTo>
                <a:lnTo>
                  <a:pt x="7730092" y="4571994"/>
                </a:lnTo>
                <a:lnTo>
                  <a:pt x="8169568" y="4132518"/>
                </a:lnTo>
                <a:lnTo>
                  <a:pt x="7699085" y="3662034"/>
                </a:lnTo>
                <a:lnTo>
                  <a:pt x="7641614" y="3662034"/>
                </a:lnTo>
                <a:lnTo>
                  <a:pt x="7171129" y="4132518"/>
                </a:lnTo>
                <a:lnTo>
                  <a:pt x="7610604" y="4571993"/>
                </a:lnTo>
                <a:lnTo>
                  <a:pt x="7558360" y="4571993"/>
                </a:lnTo>
                <a:lnTo>
                  <a:pt x="7145007" y="4158640"/>
                </a:lnTo>
                <a:lnTo>
                  <a:pt x="6731655" y="4571993"/>
                </a:lnTo>
                <a:lnTo>
                  <a:pt x="6679410" y="4571993"/>
                </a:lnTo>
                <a:lnTo>
                  <a:pt x="7118885" y="4132518"/>
                </a:lnTo>
                <a:lnTo>
                  <a:pt x="6648402" y="3662034"/>
                </a:lnTo>
                <a:lnTo>
                  <a:pt x="6590932" y="3662034"/>
                </a:lnTo>
                <a:lnTo>
                  <a:pt x="6120448" y="4132519"/>
                </a:lnTo>
                <a:lnTo>
                  <a:pt x="6559922" y="4571993"/>
                </a:lnTo>
                <a:lnTo>
                  <a:pt x="6507678" y="4571993"/>
                </a:lnTo>
                <a:lnTo>
                  <a:pt x="6094326" y="4158641"/>
                </a:lnTo>
                <a:lnTo>
                  <a:pt x="5680985" y="4571992"/>
                </a:lnTo>
                <a:lnTo>
                  <a:pt x="5628744" y="4571992"/>
                </a:lnTo>
                <a:lnTo>
                  <a:pt x="6068205" y="4132519"/>
                </a:lnTo>
                <a:lnTo>
                  <a:pt x="5597731" y="3662034"/>
                </a:lnTo>
                <a:lnTo>
                  <a:pt x="5540263" y="3662034"/>
                </a:lnTo>
                <a:lnTo>
                  <a:pt x="5069789" y="4132518"/>
                </a:lnTo>
                <a:lnTo>
                  <a:pt x="5509253" y="4571993"/>
                </a:lnTo>
                <a:lnTo>
                  <a:pt x="5457012" y="4571993"/>
                </a:lnTo>
                <a:lnTo>
                  <a:pt x="5043664" y="4158640"/>
                </a:lnTo>
                <a:lnTo>
                  <a:pt x="4630303" y="4571992"/>
                </a:lnTo>
                <a:lnTo>
                  <a:pt x="4578059" y="4571992"/>
                </a:lnTo>
                <a:lnTo>
                  <a:pt x="5017539" y="4132518"/>
                </a:lnTo>
                <a:lnTo>
                  <a:pt x="4547049" y="3662034"/>
                </a:lnTo>
                <a:lnTo>
                  <a:pt x="4489581" y="3662034"/>
                </a:lnTo>
                <a:lnTo>
                  <a:pt x="4019108" y="4132519"/>
                </a:lnTo>
                <a:lnTo>
                  <a:pt x="4458568" y="4571993"/>
                </a:lnTo>
                <a:lnTo>
                  <a:pt x="4406323" y="4571993"/>
                </a:lnTo>
                <a:lnTo>
                  <a:pt x="3992985" y="4158641"/>
                </a:lnTo>
                <a:lnTo>
                  <a:pt x="3579645" y="4571992"/>
                </a:lnTo>
                <a:lnTo>
                  <a:pt x="3527403" y="4571992"/>
                </a:lnTo>
                <a:lnTo>
                  <a:pt x="3966864" y="4132520"/>
                </a:lnTo>
                <a:lnTo>
                  <a:pt x="3496388" y="3662034"/>
                </a:lnTo>
                <a:lnTo>
                  <a:pt x="3438920" y="3662034"/>
                </a:lnTo>
                <a:lnTo>
                  <a:pt x="2968432" y="4132519"/>
                </a:lnTo>
                <a:lnTo>
                  <a:pt x="3407908" y="4571992"/>
                </a:lnTo>
                <a:lnTo>
                  <a:pt x="3355663" y="4571992"/>
                </a:lnTo>
                <a:lnTo>
                  <a:pt x="2942311" y="4158641"/>
                </a:lnTo>
                <a:lnTo>
                  <a:pt x="2528961" y="4571991"/>
                </a:lnTo>
                <a:lnTo>
                  <a:pt x="2476717" y="4571991"/>
                </a:lnTo>
                <a:lnTo>
                  <a:pt x="2916189" y="4132519"/>
                </a:lnTo>
                <a:lnTo>
                  <a:pt x="2445706" y="3662034"/>
                </a:lnTo>
                <a:lnTo>
                  <a:pt x="2388237" y="3662034"/>
                </a:lnTo>
                <a:lnTo>
                  <a:pt x="1917745" y="4132520"/>
                </a:lnTo>
                <a:lnTo>
                  <a:pt x="2357225" y="4571992"/>
                </a:lnTo>
                <a:lnTo>
                  <a:pt x="2304981" y="4571993"/>
                </a:lnTo>
                <a:lnTo>
                  <a:pt x="1891623" y="4158642"/>
                </a:lnTo>
                <a:lnTo>
                  <a:pt x="1478275" y="4571991"/>
                </a:lnTo>
                <a:lnTo>
                  <a:pt x="1426031" y="4571991"/>
                </a:lnTo>
                <a:lnTo>
                  <a:pt x="1865501" y="4132520"/>
                </a:lnTo>
                <a:lnTo>
                  <a:pt x="1395017" y="3662034"/>
                </a:lnTo>
                <a:lnTo>
                  <a:pt x="1337551" y="3662034"/>
                </a:lnTo>
                <a:lnTo>
                  <a:pt x="867066" y="4132521"/>
                </a:lnTo>
                <a:lnTo>
                  <a:pt x="1306536" y="4571992"/>
                </a:lnTo>
                <a:lnTo>
                  <a:pt x="1254292" y="4571992"/>
                </a:lnTo>
                <a:lnTo>
                  <a:pt x="840944" y="4158643"/>
                </a:lnTo>
                <a:lnTo>
                  <a:pt x="427595" y="4571993"/>
                </a:lnTo>
                <a:lnTo>
                  <a:pt x="375351" y="4571993"/>
                </a:lnTo>
                <a:lnTo>
                  <a:pt x="814822" y="4132521"/>
                </a:lnTo>
                <a:lnTo>
                  <a:pt x="344336" y="3662034"/>
                </a:lnTo>
                <a:lnTo>
                  <a:pt x="286870" y="3662034"/>
                </a:lnTo>
                <a:lnTo>
                  <a:pt x="5" y="3948900"/>
                </a:lnTo>
                <a:lnTo>
                  <a:pt x="5" y="3896656"/>
                </a:lnTo>
                <a:lnTo>
                  <a:pt x="258369" y="3638291"/>
                </a:lnTo>
                <a:lnTo>
                  <a:pt x="258369" y="3576066"/>
                </a:lnTo>
                <a:lnTo>
                  <a:pt x="1" y="3317698"/>
                </a:lnTo>
                <a:lnTo>
                  <a:pt x="1" y="3265454"/>
                </a:lnTo>
                <a:lnTo>
                  <a:pt x="285756" y="3551209"/>
                </a:lnTo>
                <a:lnTo>
                  <a:pt x="345451" y="3551209"/>
                </a:lnTo>
                <a:lnTo>
                  <a:pt x="814822" y="3081838"/>
                </a:lnTo>
                <a:lnTo>
                  <a:pt x="343880" y="2610895"/>
                </a:lnTo>
                <a:lnTo>
                  <a:pt x="287328" y="2610895"/>
                </a:lnTo>
                <a:lnTo>
                  <a:pt x="6" y="2898217"/>
                </a:lnTo>
                <a:lnTo>
                  <a:pt x="6" y="2845973"/>
                </a:lnTo>
                <a:lnTo>
                  <a:pt x="258373" y="2587605"/>
                </a:lnTo>
                <a:lnTo>
                  <a:pt x="258373" y="2525388"/>
                </a:lnTo>
                <a:lnTo>
                  <a:pt x="1" y="2267015"/>
                </a:lnTo>
                <a:lnTo>
                  <a:pt x="0" y="2214770"/>
                </a:lnTo>
                <a:lnTo>
                  <a:pt x="285299" y="2500070"/>
                </a:lnTo>
                <a:lnTo>
                  <a:pt x="345909" y="2500070"/>
                </a:lnTo>
                <a:lnTo>
                  <a:pt x="814822" y="2031167"/>
                </a:lnTo>
                <a:lnTo>
                  <a:pt x="341616" y="1557959"/>
                </a:lnTo>
                <a:lnTo>
                  <a:pt x="289593" y="1557959"/>
                </a:lnTo>
                <a:lnTo>
                  <a:pt x="4" y="1847551"/>
                </a:lnTo>
                <a:lnTo>
                  <a:pt x="4" y="1795307"/>
                </a:lnTo>
                <a:lnTo>
                  <a:pt x="258377" y="1536932"/>
                </a:lnTo>
                <a:lnTo>
                  <a:pt x="258377" y="1474721"/>
                </a:lnTo>
                <a:lnTo>
                  <a:pt x="2" y="1216345"/>
                </a:lnTo>
                <a:lnTo>
                  <a:pt x="2" y="1164102"/>
                </a:lnTo>
                <a:lnTo>
                  <a:pt x="283034" y="1447135"/>
                </a:lnTo>
                <a:lnTo>
                  <a:pt x="348175" y="1447135"/>
                </a:lnTo>
                <a:lnTo>
                  <a:pt x="814821" y="980486"/>
                </a:lnTo>
                <a:lnTo>
                  <a:pt x="344401" y="510062"/>
                </a:lnTo>
                <a:lnTo>
                  <a:pt x="286805" y="510062"/>
                </a:lnTo>
                <a:lnTo>
                  <a:pt x="5" y="796868"/>
                </a:lnTo>
                <a:lnTo>
                  <a:pt x="5" y="744628"/>
                </a:lnTo>
                <a:lnTo>
                  <a:pt x="258382" y="486242"/>
                </a:lnTo>
                <a:lnTo>
                  <a:pt x="258382" y="424043"/>
                </a:lnTo>
                <a:lnTo>
                  <a:pt x="3" y="165664"/>
                </a:lnTo>
                <a:lnTo>
                  <a:pt x="3" y="113420"/>
                </a:lnTo>
                <a:lnTo>
                  <a:pt x="285820" y="399237"/>
                </a:lnTo>
                <a:lnTo>
                  <a:pt x="345386" y="399237"/>
                </a:lnTo>
                <a:lnTo>
                  <a:pt x="744622" y="2"/>
                </a:lnTo>
                <a:lnTo>
                  <a:pt x="796865" y="2"/>
                </a:lnTo>
                <a:lnTo>
                  <a:pt x="369206" y="427661"/>
                </a:lnTo>
                <a:lnTo>
                  <a:pt x="369206" y="482624"/>
                </a:lnTo>
                <a:lnTo>
                  <a:pt x="840943" y="954364"/>
                </a:lnTo>
                <a:lnTo>
                  <a:pt x="1309187" y="486116"/>
                </a:lnTo>
                <a:lnTo>
                  <a:pt x="1309187" y="424169"/>
                </a:lnTo>
                <a:lnTo>
                  <a:pt x="885019" y="0"/>
                </a:lnTo>
                <a:lnTo>
                  <a:pt x="937262" y="0"/>
                </a:lnTo>
                <a:lnTo>
                  <a:pt x="1336499" y="399237"/>
                </a:lnTo>
                <a:lnTo>
                  <a:pt x="1396066" y="399237"/>
                </a:lnTo>
                <a:lnTo>
                  <a:pt x="1795300" y="3"/>
                </a:lnTo>
                <a:lnTo>
                  <a:pt x="1847544" y="3"/>
                </a:lnTo>
                <a:lnTo>
                  <a:pt x="1420012" y="427535"/>
                </a:lnTo>
                <a:lnTo>
                  <a:pt x="1420012" y="482750"/>
                </a:lnTo>
                <a:lnTo>
                  <a:pt x="1891623" y="954365"/>
                </a:lnTo>
                <a:lnTo>
                  <a:pt x="2360001" y="485992"/>
                </a:lnTo>
                <a:lnTo>
                  <a:pt x="2360001" y="424295"/>
                </a:lnTo>
                <a:lnTo>
                  <a:pt x="1935698" y="0"/>
                </a:lnTo>
                <a:lnTo>
                  <a:pt x="1987943" y="0"/>
                </a:lnTo>
                <a:lnTo>
                  <a:pt x="2387187" y="399237"/>
                </a:lnTo>
                <a:lnTo>
                  <a:pt x="2446755" y="399237"/>
                </a:lnTo>
                <a:lnTo>
                  <a:pt x="2845991" y="2"/>
                </a:lnTo>
                <a:lnTo>
                  <a:pt x="2898236" y="2"/>
                </a:lnTo>
                <a:lnTo>
                  <a:pt x="2470825" y="427411"/>
                </a:lnTo>
                <a:lnTo>
                  <a:pt x="2470825" y="482875"/>
                </a:lnTo>
                <a:lnTo>
                  <a:pt x="2942310" y="954365"/>
                </a:lnTo>
                <a:lnTo>
                  <a:pt x="3410809" y="485866"/>
                </a:lnTo>
                <a:lnTo>
                  <a:pt x="3410809" y="424419"/>
                </a:lnTo>
                <a:lnTo>
                  <a:pt x="2986386" y="0"/>
                </a:lnTo>
                <a:lnTo>
                  <a:pt x="3038626" y="0"/>
                </a:lnTo>
                <a:lnTo>
                  <a:pt x="3437870" y="399237"/>
                </a:lnTo>
                <a:lnTo>
                  <a:pt x="3497441" y="399237"/>
                </a:lnTo>
                <a:lnTo>
                  <a:pt x="3896667" y="2"/>
                </a:lnTo>
                <a:lnTo>
                  <a:pt x="3948913" y="2"/>
                </a:lnTo>
                <a:lnTo>
                  <a:pt x="3521637" y="427285"/>
                </a:lnTo>
                <a:lnTo>
                  <a:pt x="3521637" y="483001"/>
                </a:lnTo>
                <a:lnTo>
                  <a:pt x="3992987" y="954364"/>
                </a:lnTo>
                <a:lnTo>
                  <a:pt x="4461599" y="485738"/>
                </a:lnTo>
                <a:lnTo>
                  <a:pt x="4461599" y="424543"/>
                </a:lnTo>
                <a:lnTo>
                  <a:pt x="4037068" y="1"/>
                </a:lnTo>
                <a:lnTo>
                  <a:pt x="4089312" y="1"/>
                </a:lnTo>
                <a:lnTo>
                  <a:pt x="4488534" y="399237"/>
                </a:lnTo>
                <a:lnTo>
                  <a:pt x="4548100" y="399237"/>
                </a:lnTo>
                <a:lnTo>
                  <a:pt x="4947332" y="4"/>
                </a:lnTo>
                <a:lnTo>
                  <a:pt x="4999581" y="4"/>
                </a:lnTo>
                <a:lnTo>
                  <a:pt x="4572422" y="427156"/>
                </a:lnTo>
                <a:lnTo>
                  <a:pt x="4572422" y="483126"/>
                </a:lnTo>
                <a:lnTo>
                  <a:pt x="5043667" y="954362"/>
                </a:lnTo>
                <a:lnTo>
                  <a:pt x="5512409" y="485609"/>
                </a:lnTo>
                <a:lnTo>
                  <a:pt x="5512409" y="424674"/>
                </a:lnTo>
                <a:lnTo>
                  <a:pt x="5087742" y="1"/>
                </a:lnTo>
                <a:lnTo>
                  <a:pt x="5139977" y="1"/>
                </a:lnTo>
                <a:lnTo>
                  <a:pt x="5539215" y="399237"/>
                </a:lnTo>
                <a:lnTo>
                  <a:pt x="5598781" y="399237"/>
                </a:lnTo>
                <a:lnTo>
                  <a:pt x="5998007" y="2"/>
                </a:lnTo>
                <a:lnTo>
                  <a:pt x="6050249" y="2"/>
                </a:lnTo>
                <a:lnTo>
                  <a:pt x="5623232" y="427030"/>
                </a:lnTo>
                <a:lnTo>
                  <a:pt x="5623232" y="483255"/>
                </a:lnTo>
                <a:lnTo>
                  <a:pt x="6094326" y="954363"/>
                </a:lnTo>
                <a:lnTo>
                  <a:pt x="6563205" y="485481"/>
                </a:lnTo>
                <a:lnTo>
                  <a:pt x="6563205" y="4247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96DFF08F-DC6B-4601-B491-B0F83F6DD2DA}" type="datetimeFigureOut">
              <a:rPr lang="en-US" smtClean="0"/>
              <a:pPr/>
              <a:t>4/14/2021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4406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243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2005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617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24" y="8"/>
            <a:ext cx="12191978" cy="4571994"/>
          </a:xfrm>
          <a:custGeom>
            <a:avLst/>
            <a:gdLst/>
            <a:ahLst/>
            <a:cxnLst/>
            <a:rect l="l" t="t" r="r" b="b"/>
            <a:pathLst>
              <a:path w="12191978" h="4571994">
                <a:moveTo>
                  <a:pt x="1" y="4316129"/>
                </a:moveTo>
                <a:lnTo>
                  <a:pt x="255863" y="4571991"/>
                </a:lnTo>
                <a:lnTo>
                  <a:pt x="203619" y="4571991"/>
                </a:lnTo>
                <a:lnTo>
                  <a:pt x="1" y="4368373"/>
                </a:lnTo>
                <a:close/>
                <a:moveTo>
                  <a:pt x="12191973" y="4312831"/>
                </a:moveTo>
                <a:lnTo>
                  <a:pt x="12191972" y="4365076"/>
                </a:lnTo>
                <a:lnTo>
                  <a:pt x="11985055" y="4571992"/>
                </a:lnTo>
                <a:lnTo>
                  <a:pt x="11932811" y="4571993"/>
                </a:lnTo>
                <a:close/>
                <a:moveTo>
                  <a:pt x="11817249" y="4076816"/>
                </a:moveTo>
                <a:lnTo>
                  <a:pt x="11928074" y="4076816"/>
                </a:lnTo>
                <a:lnTo>
                  <a:pt x="11928074" y="4187641"/>
                </a:lnTo>
                <a:lnTo>
                  <a:pt x="11817249" y="4187641"/>
                </a:lnTo>
                <a:close/>
                <a:moveTo>
                  <a:pt x="10766437" y="4076816"/>
                </a:moveTo>
                <a:lnTo>
                  <a:pt x="10877262" y="4076816"/>
                </a:lnTo>
                <a:lnTo>
                  <a:pt x="10877262" y="4187641"/>
                </a:lnTo>
                <a:lnTo>
                  <a:pt x="10766437" y="4187641"/>
                </a:lnTo>
                <a:close/>
                <a:moveTo>
                  <a:pt x="9715629" y="4076816"/>
                </a:moveTo>
                <a:lnTo>
                  <a:pt x="9826454" y="4076816"/>
                </a:lnTo>
                <a:lnTo>
                  <a:pt x="9826454" y="4187641"/>
                </a:lnTo>
                <a:lnTo>
                  <a:pt x="9715629" y="4187641"/>
                </a:lnTo>
                <a:close/>
                <a:moveTo>
                  <a:pt x="8664821" y="4076816"/>
                </a:moveTo>
                <a:lnTo>
                  <a:pt x="8775646" y="4076816"/>
                </a:lnTo>
                <a:lnTo>
                  <a:pt x="8775646" y="4187641"/>
                </a:lnTo>
                <a:lnTo>
                  <a:pt x="8664821" y="4187641"/>
                </a:lnTo>
                <a:close/>
                <a:moveTo>
                  <a:pt x="7614013" y="4076816"/>
                </a:moveTo>
                <a:lnTo>
                  <a:pt x="7724838" y="4076816"/>
                </a:lnTo>
                <a:lnTo>
                  <a:pt x="7724838" y="4187641"/>
                </a:lnTo>
                <a:lnTo>
                  <a:pt x="7614013" y="4187641"/>
                </a:lnTo>
                <a:close/>
                <a:moveTo>
                  <a:pt x="6563205" y="4076816"/>
                </a:moveTo>
                <a:lnTo>
                  <a:pt x="6674030" y="4076816"/>
                </a:lnTo>
                <a:lnTo>
                  <a:pt x="6674030" y="4187641"/>
                </a:lnTo>
                <a:lnTo>
                  <a:pt x="6563205" y="4187641"/>
                </a:lnTo>
                <a:close/>
                <a:moveTo>
                  <a:pt x="5512397" y="4076816"/>
                </a:moveTo>
                <a:lnTo>
                  <a:pt x="5623222" y="4076816"/>
                </a:lnTo>
                <a:lnTo>
                  <a:pt x="5623222" y="4187641"/>
                </a:lnTo>
                <a:lnTo>
                  <a:pt x="5512397" y="4187641"/>
                </a:lnTo>
                <a:close/>
                <a:moveTo>
                  <a:pt x="4461589" y="4076816"/>
                </a:moveTo>
                <a:lnTo>
                  <a:pt x="4572414" y="4076816"/>
                </a:lnTo>
                <a:lnTo>
                  <a:pt x="4572414" y="4187641"/>
                </a:lnTo>
                <a:lnTo>
                  <a:pt x="4461589" y="4187641"/>
                </a:lnTo>
                <a:close/>
                <a:moveTo>
                  <a:pt x="3410782" y="4076816"/>
                </a:moveTo>
                <a:lnTo>
                  <a:pt x="3521608" y="4076816"/>
                </a:lnTo>
                <a:lnTo>
                  <a:pt x="3521608" y="4187641"/>
                </a:lnTo>
                <a:lnTo>
                  <a:pt x="3410782" y="4187641"/>
                </a:lnTo>
                <a:close/>
                <a:moveTo>
                  <a:pt x="2359975" y="4076816"/>
                </a:moveTo>
                <a:lnTo>
                  <a:pt x="2470800" y="4076816"/>
                </a:lnTo>
                <a:lnTo>
                  <a:pt x="2470800" y="4187641"/>
                </a:lnTo>
                <a:lnTo>
                  <a:pt x="2359975" y="4187641"/>
                </a:lnTo>
                <a:close/>
                <a:moveTo>
                  <a:pt x="1309167" y="4076816"/>
                </a:moveTo>
                <a:lnTo>
                  <a:pt x="1419992" y="4076816"/>
                </a:lnTo>
                <a:lnTo>
                  <a:pt x="1419992" y="4187641"/>
                </a:lnTo>
                <a:lnTo>
                  <a:pt x="1309167" y="4187641"/>
                </a:lnTo>
                <a:close/>
                <a:moveTo>
                  <a:pt x="258359" y="4076816"/>
                </a:moveTo>
                <a:lnTo>
                  <a:pt x="369184" y="4076816"/>
                </a:lnTo>
                <a:lnTo>
                  <a:pt x="369184" y="4187641"/>
                </a:lnTo>
                <a:lnTo>
                  <a:pt x="258359" y="4187641"/>
                </a:lnTo>
                <a:close/>
                <a:moveTo>
                  <a:pt x="11291841" y="3551209"/>
                </a:moveTo>
                <a:lnTo>
                  <a:pt x="11402666" y="3551209"/>
                </a:lnTo>
                <a:lnTo>
                  <a:pt x="11402666" y="3662034"/>
                </a:lnTo>
                <a:lnTo>
                  <a:pt x="11291841" y="3662034"/>
                </a:lnTo>
                <a:close/>
                <a:moveTo>
                  <a:pt x="10241033" y="3551209"/>
                </a:moveTo>
                <a:lnTo>
                  <a:pt x="10351858" y="3551209"/>
                </a:lnTo>
                <a:lnTo>
                  <a:pt x="10351858" y="3662034"/>
                </a:lnTo>
                <a:lnTo>
                  <a:pt x="10241033" y="3662034"/>
                </a:lnTo>
                <a:close/>
                <a:moveTo>
                  <a:pt x="9190225" y="3551209"/>
                </a:moveTo>
                <a:lnTo>
                  <a:pt x="9301050" y="3551209"/>
                </a:lnTo>
                <a:lnTo>
                  <a:pt x="9301050" y="3662034"/>
                </a:lnTo>
                <a:lnTo>
                  <a:pt x="9190225" y="3662034"/>
                </a:lnTo>
                <a:close/>
                <a:moveTo>
                  <a:pt x="8139417" y="3551209"/>
                </a:moveTo>
                <a:lnTo>
                  <a:pt x="8250242" y="3551209"/>
                </a:lnTo>
                <a:lnTo>
                  <a:pt x="8250242" y="3662034"/>
                </a:lnTo>
                <a:lnTo>
                  <a:pt x="8139417" y="3662034"/>
                </a:lnTo>
                <a:close/>
                <a:moveTo>
                  <a:pt x="7088609" y="3551209"/>
                </a:moveTo>
                <a:lnTo>
                  <a:pt x="7199434" y="3551209"/>
                </a:lnTo>
                <a:lnTo>
                  <a:pt x="7199434" y="3662034"/>
                </a:lnTo>
                <a:lnTo>
                  <a:pt x="7088609" y="3662034"/>
                </a:lnTo>
                <a:close/>
                <a:moveTo>
                  <a:pt x="6037801" y="3551209"/>
                </a:moveTo>
                <a:lnTo>
                  <a:pt x="6148626" y="3551209"/>
                </a:lnTo>
                <a:lnTo>
                  <a:pt x="6148626" y="3662034"/>
                </a:lnTo>
                <a:lnTo>
                  <a:pt x="6037801" y="3662034"/>
                </a:lnTo>
                <a:close/>
                <a:moveTo>
                  <a:pt x="4986998" y="3551209"/>
                </a:moveTo>
                <a:lnTo>
                  <a:pt x="5097826" y="3551209"/>
                </a:lnTo>
                <a:lnTo>
                  <a:pt x="5097826" y="3662034"/>
                </a:lnTo>
                <a:lnTo>
                  <a:pt x="4986998" y="3662034"/>
                </a:lnTo>
                <a:close/>
                <a:moveTo>
                  <a:pt x="3936196" y="3551209"/>
                </a:moveTo>
                <a:lnTo>
                  <a:pt x="4047020" y="3551209"/>
                </a:lnTo>
                <a:lnTo>
                  <a:pt x="4047020" y="3662034"/>
                </a:lnTo>
                <a:lnTo>
                  <a:pt x="3936196" y="3662034"/>
                </a:lnTo>
                <a:close/>
                <a:moveTo>
                  <a:pt x="2885389" y="3551209"/>
                </a:moveTo>
                <a:lnTo>
                  <a:pt x="2996214" y="3551209"/>
                </a:lnTo>
                <a:lnTo>
                  <a:pt x="2996214" y="3662034"/>
                </a:lnTo>
                <a:lnTo>
                  <a:pt x="2885389" y="3662034"/>
                </a:lnTo>
                <a:close/>
                <a:moveTo>
                  <a:pt x="1834579" y="3551209"/>
                </a:moveTo>
                <a:lnTo>
                  <a:pt x="1945404" y="3551209"/>
                </a:lnTo>
                <a:lnTo>
                  <a:pt x="1945404" y="3662034"/>
                </a:lnTo>
                <a:lnTo>
                  <a:pt x="1834579" y="3662034"/>
                </a:lnTo>
                <a:close/>
                <a:moveTo>
                  <a:pt x="783773" y="3551209"/>
                </a:moveTo>
                <a:lnTo>
                  <a:pt x="894598" y="3551209"/>
                </a:lnTo>
                <a:lnTo>
                  <a:pt x="894598" y="3662034"/>
                </a:lnTo>
                <a:lnTo>
                  <a:pt x="783773" y="3662034"/>
                </a:lnTo>
                <a:close/>
                <a:moveTo>
                  <a:pt x="2942310" y="3107960"/>
                </a:moveTo>
                <a:lnTo>
                  <a:pt x="2470811" y="3579460"/>
                </a:lnTo>
                <a:lnTo>
                  <a:pt x="2470811" y="3634896"/>
                </a:lnTo>
                <a:lnTo>
                  <a:pt x="2942311" y="4106397"/>
                </a:lnTo>
                <a:lnTo>
                  <a:pt x="3410794" y="3637915"/>
                </a:lnTo>
                <a:lnTo>
                  <a:pt x="3410794" y="3576442"/>
                </a:lnTo>
                <a:close/>
                <a:moveTo>
                  <a:pt x="840944" y="3107960"/>
                </a:moveTo>
                <a:lnTo>
                  <a:pt x="369194" y="3579710"/>
                </a:lnTo>
                <a:lnTo>
                  <a:pt x="369194" y="3634648"/>
                </a:lnTo>
                <a:lnTo>
                  <a:pt x="840944" y="4106399"/>
                </a:lnTo>
                <a:lnTo>
                  <a:pt x="1309176" y="3638165"/>
                </a:lnTo>
                <a:lnTo>
                  <a:pt x="1309176" y="3576193"/>
                </a:lnTo>
                <a:close/>
                <a:moveTo>
                  <a:pt x="3992986" y="3107959"/>
                </a:moveTo>
                <a:lnTo>
                  <a:pt x="3521621" y="3579335"/>
                </a:lnTo>
                <a:lnTo>
                  <a:pt x="3521621" y="3635021"/>
                </a:lnTo>
                <a:lnTo>
                  <a:pt x="3992986" y="4106398"/>
                </a:lnTo>
                <a:lnTo>
                  <a:pt x="4461593" y="3637778"/>
                </a:lnTo>
                <a:lnTo>
                  <a:pt x="4461593" y="3576578"/>
                </a:lnTo>
                <a:close/>
                <a:moveTo>
                  <a:pt x="1891624" y="3107959"/>
                </a:moveTo>
                <a:lnTo>
                  <a:pt x="1420001" y="3579584"/>
                </a:lnTo>
                <a:lnTo>
                  <a:pt x="1420001" y="3634774"/>
                </a:lnTo>
                <a:lnTo>
                  <a:pt x="1891623" y="4106397"/>
                </a:lnTo>
                <a:lnTo>
                  <a:pt x="2359987" y="3638040"/>
                </a:lnTo>
                <a:lnTo>
                  <a:pt x="2359987" y="3576315"/>
                </a:lnTo>
                <a:close/>
                <a:moveTo>
                  <a:pt x="8195689" y="3107959"/>
                </a:moveTo>
                <a:lnTo>
                  <a:pt x="7724838" y="3578810"/>
                </a:lnTo>
                <a:lnTo>
                  <a:pt x="7724838" y="3635541"/>
                </a:lnTo>
                <a:lnTo>
                  <a:pt x="8195691" y="4106395"/>
                </a:lnTo>
                <a:lnTo>
                  <a:pt x="8664821" y="3637265"/>
                </a:lnTo>
                <a:lnTo>
                  <a:pt x="8664821" y="3577091"/>
                </a:lnTo>
                <a:close/>
                <a:moveTo>
                  <a:pt x="5043664" y="3107959"/>
                </a:moveTo>
                <a:lnTo>
                  <a:pt x="4572419" y="3579197"/>
                </a:lnTo>
                <a:lnTo>
                  <a:pt x="4572419" y="3635159"/>
                </a:lnTo>
                <a:lnTo>
                  <a:pt x="5043662" y="4106396"/>
                </a:lnTo>
                <a:lnTo>
                  <a:pt x="5512402" y="3637650"/>
                </a:lnTo>
                <a:lnTo>
                  <a:pt x="5512402" y="3576704"/>
                </a:lnTo>
                <a:close/>
                <a:moveTo>
                  <a:pt x="6094326" y="3107958"/>
                </a:moveTo>
                <a:lnTo>
                  <a:pt x="5623226" y="3579070"/>
                </a:lnTo>
                <a:lnTo>
                  <a:pt x="5623226" y="3635285"/>
                </a:lnTo>
                <a:lnTo>
                  <a:pt x="6094326" y="4106397"/>
                </a:lnTo>
                <a:lnTo>
                  <a:pt x="6563205" y="3637518"/>
                </a:lnTo>
                <a:lnTo>
                  <a:pt x="6563205" y="3576837"/>
                </a:lnTo>
                <a:close/>
                <a:moveTo>
                  <a:pt x="9246372" y="3107957"/>
                </a:moveTo>
                <a:lnTo>
                  <a:pt x="8775646" y="3578683"/>
                </a:lnTo>
                <a:lnTo>
                  <a:pt x="8775646" y="3635671"/>
                </a:lnTo>
                <a:lnTo>
                  <a:pt x="9246369" y="4106395"/>
                </a:lnTo>
                <a:lnTo>
                  <a:pt x="9715629" y="3637135"/>
                </a:lnTo>
                <a:lnTo>
                  <a:pt x="9715629" y="3577215"/>
                </a:lnTo>
                <a:close/>
                <a:moveTo>
                  <a:pt x="7145009" y="3107957"/>
                </a:moveTo>
                <a:lnTo>
                  <a:pt x="6674030" y="3578936"/>
                </a:lnTo>
                <a:lnTo>
                  <a:pt x="6674030" y="3635418"/>
                </a:lnTo>
                <a:lnTo>
                  <a:pt x="7145007" y="4106396"/>
                </a:lnTo>
                <a:lnTo>
                  <a:pt x="7614013" y="3637390"/>
                </a:lnTo>
                <a:lnTo>
                  <a:pt x="7614013" y="3576961"/>
                </a:lnTo>
                <a:close/>
                <a:moveTo>
                  <a:pt x="11347734" y="3107957"/>
                </a:moveTo>
                <a:lnTo>
                  <a:pt x="10877262" y="3578428"/>
                </a:lnTo>
                <a:lnTo>
                  <a:pt x="10877262" y="3635922"/>
                </a:lnTo>
                <a:lnTo>
                  <a:pt x="11347735" y="4106396"/>
                </a:lnTo>
                <a:lnTo>
                  <a:pt x="11817249" y="3636882"/>
                </a:lnTo>
                <a:lnTo>
                  <a:pt x="11817249" y="3577472"/>
                </a:lnTo>
                <a:close/>
                <a:moveTo>
                  <a:pt x="10297053" y="3107955"/>
                </a:moveTo>
                <a:lnTo>
                  <a:pt x="9826454" y="3578554"/>
                </a:lnTo>
                <a:lnTo>
                  <a:pt x="9826454" y="3635794"/>
                </a:lnTo>
                <a:lnTo>
                  <a:pt x="10297054" y="4106394"/>
                </a:lnTo>
                <a:lnTo>
                  <a:pt x="10766437" y="3637011"/>
                </a:lnTo>
                <a:lnTo>
                  <a:pt x="10766437" y="3577339"/>
                </a:lnTo>
                <a:close/>
                <a:moveTo>
                  <a:pt x="11817249" y="3027334"/>
                </a:moveTo>
                <a:lnTo>
                  <a:pt x="11928074" y="3027334"/>
                </a:lnTo>
                <a:lnTo>
                  <a:pt x="11928074" y="3138159"/>
                </a:lnTo>
                <a:lnTo>
                  <a:pt x="11817249" y="3138159"/>
                </a:lnTo>
                <a:close/>
                <a:moveTo>
                  <a:pt x="10766437" y="3027334"/>
                </a:moveTo>
                <a:lnTo>
                  <a:pt x="10877262" y="3027334"/>
                </a:lnTo>
                <a:lnTo>
                  <a:pt x="10877262" y="3138159"/>
                </a:lnTo>
                <a:lnTo>
                  <a:pt x="10766437" y="3138159"/>
                </a:lnTo>
                <a:close/>
                <a:moveTo>
                  <a:pt x="9715629" y="3027334"/>
                </a:moveTo>
                <a:lnTo>
                  <a:pt x="9826454" y="3027334"/>
                </a:lnTo>
                <a:lnTo>
                  <a:pt x="9826454" y="3138159"/>
                </a:lnTo>
                <a:lnTo>
                  <a:pt x="9715629" y="3138159"/>
                </a:lnTo>
                <a:close/>
                <a:moveTo>
                  <a:pt x="8664821" y="3027334"/>
                </a:moveTo>
                <a:lnTo>
                  <a:pt x="8775646" y="3027334"/>
                </a:lnTo>
                <a:lnTo>
                  <a:pt x="8775646" y="3138159"/>
                </a:lnTo>
                <a:lnTo>
                  <a:pt x="8664821" y="3138159"/>
                </a:lnTo>
                <a:close/>
                <a:moveTo>
                  <a:pt x="7614013" y="3027334"/>
                </a:moveTo>
                <a:lnTo>
                  <a:pt x="7724838" y="3027334"/>
                </a:lnTo>
                <a:lnTo>
                  <a:pt x="7724838" y="3138159"/>
                </a:lnTo>
                <a:lnTo>
                  <a:pt x="7614013" y="3138159"/>
                </a:lnTo>
                <a:close/>
                <a:moveTo>
                  <a:pt x="6563205" y="3027334"/>
                </a:moveTo>
                <a:lnTo>
                  <a:pt x="6674030" y="3027334"/>
                </a:lnTo>
                <a:lnTo>
                  <a:pt x="6674030" y="3138159"/>
                </a:lnTo>
                <a:lnTo>
                  <a:pt x="6563205" y="3138159"/>
                </a:lnTo>
                <a:close/>
                <a:moveTo>
                  <a:pt x="5512400" y="3027334"/>
                </a:moveTo>
                <a:lnTo>
                  <a:pt x="5623225" y="3027334"/>
                </a:lnTo>
                <a:lnTo>
                  <a:pt x="5623225" y="3138159"/>
                </a:lnTo>
                <a:lnTo>
                  <a:pt x="5512400" y="3138159"/>
                </a:lnTo>
                <a:close/>
                <a:moveTo>
                  <a:pt x="4461592" y="3027334"/>
                </a:moveTo>
                <a:lnTo>
                  <a:pt x="4572417" y="3027334"/>
                </a:lnTo>
                <a:lnTo>
                  <a:pt x="4572417" y="3138159"/>
                </a:lnTo>
                <a:lnTo>
                  <a:pt x="4461592" y="3138159"/>
                </a:lnTo>
                <a:close/>
                <a:moveTo>
                  <a:pt x="3410790" y="3027334"/>
                </a:moveTo>
                <a:lnTo>
                  <a:pt x="3521616" y="3027334"/>
                </a:lnTo>
                <a:lnTo>
                  <a:pt x="3521616" y="3138159"/>
                </a:lnTo>
                <a:lnTo>
                  <a:pt x="3410790" y="3138159"/>
                </a:lnTo>
                <a:close/>
                <a:moveTo>
                  <a:pt x="2359982" y="3027334"/>
                </a:moveTo>
                <a:lnTo>
                  <a:pt x="2470807" y="3027334"/>
                </a:lnTo>
                <a:lnTo>
                  <a:pt x="2470807" y="3138159"/>
                </a:lnTo>
                <a:lnTo>
                  <a:pt x="2359982" y="3138159"/>
                </a:lnTo>
                <a:close/>
                <a:moveTo>
                  <a:pt x="1309173" y="3027334"/>
                </a:moveTo>
                <a:lnTo>
                  <a:pt x="1419997" y="3027334"/>
                </a:lnTo>
                <a:lnTo>
                  <a:pt x="1419997" y="3138159"/>
                </a:lnTo>
                <a:lnTo>
                  <a:pt x="1309173" y="3138159"/>
                </a:lnTo>
                <a:close/>
                <a:moveTo>
                  <a:pt x="258365" y="3027334"/>
                </a:moveTo>
                <a:lnTo>
                  <a:pt x="369190" y="3027334"/>
                </a:lnTo>
                <a:lnTo>
                  <a:pt x="369190" y="3138159"/>
                </a:lnTo>
                <a:lnTo>
                  <a:pt x="258365" y="3138159"/>
                </a:lnTo>
                <a:close/>
                <a:moveTo>
                  <a:pt x="10794114" y="2610895"/>
                </a:moveTo>
                <a:lnTo>
                  <a:pt x="10323174" y="3081834"/>
                </a:lnTo>
                <a:lnTo>
                  <a:pt x="10792548" y="3551209"/>
                </a:lnTo>
                <a:lnTo>
                  <a:pt x="10852239" y="3551209"/>
                </a:lnTo>
                <a:lnTo>
                  <a:pt x="11321612" y="3081835"/>
                </a:lnTo>
                <a:lnTo>
                  <a:pt x="10850672" y="2610895"/>
                </a:lnTo>
                <a:close/>
                <a:moveTo>
                  <a:pt x="9743434" y="2610895"/>
                </a:moveTo>
                <a:lnTo>
                  <a:pt x="9272494" y="3081834"/>
                </a:lnTo>
                <a:lnTo>
                  <a:pt x="9741869" y="3551209"/>
                </a:lnTo>
                <a:lnTo>
                  <a:pt x="9801555" y="3551209"/>
                </a:lnTo>
                <a:lnTo>
                  <a:pt x="10270931" y="3081833"/>
                </a:lnTo>
                <a:lnTo>
                  <a:pt x="9799992" y="2610895"/>
                </a:lnTo>
                <a:close/>
                <a:moveTo>
                  <a:pt x="8692754" y="2610895"/>
                </a:moveTo>
                <a:lnTo>
                  <a:pt x="8221811" y="3081837"/>
                </a:lnTo>
                <a:lnTo>
                  <a:pt x="8691183" y="3551209"/>
                </a:lnTo>
                <a:lnTo>
                  <a:pt x="8750876" y="3551209"/>
                </a:lnTo>
                <a:lnTo>
                  <a:pt x="9220250" y="3081835"/>
                </a:lnTo>
                <a:lnTo>
                  <a:pt x="8749310" y="2610895"/>
                </a:lnTo>
                <a:close/>
                <a:moveTo>
                  <a:pt x="7642070" y="2610895"/>
                </a:moveTo>
                <a:lnTo>
                  <a:pt x="7171131" y="3081835"/>
                </a:lnTo>
                <a:lnTo>
                  <a:pt x="7640505" y="3551209"/>
                </a:lnTo>
                <a:lnTo>
                  <a:pt x="7700194" y="3551209"/>
                </a:lnTo>
                <a:lnTo>
                  <a:pt x="8169567" y="3081836"/>
                </a:lnTo>
                <a:lnTo>
                  <a:pt x="7698625" y="2610895"/>
                </a:lnTo>
                <a:close/>
                <a:moveTo>
                  <a:pt x="6591389" y="2610895"/>
                </a:moveTo>
                <a:lnTo>
                  <a:pt x="6120448" y="3081836"/>
                </a:lnTo>
                <a:lnTo>
                  <a:pt x="6589820" y="3551209"/>
                </a:lnTo>
                <a:lnTo>
                  <a:pt x="6649514" y="3551209"/>
                </a:lnTo>
                <a:lnTo>
                  <a:pt x="7118887" y="3081836"/>
                </a:lnTo>
                <a:lnTo>
                  <a:pt x="6647947" y="2610895"/>
                </a:lnTo>
                <a:close/>
                <a:moveTo>
                  <a:pt x="5540722" y="2610895"/>
                </a:moveTo>
                <a:lnTo>
                  <a:pt x="5069790" y="3081837"/>
                </a:lnTo>
                <a:lnTo>
                  <a:pt x="5539152" y="3551209"/>
                </a:lnTo>
                <a:lnTo>
                  <a:pt x="5598843" y="3551209"/>
                </a:lnTo>
                <a:lnTo>
                  <a:pt x="6068204" y="3081836"/>
                </a:lnTo>
                <a:lnTo>
                  <a:pt x="5597274" y="2610895"/>
                </a:lnTo>
                <a:close/>
                <a:moveTo>
                  <a:pt x="4490039" y="2610895"/>
                </a:moveTo>
                <a:lnTo>
                  <a:pt x="4019108" y="3081837"/>
                </a:lnTo>
                <a:lnTo>
                  <a:pt x="4488467" y="3551209"/>
                </a:lnTo>
                <a:lnTo>
                  <a:pt x="4548162" y="3551209"/>
                </a:lnTo>
                <a:lnTo>
                  <a:pt x="5017539" y="3081837"/>
                </a:lnTo>
                <a:lnTo>
                  <a:pt x="4546591" y="2610895"/>
                </a:lnTo>
                <a:close/>
                <a:moveTo>
                  <a:pt x="3439377" y="2610895"/>
                </a:moveTo>
                <a:lnTo>
                  <a:pt x="2968431" y="3081838"/>
                </a:lnTo>
                <a:lnTo>
                  <a:pt x="3437805" y="3551209"/>
                </a:lnTo>
                <a:lnTo>
                  <a:pt x="3497502" y="3551209"/>
                </a:lnTo>
                <a:lnTo>
                  <a:pt x="3966864" y="3081837"/>
                </a:lnTo>
                <a:lnTo>
                  <a:pt x="3495931" y="2610895"/>
                </a:lnTo>
                <a:close/>
                <a:moveTo>
                  <a:pt x="2388695" y="2610895"/>
                </a:moveTo>
                <a:lnTo>
                  <a:pt x="1917746" y="3081837"/>
                </a:lnTo>
                <a:lnTo>
                  <a:pt x="2387125" y="3551209"/>
                </a:lnTo>
                <a:lnTo>
                  <a:pt x="2446819" y="3551209"/>
                </a:lnTo>
                <a:lnTo>
                  <a:pt x="2916188" y="3081838"/>
                </a:lnTo>
                <a:lnTo>
                  <a:pt x="2445246" y="2610895"/>
                </a:lnTo>
                <a:close/>
                <a:moveTo>
                  <a:pt x="1338007" y="2610895"/>
                </a:moveTo>
                <a:lnTo>
                  <a:pt x="867066" y="3081838"/>
                </a:lnTo>
                <a:lnTo>
                  <a:pt x="1336436" y="3551209"/>
                </a:lnTo>
                <a:lnTo>
                  <a:pt x="1396132" y="3551209"/>
                </a:lnTo>
                <a:lnTo>
                  <a:pt x="1865502" y="3081837"/>
                </a:lnTo>
                <a:lnTo>
                  <a:pt x="1394561" y="2610895"/>
                </a:lnTo>
                <a:close/>
                <a:moveTo>
                  <a:pt x="11291841" y="2500070"/>
                </a:moveTo>
                <a:lnTo>
                  <a:pt x="11402666" y="2500070"/>
                </a:lnTo>
                <a:lnTo>
                  <a:pt x="11402666" y="2610895"/>
                </a:lnTo>
                <a:lnTo>
                  <a:pt x="11291841" y="2610895"/>
                </a:lnTo>
                <a:close/>
                <a:moveTo>
                  <a:pt x="10241033" y="2500070"/>
                </a:moveTo>
                <a:lnTo>
                  <a:pt x="10351858" y="2500070"/>
                </a:lnTo>
                <a:lnTo>
                  <a:pt x="10351858" y="2610895"/>
                </a:lnTo>
                <a:lnTo>
                  <a:pt x="10241033" y="2610895"/>
                </a:lnTo>
                <a:close/>
                <a:moveTo>
                  <a:pt x="9190225" y="2500070"/>
                </a:moveTo>
                <a:lnTo>
                  <a:pt x="9301050" y="2500070"/>
                </a:lnTo>
                <a:lnTo>
                  <a:pt x="9301050" y="2610895"/>
                </a:lnTo>
                <a:lnTo>
                  <a:pt x="9190225" y="2610895"/>
                </a:lnTo>
                <a:close/>
                <a:moveTo>
                  <a:pt x="8139417" y="2500070"/>
                </a:moveTo>
                <a:lnTo>
                  <a:pt x="8250242" y="2500070"/>
                </a:lnTo>
                <a:lnTo>
                  <a:pt x="8250242" y="2610895"/>
                </a:lnTo>
                <a:lnTo>
                  <a:pt x="8139417" y="2610895"/>
                </a:lnTo>
                <a:close/>
                <a:moveTo>
                  <a:pt x="7088609" y="2500070"/>
                </a:moveTo>
                <a:lnTo>
                  <a:pt x="7199434" y="2500070"/>
                </a:lnTo>
                <a:lnTo>
                  <a:pt x="7199434" y="2610895"/>
                </a:lnTo>
                <a:lnTo>
                  <a:pt x="7088609" y="2610895"/>
                </a:lnTo>
                <a:close/>
                <a:moveTo>
                  <a:pt x="6037801" y="2500070"/>
                </a:moveTo>
                <a:lnTo>
                  <a:pt x="6148626" y="2500070"/>
                </a:lnTo>
                <a:lnTo>
                  <a:pt x="6148626" y="2610895"/>
                </a:lnTo>
                <a:lnTo>
                  <a:pt x="6037801" y="2610895"/>
                </a:lnTo>
                <a:close/>
                <a:moveTo>
                  <a:pt x="4987000" y="2500070"/>
                </a:moveTo>
                <a:lnTo>
                  <a:pt x="5097829" y="2500070"/>
                </a:lnTo>
                <a:lnTo>
                  <a:pt x="5097829" y="2610895"/>
                </a:lnTo>
                <a:lnTo>
                  <a:pt x="4987000" y="2610895"/>
                </a:lnTo>
                <a:close/>
                <a:moveTo>
                  <a:pt x="3936200" y="2500070"/>
                </a:moveTo>
                <a:lnTo>
                  <a:pt x="4047024" y="2500070"/>
                </a:lnTo>
                <a:lnTo>
                  <a:pt x="4047024" y="2610895"/>
                </a:lnTo>
                <a:lnTo>
                  <a:pt x="3936200" y="2610895"/>
                </a:lnTo>
                <a:close/>
                <a:moveTo>
                  <a:pt x="2885393" y="2500070"/>
                </a:moveTo>
                <a:lnTo>
                  <a:pt x="2996218" y="2500070"/>
                </a:lnTo>
                <a:lnTo>
                  <a:pt x="2996218" y="2610895"/>
                </a:lnTo>
                <a:lnTo>
                  <a:pt x="2885393" y="2610895"/>
                </a:lnTo>
                <a:close/>
                <a:moveTo>
                  <a:pt x="1834583" y="2500070"/>
                </a:moveTo>
                <a:lnTo>
                  <a:pt x="1945408" y="2500070"/>
                </a:lnTo>
                <a:lnTo>
                  <a:pt x="1945408" y="2610895"/>
                </a:lnTo>
                <a:lnTo>
                  <a:pt x="1834583" y="2610895"/>
                </a:lnTo>
                <a:close/>
                <a:moveTo>
                  <a:pt x="783777" y="2500070"/>
                </a:moveTo>
                <a:lnTo>
                  <a:pt x="894602" y="2500070"/>
                </a:lnTo>
                <a:lnTo>
                  <a:pt x="894602" y="2610895"/>
                </a:lnTo>
                <a:lnTo>
                  <a:pt x="783777" y="2610895"/>
                </a:lnTo>
                <a:close/>
                <a:moveTo>
                  <a:pt x="1891623" y="2057291"/>
                </a:moveTo>
                <a:lnTo>
                  <a:pt x="1420005" y="2528898"/>
                </a:lnTo>
                <a:lnTo>
                  <a:pt x="1420005" y="2584095"/>
                </a:lnTo>
                <a:lnTo>
                  <a:pt x="1891624" y="3055715"/>
                </a:lnTo>
                <a:lnTo>
                  <a:pt x="2359991" y="2587356"/>
                </a:lnTo>
                <a:lnTo>
                  <a:pt x="2359991" y="2525640"/>
                </a:lnTo>
                <a:close/>
                <a:moveTo>
                  <a:pt x="2942310" y="2057291"/>
                </a:moveTo>
                <a:lnTo>
                  <a:pt x="2470816" y="2528774"/>
                </a:lnTo>
                <a:lnTo>
                  <a:pt x="2470816" y="2584221"/>
                </a:lnTo>
                <a:lnTo>
                  <a:pt x="2942310" y="3055716"/>
                </a:lnTo>
                <a:lnTo>
                  <a:pt x="3410799" y="2587229"/>
                </a:lnTo>
                <a:lnTo>
                  <a:pt x="3410799" y="2525765"/>
                </a:lnTo>
                <a:close/>
                <a:moveTo>
                  <a:pt x="3992986" y="2057290"/>
                </a:moveTo>
                <a:lnTo>
                  <a:pt x="3521627" y="2528649"/>
                </a:lnTo>
                <a:lnTo>
                  <a:pt x="3521627" y="2584345"/>
                </a:lnTo>
                <a:lnTo>
                  <a:pt x="3992986" y="3055715"/>
                </a:lnTo>
                <a:lnTo>
                  <a:pt x="4461596" y="2587094"/>
                </a:lnTo>
                <a:lnTo>
                  <a:pt x="4461596" y="2525899"/>
                </a:lnTo>
                <a:close/>
                <a:moveTo>
                  <a:pt x="840944" y="2057289"/>
                </a:moveTo>
                <a:lnTo>
                  <a:pt x="369198" y="2529024"/>
                </a:lnTo>
                <a:lnTo>
                  <a:pt x="369198" y="2583969"/>
                </a:lnTo>
                <a:lnTo>
                  <a:pt x="840944" y="3055716"/>
                </a:lnTo>
                <a:lnTo>
                  <a:pt x="1309180" y="2587479"/>
                </a:lnTo>
                <a:lnTo>
                  <a:pt x="1309180" y="2525514"/>
                </a:lnTo>
                <a:close/>
                <a:moveTo>
                  <a:pt x="7145007" y="2057289"/>
                </a:moveTo>
                <a:lnTo>
                  <a:pt x="6674030" y="2528255"/>
                </a:lnTo>
                <a:lnTo>
                  <a:pt x="6674030" y="2584733"/>
                </a:lnTo>
                <a:lnTo>
                  <a:pt x="7145010" y="3055713"/>
                </a:lnTo>
                <a:lnTo>
                  <a:pt x="7614013" y="2586710"/>
                </a:lnTo>
                <a:lnTo>
                  <a:pt x="7614013" y="2526283"/>
                </a:lnTo>
                <a:close/>
                <a:moveTo>
                  <a:pt x="5043664" y="2057289"/>
                </a:moveTo>
                <a:lnTo>
                  <a:pt x="4572421" y="2528513"/>
                </a:lnTo>
                <a:lnTo>
                  <a:pt x="4572421" y="2584480"/>
                </a:lnTo>
                <a:lnTo>
                  <a:pt x="5043664" y="3055715"/>
                </a:lnTo>
                <a:lnTo>
                  <a:pt x="5512404" y="2586968"/>
                </a:lnTo>
                <a:lnTo>
                  <a:pt x="5512404" y="2526024"/>
                </a:lnTo>
                <a:close/>
                <a:moveTo>
                  <a:pt x="10297053" y="2057288"/>
                </a:moveTo>
                <a:lnTo>
                  <a:pt x="9826454" y="2527875"/>
                </a:lnTo>
                <a:lnTo>
                  <a:pt x="9826454" y="2585115"/>
                </a:lnTo>
                <a:lnTo>
                  <a:pt x="10297052" y="3055713"/>
                </a:lnTo>
                <a:lnTo>
                  <a:pt x="10766437" y="2586328"/>
                </a:lnTo>
                <a:lnTo>
                  <a:pt x="10766437" y="2526660"/>
                </a:lnTo>
                <a:close/>
                <a:moveTo>
                  <a:pt x="9246373" y="2057288"/>
                </a:moveTo>
                <a:lnTo>
                  <a:pt x="8775646" y="2528002"/>
                </a:lnTo>
                <a:lnTo>
                  <a:pt x="8775646" y="2584986"/>
                </a:lnTo>
                <a:lnTo>
                  <a:pt x="9246373" y="3055713"/>
                </a:lnTo>
                <a:lnTo>
                  <a:pt x="9715629" y="2586457"/>
                </a:lnTo>
                <a:lnTo>
                  <a:pt x="9715629" y="2526532"/>
                </a:lnTo>
                <a:close/>
                <a:moveTo>
                  <a:pt x="8195690" y="2057288"/>
                </a:moveTo>
                <a:lnTo>
                  <a:pt x="7724838" y="2528128"/>
                </a:lnTo>
                <a:lnTo>
                  <a:pt x="7724838" y="2584864"/>
                </a:lnTo>
                <a:lnTo>
                  <a:pt x="8195689" y="3055714"/>
                </a:lnTo>
                <a:lnTo>
                  <a:pt x="8664821" y="2586582"/>
                </a:lnTo>
                <a:lnTo>
                  <a:pt x="8664821" y="2526406"/>
                </a:lnTo>
                <a:close/>
                <a:moveTo>
                  <a:pt x="6094328" y="2057287"/>
                </a:moveTo>
                <a:lnTo>
                  <a:pt x="5623228" y="2528386"/>
                </a:lnTo>
                <a:lnTo>
                  <a:pt x="5623228" y="2584606"/>
                </a:lnTo>
                <a:lnTo>
                  <a:pt x="6094325" y="3055714"/>
                </a:lnTo>
                <a:lnTo>
                  <a:pt x="6563205" y="2586835"/>
                </a:lnTo>
                <a:lnTo>
                  <a:pt x="6563205" y="2526153"/>
                </a:lnTo>
                <a:close/>
                <a:moveTo>
                  <a:pt x="11347736" y="2057286"/>
                </a:moveTo>
                <a:lnTo>
                  <a:pt x="10877262" y="2527747"/>
                </a:lnTo>
                <a:lnTo>
                  <a:pt x="10877262" y="2585241"/>
                </a:lnTo>
                <a:lnTo>
                  <a:pt x="11347734" y="3055713"/>
                </a:lnTo>
                <a:lnTo>
                  <a:pt x="11817249" y="2586199"/>
                </a:lnTo>
                <a:lnTo>
                  <a:pt x="11817249" y="2526787"/>
                </a:lnTo>
                <a:close/>
                <a:moveTo>
                  <a:pt x="258363" y="1973449"/>
                </a:moveTo>
                <a:lnTo>
                  <a:pt x="369188" y="1973449"/>
                </a:lnTo>
                <a:lnTo>
                  <a:pt x="369188" y="2084274"/>
                </a:lnTo>
                <a:lnTo>
                  <a:pt x="258363" y="2084274"/>
                </a:lnTo>
                <a:close/>
                <a:moveTo>
                  <a:pt x="2359980" y="1973449"/>
                </a:moveTo>
                <a:lnTo>
                  <a:pt x="2470805" y="1973449"/>
                </a:lnTo>
                <a:lnTo>
                  <a:pt x="2470805" y="2084274"/>
                </a:lnTo>
                <a:lnTo>
                  <a:pt x="2359980" y="2084274"/>
                </a:lnTo>
                <a:close/>
                <a:moveTo>
                  <a:pt x="1309171" y="1973449"/>
                </a:moveTo>
                <a:lnTo>
                  <a:pt x="1419995" y="1973449"/>
                </a:lnTo>
                <a:lnTo>
                  <a:pt x="1419995" y="2084274"/>
                </a:lnTo>
                <a:lnTo>
                  <a:pt x="1309171" y="2084274"/>
                </a:lnTo>
                <a:close/>
                <a:moveTo>
                  <a:pt x="4461591" y="1973448"/>
                </a:moveTo>
                <a:lnTo>
                  <a:pt x="4572416" y="1973448"/>
                </a:lnTo>
                <a:lnTo>
                  <a:pt x="4572416" y="2084273"/>
                </a:lnTo>
                <a:lnTo>
                  <a:pt x="4461591" y="2084273"/>
                </a:lnTo>
                <a:close/>
                <a:moveTo>
                  <a:pt x="3410788" y="1973448"/>
                </a:moveTo>
                <a:lnTo>
                  <a:pt x="3521614" y="1973448"/>
                </a:lnTo>
                <a:lnTo>
                  <a:pt x="3521614" y="2084273"/>
                </a:lnTo>
                <a:lnTo>
                  <a:pt x="3410788" y="2084273"/>
                </a:lnTo>
                <a:close/>
                <a:moveTo>
                  <a:pt x="6563205" y="1973448"/>
                </a:moveTo>
                <a:lnTo>
                  <a:pt x="6674030" y="1973448"/>
                </a:lnTo>
                <a:lnTo>
                  <a:pt x="6674030" y="2084273"/>
                </a:lnTo>
                <a:lnTo>
                  <a:pt x="6563205" y="2084273"/>
                </a:lnTo>
                <a:close/>
                <a:moveTo>
                  <a:pt x="5512399" y="1973448"/>
                </a:moveTo>
                <a:lnTo>
                  <a:pt x="5623224" y="1973448"/>
                </a:lnTo>
                <a:lnTo>
                  <a:pt x="5623224" y="2084273"/>
                </a:lnTo>
                <a:lnTo>
                  <a:pt x="5512399" y="2084273"/>
                </a:lnTo>
                <a:close/>
                <a:moveTo>
                  <a:pt x="7614013" y="1973448"/>
                </a:moveTo>
                <a:lnTo>
                  <a:pt x="7724838" y="1973448"/>
                </a:lnTo>
                <a:lnTo>
                  <a:pt x="7724838" y="2084273"/>
                </a:lnTo>
                <a:lnTo>
                  <a:pt x="7614013" y="2084273"/>
                </a:lnTo>
                <a:close/>
                <a:moveTo>
                  <a:pt x="9715629" y="1973448"/>
                </a:moveTo>
                <a:lnTo>
                  <a:pt x="9826454" y="1973448"/>
                </a:lnTo>
                <a:lnTo>
                  <a:pt x="9826454" y="2084273"/>
                </a:lnTo>
                <a:lnTo>
                  <a:pt x="9715629" y="2084273"/>
                </a:lnTo>
                <a:close/>
                <a:moveTo>
                  <a:pt x="8664821" y="1973448"/>
                </a:moveTo>
                <a:lnTo>
                  <a:pt x="8775646" y="1973448"/>
                </a:lnTo>
                <a:lnTo>
                  <a:pt x="8775646" y="2084273"/>
                </a:lnTo>
                <a:lnTo>
                  <a:pt x="8664821" y="2084273"/>
                </a:lnTo>
                <a:close/>
                <a:moveTo>
                  <a:pt x="11817249" y="1973448"/>
                </a:moveTo>
                <a:lnTo>
                  <a:pt x="11928074" y="1973448"/>
                </a:lnTo>
                <a:lnTo>
                  <a:pt x="11928074" y="2084273"/>
                </a:lnTo>
                <a:lnTo>
                  <a:pt x="11817249" y="2084273"/>
                </a:lnTo>
                <a:close/>
                <a:moveTo>
                  <a:pt x="10766437" y="1973448"/>
                </a:moveTo>
                <a:lnTo>
                  <a:pt x="10877262" y="1973448"/>
                </a:lnTo>
                <a:lnTo>
                  <a:pt x="10877262" y="2084273"/>
                </a:lnTo>
                <a:lnTo>
                  <a:pt x="10766437" y="2084273"/>
                </a:lnTo>
                <a:close/>
                <a:moveTo>
                  <a:pt x="3441643" y="1557959"/>
                </a:moveTo>
                <a:lnTo>
                  <a:pt x="2968431" y="2031169"/>
                </a:lnTo>
                <a:lnTo>
                  <a:pt x="3437348" y="2500070"/>
                </a:lnTo>
                <a:lnTo>
                  <a:pt x="3497959" y="2500070"/>
                </a:lnTo>
                <a:lnTo>
                  <a:pt x="3966865" y="2031168"/>
                </a:lnTo>
                <a:lnTo>
                  <a:pt x="3493665" y="1557959"/>
                </a:lnTo>
                <a:close/>
                <a:moveTo>
                  <a:pt x="2390961" y="1557959"/>
                </a:moveTo>
                <a:lnTo>
                  <a:pt x="1917745" y="2031169"/>
                </a:lnTo>
                <a:lnTo>
                  <a:pt x="2386665" y="2500070"/>
                </a:lnTo>
                <a:lnTo>
                  <a:pt x="2447277" y="2500070"/>
                </a:lnTo>
                <a:lnTo>
                  <a:pt x="2916189" y="2031169"/>
                </a:lnTo>
                <a:lnTo>
                  <a:pt x="2442980" y="1557959"/>
                </a:lnTo>
                <a:close/>
                <a:moveTo>
                  <a:pt x="1340273" y="1557959"/>
                </a:moveTo>
                <a:lnTo>
                  <a:pt x="867066" y="2031167"/>
                </a:lnTo>
                <a:lnTo>
                  <a:pt x="1335980" y="2500070"/>
                </a:lnTo>
                <a:lnTo>
                  <a:pt x="1396589" y="2500070"/>
                </a:lnTo>
                <a:lnTo>
                  <a:pt x="1865501" y="2031169"/>
                </a:lnTo>
                <a:lnTo>
                  <a:pt x="1392293" y="1557959"/>
                </a:lnTo>
                <a:close/>
                <a:moveTo>
                  <a:pt x="5542986" y="1557958"/>
                </a:moveTo>
                <a:lnTo>
                  <a:pt x="5069790" y="2031167"/>
                </a:lnTo>
                <a:lnTo>
                  <a:pt x="5538694" y="2500070"/>
                </a:lnTo>
                <a:lnTo>
                  <a:pt x="5599302" y="2500070"/>
                </a:lnTo>
                <a:lnTo>
                  <a:pt x="6068206" y="2031166"/>
                </a:lnTo>
                <a:lnTo>
                  <a:pt x="5595011" y="1557958"/>
                </a:lnTo>
                <a:close/>
                <a:moveTo>
                  <a:pt x="4492305" y="1557958"/>
                </a:moveTo>
                <a:lnTo>
                  <a:pt x="4019109" y="2031168"/>
                </a:lnTo>
                <a:lnTo>
                  <a:pt x="4488010" y="2500070"/>
                </a:lnTo>
                <a:lnTo>
                  <a:pt x="4548620" y="2500070"/>
                </a:lnTo>
                <a:lnTo>
                  <a:pt x="5017539" y="2031167"/>
                </a:lnTo>
                <a:lnTo>
                  <a:pt x="4544326" y="1557958"/>
                </a:lnTo>
                <a:close/>
                <a:moveTo>
                  <a:pt x="7644337" y="1557958"/>
                </a:moveTo>
                <a:lnTo>
                  <a:pt x="7171129" y="2031167"/>
                </a:lnTo>
                <a:lnTo>
                  <a:pt x="7640044" y="2500070"/>
                </a:lnTo>
                <a:lnTo>
                  <a:pt x="7700653" y="2500070"/>
                </a:lnTo>
                <a:lnTo>
                  <a:pt x="8169569" y="2031167"/>
                </a:lnTo>
                <a:lnTo>
                  <a:pt x="7696361" y="1557958"/>
                </a:lnTo>
                <a:close/>
                <a:moveTo>
                  <a:pt x="6593656" y="1557958"/>
                </a:moveTo>
                <a:lnTo>
                  <a:pt x="6120450" y="2031165"/>
                </a:lnTo>
                <a:lnTo>
                  <a:pt x="6589366" y="2500070"/>
                </a:lnTo>
                <a:lnTo>
                  <a:pt x="6649970" y="2500070"/>
                </a:lnTo>
                <a:lnTo>
                  <a:pt x="7118885" y="2031167"/>
                </a:lnTo>
                <a:lnTo>
                  <a:pt x="6645676" y="1557958"/>
                </a:lnTo>
                <a:close/>
                <a:moveTo>
                  <a:pt x="9745703" y="1557958"/>
                </a:moveTo>
                <a:lnTo>
                  <a:pt x="9272494" y="2031167"/>
                </a:lnTo>
                <a:lnTo>
                  <a:pt x="9741408" y="2500070"/>
                </a:lnTo>
                <a:lnTo>
                  <a:pt x="9802016" y="2500070"/>
                </a:lnTo>
                <a:lnTo>
                  <a:pt x="10270931" y="2031167"/>
                </a:lnTo>
                <a:lnTo>
                  <a:pt x="9797723" y="1557958"/>
                </a:lnTo>
                <a:close/>
                <a:moveTo>
                  <a:pt x="8695019" y="1557958"/>
                </a:moveTo>
                <a:lnTo>
                  <a:pt x="8221812" y="2031166"/>
                </a:lnTo>
                <a:lnTo>
                  <a:pt x="8690730" y="2500070"/>
                </a:lnTo>
                <a:lnTo>
                  <a:pt x="8751334" y="2500070"/>
                </a:lnTo>
                <a:lnTo>
                  <a:pt x="9220250" y="2031166"/>
                </a:lnTo>
                <a:lnTo>
                  <a:pt x="8747043" y="1557958"/>
                </a:lnTo>
                <a:close/>
                <a:moveTo>
                  <a:pt x="10796383" y="1557958"/>
                </a:moveTo>
                <a:lnTo>
                  <a:pt x="10323175" y="2031166"/>
                </a:lnTo>
                <a:lnTo>
                  <a:pt x="10792091" y="2500070"/>
                </a:lnTo>
                <a:lnTo>
                  <a:pt x="10852696" y="2500070"/>
                </a:lnTo>
                <a:lnTo>
                  <a:pt x="11321614" y="2031164"/>
                </a:lnTo>
                <a:lnTo>
                  <a:pt x="10848409" y="1557958"/>
                </a:lnTo>
                <a:close/>
                <a:moveTo>
                  <a:pt x="783781" y="1447135"/>
                </a:moveTo>
                <a:lnTo>
                  <a:pt x="894606" y="1447135"/>
                </a:lnTo>
                <a:lnTo>
                  <a:pt x="894606" y="1557959"/>
                </a:lnTo>
                <a:lnTo>
                  <a:pt x="783781" y="1557959"/>
                </a:lnTo>
                <a:close/>
                <a:moveTo>
                  <a:pt x="1834586" y="1447134"/>
                </a:moveTo>
                <a:lnTo>
                  <a:pt x="1945411" y="1447134"/>
                </a:lnTo>
                <a:lnTo>
                  <a:pt x="1945411" y="1557959"/>
                </a:lnTo>
                <a:lnTo>
                  <a:pt x="1834586" y="1557959"/>
                </a:lnTo>
                <a:close/>
                <a:moveTo>
                  <a:pt x="4987002" y="1447134"/>
                </a:moveTo>
                <a:lnTo>
                  <a:pt x="5097832" y="1447134"/>
                </a:lnTo>
                <a:lnTo>
                  <a:pt x="5097832" y="1557958"/>
                </a:lnTo>
                <a:lnTo>
                  <a:pt x="4987002" y="1557958"/>
                </a:lnTo>
                <a:close/>
                <a:moveTo>
                  <a:pt x="3936204" y="1447134"/>
                </a:moveTo>
                <a:lnTo>
                  <a:pt x="4047028" y="1447134"/>
                </a:lnTo>
                <a:lnTo>
                  <a:pt x="4047028" y="1557959"/>
                </a:lnTo>
                <a:lnTo>
                  <a:pt x="3936204" y="1557959"/>
                </a:lnTo>
                <a:close/>
                <a:moveTo>
                  <a:pt x="2885398" y="1447134"/>
                </a:moveTo>
                <a:lnTo>
                  <a:pt x="2996224" y="1447134"/>
                </a:lnTo>
                <a:lnTo>
                  <a:pt x="2996224" y="1557959"/>
                </a:lnTo>
                <a:lnTo>
                  <a:pt x="2885398" y="1557959"/>
                </a:lnTo>
                <a:close/>
                <a:moveTo>
                  <a:pt x="6037801" y="1447133"/>
                </a:moveTo>
                <a:lnTo>
                  <a:pt x="6148626" y="1447133"/>
                </a:lnTo>
                <a:lnTo>
                  <a:pt x="6148626" y="1557958"/>
                </a:lnTo>
                <a:lnTo>
                  <a:pt x="6037801" y="1557958"/>
                </a:lnTo>
                <a:close/>
                <a:moveTo>
                  <a:pt x="9190225" y="1447133"/>
                </a:moveTo>
                <a:lnTo>
                  <a:pt x="9301050" y="1447133"/>
                </a:lnTo>
                <a:lnTo>
                  <a:pt x="9301050" y="1557958"/>
                </a:lnTo>
                <a:lnTo>
                  <a:pt x="9190225" y="1557958"/>
                </a:lnTo>
                <a:close/>
                <a:moveTo>
                  <a:pt x="8139417" y="1447133"/>
                </a:moveTo>
                <a:lnTo>
                  <a:pt x="8250242" y="1447133"/>
                </a:lnTo>
                <a:lnTo>
                  <a:pt x="8250242" y="1557958"/>
                </a:lnTo>
                <a:lnTo>
                  <a:pt x="8139417" y="1557958"/>
                </a:lnTo>
                <a:close/>
                <a:moveTo>
                  <a:pt x="7088609" y="1447133"/>
                </a:moveTo>
                <a:lnTo>
                  <a:pt x="7199434" y="1447133"/>
                </a:lnTo>
                <a:lnTo>
                  <a:pt x="7199434" y="1557958"/>
                </a:lnTo>
                <a:lnTo>
                  <a:pt x="7088609" y="1557958"/>
                </a:lnTo>
                <a:close/>
                <a:moveTo>
                  <a:pt x="10241033" y="1447133"/>
                </a:moveTo>
                <a:lnTo>
                  <a:pt x="10351858" y="1447133"/>
                </a:lnTo>
                <a:lnTo>
                  <a:pt x="10351858" y="1557957"/>
                </a:lnTo>
                <a:lnTo>
                  <a:pt x="10241033" y="1557957"/>
                </a:lnTo>
                <a:close/>
                <a:moveTo>
                  <a:pt x="11291841" y="1447133"/>
                </a:moveTo>
                <a:lnTo>
                  <a:pt x="11402666" y="1447133"/>
                </a:lnTo>
                <a:lnTo>
                  <a:pt x="11402666" y="1557957"/>
                </a:lnTo>
                <a:lnTo>
                  <a:pt x="11291841" y="1557957"/>
                </a:lnTo>
                <a:close/>
                <a:moveTo>
                  <a:pt x="2942310" y="1006607"/>
                </a:moveTo>
                <a:lnTo>
                  <a:pt x="2470820" y="1478100"/>
                </a:lnTo>
                <a:lnTo>
                  <a:pt x="2470820" y="1533556"/>
                </a:lnTo>
                <a:lnTo>
                  <a:pt x="2942310" y="2005047"/>
                </a:lnTo>
                <a:lnTo>
                  <a:pt x="3410804" y="1536556"/>
                </a:lnTo>
                <a:lnTo>
                  <a:pt x="3410804" y="1475099"/>
                </a:lnTo>
                <a:close/>
                <a:moveTo>
                  <a:pt x="1891623" y="1006607"/>
                </a:moveTo>
                <a:lnTo>
                  <a:pt x="1420008" y="1478224"/>
                </a:lnTo>
                <a:lnTo>
                  <a:pt x="1420008" y="1533431"/>
                </a:lnTo>
                <a:lnTo>
                  <a:pt x="1891623" y="2005047"/>
                </a:lnTo>
                <a:lnTo>
                  <a:pt x="2359996" y="1536681"/>
                </a:lnTo>
                <a:lnTo>
                  <a:pt x="2359996" y="1474975"/>
                </a:lnTo>
                <a:close/>
                <a:moveTo>
                  <a:pt x="840943" y="1006607"/>
                </a:moveTo>
                <a:lnTo>
                  <a:pt x="369202" y="1478351"/>
                </a:lnTo>
                <a:lnTo>
                  <a:pt x="369202" y="1533303"/>
                </a:lnTo>
                <a:lnTo>
                  <a:pt x="840944" y="2005046"/>
                </a:lnTo>
                <a:lnTo>
                  <a:pt x="1309184" y="1536806"/>
                </a:lnTo>
                <a:lnTo>
                  <a:pt x="1309184" y="1474850"/>
                </a:lnTo>
                <a:close/>
                <a:moveTo>
                  <a:pt x="3992987" y="1006606"/>
                </a:moveTo>
                <a:lnTo>
                  <a:pt x="3521631" y="1477974"/>
                </a:lnTo>
                <a:lnTo>
                  <a:pt x="3521631" y="1533680"/>
                </a:lnTo>
                <a:lnTo>
                  <a:pt x="3992986" y="2005046"/>
                </a:lnTo>
                <a:lnTo>
                  <a:pt x="4461598" y="1536423"/>
                </a:lnTo>
                <a:lnTo>
                  <a:pt x="4461598" y="1475230"/>
                </a:lnTo>
                <a:close/>
                <a:moveTo>
                  <a:pt x="6094326" y="1006605"/>
                </a:moveTo>
                <a:lnTo>
                  <a:pt x="5623230" y="1477714"/>
                </a:lnTo>
                <a:lnTo>
                  <a:pt x="5623230" y="1533934"/>
                </a:lnTo>
                <a:lnTo>
                  <a:pt x="6094328" y="2005044"/>
                </a:lnTo>
                <a:lnTo>
                  <a:pt x="6563205" y="1536166"/>
                </a:lnTo>
                <a:lnTo>
                  <a:pt x="6563205" y="1475487"/>
                </a:lnTo>
                <a:close/>
                <a:moveTo>
                  <a:pt x="9246371" y="1006604"/>
                </a:moveTo>
                <a:lnTo>
                  <a:pt x="8775646" y="1477332"/>
                </a:lnTo>
                <a:lnTo>
                  <a:pt x="8775646" y="1534319"/>
                </a:lnTo>
                <a:lnTo>
                  <a:pt x="9246371" y="2005045"/>
                </a:lnTo>
                <a:lnTo>
                  <a:pt x="9715629" y="1535786"/>
                </a:lnTo>
                <a:lnTo>
                  <a:pt x="9715629" y="1475864"/>
                </a:lnTo>
                <a:close/>
                <a:moveTo>
                  <a:pt x="5043669" y="1006604"/>
                </a:moveTo>
                <a:lnTo>
                  <a:pt x="4572422" y="1477843"/>
                </a:lnTo>
                <a:lnTo>
                  <a:pt x="4572422" y="1533811"/>
                </a:lnTo>
                <a:lnTo>
                  <a:pt x="5043664" y="2005045"/>
                </a:lnTo>
                <a:lnTo>
                  <a:pt x="5512407" y="1536296"/>
                </a:lnTo>
                <a:lnTo>
                  <a:pt x="5512407" y="1475351"/>
                </a:lnTo>
                <a:close/>
                <a:moveTo>
                  <a:pt x="11347735" y="1006604"/>
                </a:moveTo>
                <a:lnTo>
                  <a:pt x="10877262" y="1477079"/>
                </a:lnTo>
                <a:lnTo>
                  <a:pt x="10877262" y="1534567"/>
                </a:lnTo>
                <a:lnTo>
                  <a:pt x="11347736" y="2005041"/>
                </a:lnTo>
                <a:lnTo>
                  <a:pt x="11817249" y="1535528"/>
                </a:lnTo>
                <a:lnTo>
                  <a:pt x="11817249" y="1476120"/>
                </a:lnTo>
                <a:close/>
                <a:moveTo>
                  <a:pt x="8195690" y="1006604"/>
                </a:moveTo>
                <a:lnTo>
                  <a:pt x="7724838" y="1477458"/>
                </a:lnTo>
                <a:lnTo>
                  <a:pt x="7724838" y="1534191"/>
                </a:lnTo>
                <a:lnTo>
                  <a:pt x="8195691" y="2005044"/>
                </a:lnTo>
                <a:lnTo>
                  <a:pt x="8664821" y="1535914"/>
                </a:lnTo>
                <a:lnTo>
                  <a:pt x="8664821" y="1475736"/>
                </a:lnTo>
                <a:close/>
                <a:moveTo>
                  <a:pt x="7145009" y="1006604"/>
                </a:moveTo>
                <a:lnTo>
                  <a:pt x="6674030" y="1477584"/>
                </a:lnTo>
                <a:lnTo>
                  <a:pt x="6674030" y="1534069"/>
                </a:lnTo>
                <a:lnTo>
                  <a:pt x="7145007" y="2005046"/>
                </a:lnTo>
                <a:lnTo>
                  <a:pt x="7614013" y="1536039"/>
                </a:lnTo>
                <a:lnTo>
                  <a:pt x="7614013" y="1475610"/>
                </a:lnTo>
                <a:close/>
                <a:moveTo>
                  <a:pt x="10297056" y="1006603"/>
                </a:moveTo>
                <a:lnTo>
                  <a:pt x="9826454" y="1477207"/>
                </a:lnTo>
                <a:lnTo>
                  <a:pt x="9826454" y="1534445"/>
                </a:lnTo>
                <a:lnTo>
                  <a:pt x="10297053" y="2005045"/>
                </a:lnTo>
                <a:lnTo>
                  <a:pt x="10766437" y="1535660"/>
                </a:lnTo>
                <a:lnTo>
                  <a:pt x="10766437" y="1475986"/>
                </a:lnTo>
                <a:close/>
                <a:moveTo>
                  <a:pt x="258361" y="922634"/>
                </a:moveTo>
                <a:lnTo>
                  <a:pt x="369186" y="922634"/>
                </a:lnTo>
                <a:lnTo>
                  <a:pt x="369186" y="1033459"/>
                </a:lnTo>
                <a:lnTo>
                  <a:pt x="258361" y="1033459"/>
                </a:lnTo>
                <a:close/>
                <a:moveTo>
                  <a:pt x="2359977" y="922633"/>
                </a:moveTo>
                <a:lnTo>
                  <a:pt x="2470802" y="922633"/>
                </a:lnTo>
                <a:lnTo>
                  <a:pt x="2470802" y="1033458"/>
                </a:lnTo>
                <a:lnTo>
                  <a:pt x="2359977" y="1033458"/>
                </a:lnTo>
                <a:close/>
                <a:moveTo>
                  <a:pt x="1309169" y="922633"/>
                </a:moveTo>
                <a:lnTo>
                  <a:pt x="1419993" y="922633"/>
                </a:lnTo>
                <a:lnTo>
                  <a:pt x="1419993" y="1033458"/>
                </a:lnTo>
                <a:lnTo>
                  <a:pt x="1309169" y="1033458"/>
                </a:lnTo>
                <a:close/>
                <a:moveTo>
                  <a:pt x="5512398" y="922633"/>
                </a:moveTo>
                <a:lnTo>
                  <a:pt x="5623223" y="922633"/>
                </a:lnTo>
                <a:lnTo>
                  <a:pt x="5623223" y="1033458"/>
                </a:lnTo>
                <a:lnTo>
                  <a:pt x="5512398" y="1033458"/>
                </a:lnTo>
                <a:close/>
                <a:moveTo>
                  <a:pt x="4461591" y="922633"/>
                </a:moveTo>
                <a:lnTo>
                  <a:pt x="4572415" y="922633"/>
                </a:lnTo>
                <a:lnTo>
                  <a:pt x="4572415" y="1033458"/>
                </a:lnTo>
                <a:lnTo>
                  <a:pt x="4461591" y="1033458"/>
                </a:lnTo>
                <a:close/>
                <a:moveTo>
                  <a:pt x="3410785" y="922633"/>
                </a:moveTo>
                <a:lnTo>
                  <a:pt x="3521610" y="922633"/>
                </a:lnTo>
                <a:lnTo>
                  <a:pt x="3521610" y="1033458"/>
                </a:lnTo>
                <a:lnTo>
                  <a:pt x="3410785" y="1033458"/>
                </a:lnTo>
                <a:close/>
                <a:moveTo>
                  <a:pt x="7614013" y="922633"/>
                </a:moveTo>
                <a:lnTo>
                  <a:pt x="7724838" y="922633"/>
                </a:lnTo>
                <a:lnTo>
                  <a:pt x="7724838" y="1033458"/>
                </a:lnTo>
                <a:lnTo>
                  <a:pt x="7614013" y="1033458"/>
                </a:lnTo>
                <a:close/>
                <a:moveTo>
                  <a:pt x="6563205" y="922633"/>
                </a:moveTo>
                <a:lnTo>
                  <a:pt x="6674030" y="922633"/>
                </a:lnTo>
                <a:lnTo>
                  <a:pt x="6674030" y="1033458"/>
                </a:lnTo>
                <a:lnTo>
                  <a:pt x="6563205" y="1033458"/>
                </a:lnTo>
                <a:close/>
                <a:moveTo>
                  <a:pt x="10766437" y="922633"/>
                </a:moveTo>
                <a:lnTo>
                  <a:pt x="10877262" y="922633"/>
                </a:lnTo>
                <a:lnTo>
                  <a:pt x="10877262" y="1033458"/>
                </a:lnTo>
                <a:lnTo>
                  <a:pt x="10766437" y="1033458"/>
                </a:lnTo>
                <a:close/>
                <a:moveTo>
                  <a:pt x="9715629" y="922633"/>
                </a:moveTo>
                <a:lnTo>
                  <a:pt x="9826454" y="922633"/>
                </a:lnTo>
                <a:lnTo>
                  <a:pt x="9826454" y="1033458"/>
                </a:lnTo>
                <a:lnTo>
                  <a:pt x="9715629" y="1033458"/>
                </a:lnTo>
                <a:close/>
                <a:moveTo>
                  <a:pt x="8664821" y="922633"/>
                </a:moveTo>
                <a:lnTo>
                  <a:pt x="8775646" y="922633"/>
                </a:lnTo>
                <a:lnTo>
                  <a:pt x="8775646" y="1033458"/>
                </a:lnTo>
                <a:lnTo>
                  <a:pt x="8664821" y="1033458"/>
                </a:lnTo>
                <a:close/>
                <a:moveTo>
                  <a:pt x="11817249" y="922633"/>
                </a:moveTo>
                <a:lnTo>
                  <a:pt x="11928074" y="922633"/>
                </a:lnTo>
                <a:lnTo>
                  <a:pt x="11928074" y="1033458"/>
                </a:lnTo>
                <a:lnTo>
                  <a:pt x="11817249" y="1033458"/>
                </a:lnTo>
                <a:close/>
                <a:moveTo>
                  <a:pt x="1337485" y="510062"/>
                </a:moveTo>
                <a:lnTo>
                  <a:pt x="867065" y="980486"/>
                </a:lnTo>
                <a:lnTo>
                  <a:pt x="1333712" y="1447134"/>
                </a:lnTo>
                <a:lnTo>
                  <a:pt x="1398855" y="1447134"/>
                </a:lnTo>
                <a:lnTo>
                  <a:pt x="1865501" y="980486"/>
                </a:lnTo>
                <a:lnTo>
                  <a:pt x="1395081" y="510062"/>
                </a:lnTo>
                <a:close/>
                <a:moveTo>
                  <a:pt x="2388173" y="510062"/>
                </a:moveTo>
                <a:lnTo>
                  <a:pt x="1917745" y="980486"/>
                </a:lnTo>
                <a:lnTo>
                  <a:pt x="2384399" y="1447134"/>
                </a:lnTo>
                <a:lnTo>
                  <a:pt x="2449542" y="1447134"/>
                </a:lnTo>
                <a:lnTo>
                  <a:pt x="2916189" y="980486"/>
                </a:lnTo>
                <a:lnTo>
                  <a:pt x="2445767" y="510062"/>
                </a:lnTo>
                <a:close/>
                <a:moveTo>
                  <a:pt x="3438856" y="510062"/>
                </a:moveTo>
                <a:lnTo>
                  <a:pt x="2968432" y="980486"/>
                </a:lnTo>
                <a:lnTo>
                  <a:pt x="3435083" y="1447134"/>
                </a:lnTo>
                <a:lnTo>
                  <a:pt x="3500228" y="1447134"/>
                </a:lnTo>
                <a:lnTo>
                  <a:pt x="3966865" y="980485"/>
                </a:lnTo>
                <a:lnTo>
                  <a:pt x="3496454" y="510062"/>
                </a:lnTo>
                <a:close/>
                <a:moveTo>
                  <a:pt x="4489518" y="510062"/>
                </a:moveTo>
                <a:lnTo>
                  <a:pt x="4019109" y="980485"/>
                </a:lnTo>
                <a:lnTo>
                  <a:pt x="4485744" y="1447134"/>
                </a:lnTo>
                <a:lnTo>
                  <a:pt x="4550887" y="1447134"/>
                </a:lnTo>
                <a:lnTo>
                  <a:pt x="5017543" y="980483"/>
                </a:lnTo>
                <a:lnTo>
                  <a:pt x="4547118" y="510062"/>
                </a:lnTo>
                <a:close/>
                <a:moveTo>
                  <a:pt x="5540201" y="510062"/>
                </a:moveTo>
                <a:lnTo>
                  <a:pt x="5069792" y="980483"/>
                </a:lnTo>
                <a:lnTo>
                  <a:pt x="5536431" y="1447134"/>
                </a:lnTo>
                <a:lnTo>
                  <a:pt x="5601567" y="1447134"/>
                </a:lnTo>
                <a:lnTo>
                  <a:pt x="6068204" y="980484"/>
                </a:lnTo>
                <a:lnTo>
                  <a:pt x="5597797" y="510062"/>
                </a:lnTo>
                <a:close/>
                <a:moveTo>
                  <a:pt x="6590867" y="510062"/>
                </a:moveTo>
                <a:lnTo>
                  <a:pt x="6120447" y="980484"/>
                </a:lnTo>
                <a:lnTo>
                  <a:pt x="6587095" y="1447133"/>
                </a:lnTo>
                <a:lnTo>
                  <a:pt x="6652238" y="1447133"/>
                </a:lnTo>
                <a:lnTo>
                  <a:pt x="7118887" y="980483"/>
                </a:lnTo>
                <a:lnTo>
                  <a:pt x="6648468" y="510062"/>
                </a:lnTo>
                <a:close/>
                <a:moveTo>
                  <a:pt x="7641550" y="510061"/>
                </a:moveTo>
                <a:lnTo>
                  <a:pt x="7171131" y="980482"/>
                </a:lnTo>
                <a:lnTo>
                  <a:pt x="7637780" y="1447133"/>
                </a:lnTo>
                <a:lnTo>
                  <a:pt x="7702919" y="1447133"/>
                </a:lnTo>
                <a:lnTo>
                  <a:pt x="8169568" y="980483"/>
                </a:lnTo>
                <a:lnTo>
                  <a:pt x="7699149" y="510061"/>
                </a:lnTo>
                <a:close/>
                <a:moveTo>
                  <a:pt x="8692232" y="510061"/>
                </a:moveTo>
                <a:lnTo>
                  <a:pt x="8221811" y="980484"/>
                </a:lnTo>
                <a:lnTo>
                  <a:pt x="8688459" y="1447133"/>
                </a:lnTo>
                <a:lnTo>
                  <a:pt x="8753603" y="1447133"/>
                </a:lnTo>
                <a:lnTo>
                  <a:pt x="9220250" y="980484"/>
                </a:lnTo>
                <a:lnTo>
                  <a:pt x="8749829" y="510061"/>
                </a:lnTo>
                <a:close/>
                <a:moveTo>
                  <a:pt x="10793597" y="510061"/>
                </a:moveTo>
                <a:lnTo>
                  <a:pt x="10323178" y="980482"/>
                </a:lnTo>
                <a:lnTo>
                  <a:pt x="10789828" y="1447133"/>
                </a:lnTo>
                <a:lnTo>
                  <a:pt x="10854964" y="1447133"/>
                </a:lnTo>
                <a:lnTo>
                  <a:pt x="11321613" y="980483"/>
                </a:lnTo>
                <a:lnTo>
                  <a:pt x="10851193" y="510061"/>
                </a:lnTo>
                <a:close/>
                <a:moveTo>
                  <a:pt x="9742913" y="510061"/>
                </a:moveTo>
                <a:lnTo>
                  <a:pt x="9272493" y="980483"/>
                </a:lnTo>
                <a:lnTo>
                  <a:pt x="9739141" y="1447133"/>
                </a:lnTo>
                <a:lnTo>
                  <a:pt x="9804283" y="1447133"/>
                </a:lnTo>
                <a:lnTo>
                  <a:pt x="10270933" y="980481"/>
                </a:lnTo>
                <a:lnTo>
                  <a:pt x="9800515" y="510061"/>
                </a:lnTo>
                <a:close/>
                <a:moveTo>
                  <a:pt x="783785" y="399238"/>
                </a:moveTo>
                <a:lnTo>
                  <a:pt x="894609" y="399238"/>
                </a:lnTo>
                <a:lnTo>
                  <a:pt x="894609" y="510062"/>
                </a:lnTo>
                <a:lnTo>
                  <a:pt x="783785" y="510062"/>
                </a:lnTo>
                <a:close/>
                <a:moveTo>
                  <a:pt x="2885401" y="399237"/>
                </a:moveTo>
                <a:lnTo>
                  <a:pt x="2996227" y="399237"/>
                </a:lnTo>
                <a:lnTo>
                  <a:pt x="2996227" y="510062"/>
                </a:lnTo>
                <a:lnTo>
                  <a:pt x="2885401" y="510062"/>
                </a:lnTo>
                <a:close/>
                <a:moveTo>
                  <a:pt x="1834590" y="399237"/>
                </a:moveTo>
                <a:lnTo>
                  <a:pt x="1945415" y="399237"/>
                </a:lnTo>
                <a:lnTo>
                  <a:pt x="1945415" y="510062"/>
                </a:lnTo>
                <a:lnTo>
                  <a:pt x="1834590" y="510062"/>
                </a:lnTo>
                <a:close/>
                <a:moveTo>
                  <a:pt x="3936208" y="399237"/>
                </a:moveTo>
                <a:lnTo>
                  <a:pt x="4047032" y="399237"/>
                </a:lnTo>
                <a:lnTo>
                  <a:pt x="4047032" y="510062"/>
                </a:lnTo>
                <a:lnTo>
                  <a:pt x="3936208" y="510062"/>
                </a:lnTo>
                <a:close/>
                <a:moveTo>
                  <a:pt x="4987004" y="399237"/>
                </a:moveTo>
                <a:lnTo>
                  <a:pt x="5097834" y="399237"/>
                </a:lnTo>
                <a:lnTo>
                  <a:pt x="5097834" y="510062"/>
                </a:lnTo>
                <a:lnTo>
                  <a:pt x="4987004" y="510062"/>
                </a:lnTo>
                <a:close/>
                <a:moveTo>
                  <a:pt x="6037802" y="399237"/>
                </a:moveTo>
                <a:lnTo>
                  <a:pt x="6148626" y="399237"/>
                </a:lnTo>
                <a:lnTo>
                  <a:pt x="6148626" y="510062"/>
                </a:lnTo>
                <a:lnTo>
                  <a:pt x="6037802" y="510062"/>
                </a:lnTo>
                <a:close/>
                <a:moveTo>
                  <a:pt x="7088609" y="399237"/>
                </a:moveTo>
                <a:lnTo>
                  <a:pt x="7199434" y="399237"/>
                </a:lnTo>
                <a:lnTo>
                  <a:pt x="7199434" y="510061"/>
                </a:lnTo>
                <a:lnTo>
                  <a:pt x="7088609" y="510061"/>
                </a:lnTo>
                <a:close/>
                <a:moveTo>
                  <a:pt x="8139417" y="399237"/>
                </a:moveTo>
                <a:lnTo>
                  <a:pt x="8250242" y="399237"/>
                </a:lnTo>
                <a:lnTo>
                  <a:pt x="8250242" y="510061"/>
                </a:lnTo>
                <a:lnTo>
                  <a:pt x="8139417" y="510061"/>
                </a:lnTo>
                <a:close/>
                <a:moveTo>
                  <a:pt x="9190225" y="399236"/>
                </a:moveTo>
                <a:lnTo>
                  <a:pt x="9301050" y="399236"/>
                </a:lnTo>
                <a:lnTo>
                  <a:pt x="9301050" y="510061"/>
                </a:lnTo>
                <a:lnTo>
                  <a:pt x="9190225" y="510061"/>
                </a:lnTo>
                <a:close/>
                <a:moveTo>
                  <a:pt x="10241033" y="399236"/>
                </a:moveTo>
                <a:lnTo>
                  <a:pt x="10351858" y="399236"/>
                </a:lnTo>
                <a:lnTo>
                  <a:pt x="10351858" y="510061"/>
                </a:lnTo>
                <a:lnTo>
                  <a:pt x="10241033" y="510061"/>
                </a:lnTo>
                <a:close/>
                <a:moveTo>
                  <a:pt x="11291841" y="399236"/>
                </a:moveTo>
                <a:lnTo>
                  <a:pt x="11402666" y="399236"/>
                </a:lnTo>
                <a:lnTo>
                  <a:pt x="11402666" y="510061"/>
                </a:lnTo>
                <a:lnTo>
                  <a:pt x="11291841" y="510061"/>
                </a:lnTo>
                <a:close/>
                <a:moveTo>
                  <a:pt x="6138405" y="0"/>
                </a:moveTo>
                <a:lnTo>
                  <a:pt x="6190649" y="0"/>
                </a:lnTo>
                <a:lnTo>
                  <a:pt x="6589887" y="399237"/>
                </a:lnTo>
                <a:lnTo>
                  <a:pt x="6649449" y="399237"/>
                </a:lnTo>
                <a:lnTo>
                  <a:pt x="7048684" y="2"/>
                </a:lnTo>
                <a:lnTo>
                  <a:pt x="7100928" y="2"/>
                </a:lnTo>
                <a:lnTo>
                  <a:pt x="6674030" y="426899"/>
                </a:lnTo>
                <a:lnTo>
                  <a:pt x="6674030" y="483379"/>
                </a:lnTo>
                <a:lnTo>
                  <a:pt x="7145009" y="954361"/>
                </a:lnTo>
                <a:lnTo>
                  <a:pt x="7614013" y="485355"/>
                </a:lnTo>
                <a:lnTo>
                  <a:pt x="7614013" y="424926"/>
                </a:lnTo>
                <a:lnTo>
                  <a:pt x="7189086" y="0"/>
                </a:lnTo>
                <a:lnTo>
                  <a:pt x="7241329" y="0"/>
                </a:lnTo>
                <a:lnTo>
                  <a:pt x="7640566" y="399237"/>
                </a:lnTo>
                <a:lnTo>
                  <a:pt x="7700131" y="399237"/>
                </a:lnTo>
                <a:lnTo>
                  <a:pt x="8099367" y="1"/>
                </a:lnTo>
                <a:lnTo>
                  <a:pt x="8151611" y="1"/>
                </a:lnTo>
                <a:lnTo>
                  <a:pt x="7724838" y="426774"/>
                </a:lnTo>
                <a:lnTo>
                  <a:pt x="7724838" y="483508"/>
                </a:lnTo>
                <a:lnTo>
                  <a:pt x="8195689" y="954363"/>
                </a:lnTo>
                <a:lnTo>
                  <a:pt x="8664821" y="485229"/>
                </a:lnTo>
                <a:lnTo>
                  <a:pt x="8664821" y="425053"/>
                </a:lnTo>
                <a:lnTo>
                  <a:pt x="8239767" y="0"/>
                </a:lnTo>
                <a:lnTo>
                  <a:pt x="8292011" y="0"/>
                </a:lnTo>
                <a:lnTo>
                  <a:pt x="8691248" y="399236"/>
                </a:lnTo>
                <a:lnTo>
                  <a:pt x="8750812" y="399236"/>
                </a:lnTo>
                <a:lnTo>
                  <a:pt x="9150049" y="1"/>
                </a:lnTo>
                <a:lnTo>
                  <a:pt x="9202293" y="1"/>
                </a:lnTo>
                <a:lnTo>
                  <a:pt x="8775646" y="426647"/>
                </a:lnTo>
                <a:lnTo>
                  <a:pt x="8775646" y="483635"/>
                </a:lnTo>
                <a:lnTo>
                  <a:pt x="9246372" y="954363"/>
                </a:lnTo>
                <a:lnTo>
                  <a:pt x="9715629" y="485103"/>
                </a:lnTo>
                <a:lnTo>
                  <a:pt x="9715629" y="425175"/>
                </a:lnTo>
                <a:lnTo>
                  <a:pt x="9290453" y="0"/>
                </a:lnTo>
                <a:lnTo>
                  <a:pt x="9342696" y="0"/>
                </a:lnTo>
                <a:lnTo>
                  <a:pt x="9741934" y="399236"/>
                </a:lnTo>
                <a:lnTo>
                  <a:pt x="9801496" y="399236"/>
                </a:lnTo>
                <a:lnTo>
                  <a:pt x="10200732" y="1"/>
                </a:lnTo>
                <a:lnTo>
                  <a:pt x="10252974" y="1"/>
                </a:lnTo>
                <a:lnTo>
                  <a:pt x="9826454" y="426520"/>
                </a:lnTo>
                <a:lnTo>
                  <a:pt x="9826454" y="483756"/>
                </a:lnTo>
                <a:lnTo>
                  <a:pt x="10297055" y="954360"/>
                </a:lnTo>
                <a:lnTo>
                  <a:pt x="10766437" y="484975"/>
                </a:lnTo>
                <a:lnTo>
                  <a:pt x="10766437" y="425305"/>
                </a:lnTo>
                <a:lnTo>
                  <a:pt x="10341131" y="0"/>
                </a:lnTo>
                <a:lnTo>
                  <a:pt x="10393375" y="0"/>
                </a:lnTo>
                <a:lnTo>
                  <a:pt x="10792612" y="399236"/>
                </a:lnTo>
                <a:lnTo>
                  <a:pt x="10852176" y="399236"/>
                </a:lnTo>
                <a:lnTo>
                  <a:pt x="11251411" y="3"/>
                </a:lnTo>
                <a:lnTo>
                  <a:pt x="11303657" y="3"/>
                </a:lnTo>
                <a:lnTo>
                  <a:pt x="10877262" y="426397"/>
                </a:lnTo>
                <a:lnTo>
                  <a:pt x="10877262" y="483887"/>
                </a:lnTo>
                <a:lnTo>
                  <a:pt x="11347735" y="954362"/>
                </a:lnTo>
                <a:lnTo>
                  <a:pt x="11817249" y="484846"/>
                </a:lnTo>
                <a:lnTo>
                  <a:pt x="11817249" y="425436"/>
                </a:lnTo>
                <a:lnTo>
                  <a:pt x="11391812" y="0"/>
                </a:lnTo>
                <a:lnTo>
                  <a:pt x="11444056" y="0"/>
                </a:lnTo>
                <a:lnTo>
                  <a:pt x="11843293" y="399236"/>
                </a:lnTo>
                <a:lnTo>
                  <a:pt x="11902859" y="399236"/>
                </a:lnTo>
                <a:lnTo>
                  <a:pt x="12191973" y="110123"/>
                </a:lnTo>
                <a:lnTo>
                  <a:pt x="12191973" y="162366"/>
                </a:lnTo>
                <a:lnTo>
                  <a:pt x="11928074" y="426265"/>
                </a:lnTo>
                <a:lnTo>
                  <a:pt x="11928074" y="484017"/>
                </a:lnTo>
                <a:lnTo>
                  <a:pt x="12191974" y="747926"/>
                </a:lnTo>
                <a:lnTo>
                  <a:pt x="12191974" y="800166"/>
                </a:lnTo>
                <a:lnTo>
                  <a:pt x="11901874" y="510061"/>
                </a:lnTo>
                <a:lnTo>
                  <a:pt x="11844278" y="510061"/>
                </a:lnTo>
                <a:lnTo>
                  <a:pt x="11373857" y="980483"/>
                </a:lnTo>
                <a:lnTo>
                  <a:pt x="11840505" y="1447132"/>
                </a:lnTo>
                <a:lnTo>
                  <a:pt x="11905645" y="1447132"/>
                </a:lnTo>
                <a:lnTo>
                  <a:pt x="12191976" y="1160803"/>
                </a:lnTo>
                <a:lnTo>
                  <a:pt x="12191976" y="1213046"/>
                </a:lnTo>
                <a:lnTo>
                  <a:pt x="11928074" y="1476947"/>
                </a:lnTo>
                <a:lnTo>
                  <a:pt x="11928074" y="1534702"/>
                </a:lnTo>
                <a:lnTo>
                  <a:pt x="12191975" y="1798604"/>
                </a:lnTo>
                <a:lnTo>
                  <a:pt x="12191975" y="1850847"/>
                </a:lnTo>
                <a:lnTo>
                  <a:pt x="11899087" y="1557957"/>
                </a:lnTo>
                <a:lnTo>
                  <a:pt x="11847063" y="1557957"/>
                </a:lnTo>
                <a:lnTo>
                  <a:pt x="11373858" y="2031163"/>
                </a:lnTo>
                <a:lnTo>
                  <a:pt x="11842778" y="2500070"/>
                </a:lnTo>
                <a:lnTo>
                  <a:pt x="11903378" y="2500070"/>
                </a:lnTo>
                <a:lnTo>
                  <a:pt x="12191975" y="2211473"/>
                </a:lnTo>
                <a:lnTo>
                  <a:pt x="12191974" y="2263716"/>
                </a:lnTo>
                <a:lnTo>
                  <a:pt x="11928074" y="2527616"/>
                </a:lnTo>
                <a:lnTo>
                  <a:pt x="11928074" y="2585366"/>
                </a:lnTo>
                <a:lnTo>
                  <a:pt x="12191978" y="2849270"/>
                </a:lnTo>
                <a:lnTo>
                  <a:pt x="12191977" y="2901515"/>
                </a:lnTo>
                <a:lnTo>
                  <a:pt x="11901357" y="2610895"/>
                </a:lnTo>
                <a:lnTo>
                  <a:pt x="11844795" y="2610895"/>
                </a:lnTo>
                <a:lnTo>
                  <a:pt x="11373856" y="3081835"/>
                </a:lnTo>
                <a:lnTo>
                  <a:pt x="11843230" y="3551209"/>
                </a:lnTo>
                <a:lnTo>
                  <a:pt x="11902922" y="3551209"/>
                </a:lnTo>
                <a:lnTo>
                  <a:pt x="12191974" y="3262156"/>
                </a:lnTo>
                <a:lnTo>
                  <a:pt x="12191974" y="3314400"/>
                </a:lnTo>
                <a:lnTo>
                  <a:pt x="11928074" y="3578299"/>
                </a:lnTo>
                <a:lnTo>
                  <a:pt x="11928074" y="3636053"/>
                </a:lnTo>
                <a:lnTo>
                  <a:pt x="12191975" y="3899954"/>
                </a:lnTo>
                <a:lnTo>
                  <a:pt x="12191975" y="3952198"/>
                </a:lnTo>
                <a:lnTo>
                  <a:pt x="11901811" y="3662034"/>
                </a:lnTo>
                <a:lnTo>
                  <a:pt x="11844339" y="3662034"/>
                </a:lnTo>
                <a:lnTo>
                  <a:pt x="11373856" y="4132518"/>
                </a:lnTo>
                <a:lnTo>
                  <a:pt x="11813331" y="4571992"/>
                </a:lnTo>
                <a:lnTo>
                  <a:pt x="11761089" y="4571991"/>
                </a:lnTo>
                <a:lnTo>
                  <a:pt x="11347736" y="4158638"/>
                </a:lnTo>
                <a:lnTo>
                  <a:pt x="10934382" y="4571992"/>
                </a:lnTo>
                <a:lnTo>
                  <a:pt x="10882138" y="4571992"/>
                </a:lnTo>
                <a:lnTo>
                  <a:pt x="11321614" y="4132516"/>
                </a:lnTo>
                <a:lnTo>
                  <a:pt x="10851132" y="3662034"/>
                </a:lnTo>
                <a:lnTo>
                  <a:pt x="10793656" y="3662034"/>
                </a:lnTo>
                <a:lnTo>
                  <a:pt x="10323175" y="4132515"/>
                </a:lnTo>
                <a:lnTo>
                  <a:pt x="10762651" y="4571991"/>
                </a:lnTo>
                <a:lnTo>
                  <a:pt x="10710406" y="4571992"/>
                </a:lnTo>
                <a:lnTo>
                  <a:pt x="10297052" y="4158638"/>
                </a:lnTo>
                <a:lnTo>
                  <a:pt x="9883699" y="4571992"/>
                </a:lnTo>
                <a:lnTo>
                  <a:pt x="9831456" y="4571992"/>
                </a:lnTo>
                <a:lnTo>
                  <a:pt x="10270931" y="4132517"/>
                </a:lnTo>
                <a:lnTo>
                  <a:pt x="9800448" y="3662034"/>
                </a:lnTo>
                <a:lnTo>
                  <a:pt x="9742974" y="3662034"/>
                </a:lnTo>
                <a:lnTo>
                  <a:pt x="9272491" y="4132517"/>
                </a:lnTo>
                <a:lnTo>
                  <a:pt x="9711968" y="4571993"/>
                </a:lnTo>
                <a:lnTo>
                  <a:pt x="9659723" y="4571993"/>
                </a:lnTo>
                <a:lnTo>
                  <a:pt x="9246369" y="4158639"/>
                </a:lnTo>
                <a:lnTo>
                  <a:pt x="8833016" y="4571992"/>
                </a:lnTo>
                <a:lnTo>
                  <a:pt x="8780772" y="4571992"/>
                </a:lnTo>
                <a:lnTo>
                  <a:pt x="9220247" y="4132517"/>
                </a:lnTo>
                <a:lnTo>
                  <a:pt x="8749764" y="3662034"/>
                </a:lnTo>
                <a:lnTo>
                  <a:pt x="8692294" y="3662034"/>
                </a:lnTo>
                <a:lnTo>
                  <a:pt x="8221812" y="4132516"/>
                </a:lnTo>
                <a:lnTo>
                  <a:pt x="8661288" y="4571992"/>
                </a:lnTo>
                <a:lnTo>
                  <a:pt x="8609042" y="4571992"/>
                </a:lnTo>
                <a:lnTo>
                  <a:pt x="8195689" y="4158639"/>
                </a:lnTo>
                <a:lnTo>
                  <a:pt x="7782334" y="4571994"/>
                </a:lnTo>
                <a:lnTo>
                  <a:pt x="7730092" y="4571994"/>
                </a:lnTo>
                <a:lnTo>
                  <a:pt x="8169568" y="4132518"/>
                </a:lnTo>
                <a:lnTo>
                  <a:pt x="7699085" y="3662034"/>
                </a:lnTo>
                <a:lnTo>
                  <a:pt x="7641614" y="3662034"/>
                </a:lnTo>
                <a:lnTo>
                  <a:pt x="7171129" y="4132518"/>
                </a:lnTo>
                <a:lnTo>
                  <a:pt x="7610604" y="4571993"/>
                </a:lnTo>
                <a:lnTo>
                  <a:pt x="7558360" y="4571993"/>
                </a:lnTo>
                <a:lnTo>
                  <a:pt x="7145007" y="4158640"/>
                </a:lnTo>
                <a:lnTo>
                  <a:pt x="6731655" y="4571993"/>
                </a:lnTo>
                <a:lnTo>
                  <a:pt x="6679410" y="4571993"/>
                </a:lnTo>
                <a:lnTo>
                  <a:pt x="7118885" y="4132518"/>
                </a:lnTo>
                <a:lnTo>
                  <a:pt x="6648402" y="3662034"/>
                </a:lnTo>
                <a:lnTo>
                  <a:pt x="6590932" y="3662034"/>
                </a:lnTo>
                <a:lnTo>
                  <a:pt x="6120448" y="4132519"/>
                </a:lnTo>
                <a:lnTo>
                  <a:pt x="6559922" y="4571993"/>
                </a:lnTo>
                <a:lnTo>
                  <a:pt x="6507678" y="4571993"/>
                </a:lnTo>
                <a:lnTo>
                  <a:pt x="6094326" y="4158641"/>
                </a:lnTo>
                <a:lnTo>
                  <a:pt x="5680985" y="4571992"/>
                </a:lnTo>
                <a:lnTo>
                  <a:pt x="5628744" y="4571992"/>
                </a:lnTo>
                <a:lnTo>
                  <a:pt x="6068205" y="4132519"/>
                </a:lnTo>
                <a:lnTo>
                  <a:pt x="5597731" y="3662034"/>
                </a:lnTo>
                <a:lnTo>
                  <a:pt x="5540263" y="3662034"/>
                </a:lnTo>
                <a:lnTo>
                  <a:pt x="5069789" y="4132518"/>
                </a:lnTo>
                <a:lnTo>
                  <a:pt x="5509253" y="4571993"/>
                </a:lnTo>
                <a:lnTo>
                  <a:pt x="5457012" y="4571993"/>
                </a:lnTo>
                <a:lnTo>
                  <a:pt x="5043664" y="4158640"/>
                </a:lnTo>
                <a:lnTo>
                  <a:pt x="4630303" y="4571992"/>
                </a:lnTo>
                <a:lnTo>
                  <a:pt x="4578059" y="4571992"/>
                </a:lnTo>
                <a:lnTo>
                  <a:pt x="5017539" y="4132518"/>
                </a:lnTo>
                <a:lnTo>
                  <a:pt x="4547049" y="3662034"/>
                </a:lnTo>
                <a:lnTo>
                  <a:pt x="4489581" y="3662034"/>
                </a:lnTo>
                <a:lnTo>
                  <a:pt x="4019108" y="4132519"/>
                </a:lnTo>
                <a:lnTo>
                  <a:pt x="4458568" y="4571993"/>
                </a:lnTo>
                <a:lnTo>
                  <a:pt x="4406323" y="4571993"/>
                </a:lnTo>
                <a:lnTo>
                  <a:pt x="3992985" y="4158641"/>
                </a:lnTo>
                <a:lnTo>
                  <a:pt x="3579645" y="4571992"/>
                </a:lnTo>
                <a:lnTo>
                  <a:pt x="3527403" y="4571992"/>
                </a:lnTo>
                <a:lnTo>
                  <a:pt x="3966864" y="4132520"/>
                </a:lnTo>
                <a:lnTo>
                  <a:pt x="3496388" y="3662034"/>
                </a:lnTo>
                <a:lnTo>
                  <a:pt x="3438920" y="3662034"/>
                </a:lnTo>
                <a:lnTo>
                  <a:pt x="2968432" y="4132519"/>
                </a:lnTo>
                <a:lnTo>
                  <a:pt x="3407908" y="4571992"/>
                </a:lnTo>
                <a:lnTo>
                  <a:pt x="3355663" y="4571992"/>
                </a:lnTo>
                <a:lnTo>
                  <a:pt x="2942311" y="4158641"/>
                </a:lnTo>
                <a:lnTo>
                  <a:pt x="2528961" y="4571991"/>
                </a:lnTo>
                <a:lnTo>
                  <a:pt x="2476717" y="4571991"/>
                </a:lnTo>
                <a:lnTo>
                  <a:pt x="2916189" y="4132519"/>
                </a:lnTo>
                <a:lnTo>
                  <a:pt x="2445706" y="3662034"/>
                </a:lnTo>
                <a:lnTo>
                  <a:pt x="2388237" y="3662034"/>
                </a:lnTo>
                <a:lnTo>
                  <a:pt x="1917745" y="4132520"/>
                </a:lnTo>
                <a:lnTo>
                  <a:pt x="2357225" y="4571992"/>
                </a:lnTo>
                <a:lnTo>
                  <a:pt x="2304981" y="4571993"/>
                </a:lnTo>
                <a:lnTo>
                  <a:pt x="1891623" y="4158642"/>
                </a:lnTo>
                <a:lnTo>
                  <a:pt x="1478275" y="4571991"/>
                </a:lnTo>
                <a:lnTo>
                  <a:pt x="1426031" y="4571991"/>
                </a:lnTo>
                <a:lnTo>
                  <a:pt x="1865501" y="4132520"/>
                </a:lnTo>
                <a:lnTo>
                  <a:pt x="1395017" y="3662034"/>
                </a:lnTo>
                <a:lnTo>
                  <a:pt x="1337551" y="3662034"/>
                </a:lnTo>
                <a:lnTo>
                  <a:pt x="867066" y="4132521"/>
                </a:lnTo>
                <a:lnTo>
                  <a:pt x="1306536" y="4571992"/>
                </a:lnTo>
                <a:lnTo>
                  <a:pt x="1254292" y="4571992"/>
                </a:lnTo>
                <a:lnTo>
                  <a:pt x="840944" y="4158643"/>
                </a:lnTo>
                <a:lnTo>
                  <a:pt x="427595" y="4571993"/>
                </a:lnTo>
                <a:lnTo>
                  <a:pt x="375351" y="4571993"/>
                </a:lnTo>
                <a:lnTo>
                  <a:pt x="814822" y="4132521"/>
                </a:lnTo>
                <a:lnTo>
                  <a:pt x="344336" y="3662034"/>
                </a:lnTo>
                <a:lnTo>
                  <a:pt x="286870" y="3662034"/>
                </a:lnTo>
                <a:lnTo>
                  <a:pt x="5" y="3948900"/>
                </a:lnTo>
                <a:lnTo>
                  <a:pt x="5" y="3896656"/>
                </a:lnTo>
                <a:lnTo>
                  <a:pt x="258369" y="3638291"/>
                </a:lnTo>
                <a:lnTo>
                  <a:pt x="258369" y="3576066"/>
                </a:lnTo>
                <a:lnTo>
                  <a:pt x="1" y="3317698"/>
                </a:lnTo>
                <a:lnTo>
                  <a:pt x="1" y="3265454"/>
                </a:lnTo>
                <a:lnTo>
                  <a:pt x="285756" y="3551209"/>
                </a:lnTo>
                <a:lnTo>
                  <a:pt x="345451" y="3551209"/>
                </a:lnTo>
                <a:lnTo>
                  <a:pt x="814822" y="3081838"/>
                </a:lnTo>
                <a:lnTo>
                  <a:pt x="343880" y="2610895"/>
                </a:lnTo>
                <a:lnTo>
                  <a:pt x="287328" y="2610895"/>
                </a:lnTo>
                <a:lnTo>
                  <a:pt x="6" y="2898217"/>
                </a:lnTo>
                <a:lnTo>
                  <a:pt x="6" y="2845973"/>
                </a:lnTo>
                <a:lnTo>
                  <a:pt x="258373" y="2587605"/>
                </a:lnTo>
                <a:lnTo>
                  <a:pt x="258373" y="2525388"/>
                </a:lnTo>
                <a:lnTo>
                  <a:pt x="1" y="2267015"/>
                </a:lnTo>
                <a:lnTo>
                  <a:pt x="0" y="2214770"/>
                </a:lnTo>
                <a:lnTo>
                  <a:pt x="285299" y="2500070"/>
                </a:lnTo>
                <a:lnTo>
                  <a:pt x="345909" y="2500070"/>
                </a:lnTo>
                <a:lnTo>
                  <a:pt x="814822" y="2031167"/>
                </a:lnTo>
                <a:lnTo>
                  <a:pt x="341616" y="1557959"/>
                </a:lnTo>
                <a:lnTo>
                  <a:pt x="289593" y="1557959"/>
                </a:lnTo>
                <a:lnTo>
                  <a:pt x="4" y="1847551"/>
                </a:lnTo>
                <a:lnTo>
                  <a:pt x="4" y="1795307"/>
                </a:lnTo>
                <a:lnTo>
                  <a:pt x="258377" y="1536932"/>
                </a:lnTo>
                <a:lnTo>
                  <a:pt x="258377" y="1474721"/>
                </a:lnTo>
                <a:lnTo>
                  <a:pt x="2" y="1216345"/>
                </a:lnTo>
                <a:lnTo>
                  <a:pt x="2" y="1164102"/>
                </a:lnTo>
                <a:lnTo>
                  <a:pt x="283034" y="1447135"/>
                </a:lnTo>
                <a:lnTo>
                  <a:pt x="348175" y="1447135"/>
                </a:lnTo>
                <a:lnTo>
                  <a:pt x="814821" y="980486"/>
                </a:lnTo>
                <a:lnTo>
                  <a:pt x="344401" y="510062"/>
                </a:lnTo>
                <a:lnTo>
                  <a:pt x="286805" y="510062"/>
                </a:lnTo>
                <a:lnTo>
                  <a:pt x="5" y="796868"/>
                </a:lnTo>
                <a:lnTo>
                  <a:pt x="5" y="744628"/>
                </a:lnTo>
                <a:lnTo>
                  <a:pt x="258382" y="486242"/>
                </a:lnTo>
                <a:lnTo>
                  <a:pt x="258382" y="424043"/>
                </a:lnTo>
                <a:lnTo>
                  <a:pt x="3" y="165664"/>
                </a:lnTo>
                <a:lnTo>
                  <a:pt x="3" y="113420"/>
                </a:lnTo>
                <a:lnTo>
                  <a:pt x="285820" y="399237"/>
                </a:lnTo>
                <a:lnTo>
                  <a:pt x="345386" y="399237"/>
                </a:lnTo>
                <a:lnTo>
                  <a:pt x="744622" y="2"/>
                </a:lnTo>
                <a:lnTo>
                  <a:pt x="796865" y="2"/>
                </a:lnTo>
                <a:lnTo>
                  <a:pt x="369206" y="427661"/>
                </a:lnTo>
                <a:lnTo>
                  <a:pt x="369206" y="482624"/>
                </a:lnTo>
                <a:lnTo>
                  <a:pt x="840943" y="954364"/>
                </a:lnTo>
                <a:lnTo>
                  <a:pt x="1309187" y="486116"/>
                </a:lnTo>
                <a:lnTo>
                  <a:pt x="1309187" y="424169"/>
                </a:lnTo>
                <a:lnTo>
                  <a:pt x="885019" y="0"/>
                </a:lnTo>
                <a:lnTo>
                  <a:pt x="937262" y="0"/>
                </a:lnTo>
                <a:lnTo>
                  <a:pt x="1336499" y="399237"/>
                </a:lnTo>
                <a:lnTo>
                  <a:pt x="1396066" y="399237"/>
                </a:lnTo>
                <a:lnTo>
                  <a:pt x="1795300" y="3"/>
                </a:lnTo>
                <a:lnTo>
                  <a:pt x="1847544" y="3"/>
                </a:lnTo>
                <a:lnTo>
                  <a:pt x="1420012" y="427535"/>
                </a:lnTo>
                <a:lnTo>
                  <a:pt x="1420012" y="482750"/>
                </a:lnTo>
                <a:lnTo>
                  <a:pt x="1891623" y="954365"/>
                </a:lnTo>
                <a:lnTo>
                  <a:pt x="2360001" y="485992"/>
                </a:lnTo>
                <a:lnTo>
                  <a:pt x="2360001" y="424295"/>
                </a:lnTo>
                <a:lnTo>
                  <a:pt x="1935698" y="0"/>
                </a:lnTo>
                <a:lnTo>
                  <a:pt x="1987943" y="0"/>
                </a:lnTo>
                <a:lnTo>
                  <a:pt x="2387187" y="399237"/>
                </a:lnTo>
                <a:lnTo>
                  <a:pt x="2446755" y="399237"/>
                </a:lnTo>
                <a:lnTo>
                  <a:pt x="2845991" y="2"/>
                </a:lnTo>
                <a:lnTo>
                  <a:pt x="2898236" y="2"/>
                </a:lnTo>
                <a:lnTo>
                  <a:pt x="2470825" y="427411"/>
                </a:lnTo>
                <a:lnTo>
                  <a:pt x="2470825" y="482875"/>
                </a:lnTo>
                <a:lnTo>
                  <a:pt x="2942310" y="954365"/>
                </a:lnTo>
                <a:lnTo>
                  <a:pt x="3410809" y="485866"/>
                </a:lnTo>
                <a:lnTo>
                  <a:pt x="3410809" y="424419"/>
                </a:lnTo>
                <a:lnTo>
                  <a:pt x="2986386" y="0"/>
                </a:lnTo>
                <a:lnTo>
                  <a:pt x="3038626" y="0"/>
                </a:lnTo>
                <a:lnTo>
                  <a:pt x="3437870" y="399237"/>
                </a:lnTo>
                <a:lnTo>
                  <a:pt x="3497441" y="399237"/>
                </a:lnTo>
                <a:lnTo>
                  <a:pt x="3896667" y="2"/>
                </a:lnTo>
                <a:lnTo>
                  <a:pt x="3948913" y="2"/>
                </a:lnTo>
                <a:lnTo>
                  <a:pt x="3521637" y="427285"/>
                </a:lnTo>
                <a:lnTo>
                  <a:pt x="3521637" y="483001"/>
                </a:lnTo>
                <a:lnTo>
                  <a:pt x="3992987" y="954364"/>
                </a:lnTo>
                <a:lnTo>
                  <a:pt x="4461599" y="485738"/>
                </a:lnTo>
                <a:lnTo>
                  <a:pt x="4461599" y="424543"/>
                </a:lnTo>
                <a:lnTo>
                  <a:pt x="4037068" y="1"/>
                </a:lnTo>
                <a:lnTo>
                  <a:pt x="4089312" y="1"/>
                </a:lnTo>
                <a:lnTo>
                  <a:pt x="4488534" y="399237"/>
                </a:lnTo>
                <a:lnTo>
                  <a:pt x="4548100" y="399237"/>
                </a:lnTo>
                <a:lnTo>
                  <a:pt x="4947332" y="4"/>
                </a:lnTo>
                <a:lnTo>
                  <a:pt x="4999581" y="4"/>
                </a:lnTo>
                <a:lnTo>
                  <a:pt x="4572422" y="427156"/>
                </a:lnTo>
                <a:lnTo>
                  <a:pt x="4572422" y="483126"/>
                </a:lnTo>
                <a:lnTo>
                  <a:pt x="5043667" y="954362"/>
                </a:lnTo>
                <a:lnTo>
                  <a:pt x="5512409" y="485609"/>
                </a:lnTo>
                <a:lnTo>
                  <a:pt x="5512409" y="424674"/>
                </a:lnTo>
                <a:lnTo>
                  <a:pt x="5087742" y="1"/>
                </a:lnTo>
                <a:lnTo>
                  <a:pt x="5139977" y="1"/>
                </a:lnTo>
                <a:lnTo>
                  <a:pt x="5539215" y="399237"/>
                </a:lnTo>
                <a:lnTo>
                  <a:pt x="5598781" y="399237"/>
                </a:lnTo>
                <a:lnTo>
                  <a:pt x="5998007" y="2"/>
                </a:lnTo>
                <a:lnTo>
                  <a:pt x="6050249" y="2"/>
                </a:lnTo>
                <a:lnTo>
                  <a:pt x="5623232" y="427030"/>
                </a:lnTo>
                <a:lnTo>
                  <a:pt x="5623232" y="483255"/>
                </a:lnTo>
                <a:lnTo>
                  <a:pt x="6094326" y="954363"/>
                </a:lnTo>
                <a:lnTo>
                  <a:pt x="6563205" y="485481"/>
                </a:lnTo>
                <a:lnTo>
                  <a:pt x="6563205" y="4247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3942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756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4/14/2021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957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4/14/2021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922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4/14/2021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805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4/14/2021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099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/>
              <a:t>4/14/2021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2824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6DFF08F-DC6B-4601-B491-B0F83F6DD2DA}" type="datetimeFigureOut">
              <a:rPr lang="en-US" smtClean="0"/>
              <a:pPr/>
              <a:t>4/14/2021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7886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SAC Enrollment by the Numbers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Enrollment Management Next Steps</a:t>
            </a:r>
          </a:p>
        </p:txBody>
      </p:sp>
    </p:spTree>
    <p:extLst>
      <p:ext uri="{BB962C8B-B14F-4D97-AF65-F5344CB8AC3E}">
        <p14:creationId xmlns:p14="http://schemas.microsoft.com/office/powerpoint/2010/main" val="39067995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SECTION COUNT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7253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813916"/>
            <a:ext cx="9720072" cy="1175657"/>
          </a:xfrm>
        </p:spPr>
        <p:txBody>
          <a:bodyPr>
            <a:normAutofit/>
          </a:bodyPr>
          <a:lstStyle/>
          <a:p>
            <a:r>
              <a:rPr lang="en-US" dirty="0"/>
              <a:t>Section Count by Division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7741817"/>
              </p:ext>
            </p:extLst>
          </p:nvPr>
        </p:nvGraphicFramePr>
        <p:xfrm>
          <a:off x="1023938" y="1828800"/>
          <a:ext cx="9720262" cy="4479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57129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Division</a:t>
            </a:r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075384"/>
              </p:ext>
            </p:extLst>
          </p:nvPr>
        </p:nvGraphicFramePr>
        <p:xfrm>
          <a:off x="1023938" y="2286000"/>
          <a:ext cx="9720262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375870" y="734859"/>
            <a:ext cx="33260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1ACCT= Accounting</a:t>
            </a:r>
          </a:p>
          <a:p>
            <a:r>
              <a:rPr lang="en-US" dirty="0"/>
              <a:t>1BA= Business Applications</a:t>
            </a:r>
          </a:p>
          <a:p>
            <a:r>
              <a:rPr lang="en-US" dirty="0"/>
              <a:t>1BADM= Business Administration</a:t>
            </a:r>
          </a:p>
          <a:p>
            <a:r>
              <a:rPr lang="en-US" dirty="0"/>
              <a:t>1CMPR= Computer Science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21002" y="734858"/>
            <a:ext cx="29441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1ENGR= Engendering</a:t>
            </a:r>
          </a:p>
          <a:p>
            <a:r>
              <a:rPr lang="en-US" dirty="0"/>
              <a:t>1ENTR= Entrepreneurship</a:t>
            </a:r>
          </a:p>
          <a:p>
            <a:r>
              <a:rPr lang="en-US" dirty="0"/>
              <a:t>1MGMT= Management</a:t>
            </a:r>
          </a:p>
          <a:p>
            <a:r>
              <a:rPr lang="en-US" dirty="0"/>
              <a:t>1PARA= Paralegal Studies</a:t>
            </a:r>
          </a:p>
        </p:txBody>
      </p:sp>
    </p:spTree>
    <p:extLst>
      <p:ext uri="{BB962C8B-B14F-4D97-AF65-F5344CB8AC3E}">
        <p14:creationId xmlns:p14="http://schemas.microsoft.com/office/powerpoint/2010/main" val="10467710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Fine and </a:t>
            </a:r>
            <a:br>
              <a:rPr lang="en-US" sz="4800" dirty="0"/>
            </a:br>
            <a:r>
              <a:rPr lang="en-US" sz="4800" dirty="0"/>
              <a:t>Performing Arts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1719636"/>
              </p:ext>
            </p:extLst>
          </p:nvPr>
        </p:nvGraphicFramePr>
        <p:xfrm>
          <a:off x="1023938" y="2286000"/>
          <a:ext cx="9720262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752869" y="414394"/>
            <a:ext cx="43710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1ART= Studio Art/Art History</a:t>
            </a:r>
          </a:p>
          <a:p>
            <a:r>
              <a:rPr lang="en-US" dirty="0"/>
              <a:t>1CMSD= Communications and Media Studies</a:t>
            </a:r>
          </a:p>
          <a:p>
            <a:r>
              <a:rPr lang="en-US" dirty="0"/>
              <a:t>1CMST= Communication Studies</a:t>
            </a:r>
          </a:p>
          <a:p>
            <a:r>
              <a:rPr lang="en-US" dirty="0"/>
              <a:t>1DNCE= Dance</a:t>
            </a:r>
          </a:p>
          <a:p>
            <a:r>
              <a:rPr lang="en-US" dirty="0"/>
              <a:t>1LIBR= Library</a:t>
            </a:r>
          </a:p>
          <a:p>
            <a:r>
              <a:rPr lang="en-US" dirty="0"/>
              <a:t>1LIS= Library Information Science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892791" y="596360"/>
            <a:ext cx="31652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1MUS= Music</a:t>
            </a:r>
          </a:p>
          <a:p>
            <a:r>
              <a:rPr lang="en-US" dirty="0"/>
              <a:t>1PHOT= Photography</a:t>
            </a:r>
          </a:p>
          <a:p>
            <a:r>
              <a:rPr lang="en-US" dirty="0"/>
              <a:t>1TELV= Film and Television</a:t>
            </a:r>
          </a:p>
          <a:p>
            <a:r>
              <a:rPr lang="en-US" dirty="0"/>
              <a:t>1THEA= Theater Arts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1343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Humanities and </a:t>
            </a:r>
            <a:br>
              <a:rPr lang="en-US" dirty="0"/>
            </a:br>
            <a:r>
              <a:rPr lang="en-US" dirty="0"/>
              <a:t>Social Sciences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3364647"/>
              </p:ext>
            </p:extLst>
          </p:nvPr>
        </p:nvGraphicFramePr>
        <p:xfrm>
          <a:off x="1023938" y="2286000"/>
          <a:ext cx="9720262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592096" y="319361"/>
            <a:ext cx="319537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1ANTH= Anthropology</a:t>
            </a:r>
          </a:p>
          <a:p>
            <a:r>
              <a:rPr lang="en-US" dirty="0"/>
              <a:t>1ASL= American Sign Language</a:t>
            </a:r>
          </a:p>
          <a:p>
            <a:r>
              <a:rPr lang="en-US" dirty="0"/>
              <a:t>1CHNS= Chinese</a:t>
            </a:r>
          </a:p>
          <a:p>
            <a:r>
              <a:rPr lang="en-US" dirty="0"/>
              <a:t>1ECON= Economics</a:t>
            </a:r>
          </a:p>
          <a:p>
            <a:r>
              <a:rPr lang="en-US" dirty="0"/>
              <a:t>1EMLS= English for Multilingual Students</a:t>
            </a:r>
          </a:p>
          <a:p>
            <a:r>
              <a:rPr lang="en-US" dirty="0"/>
              <a:t>1ENGL= English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58295" y="319361"/>
            <a:ext cx="336619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1ETHN= Ethnic Studies</a:t>
            </a:r>
          </a:p>
          <a:p>
            <a:r>
              <a:rPr lang="en-US" dirty="0"/>
              <a:t>1FREN= French</a:t>
            </a:r>
          </a:p>
          <a:p>
            <a:r>
              <a:rPr lang="en-US" dirty="0"/>
              <a:t>1GEOG= Geography</a:t>
            </a:r>
          </a:p>
          <a:p>
            <a:r>
              <a:rPr lang="en-US" dirty="0"/>
              <a:t>1HIST= History</a:t>
            </a:r>
          </a:p>
          <a:p>
            <a:r>
              <a:rPr lang="en-US" dirty="0"/>
              <a:t>1ITAL= Italian</a:t>
            </a:r>
          </a:p>
          <a:p>
            <a:r>
              <a:rPr lang="en-US" dirty="0"/>
              <a:t>1JAPN= Japanese</a:t>
            </a:r>
          </a:p>
          <a:p>
            <a:r>
              <a:rPr lang="en-US" dirty="0"/>
              <a:t>1PHIL= Philosophy</a:t>
            </a:r>
          </a:p>
          <a:p>
            <a:r>
              <a:rPr lang="en-US" dirty="0"/>
              <a:t>1POLT= Political Science</a:t>
            </a:r>
          </a:p>
          <a:p>
            <a:r>
              <a:rPr lang="en-US" dirty="0"/>
              <a:t>1PSYC= Psychology</a:t>
            </a:r>
          </a:p>
          <a:p>
            <a:r>
              <a:rPr lang="en-US" dirty="0"/>
              <a:t>1SOC= Sociology</a:t>
            </a:r>
          </a:p>
          <a:p>
            <a:r>
              <a:rPr lang="en-US" dirty="0"/>
              <a:t>1SPAN= Spanish</a:t>
            </a:r>
          </a:p>
          <a:p>
            <a:r>
              <a:rPr lang="en-US" dirty="0"/>
              <a:t>1VIET= Vietnamese</a:t>
            </a:r>
          </a:p>
          <a:p>
            <a:r>
              <a:rPr lang="en-US" dirty="0"/>
              <a:t>1WMNS= Women Studies</a:t>
            </a:r>
          </a:p>
        </p:txBody>
      </p:sp>
    </p:spTree>
    <p:extLst>
      <p:ext uri="{BB962C8B-B14F-4D97-AF65-F5344CB8AC3E}">
        <p14:creationId xmlns:p14="http://schemas.microsoft.com/office/powerpoint/2010/main" val="14034546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Services </a:t>
            </a:r>
            <a:br>
              <a:rPr lang="en-US" dirty="0"/>
            </a:br>
            <a:r>
              <a:rPr lang="en-US" dirty="0"/>
              <a:t>and Technology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5276396"/>
              </p:ext>
            </p:extLst>
          </p:nvPr>
        </p:nvGraphicFramePr>
        <p:xfrm>
          <a:off x="1023938" y="2286000"/>
          <a:ext cx="9720262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732775" y="0"/>
            <a:ext cx="36776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1AUTO=Automotive Technology</a:t>
            </a:r>
          </a:p>
          <a:p>
            <a:r>
              <a:rPr lang="en-US" dirty="0"/>
              <a:t>1CDEV= Child Development</a:t>
            </a:r>
          </a:p>
          <a:p>
            <a:r>
              <a:rPr lang="en-US" dirty="0"/>
              <a:t>1CJ= Criminal Justice</a:t>
            </a:r>
          </a:p>
          <a:p>
            <a:r>
              <a:rPr lang="en-US" dirty="0"/>
              <a:t>1CJA= Criminal Justice Academy</a:t>
            </a:r>
          </a:p>
          <a:p>
            <a:r>
              <a:rPr lang="en-US" dirty="0"/>
              <a:t>1DSL= Diesel Technology</a:t>
            </a:r>
          </a:p>
          <a:p>
            <a:r>
              <a:rPr lang="en-US" dirty="0"/>
              <a:t>1FDM= Fashion Design and Merchandising</a:t>
            </a:r>
          </a:p>
          <a:p>
            <a:r>
              <a:rPr lang="en-US" dirty="0"/>
              <a:t>1FIAC= Fire Academy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07569" y="0"/>
            <a:ext cx="43844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1FIRE= Fire Science</a:t>
            </a:r>
          </a:p>
          <a:p>
            <a:r>
              <a:rPr lang="en-US" dirty="0"/>
              <a:t>1MNFG= Manufacturing</a:t>
            </a:r>
          </a:p>
          <a:p>
            <a:r>
              <a:rPr lang="en-US" dirty="0"/>
              <a:t>1NUTR= Nutrition</a:t>
            </a:r>
          </a:p>
          <a:p>
            <a:r>
              <a:rPr lang="en-US" dirty="0"/>
              <a:t>1OTA= Occupational Therapy Assistant</a:t>
            </a:r>
          </a:p>
          <a:p>
            <a:r>
              <a:rPr lang="en-US" dirty="0"/>
              <a:t>1PHAR= Pharmacy Technology</a:t>
            </a:r>
          </a:p>
          <a:p>
            <a:r>
              <a:rPr lang="en-US" dirty="0"/>
              <a:t>1SLPA= Speech Language Pathology Assistant</a:t>
            </a:r>
          </a:p>
        </p:txBody>
      </p:sp>
    </p:spTree>
    <p:extLst>
      <p:ext uri="{BB962C8B-B14F-4D97-AF65-F5344CB8AC3E}">
        <p14:creationId xmlns:p14="http://schemas.microsoft.com/office/powerpoint/2010/main" val="26473353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Kinesiology and </a:t>
            </a:r>
            <a:br>
              <a:rPr lang="en-US" dirty="0"/>
            </a:br>
            <a:r>
              <a:rPr lang="en-US" dirty="0"/>
              <a:t>Athletics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7389564"/>
              </p:ext>
            </p:extLst>
          </p:nvPr>
        </p:nvGraphicFramePr>
        <p:xfrm>
          <a:off x="1023938" y="2286000"/>
          <a:ext cx="9720262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884069" y="734859"/>
            <a:ext cx="4099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1KNAD= Kinesiology Adapted Activities</a:t>
            </a:r>
          </a:p>
          <a:p>
            <a:r>
              <a:rPr lang="en-US" dirty="0"/>
              <a:t>1KNE= Kinesiology</a:t>
            </a:r>
          </a:p>
          <a:p>
            <a:r>
              <a:rPr lang="en-US" dirty="0"/>
              <a:t>1KNHE= Kinesiology Health Education</a:t>
            </a:r>
          </a:p>
          <a:p>
            <a:r>
              <a:rPr lang="en-US" dirty="0"/>
              <a:t>1KNIA= Kinesiology Activities</a:t>
            </a:r>
          </a:p>
        </p:txBody>
      </p:sp>
    </p:spTree>
    <p:extLst>
      <p:ext uri="{BB962C8B-B14F-4D97-AF65-F5344CB8AC3E}">
        <p14:creationId xmlns:p14="http://schemas.microsoft.com/office/powerpoint/2010/main" val="38965860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Science, Math, </a:t>
            </a:r>
            <a:br>
              <a:rPr lang="en-US" dirty="0"/>
            </a:br>
            <a:r>
              <a:rPr lang="en-US" dirty="0"/>
              <a:t>&amp; Health Sciences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3954820"/>
              </p:ext>
            </p:extLst>
          </p:nvPr>
        </p:nvGraphicFramePr>
        <p:xfrm>
          <a:off x="1023938" y="2286000"/>
          <a:ext cx="9720262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174902" y="457861"/>
            <a:ext cx="36676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1ASTR= Astronomy</a:t>
            </a:r>
          </a:p>
          <a:p>
            <a:r>
              <a:rPr lang="en-US" dirty="0"/>
              <a:t>1BIOL= Biology</a:t>
            </a:r>
          </a:p>
          <a:p>
            <a:r>
              <a:rPr lang="en-US" dirty="0"/>
              <a:t>1CHEM= Chemistry</a:t>
            </a:r>
          </a:p>
          <a:p>
            <a:r>
              <a:rPr lang="en-US" dirty="0"/>
              <a:t>1EMT= Emergency Medical Technician</a:t>
            </a:r>
          </a:p>
          <a:p>
            <a:r>
              <a:rPr lang="en-US" dirty="0"/>
              <a:t>1ERTH= Earth Science</a:t>
            </a:r>
          </a:p>
          <a:p>
            <a:r>
              <a:rPr lang="en-US" dirty="0"/>
              <a:t>1GEOL= Geology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42550" y="585216"/>
            <a:ext cx="22407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1MATH= Math</a:t>
            </a:r>
          </a:p>
          <a:p>
            <a:r>
              <a:rPr lang="en-US"/>
              <a:t>1MDA= Medical Assistant</a:t>
            </a:r>
          </a:p>
          <a:p>
            <a:r>
              <a:rPr lang="en-US"/>
              <a:t>1NURS= Nursing</a:t>
            </a:r>
          </a:p>
          <a:p>
            <a:r>
              <a:rPr lang="en-US"/>
              <a:t>1PHYS= Physics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3428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Full-Time Equivalent Students (FTES)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1785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FTES by Division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8433035"/>
              </p:ext>
            </p:extLst>
          </p:nvPr>
        </p:nvGraphicFramePr>
        <p:xfrm>
          <a:off x="1023938" y="2286000"/>
          <a:ext cx="9720262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28507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Duplicated Headcount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Duplicated Enrollments</a:t>
            </a:r>
          </a:p>
        </p:txBody>
      </p:sp>
    </p:spTree>
    <p:extLst>
      <p:ext uri="{BB962C8B-B14F-4D97-AF65-F5344CB8AC3E}">
        <p14:creationId xmlns:p14="http://schemas.microsoft.com/office/powerpoint/2010/main" val="9048398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Business Division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75870" y="734859"/>
            <a:ext cx="33260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1ACCT= Accounting</a:t>
            </a:r>
          </a:p>
          <a:p>
            <a:r>
              <a:rPr lang="en-US" dirty="0"/>
              <a:t>1BA= Business Applications</a:t>
            </a:r>
          </a:p>
          <a:p>
            <a:r>
              <a:rPr lang="en-US" dirty="0"/>
              <a:t>1BADM= Business Administration</a:t>
            </a:r>
          </a:p>
          <a:p>
            <a:r>
              <a:rPr lang="en-US" dirty="0"/>
              <a:t>1CMPR= Computer Science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21002" y="734858"/>
            <a:ext cx="29441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1ENGR= Engendering</a:t>
            </a:r>
          </a:p>
          <a:p>
            <a:r>
              <a:rPr lang="en-US" dirty="0"/>
              <a:t>1ENTR= Entrepreneurship</a:t>
            </a:r>
          </a:p>
          <a:p>
            <a:r>
              <a:rPr lang="en-US" dirty="0"/>
              <a:t>1MGMT= Management</a:t>
            </a:r>
          </a:p>
          <a:p>
            <a:r>
              <a:rPr lang="en-US" dirty="0"/>
              <a:t>1PARA= Paralegal Studies</a:t>
            </a:r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1602703"/>
              </p:ext>
            </p:extLst>
          </p:nvPr>
        </p:nvGraphicFramePr>
        <p:xfrm>
          <a:off x="1023938" y="2286000"/>
          <a:ext cx="9720262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969302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/>
              <a:t>Fine and </a:t>
            </a:r>
            <a:br>
              <a:rPr lang="en-US" sz="4800" dirty="0"/>
            </a:br>
            <a:r>
              <a:rPr lang="en-US" sz="4800" dirty="0"/>
              <a:t>Performing Arts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52869" y="414394"/>
            <a:ext cx="43710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1ART= Studio Art/Art History</a:t>
            </a:r>
          </a:p>
          <a:p>
            <a:r>
              <a:rPr lang="en-US" dirty="0"/>
              <a:t>1CMSD= Communications and Media Studies</a:t>
            </a:r>
          </a:p>
          <a:p>
            <a:r>
              <a:rPr lang="en-US" dirty="0"/>
              <a:t>1CMST= Communication Studies</a:t>
            </a:r>
          </a:p>
          <a:p>
            <a:r>
              <a:rPr lang="en-US" dirty="0"/>
              <a:t>1DNCE= Dance</a:t>
            </a:r>
          </a:p>
          <a:p>
            <a:r>
              <a:rPr lang="en-US" dirty="0"/>
              <a:t>1LIBR= Library</a:t>
            </a:r>
          </a:p>
          <a:p>
            <a:r>
              <a:rPr lang="en-US" dirty="0"/>
              <a:t>1LIS= Library Information Science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892791" y="596360"/>
            <a:ext cx="31652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1MUS= Music</a:t>
            </a:r>
          </a:p>
          <a:p>
            <a:r>
              <a:rPr lang="en-US" dirty="0"/>
              <a:t>1PHOT= Photography</a:t>
            </a:r>
          </a:p>
          <a:p>
            <a:r>
              <a:rPr lang="en-US" dirty="0"/>
              <a:t>1TELV= Film and Television</a:t>
            </a:r>
          </a:p>
          <a:p>
            <a:r>
              <a:rPr lang="en-US" dirty="0"/>
              <a:t>1THEA= Theater Arts</a:t>
            </a:r>
          </a:p>
          <a:p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2229459"/>
              </p:ext>
            </p:extLst>
          </p:nvPr>
        </p:nvGraphicFramePr>
        <p:xfrm>
          <a:off x="1023938" y="2286000"/>
          <a:ext cx="9720262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9196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Humanities and </a:t>
            </a:r>
            <a:br>
              <a:rPr lang="en-US" dirty="0"/>
            </a:br>
            <a:r>
              <a:rPr lang="en-US" dirty="0"/>
              <a:t>Social Sciences</a:t>
            </a:r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2283825"/>
              </p:ext>
            </p:extLst>
          </p:nvPr>
        </p:nvGraphicFramePr>
        <p:xfrm>
          <a:off x="1023938" y="2286000"/>
          <a:ext cx="9720262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592096" y="319361"/>
            <a:ext cx="319537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1ANTH= Anthropology</a:t>
            </a:r>
          </a:p>
          <a:p>
            <a:r>
              <a:rPr lang="en-US" dirty="0"/>
              <a:t>1ASL= American Sign Language</a:t>
            </a:r>
          </a:p>
          <a:p>
            <a:r>
              <a:rPr lang="en-US" dirty="0"/>
              <a:t>1CHNS= Chinese</a:t>
            </a:r>
          </a:p>
          <a:p>
            <a:r>
              <a:rPr lang="en-US" dirty="0"/>
              <a:t>1ECON= Economics</a:t>
            </a:r>
          </a:p>
          <a:p>
            <a:r>
              <a:rPr lang="en-US" dirty="0"/>
              <a:t>1EMLS= English for Multilingual Students</a:t>
            </a:r>
          </a:p>
          <a:p>
            <a:r>
              <a:rPr lang="en-US" dirty="0"/>
              <a:t>1ENGL= English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58295" y="319361"/>
            <a:ext cx="336619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1ETHN= Ethnic Studies</a:t>
            </a:r>
          </a:p>
          <a:p>
            <a:r>
              <a:rPr lang="en-US" dirty="0"/>
              <a:t>1FREN= French</a:t>
            </a:r>
          </a:p>
          <a:p>
            <a:r>
              <a:rPr lang="en-US" dirty="0"/>
              <a:t>1GEOG= Geography</a:t>
            </a:r>
          </a:p>
          <a:p>
            <a:r>
              <a:rPr lang="en-US" dirty="0"/>
              <a:t>1HIST= History</a:t>
            </a:r>
          </a:p>
          <a:p>
            <a:r>
              <a:rPr lang="en-US" dirty="0"/>
              <a:t>1ITAL= Italian</a:t>
            </a:r>
          </a:p>
          <a:p>
            <a:r>
              <a:rPr lang="en-US" dirty="0"/>
              <a:t>1JAPN= Japanese</a:t>
            </a:r>
          </a:p>
          <a:p>
            <a:r>
              <a:rPr lang="en-US" dirty="0"/>
              <a:t>1PHIL= Philosophy</a:t>
            </a:r>
          </a:p>
          <a:p>
            <a:r>
              <a:rPr lang="en-US" dirty="0"/>
              <a:t>1POLT= Political Science</a:t>
            </a:r>
          </a:p>
          <a:p>
            <a:r>
              <a:rPr lang="en-US" dirty="0"/>
              <a:t>1PSYC= Psychology</a:t>
            </a:r>
          </a:p>
          <a:p>
            <a:r>
              <a:rPr lang="en-US" dirty="0"/>
              <a:t>1SOC= Sociology</a:t>
            </a:r>
          </a:p>
          <a:p>
            <a:r>
              <a:rPr lang="en-US" dirty="0"/>
              <a:t>1SPAN= Spanish</a:t>
            </a:r>
          </a:p>
          <a:p>
            <a:r>
              <a:rPr lang="en-US" dirty="0"/>
              <a:t>1VIET= Vietnamese</a:t>
            </a:r>
          </a:p>
          <a:p>
            <a:r>
              <a:rPr lang="en-US" dirty="0"/>
              <a:t>1WMNS= Women Studies</a:t>
            </a:r>
          </a:p>
        </p:txBody>
      </p:sp>
    </p:spTree>
    <p:extLst>
      <p:ext uri="{BB962C8B-B14F-4D97-AF65-F5344CB8AC3E}">
        <p14:creationId xmlns:p14="http://schemas.microsoft.com/office/powerpoint/2010/main" val="22913911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Services </a:t>
            </a:r>
            <a:br>
              <a:rPr lang="en-US" dirty="0"/>
            </a:br>
            <a:r>
              <a:rPr lang="en-US" dirty="0"/>
              <a:t>and Technology</a:t>
            </a:r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8153257"/>
              </p:ext>
            </p:extLst>
          </p:nvPr>
        </p:nvGraphicFramePr>
        <p:xfrm>
          <a:off x="1023938" y="2286000"/>
          <a:ext cx="9720262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732775" y="0"/>
            <a:ext cx="36776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1AUTO=Automotive Technology</a:t>
            </a:r>
          </a:p>
          <a:p>
            <a:r>
              <a:rPr lang="en-US" dirty="0"/>
              <a:t>1CDEV= Child Development</a:t>
            </a:r>
          </a:p>
          <a:p>
            <a:r>
              <a:rPr lang="en-US" dirty="0"/>
              <a:t>1CJ= Criminal Justice</a:t>
            </a:r>
          </a:p>
          <a:p>
            <a:r>
              <a:rPr lang="en-US" dirty="0"/>
              <a:t>1CJA= Criminal Justice Academy</a:t>
            </a:r>
          </a:p>
          <a:p>
            <a:r>
              <a:rPr lang="en-US" dirty="0"/>
              <a:t>1DSL= Diesel Technology</a:t>
            </a:r>
          </a:p>
          <a:p>
            <a:r>
              <a:rPr lang="en-US" dirty="0"/>
              <a:t>1FDM= Fashion Design and Merchandising</a:t>
            </a:r>
          </a:p>
          <a:p>
            <a:r>
              <a:rPr lang="en-US" dirty="0"/>
              <a:t>1FIAC= Fire Academy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07569" y="0"/>
            <a:ext cx="43844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1FIRE= Fire Science</a:t>
            </a:r>
          </a:p>
          <a:p>
            <a:r>
              <a:rPr lang="en-US" dirty="0"/>
              <a:t>1MNFG= Manufacturing</a:t>
            </a:r>
          </a:p>
          <a:p>
            <a:r>
              <a:rPr lang="en-US" dirty="0"/>
              <a:t>1NUTR= Nutrition</a:t>
            </a:r>
          </a:p>
          <a:p>
            <a:r>
              <a:rPr lang="en-US" dirty="0"/>
              <a:t>1OTA= Occupational Therapy Assistant</a:t>
            </a:r>
          </a:p>
          <a:p>
            <a:r>
              <a:rPr lang="en-US" dirty="0"/>
              <a:t>1PHAR= Pharmacy Technology</a:t>
            </a:r>
          </a:p>
          <a:p>
            <a:r>
              <a:rPr lang="en-US" dirty="0"/>
              <a:t>1SLPA= Speech Language Pathology Assistant</a:t>
            </a:r>
          </a:p>
        </p:txBody>
      </p:sp>
    </p:spTree>
    <p:extLst>
      <p:ext uri="{BB962C8B-B14F-4D97-AF65-F5344CB8AC3E}">
        <p14:creationId xmlns:p14="http://schemas.microsoft.com/office/powerpoint/2010/main" val="10464444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24128" y="544120"/>
            <a:ext cx="9720072" cy="1499616"/>
          </a:xfrm>
        </p:spPr>
        <p:txBody>
          <a:bodyPr/>
          <a:lstStyle/>
          <a:p>
            <a:r>
              <a:rPr lang="en-US" dirty="0"/>
              <a:t>Kinesiology and </a:t>
            </a:r>
            <a:br>
              <a:rPr lang="en-US" dirty="0"/>
            </a:br>
            <a:r>
              <a:rPr lang="en-US" dirty="0"/>
              <a:t>Athletics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1737892"/>
              </p:ext>
            </p:extLst>
          </p:nvPr>
        </p:nvGraphicFramePr>
        <p:xfrm>
          <a:off x="1023938" y="2286000"/>
          <a:ext cx="9720262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884069" y="693763"/>
            <a:ext cx="4099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1KNAD= Kinesiology Adapted Activities</a:t>
            </a:r>
          </a:p>
          <a:p>
            <a:r>
              <a:rPr lang="en-US" dirty="0"/>
              <a:t>1KNE= Kinesiology</a:t>
            </a:r>
          </a:p>
          <a:p>
            <a:r>
              <a:rPr lang="en-US" dirty="0"/>
              <a:t>1KNHE= Kinesiology Health Education</a:t>
            </a:r>
          </a:p>
          <a:p>
            <a:r>
              <a:rPr lang="en-US" dirty="0"/>
              <a:t>1KNIA= Kinesiology Activities</a:t>
            </a:r>
          </a:p>
        </p:txBody>
      </p:sp>
    </p:spTree>
    <p:extLst>
      <p:ext uri="{BB962C8B-B14F-4D97-AF65-F5344CB8AC3E}">
        <p14:creationId xmlns:p14="http://schemas.microsoft.com/office/powerpoint/2010/main" val="13284425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Science, Math, </a:t>
            </a:r>
            <a:br>
              <a:rPr lang="en-US" dirty="0"/>
            </a:br>
            <a:r>
              <a:rPr lang="en-US" dirty="0"/>
              <a:t>&amp; Health Sciences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8155622"/>
              </p:ext>
            </p:extLst>
          </p:nvPr>
        </p:nvGraphicFramePr>
        <p:xfrm>
          <a:off x="1023938" y="2286000"/>
          <a:ext cx="9720262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174902" y="457861"/>
            <a:ext cx="36676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1ASTR= Astronomy</a:t>
            </a:r>
          </a:p>
          <a:p>
            <a:r>
              <a:rPr lang="en-US" dirty="0"/>
              <a:t>1BIOL= Biology</a:t>
            </a:r>
          </a:p>
          <a:p>
            <a:r>
              <a:rPr lang="en-US" dirty="0"/>
              <a:t>1CHEM= Chemistry</a:t>
            </a:r>
          </a:p>
          <a:p>
            <a:r>
              <a:rPr lang="en-US" dirty="0"/>
              <a:t>1EMT= Emergency Medical Technician</a:t>
            </a:r>
          </a:p>
          <a:p>
            <a:r>
              <a:rPr lang="en-US" dirty="0"/>
              <a:t>1ERTH= Earth Science</a:t>
            </a:r>
          </a:p>
          <a:p>
            <a:r>
              <a:rPr lang="en-US" dirty="0"/>
              <a:t>1GEOL= Geology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42550" y="585216"/>
            <a:ext cx="22407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1MATH= Math</a:t>
            </a:r>
          </a:p>
          <a:p>
            <a:r>
              <a:rPr lang="en-US"/>
              <a:t>1MDA= Medical Assistant</a:t>
            </a:r>
          </a:p>
          <a:p>
            <a:r>
              <a:rPr lang="en-US"/>
              <a:t>1NURS= Nursing</a:t>
            </a:r>
          </a:p>
          <a:p>
            <a:r>
              <a:rPr lang="en-US"/>
              <a:t>1PHYS= Physics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5809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Enrollment Management Plan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Goals and Action Steps</a:t>
            </a:r>
          </a:p>
        </p:txBody>
      </p:sp>
    </p:spTree>
    <p:extLst>
      <p:ext uri="{BB962C8B-B14F-4D97-AF65-F5344CB8AC3E}">
        <p14:creationId xmlns:p14="http://schemas.microsoft.com/office/powerpoint/2010/main" val="19667868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2400" dirty="0"/>
              <a:t>Guided Pathways Scale of Adoption Assessment (SOAA)</a:t>
            </a:r>
          </a:p>
          <a:p>
            <a:pPr lvl="2"/>
            <a:r>
              <a:rPr lang="en-US" sz="2000" dirty="0"/>
              <a:t>Mapping </a:t>
            </a:r>
          </a:p>
          <a:p>
            <a:pPr lvl="2"/>
            <a:r>
              <a:rPr lang="en-US" sz="2000" dirty="0"/>
              <a:t>Declaring a Major</a:t>
            </a:r>
          </a:p>
          <a:p>
            <a:pPr lvl="2"/>
            <a:r>
              <a:rPr lang="en-US" sz="2000" dirty="0"/>
              <a:t>Scheduling for Completion</a:t>
            </a:r>
          </a:p>
          <a:p>
            <a:pPr lvl="2"/>
            <a:r>
              <a:rPr lang="en-US" sz="2000" dirty="0"/>
              <a:t>Course Modalities</a:t>
            </a:r>
          </a:p>
          <a:p>
            <a:pPr lvl="1"/>
            <a:r>
              <a:rPr lang="en-US" sz="2800" dirty="0"/>
              <a:t>Increased Efficiencies</a:t>
            </a:r>
          </a:p>
          <a:p>
            <a:pPr lvl="3"/>
            <a:r>
              <a:rPr lang="en-US" sz="1800" dirty="0"/>
              <a:t>Timeline</a:t>
            </a:r>
          </a:p>
          <a:p>
            <a:pPr lvl="3"/>
            <a:r>
              <a:rPr lang="en-US" sz="1800" dirty="0"/>
              <a:t>Target Setting (include ALL elements of SCFF)</a:t>
            </a:r>
            <a:r>
              <a:rPr lang="en-US" sz="1050" dirty="0"/>
              <a:t> </a:t>
            </a:r>
          </a:p>
          <a:p>
            <a:pPr lvl="3"/>
            <a:r>
              <a:rPr lang="en-US" sz="1800" dirty="0"/>
              <a:t>Tools/Reports</a:t>
            </a:r>
          </a:p>
          <a:p>
            <a:pPr lvl="1"/>
            <a:r>
              <a:rPr lang="en-US" sz="2400" dirty="0"/>
              <a:t>Marketing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3502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b="1" i="1" dirty="0"/>
              <a:t>Guided Pathway Essential Practices related to Enrollment Management</a:t>
            </a:r>
            <a:br>
              <a:rPr lang="en-US" sz="5400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2400" dirty="0"/>
              <a:t>Mapping - Offers sequencing for course scheduling.</a:t>
            </a:r>
          </a:p>
          <a:p>
            <a:pPr lvl="1"/>
            <a:r>
              <a:rPr lang="en-US" sz="2000" b="1" dirty="0"/>
              <a:t>Goal: </a:t>
            </a:r>
            <a:r>
              <a:rPr lang="en-US" sz="2000" dirty="0"/>
              <a:t>Updating and publishing maps on an annual schedule.</a:t>
            </a:r>
          </a:p>
          <a:p>
            <a:r>
              <a:rPr lang="en-US" sz="2000" dirty="0"/>
              <a:t>Entering - </a:t>
            </a:r>
            <a:r>
              <a:rPr lang="en-US" sz="2400" dirty="0"/>
              <a:t>Declaring</a:t>
            </a:r>
            <a:r>
              <a:rPr lang="en-US" sz="2000" dirty="0"/>
              <a:t> a major</a:t>
            </a:r>
          </a:p>
          <a:p>
            <a:pPr lvl="1"/>
            <a:r>
              <a:rPr lang="en-US" sz="1600" b="1" dirty="0"/>
              <a:t>Goal:</a:t>
            </a:r>
            <a:r>
              <a:rPr lang="en-US" sz="1600" dirty="0"/>
              <a:t> </a:t>
            </a:r>
            <a:r>
              <a:rPr lang="en-US" sz="2000" dirty="0"/>
              <a:t>Strengthening</a:t>
            </a:r>
            <a:r>
              <a:rPr lang="en-US" sz="1600" dirty="0"/>
              <a:t> Dual Enrollment &amp; Concurrent Enrollment</a:t>
            </a:r>
          </a:p>
          <a:p>
            <a:r>
              <a:rPr lang="en-US" sz="2400" dirty="0"/>
              <a:t>Scheduling required courses for completion </a:t>
            </a:r>
          </a:p>
          <a:p>
            <a:pPr lvl="1"/>
            <a:r>
              <a:rPr lang="en-US" sz="1600" b="1" dirty="0"/>
              <a:t>Goal: </a:t>
            </a:r>
            <a:r>
              <a:rPr lang="en-US" sz="1600" dirty="0"/>
              <a:t>Improve tracking of student needs for graduation.</a:t>
            </a:r>
          </a:p>
          <a:p>
            <a:r>
              <a:rPr lang="en-US" dirty="0"/>
              <a:t>Consistent / Predictable Scheduling Patterns – Students can plan their lives around their educational goals.</a:t>
            </a:r>
          </a:p>
          <a:p>
            <a:pPr lvl="1"/>
            <a:r>
              <a:rPr lang="en-US" b="1" dirty="0"/>
              <a:t>Goal:</a:t>
            </a:r>
            <a:r>
              <a:rPr lang="en-US" dirty="0"/>
              <a:t> Design a sophisticated scheduling pattern that incorporates considerations of student needs related to the following: Life Commitments, Modalities, Terms, and Predictability.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9572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Increased Efficiencies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TIMELINES: Aligning our efforts– ensuring collaboration and synergy</a:t>
            </a:r>
          </a:p>
          <a:p>
            <a:pPr lvl="1"/>
            <a:r>
              <a:rPr lang="en-US" dirty="0"/>
              <a:t>Goal– Identify timelines that impact the student educational journey (e.g., registration, schedule development)</a:t>
            </a:r>
          </a:p>
          <a:p>
            <a:pPr lvl="1"/>
            <a:r>
              <a:rPr lang="en-US" dirty="0"/>
              <a:t>Goal– Review and revise timelines to remove obstacles and inconsistencies</a:t>
            </a:r>
          </a:p>
          <a:p>
            <a:pPr lvl="1"/>
            <a:r>
              <a:rPr lang="en-US" dirty="0"/>
              <a:t>Goal– annually review timelines</a:t>
            </a:r>
          </a:p>
          <a:p>
            <a:pPr marL="128016" lvl="1" indent="0">
              <a:buNone/>
            </a:pPr>
            <a:r>
              <a:rPr lang="en-US" dirty="0"/>
              <a:t>TARGET SETTING</a:t>
            </a:r>
          </a:p>
          <a:p>
            <a:pPr lvl="1"/>
            <a:r>
              <a:rPr lang="en-US" dirty="0"/>
              <a:t>Goal: Establish the timeline, processes, ways of monitoring progress, and inputs necessary (constituents groups, areas, and data) to establish targets relative to all aspects of the Student Centered Funding Formula (SCFF).</a:t>
            </a:r>
          </a:p>
          <a:p>
            <a:pPr marL="128016" lvl="1" indent="0">
              <a:buNone/>
            </a:pPr>
            <a:r>
              <a:rPr lang="en-US" dirty="0"/>
              <a:t>DATA TOOLS</a:t>
            </a:r>
          </a:p>
          <a:p>
            <a:pPr lvl="1"/>
            <a:r>
              <a:rPr lang="en-US" dirty="0"/>
              <a:t>Goal: Review existing data tools and make recommendations on improvements, training, and overall access/use. </a:t>
            </a:r>
          </a:p>
        </p:txBody>
      </p:sp>
    </p:spTree>
    <p:extLst>
      <p:ext uri="{BB962C8B-B14F-4D97-AF65-F5344CB8AC3E}">
        <p14:creationId xmlns:p14="http://schemas.microsoft.com/office/powerpoint/2010/main" val="2120925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Duplicated Headcount by Division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9925269"/>
              </p:ext>
            </p:extLst>
          </p:nvPr>
        </p:nvGraphicFramePr>
        <p:xfrm>
          <a:off x="1023938" y="2286000"/>
          <a:ext cx="9720262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810930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28016" lvl="1" indent="0">
              <a:buNone/>
            </a:pPr>
            <a:r>
              <a:rPr lang="en-US" dirty="0"/>
              <a:t>MARKETING: Get the Word Out</a:t>
            </a:r>
          </a:p>
          <a:p>
            <a:pPr lvl="1"/>
            <a:r>
              <a:rPr lang="en-US" dirty="0"/>
              <a:t>Goal: Establish Marketing Sub-Committee</a:t>
            </a:r>
          </a:p>
          <a:p>
            <a:pPr lvl="1"/>
            <a:r>
              <a:rPr lang="en-US" dirty="0"/>
              <a:t>Goal: Review/revise timeline for marketing efforts </a:t>
            </a:r>
          </a:p>
          <a:p>
            <a:pPr lvl="1"/>
            <a:r>
              <a:rPr lang="en-US" dirty="0"/>
              <a:t>Goal: Establish process for marketing requests </a:t>
            </a:r>
          </a:p>
          <a:p>
            <a:pPr lvl="1"/>
            <a:r>
              <a:rPr lang="en-US" dirty="0"/>
              <a:t>Goal: Support implementation of current Marketing Plan</a:t>
            </a:r>
          </a:p>
          <a:p>
            <a:pPr lvl="1"/>
            <a:r>
              <a:rPr lang="en-US" dirty="0"/>
              <a:t>Goal: Review/revise Marketing Plan</a:t>
            </a:r>
          </a:p>
          <a:p>
            <a:pPr marL="128016" lvl="1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159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Business Division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75870" y="734859"/>
            <a:ext cx="33260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1ACCT= Accounting</a:t>
            </a:r>
          </a:p>
          <a:p>
            <a:r>
              <a:rPr lang="en-US" dirty="0"/>
              <a:t>1BA= Business Applications</a:t>
            </a:r>
          </a:p>
          <a:p>
            <a:r>
              <a:rPr lang="en-US" dirty="0"/>
              <a:t>1BADM= Business Administration</a:t>
            </a:r>
          </a:p>
          <a:p>
            <a:r>
              <a:rPr lang="en-US" dirty="0"/>
              <a:t>1CMPR= Computer Science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21002" y="734858"/>
            <a:ext cx="29441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1ENGR= Engendering</a:t>
            </a:r>
          </a:p>
          <a:p>
            <a:r>
              <a:rPr lang="en-US" dirty="0"/>
              <a:t>1ENTR= Entrepreneurship</a:t>
            </a:r>
          </a:p>
          <a:p>
            <a:r>
              <a:rPr lang="en-US" dirty="0"/>
              <a:t>1MGMT= Management</a:t>
            </a:r>
          </a:p>
          <a:p>
            <a:r>
              <a:rPr lang="en-US" dirty="0"/>
              <a:t>1PARA= Paralegal Studies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9956852"/>
              </p:ext>
            </p:extLst>
          </p:nvPr>
        </p:nvGraphicFramePr>
        <p:xfrm>
          <a:off x="1023938" y="2286000"/>
          <a:ext cx="9720262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88724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/>
              <a:t>Fine and </a:t>
            </a:r>
            <a:br>
              <a:rPr lang="en-US" sz="4800" dirty="0"/>
            </a:br>
            <a:r>
              <a:rPr lang="en-US" sz="4800" dirty="0"/>
              <a:t>Performing Arts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52869" y="414394"/>
            <a:ext cx="43710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1ART= Studio Art/Art History</a:t>
            </a:r>
          </a:p>
          <a:p>
            <a:r>
              <a:rPr lang="en-US" dirty="0"/>
              <a:t>1CMSD= Communications and Media Studies</a:t>
            </a:r>
          </a:p>
          <a:p>
            <a:r>
              <a:rPr lang="en-US" dirty="0"/>
              <a:t>1CMST= Communication Studies</a:t>
            </a:r>
          </a:p>
          <a:p>
            <a:r>
              <a:rPr lang="en-US" dirty="0"/>
              <a:t>1DNCE= Dance</a:t>
            </a:r>
          </a:p>
          <a:p>
            <a:r>
              <a:rPr lang="en-US" dirty="0"/>
              <a:t>1LIBR= Library</a:t>
            </a:r>
          </a:p>
          <a:p>
            <a:r>
              <a:rPr lang="en-US" dirty="0"/>
              <a:t>1LIS= Library Information Science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892791" y="596360"/>
            <a:ext cx="31652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1MUS= Music</a:t>
            </a:r>
          </a:p>
          <a:p>
            <a:r>
              <a:rPr lang="en-US" dirty="0"/>
              <a:t>1PHOT= Photography</a:t>
            </a:r>
          </a:p>
          <a:p>
            <a:r>
              <a:rPr lang="en-US" dirty="0"/>
              <a:t>1TELV= Film and Television</a:t>
            </a:r>
          </a:p>
          <a:p>
            <a:r>
              <a:rPr lang="en-US" dirty="0"/>
              <a:t>1THEA= Theater Arts</a:t>
            </a:r>
          </a:p>
          <a:p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694589"/>
              </p:ext>
            </p:extLst>
          </p:nvPr>
        </p:nvGraphicFramePr>
        <p:xfrm>
          <a:off x="1024128" y="2255654"/>
          <a:ext cx="9720262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34532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92096" y="319361"/>
            <a:ext cx="319537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1ANTH= Anthropology</a:t>
            </a:r>
          </a:p>
          <a:p>
            <a:r>
              <a:rPr lang="en-US" dirty="0"/>
              <a:t>1ASL= American Sign Language</a:t>
            </a:r>
          </a:p>
          <a:p>
            <a:r>
              <a:rPr lang="en-US" dirty="0"/>
              <a:t>1CHNS= Chinese</a:t>
            </a:r>
          </a:p>
          <a:p>
            <a:r>
              <a:rPr lang="en-US" dirty="0"/>
              <a:t>1ECON= Economics</a:t>
            </a:r>
          </a:p>
          <a:p>
            <a:r>
              <a:rPr lang="en-US" dirty="0"/>
              <a:t>1EMLS= English for Multilingual Students</a:t>
            </a:r>
          </a:p>
          <a:p>
            <a:r>
              <a:rPr lang="en-US" dirty="0"/>
              <a:t>1ENGL= English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58295" y="319361"/>
            <a:ext cx="336619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1ETHN= Ethnic Studies</a:t>
            </a:r>
          </a:p>
          <a:p>
            <a:r>
              <a:rPr lang="en-US" dirty="0"/>
              <a:t>1FREN= French</a:t>
            </a:r>
          </a:p>
          <a:p>
            <a:r>
              <a:rPr lang="en-US" dirty="0"/>
              <a:t>1GEOG= Geography</a:t>
            </a:r>
          </a:p>
          <a:p>
            <a:r>
              <a:rPr lang="en-US" dirty="0"/>
              <a:t>1HIST= History</a:t>
            </a:r>
          </a:p>
          <a:p>
            <a:r>
              <a:rPr lang="en-US" dirty="0"/>
              <a:t>1ITAL= Italian</a:t>
            </a:r>
          </a:p>
          <a:p>
            <a:r>
              <a:rPr lang="en-US" dirty="0"/>
              <a:t>1JAPN= Japanese</a:t>
            </a:r>
          </a:p>
          <a:p>
            <a:r>
              <a:rPr lang="en-US" dirty="0"/>
              <a:t>1PHIL= Philosophy</a:t>
            </a:r>
          </a:p>
          <a:p>
            <a:r>
              <a:rPr lang="en-US" dirty="0"/>
              <a:t>1POLT= Political Science</a:t>
            </a:r>
          </a:p>
          <a:p>
            <a:r>
              <a:rPr lang="en-US" dirty="0"/>
              <a:t>1PSYC= Psychology</a:t>
            </a:r>
          </a:p>
          <a:p>
            <a:r>
              <a:rPr lang="en-US" dirty="0"/>
              <a:t>1SOC= Sociology</a:t>
            </a:r>
          </a:p>
          <a:p>
            <a:r>
              <a:rPr lang="en-US" dirty="0"/>
              <a:t>1SPAN= Spanish</a:t>
            </a:r>
          </a:p>
          <a:p>
            <a:r>
              <a:rPr lang="en-US" dirty="0"/>
              <a:t>1VIET= Vietnamese</a:t>
            </a:r>
          </a:p>
          <a:p>
            <a:r>
              <a:rPr lang="en-US" dirty="0"/>
              <a:t>1WMNS= Women Studies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Humanities and </a:t>
            </a:r>
            <a:br>
              <a:rPr lang="en-US" dirty="0"/>
            </a:br>
            <a:r>
              <a:rPr lang="en-US" dirty="0"/>
              <a:t>Social Sciences</a:t>
            </a:r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4766672"/>
              </p:ext>
            </p:extLst>
          </p:nvPr>
        </p:nvGraphicFramePr>
        <p:xfrm>
          <a:off x="1023938" y="2286000"/>
          <a:ext cx="9720262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73532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Services </a:t>
            </a:r>
            <a:br>
              <a:rPr lang="en-US" dirty="0"/>
            </a:br>
            <a:r>
              <a:rPr lang="en-US" dirty="0"/>
              <a:t>and Technology</a:t>
            </a:r>
          </a:p>
        </p:txBody>
      </p:sp>
      <p:graphicFrame>
        <p:nvGraphicFramePr>
          <p:cNvPr id="13" name="Content Placeholder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2975815"/>
              </p:ext>
            </p:extLst>
          </p:nvPr>
        </p:nvGraphicFramePr>
        <p:xfrm>
          <a:off x="1023938" y="2286000"/>
          <a:ext cx="9720262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732775" y="0"/>
            <a:ext cx="36776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1AUTO=Automotive Technology</a:t>
            </a:r>
          </a:p>
          <a:p>
            <a:r>
              <a:rPr lang="en-US" dirty="0"/>
              <a:t>1CDEV= Child Development</a:t>
            </a:r>
          </a:p>
          <a:p>
            <a:r>
              <a:rPr lang="en-US" dirty="0"/>
              <a:t>1CJ= Criminal Justice</a:t>
            </a:r>
          </a:p>
          <a:p>
            <a:r>
              <a:rPr lang="en-US" dirty="0"/>
              <a:t>1CJA= Criminal Justice Academy</a:t>
            </a:r>
          </a:p>
          <a:p>
            <a:r>
              <a:rPr lang="en-US" dirty="0"/>
              <a:t>1DSL= Diesel Technology</a:t>
            </a:r>
          </a:p>
          <a:p>
            <a:r>
              <a:rPr lang="en-US" dirty="0"/>
              <a:t>1FDM= Fashion Design and Merchandising</a:t>
            </a:r>
          </a:p>
          <a:p>
            <a:r>
              <a:rPr lang="en-US" dirty="0"/>
              <a:t>1FIAC= Fire Academy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07569" y="0"/>
            <a:ext cx="43844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1FIRE= Fire Science</a:t>
            </a:r>
          </a:p>
          <a:p>
            <a:r>
              <a:rPr lang="en-US" dirty="0"/>
              <a:t>1MNFG= Manufacturing</a:t>
            </a:r>
          </a:p>
          <a:p>
            <a:r>
              <a:rPr lang="en-US" dirty="0"/>
              <a:t>1NUTR= Nutrition</a:t>
            </a:r>
          </a:p>
          <a:p>
            <a:r>
              <a:rPr lang="en-US" dirty="0"/>
              <a:t>1OTA= Occupational Therapy Assistant</a:t>
            </a:r>
          </a:p>
          <a:p>
            <a:r>
              <a:rPr lang="en-US" dirty="0"/>
              <a:t>1PHAR= Pharmacy Technology</a:t>
            </a:r>
          </a:p>
          <a:p>
            <a:r>
              <a:rPr lang="en-US" dirty="0"/>
              <a:t>1SLPA= Speech Language Pathology Assistant</a:t>
            </a:r>
          </a:p>
        </p:txBody>
      </p:sp>
    </p:spTree>
    <p:extLst>
      <p:ext uri="{BB962C8B-B14F-4D97-AF65-F5344CB8AC3E}">
        <p14:creationId xmlns:p14="http://schemas.microsoft.com/office/powerpoint/2010/main" val="1925631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24128" y="544120"/>
            <a:ext cx="9720072" cy="1499616"/>
          </a:xfrm>
        </p:spPr>
        <p:txBody>
          <a:bodyPr/>
          <a:lstStyle/>
          <a:p>
            <a:r>
              <a:rPr lang="en-US" dirty="0"/>
              <a:t>Kinesiology and </a:t>
            </a:r>
            <a:br>
              <a:rPr lang="en-US" dirty="0"/>
            </a:br>
            <a:r>
              <a:rPr lang="en-US" dirty="0"/>
              <a:t>Athletics</a:t>
            </a:r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1730742"/>
              </p:ext>
            </p:extLst>
          </p:nvPr>
        </p:nvGraphicFramePr>
        <p:xfrm>
          <a:off x="1023938" y="2286000"/>
          <a:ext cx="9720262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884069" y="693763"/>
            <a:ext cx="4099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1KNAD= Kinesiology Adapted Activities</a:t>
            </a:r>
          </a:p>
          <a:p>
            <a:r>
              <a:rPr lang="en-US" dirty="0"/>
              <a:t>1KNE= Kinesiology</a:t>
            </a:r>
          </a:p>
          <a:p>
            <a:r>
              <a:rPr lang="en-US" dirty="0"/>
              <a:t>1KNHE= Kinesiology Health Education</a:t>
            </a:r>
          </a:p>
          <a:p>
            <a:r>
              <a:rPr lang="en-US" dirty="0"/>
              <a:t>1KNIA= Kinesiology Activities</a:t>
            </a:r>
          </a:p>
        </p:txBody>
      </p:sp>
    </p:spTree>
    <p:extLst>
      <p:ext uri="{BB962C8B-B14F-4D97-AF65-F5344CB8AC3E}">
        <p14:creationId xmlns:p14="http://schemas.microsoft.com/office/powerpoint/2010/main" val="3221766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Science, Math, </a:t>
            </a:r>
            <a:br>
              <a:rPr lang="en-US" dirty="0"/>
            </a:br>
            <a:r>
              <a:rPr lang="en-US" dirty="0"/>
              <a:t>&amp; Health Sciences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5778992"/>
              </p:ext>
            </p:extLst>
          </p:nvPr>
        </p:nvGraphicFramePr>
        <p:xfrm>
          <a:off x="1023938" y="2286000"/>
          <a:ext cx="9720262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174902" y="457861"/>
            <a:ext cx="36676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1ASTR= Astronomy</a:t>
            </a:r>
          </a:p>
          <a:p>
            <a:r>
              <a:rPr lang="en-US" dirty="0"/>
              <a:t>1BIOL= Biology</a:t>
            </a:r>
          </a:p>
          <a:p>
            <a:r>
              <a:rPr lang="en-US" dirty="0"/>
              <a:t>1CHEM= Chemistry</a:t>
            </a:r>
          </a:p>
          <a:p>
            <a:r>
              <a:rPr lang="en-US" dirty="0"/>
              <a:t>1EMT= Emergency Medical Technician</a:t>
            </a:r>
          </a:p>
          <a:p>
            <a:r>
              <a:rPr lang="en-US" dirty="0"/>
              <a:t>1ERTH= Earth Science</a:t>
            </a:r>
          </a:p>
          <a:p>
            <a:r>
              <a:rPr lang="en-US" dirty="0"/>
              <a:t>1GEOL= Geology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42550" y="585216"/>
            <a:ext cx="22407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1MATH= Math</a:t>
            </a:r>
          </a:p>
          <a:p>
            <a:r>
              <a:rPr lang="en-US"/>
              <a:t>1MDA= Medical Assistant</a:t>
            </a:r>
          </a:p>
          <a:p>
            <a:r>
              <a:rPr lang="en-US"/>
              <a:t>1NURS= Nursing</a:t>
            </a:r>
          </a:p>
          <a:p>
            <a:r>
              <a:rPr lang="en-US"/>
              <a:t>1PHYS= Physics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35389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125000"/>
              </a:schemeClr>
              <a:schemeClr val="phClr">
                <a:tint val="92000"/>
                <a:shade val="70000"/>
                <a:satMod val="110000"/>
              </a:schemeClr>
            </a:duotone>
          </a:blip>
          <a:tile tx="0" ty="0" sx="22000" sy="2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E736489A-00C3-4E0A-AAA8-D4D3127BA5B3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D0CD9372F6ED4086FE97E87C82ABFD" ma:contentTypeVersion="0" ma:contentTypeDescription="Create a new document." ma:contentTypeScope="" ma:versionID="bf86f9beeb859788b878fa07c900b418">
  <xsd:schema xmlns:xsd="http://www.w3.org/2001/XMLSchema" xmlns:xs="http://www.w3.org/2001/XMLSchema" xmlns:p="http://schemas.microsoft.com/office/2006/metadata/properties" xmlns:ns2="431189f8-a51b-453f-9f0c-3a0b3b65b12f" targetNamespace="http://schemas.microsoft.com/office/2006/metadata/properties" ma:root="true" ma:fieldsID="0437315740c7c9e69397cf357c9b4bc4" ns2:_="">
    <xsd:import namespace="431189f8-a51b-453f-9f0c-3a0b3b65b12f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1189f8-a51b-453f-9f0c-3a0b3b65b12f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31189f8-a51b-453f-9f0c-3a0b3b65b12f">HNYXMCCMVK3K-1349739800-23</_dlc_DocId>
    <_dlc_DocIdUrl xmlns="431189f8-a51b-453f-9f0c-3a0b3b65b12f">
      <Url>https://sac.edu/committees/IEA/_layouts/15/DocIdRedir.aspx?ID=HNYXMCCMVK3K-1349739800-23</Url>
      <Description>HNYXMCCMVK3K-1349739800-23</Description>
    </_dlc_DocIdUrl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FFD5BD73-F7B8-452D-A145-2120E2C2FC2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6836BA1-D911-472D-904B-A89951C33D10}"/>
</file>

<file path=customXml/itemProps3.xml><?xml version="1.0" encoding="utf-8"?>
<ds:datastoreItem xmlns:ds="http://schemas.openxmlformats.org/officeDocument/2006/customXml" ds:itemID="{CFD945C1-F3C1-4F1C-9ED0-973F872AAA03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e39df23c-c8e4-4b0c-9a21-04fef2b4b74b"/>
    <ds:schemaRef ds:uri="cebdc7af-b8d5-42f6-bec5-95489008a1b2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F174C603-F6EC-4F71-8322-8900DB6205F2}"/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653</TotalTime>
  <Words>1298</Words>
  <Application>Microsoft Office PowerPoint</Application>
  <PresentationFormat>Widescreen</PresentationFormat>
  <Paragraphs>304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Tw Cen MT</vt:lpstr>
      <vt:lpstr>Tw Cen MT Condensed</vt:lpstr>
      <vt:lpstr>Wingdings 3</vt:lpstr>
      <vt:lpstr>Integral</vt:lpstr>
      <vt:lpstr>SAC Enrollment by the Numbers</vt:lpstr>
      <vt:lpstr>Duplicated Headcount</vt:lpstr>
      <vt:lpstr>Duplicated Headcount by Division</vt:lpstr>
      <vt:lpstr>PowerPoint Presentation</vt:lpstr>
      <vt:lpstr>PowerPoint Presentation</vt:lpstr>
      <vt:lpstr>Humanities and  Social Sciences</vt:lpstr>
      <vt:lpstr>Human Services  and Technology</vt:lpstr>
      <vt:lpstr>Kinesiology and  Athletics</vt:lpstr>
      <vt:lpstr>Science, Math,  &amp; Health Sciences</vt:lpstr>
      <vt:lpstr>SECTION COUNT</vt:lpstr>
      <vt:lpstr>Section Count by Division</vt:lpstr>
      <vt:lpstr>Business Division</vt:lpstr>
      <vt:lpstr>Fine and  Performing Arts</vt:lpstr>
      <vt:lpstr>Humanities and  Social Sciences</vt:lpstr>
      <vt:lpstr>Human Services  and Technology</vt:lpstr>
      <vt:lpstr>Kinesiology and  Athletics</vt:lpstr>
      <vt:lpstr>Science, Math,  &amp; Health Sciences</vt:lpstr>
      <vt:lpstr>Full-Time Equivalent Students (FTES)</vt:lpstr>
      <vt:lpstr>FTES by Division</vt:lpstr>
      <vt:lpstr>PowerPoint Presentation</vt:lpstr>
      <vt:lpstr>PowerPoint Presentation</vt:lpstr>
      <vt:lpstr>Humanities and  Social Sciences</vt:lpstr>
      <vt:lpstr>Human Services  and Technology</vt:lpstr>
      <vt:lpstr>Kinesiology and  Athletics</vt:lpstr>
      <vt:lpstr>Science, Math,  &amp; Health Sciences</vt:lpstr>
      <vt:lpstr>Enrollment Management Plan</vt:lpstr>
      <vt:lpstr>Goals</vt:lpstr>
      <vt:lpstr>Guided Pathway Essential Practices related to Enrollment Management </vt:lpstr>
      <vt:lpstr>Increased Efficiencies</vt:lpstr>
      <vt:lpstr>Marketing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SAC Enrollment by the Numbers</dc:title>
  <dc:creator>Lamb, Jeffrey</dc:creator>
  <cp:lastModifiedBy>Lamb, Jeffrey</cp:lastModifiedBy>
  <cp:revision>19</cp:revision>
  <dcterms:created xsi:type="dcterms:W3CDTF">2021-04-13T19:51:45Z</dcterms:created>
  <dcterms:modified xsi:type="dcterms:W3CDTF">2021-04-14T22:05:43Z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0x01010023D0CD9372F6ED4086FE97E87C82ABFD</vt:lpwstr>
  </property>
  <property fmtid="{D5CDD505-2E9C-101B-9397-08002B2CF9AE}" pid="3" name="_dlc_DocIdItemGuid">
    <vt:lpwstr>feea1465-7540-4ac0-b533-f9e40cac2255</vt:lpwstr>
  </property>
</Properties>
</file>