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8" autoAdjust="0"/>
    <p:restoredTop sz="94660"/>
  </p:normalViewPr>
  <p:slideViewPr>
    <p:cSldViewPr snapToGrid="0">
      <p:cViewPr varScale="1">
        <p:scale>
          <a:sx n="95" d="100"/>
          <a:sy n="95" d="100"/>
        </p:scale>
        <p:origin x="6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98CC6-26AA-2C67-F76D-01AAE01CF1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9BAD17-333D-5355-43AD-6CB6D1A7E1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39E4A4-01BB-ECC0-AE31-35FC4620D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6A04E-AF25-4DA9-A346-9725ED48727C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28C8BA-8B6E-BC64-3A36-5D1643006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31D24-71B2-1F67-B9FA-971319B03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D96BD-DD44-4752-9485-D3560EE5C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702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6A1A7-BA0E-9971-84C8-EA47816BC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F52E0B-0517-BDDC-4341-16EF7196B3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2F149D-3638-2403-4D18-91F3806F1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6A04E-AF25-4DA9-A346-9725ED48727C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40254-A49C-3E4A-363A-D10F9E0EF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4BFB4-1EA3-63CE-3E67-8A50F3076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D96BD-DD44-4752-9485-D3560EE5C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715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3DC4F55-DB70-E962-267F-A8AAD4A1A0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266922-CB55-ACD2-A8A2-E940BAA1D1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61BB2-1EF5-84A8-B92E-7D530F625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6A04E-AF25-4DA9-A346-9725ED48727C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3A5CC8-605B-2DC2-ACA0-840666884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4F4EA-125F-3CEC-C997-311B6688C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D96BD-DD44-4752-9485-D3560EE5C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229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E1DF1-E5F0-01E1-24C4-4067A79B8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9CB64-C85C-EA81-6A55-5A4B594CA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E04EF8-9BBA-7309-D094-8DA6F7C3A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6A04E-AF25-4DA9-A346-9725ED48727C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CB155D-82C6-D17B-DF08-A39A4AAB7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CA2CA-52DC-07D5-BFDA-FD30BB4D8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D96BD-DD44-4752-9485-D3560EE5C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867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767AC-B6A2-B9F2-22D2-2DA14FA3C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214AF8-BCD5-CB19-CEA9-4F813DA53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405F5C-878E-52D6-E51E-BDCEF3B66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6A04E-AF25-4DA9-A346-9725ED48727C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F441C7-728A-0721-5146-D1390FAE5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12FCC6-AF8E-F049-7663-7DE4B8546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D96BD-DD44-4752-9485-D3560EE5C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89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3CEFB-952F-747C-6C75-835E5DCE3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51EA4B-C2D7-E588-E1C6-157C931B0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D52807-E5B4-0881-17A4-B8DAAB3BFC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867D7E-0C8A-C224-540B-CDAA1FB8C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6A04E-AF25-4DA9-A346-9725ED48727C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925D49-B2FC-D329-02D9-0AE7DF9D7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B5E79B-A8B4-912D-3956-84AA1ACC6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D96BD-DD44-4752-9485-D3560EE5C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575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3240E-246C-0308-6C4A-9A6B3442E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7E0FA5-1F58-B97E-46AD-1B1149BCF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B674CA-061A-B6F4-C9D5-D9C0D4EB3A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BA2C79-3C43-A690-8EEC-2AF55820A0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DC17C5-6007-F777-BB4B-20501AD0AB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48B2C2-FCA1-105F-4C60-E227547E2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6A04E-AF25-4DA9-A346-9725ED48727C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7509A1-AF35-5036-FB43-C6149BE6F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E5BA5C-5F0D-3645-3790-C36A533F9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D96BD-DD44-4752-9485-D3560EE5C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989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54C89-6B86-47AD-23A5-0F382682F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8D545F-0D5A-D2DD-A72C-C550CA7AC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6A04E-AF25-4DA9-A346-9725ED48727C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E6907B-977A-6720-8AB4-E201F2338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3119B5-97A8-05CB-2A0E-9BFCE6834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D96BD-DD44-4752-9485-D3560EE5C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21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2C70B4-548B-CEAF-7AAB-9282ED963B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6A04E-AF25-4DA9-A346-9725ED48727C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B2B210-D55B-F022-C90A-A09807008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00B5EE-69A2-978D-3DCD-93390E432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D96BD-DD44-4752-9485-D3560EE5C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840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896EF-3442-D4BF-23CE-5D6A97E14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FFB8AD-4990-5038-1DEC-2430C78F66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09C74F-6B4B-BB7A-1036-8DEEA348D0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511103-0C03-67E7-07A7-F39FA4DB5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6A04E-AF25-4DA9-A346-9725ED48727C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E4683D-5800-6F0F-B78B-098924C45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012D6E-A6A0-79F7-BE41-FCDF3635B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D96BD-DD44-4752-9485-D3560EE5C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619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DA4ED-9BE4-5464-D49D-78EDB3AFA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ABBAD3-6C97-0A8D-5296-90700B8E88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49C6FD-CBB4-BC22-6456-9455F947C8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6A6B19-A306-F10F-FFFB-A527F170E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6A04E-AF25-4DA9-A346-9725ED48727C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A85D6A-629A-EEFD-419D-A31BD1F5D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DCE464-515A-3D14-E11C-98A20BE26D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AD96BD-DD44-4752-9485-D3560EE5C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018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FF17E6-909E-1D54-323F-406AEA5CB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6996A1-CADF-01AC-41CF-8DB38DC4A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E81718-06C7-964E-FFA6-5450E14485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6A04E-AF25-4DA9-A346-9725ED48727C}" type="datetimeFigureOut">
              <a:rPr lang="en-US" smtClean="0"/>
              <a:t>4/21/2023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A5E86-276D-93F6-1C7A-169C241D46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9E35F6-7A35-709E-D98F-564FDBE8CE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D96BD-DD44-4752-9485-D3560EE5C4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640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4E8A1-58FA-CED5-1A15-E3A22B23AF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Institutional Effectiveness and Assessment Committee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08348F-B040-7487-9474-9401B0AE08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Planning </a:t>
            </a:r>
          </a:p>
        </p:txBody>
      </p:sp>
    </p:spTree>
    <p:extLst>
      <p:ext uri="{BB962C8B-B14F-4D97-AF65-F5344CB8AC3E}">
        <p14:creationId xmlns:p14="http://schemas.microsoft.com/office/powerpoint/2010/main" val="900389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F9CD1-F289-EC03-4171-B01ED72E2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IEPI PRT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5524A-3701-3653-A62C-7613A2896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Provide regular campus-wide opportunities for improving understanding of the definition, nature, and purposes of integrated planning as the concept is to be applied at the College; measure understanding before and after these opportunities; make improvements as the findings warrant.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708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D20A7-EA3F-B5E2-A6FA-B7D35E77B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SAC Response to IEPI PRT 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007EF9-35C2-AD76-ED3A-78C1E2A754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marR="0" lvl="1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Planning Summit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— Annual retreat to reaffirm Mission, discuss data related to Strategic Goals, Institutional Set Standards (ACCJC), review the PGC Handbook, Committee structure and effectiveness, discuss college’s Integrated Planning efforts.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93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6D7F9-D1AC-D07C-BC24-0759682250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 Summit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AF0DE-8070-D85D-53C1-F4E2F2A430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800" dirty="0"/>
              <a:t>Define Integrated Planning at Santa Ana College</a:t>
            </a:r>
          </a:p>
          <a:p>
            <a:r>
              <a:rPr lang="en-US" sz="1800" dirty="0">
                <a:effectLst/>
                <a:ea typeface="Calibri" panose="020F0502020204030204" pitchFamily="34" charset="0"/>
              </a:rPr>
              <a:t>Present an information summary on all major planning processes, including purposes, goals, responsible committee, and schedule. </a:t>
            </a:r>
          </a:p>
          <a:p>
            <a:r>
              <a:rPr lang="en-US" sz="1800" dirty="0">
                <a:effectLst/>
                <a:ea typeface="Calibri" panose="020F0502020204030204" pitchFamily="34" charset="0"/>
              </a:rPr>
              <a:t>Evaluate the level of integration of all planning processes with each other and with overarching College and District strategic directions.</a:t>
            </a:r>
          </a:p>
          <a:p>
            <a:r>
              <a:rPr lang="en-US" sz="1800" dirty="0">
                <a:effectLst/>
                <a:ea typeface="Calibri" panose="020F0502020204030204" pitchFamily="34" charset="0"/>
              </a:rPr>
              <a:t>Solicit input from all applicable stakeholders in developing recommendations to improve integration.</a:t>
            </a:r>
          </a:p>
          <a:p>
            <a:r>
              <a:rPr lang="en-US" sz="1800" dirty="0">
                <a:effectLst/>
                <a:ea typeface="Calibri" panose="020F0502020204030204" pitchFamily="34" charset="0"/>
              </a:rPr>
              <a:t>Make recommendations to improve integration in priority order, including at minimum the following: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800" dirty="0">
                <a:effectLst/>
                <a:ea typeface="Calibri" panose="020F0502020204030204" pitchFamily="34" charset="0"/>
              </a:rPr>
              <a:t>Comprehensive planning calendar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eriod"/>
            </a:pPr>
            <a:r>
              <a:rPr lang="en-US" sz="1800" dirty="0">
                <a:effectLst/>
                <a:ea typeface="Calibri" panose="020F0502020204030204" pitchFamily="34" charset="0"/>
              </a:rPr>
              <a:t>Clear, accessible documentation of all processes</a:t>
            </a:r>
          </a:p>
          <a:p>
            <a:pPr marL="742950" marR="0" lvl="1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lphaLcPeriod"/>
            </a:pPr>
            <a:r>
              <a:rPr lang="en-US" sz="1800" dirty="0">
                <a:effectLst/>
                <a:ea typeface="Calibri" panose="020F0502020204030204" pitchFamily="34" charset="0"/>
              </a:rPr>
              <a:t>Training of all applicable personnel in the revised planning processes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ea typeface="Calibri" panose="020F0502020204030204" pitchFamily="34" charset="0"/>
              </a:rPr>
              <a:t>Discuss technology that fully supports integrated planning recommendations and training on its use.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ea typeface="Calibri" panose="020F0502020204030204" pitchFamily="34" charset="0"/>
              </a:rPr>
              <a:t>Discuss ways to evaluate the effectiveness of implemented changes and make improvements as the findings warrant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691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75188-AFC2-5AB6-7EC3-D2C3A8DAD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E944E2-C4E1-A6DB-CEE4-5DFDE2C6B9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>
                <a:effectLst/>
                <a:ea typeface="Calibri" panose="020F0502020204030204" pitchFamily="34" charset="0"/>
              </a:rPr>
              <a:t>Delineate the relationships between the College’s planning processes and those of SCC and DO.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1800" dirty="0">
                <a:effectLst/>
                <a:ea typeface="Calibri" panose="020F0502020204030204" pitchFamily="34" charset="0"/>
              </a:rPr>
              <a:t>Implement recommendations from Planning Summit in phases according to priority.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1800" dirty="0">
                <a:effectLst/>
                <a:ea typeface="Calibri" panose="020F0502020204030204" pitchFamily="34" charset="0"/>
              </a:rPr>
              <a:t>Kick off initial implementation in a campus- wide Planning Summit.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en-US" sz="1800" dirty="0">
                <a:effectLst/>
                <a:ea typeface="Calibri" panose="020F0502020204030204" pitchFamily="34" charset="0"/>
              </a:rPr>
              <a:t>Flex week activity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en-US" sz="1800" dirty="0">
                <a:effectLst/>
                <a:ea typeface="Calibri" panose="020F0502020204030204" pitchFamily="34" charset="0"/>
              </a:rPr>
              <a:t>Pre-Summit to understand the scope and depth of our issues.</a:t>
            </a:r>
          </a:p>
          <a:p>
            <a:pPr lvl="1">
              <a:lnSpc>
                <a:spcPct val="107000"/>
              </a:lnSpc>
              <a:spcBef>
                <a:spcPts val="0"/>
              </a:spcBef>
            </a:pPr>
            <a:r>
              <a:rPr lang="en-US" sz="1800" dirty="0">
                <a:effectLst/>
                <a:ea typeface="Calibri" panose="020F0502020204030204" pitchFamily="34" charset="0"/>
              </a:rPr>
              <a:t>Post-Summit to communication implementation/changes.</a:t>
            </a:r>
          </a:p>
          <a:p>
            <a:pPr>
              <a:lnSpc>
                <a:spcPct val="107000"/>
              </a:lnSpc>
              <a:spcBef>
                <a:spcPts val="0"/>
              </a:spcBef>
            </a:pPr>
            <a:r>
              <a:rPr lang="en-US" sz="1800" dirty="0">
                <a:effectLst/>
                <a:ea typeface="Calibri" panose="020F0502020204030204" pitchFamily="34" charset="0"/>
              </a:rPr>
              <a:t>Evaluate the effectiveness of implemented changes as they occur and make improvements as the findings warrant.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ea typeface="Calibri" panose="020F0502020204030204" pitchFamily="34" charset="0"/>
              </a:rPr>
              <a:t>Build in mechanism for periodic evaluation and improvement of all planning processes going forward.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838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867B5E252A2C43BA5FE67B18CA7B12" ma:contentTypeVersion="2" ma:contentTypeDescription="Create a new document." ma:contentTypeScope="" ma:versionID="5b6cc625d9fb347ece1c9e362cf48b65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xmlns:ns3="9e9894ec-ead3-49a5-95b9-3600f21e698b" targetNamespace="http://schemas.microsoft.com/office/2006/metadata/properties" ma:root="true" ma:fieldsID="7593f9916ce54cb3db0804e3d1e28939" ns1:_="" ns2:_="" ns3:_="">
    <xsd:import namespace="http://schemas.microsoft.com/sharepoint/v3"/>
    <xsd:import namespace="431189f8-a51b-453f-9f0c-3a0b3b65b12f"/>
    <xsd:import namespace="9e9894ec-ead3-49a5-95b9-3600f21e698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2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9894ec-ead3-49a5-95b9-3600f21e698b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HNYXMCCMVK3K-1109-791</_dlc_DocId>
    <_dlc_DocIdUrl xmlns="431189f8-a51b-453f-9f0c-3a0b3b65b12f">
      <Url>https://www.sac.edu/committees/IEA/_layouts/15/DocIdRedir.aspx?ID=HNYXMCCMVK3K-1109-791</Url>
      <Description>HNYXMCCMVK3K-1109-791</Description>
    </_dlc_DocIdUrl>
  </documentManagement>
</p:properties>
</file>

<file path=customXml/itemProps1.xml><?xml version="1.0" encoding="utf-8"?>
<ds:datastoreItem xmlns:ds="http://schemas.openxmlformats.org/officeDocument/2006/customXml" ds:itemID="{083E4714-CC77-43BC-BB91-00D74A9F654C}"/>
</file>

<file path=customXml/itemProps2.xml><?xml version="1.0" encoding="utf-8"?>
<ds:datastoreItem xmlns:ds="http://schemas.openxmlformats.org/officeDocument/2006/customXml" ds:itemID="{5BC8F87D-4566-468D-88F1-4F6B8ED0ED0A}"/>
</file>

<file path=customXml/itemProps3.xml><?xml version="1.0" encoding="utf-8"?>
<ds:datastoreItem xmlns:ds="http://schemas.openxmlformats.org/officeDocument/2006/customXml" ds:itemID="{B918C6E0-3703-479A-9ED3-F08FCC169058}"/>
</file>

<file path=customXml/itemProps4.xml><?xml version="1.0" encoding="utf-8"?>
<ds:datastoreItem xmlns:ds="http://schemas.openxmlformats.org/officeDocument/2006/customXml" ds:itemID="{C4882248-EED0-47EB-9EBB-CA47C4245793}"/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319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Institutional Effectiveness and Assessment Committee</vt:lpstr>
      <vt:lpstr>IEPI PRT Recommendation</vt:lpstr>
      <vt:lpstr>SAC Response to IEPI PRT Recommendation</vt:lpstr>
      <vt:lpstr>Planning Summit Goals</vt:lpstr>
      <vt:lpstr>Next Steps</vt:lpstr>
    </vt:vector>
  </TitlesOfParts>
  <Company>RSCCD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Institutional Effectiveness and Assessment Committee</dc:title>
  <dc:creator>Lamb, Jeffrey</dc:creator>
  <cp:lastModifiedBy>Lamb, Jeffrey</cp:lastModifiedBy>
  <cp:revision>1</cp:revision>
  <dcterms:created xsi:type="dcterms:W3CDTF">2023-04-22T00:03:01Z</dcterms:created>
  <dcterms:modified xsi:type="dcterms:W3CDTF">2023-04-22T00:15:24Z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0x010100C1867B5E252A2C43BA5FE67B18CA7B12</vt:lpwstr>
  </property>
  <property fmtid="{D5CDD505-2E9C-101B-9397-08002B2CF9AE}" pid="3" name="_dlc_DocIdItemGuid">
    <vt:lpwstr>054f7206-b9b4-4a5a-ac2b-3caa8f5d1f9e</vt:lpwstr>
  </property>
</Properties>
</file>