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9" r:id="rId4"/>
    <p:sldId id="258" r:id="rId5"/>
    <p:sldId id="264" r:id="rId6"/>
    <p:sldId id="261" r:id="rId7"/>
    <p:sldId id="260" r:id="rId8"/>
    <p:sldId id="262" r:id="rId9"/>
    <p:sldId id="263" r:id="rId10"/>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800F63-55A1-4F54-9766-53A789FD51C8}" type="doc">
      <dgm:prSet loTypeId="urn:microsoft.com/office/officeart/2005/8/layout/venn3" loCatId="relationship" qsTypeId="urn:microsoft.com/office/officeart/2005/8/quickstyle/simple1" qsCatId="simple" csTypeId="urn:microsoft.com/office/officeart/2005/8/colors/colorful4" csCatId="colorful" phldr="1"/>
      <dgm:spPr/>
      <dgm:t>
        <a:bodyPr/>
        <a:lstStyle/>
        <a:p>
          <a:endParaRPr lang="en-US"/>
        </a:p>
      </dgm:t>
    </dgm:pt>
    <dgm:pt modelId="{07C703CF-FE0F-407F-A839-D4D6A0C3DF1F}">
      <dgm:prSet phldrT="[Text]"/>
      <dgm:spPr/>
      <dgm:t>
        <a:bodyPr/>
        <a:lstStyle/>
        <a:p>
          <a:r>
            <a:rPr lang="en-US" dirty="0"/>
            <a:t>What the funder wants</a:t>
          </a:r>
        </a:p>
      </dgm:t>
    </dgm:pt>
    <dgm:pt modelId="{95F06F55-542A-4C85-998B-71BD8CC85AAF}" type="parTrans" cxnId="{AB8EB1B7-CB17-4D8C-A2AD-7584160E8BE4}">
      <dgm:prSet/>
      <dgm:spPr/>
      <dgm:t>
        <a:bodyPr/>
        <a:lstStyle/>
        <a:p>
          <a:endParaRPr lang="en-US"/>
        </a:p>
      </dgm:t>
    </dgm:pt>
    <dgm:pt modelId="{E5BD1489-3F44-4852-B966-B3CBA4E804F2}" type="sibTrans" cxnId="{AB8EB1B7-CB17-4D8C-A2AD-7584160E8BE4}">
      <dgm:prSet/>
      <dgm:spPr/>
      <dgm:t>
        <a:bodyPr/>
        <a:lstStyle/>
        <a:p>
          <a:endParaRPr lang="en-US"/>
        </a:p>
      </dgm:t>
    </dgm:pt>
    <dgm:pt modelId="{07A47A98-7366-4318-A559-B6B52EAB4D37}">
      <dgm:prSet phldrT="[Text]"/>
      <dgm:spPr/>
      <dgm:t>
        <a:bodyPr/>
        <a:lstStyle/>
        <a:p>
          <a:pPr algn="l"/>
          <a:r>
            <a:rPr lang="en-US" dirty="0"/>
            <a:t>Project</a:t>
          </a:r>
        </a:p>
      </dgm:t>
    </dgm:pt>
    <dgm:pt modelId="{CB4D1AEB-003F-4577-A9F1-B85C0F93FBAF}" type="parTrans" cxnId="{C5E235AD-2907-4205-957E-3C71EB6F78E5}">
      <dgm:prSet/>
      <dgm:spPr/>
      <dgm:t>
        <a:bodyPr/>
        <a:lstStyle/>
        <a:p>
          <a:endParaRPr lang="en-US"/>
        </a:p>
      </dgm:t>
    </dgm:pt>
    <dgm:pt modelId="{2AF5A8DC-7247-4B28-B252-7D61530848C0}" type="sibTrans" cxnId="{C5E235AD-2907-4205-957E-3C71EB6F78E5}">
      <dgm:prSet/>
      <dgm:spPr/>
      <dgm:t>
        <a:bodyPr/>
        <a:lstStyle/>
        <a:p>
          <a:endParaRPr lang="en-US"/>
        </a:p>
      </dgm:t>
    </dgm:pt>
    <dgm:pt modelId="{66F2047A-6BF4-460C-B989-CDDAF82BB105}">
      <dgm:prSet phldrT="[Text]"/>
      <dgm:spPr/>
      <dgm:t>
        <a:bodyPr/>
        <a:lstStyle/>
        <a:p>
          <a:r>
            <a:rPr lang="en-US" dirty="0"/>
            <a:t>What the college wants</a:t>
          </a:r>
        </a:p>
      </dgm:t>
    </dgm:pt>
    <dgm:pt modelId="{09CF10F0-CC14-407F-8B4B-87989E0C3D53}" type="parTrans" cxnId="{9ED56C37-BD4F-4FB9-954B-256A7B9A6D1C}">
      <dgm:prSet/>
      <dgm:spPr/>
      <dgm:t>
        <a:bodyPr/>
        <a:lstStyle/>
        <a:p>
          <a:endParaRPr lang="en-US"/>
        </a:p>
      </dgm:t>
    </dgm:pt>
    <dgm:pt modelId="{E184F79B-C38D-4F8F-B7D8-DC91F31A88A5}" type="sibTrans" cxnId="{9ED56C37-BD4F-4FB9-954B-256A7B9A6D1C}">
      <dgm:prSet/>
      <dgm:spPr/>
      <dgm:t>
        <a:bodyPr/>
        <a:lstStyle/>
        <a:p>
          <a:endParaRPr lang="en-US"/>
        </a:p>
      </dgm:t>
    </dgm:pt>
    <dgm:pt modelId="{96B9780E-8BD4-4D4F-ACC7-0024C47F7CF7}" type="pres">
      <dgm:prSet presAssocID="{A8800F63-55A1-4F54-9766-53A789FD51C8}" presName="Name0" presStyleCnt="0">
        <dgm:presLayoutVars>
          <dgm:dir/>
          <dgm:resizeHandles val="exact"/>
        </dgm:presLayoutVars>
      </dgm:prSet>
      <dgm:spPr/>
    </dgm:pt>
    <dgm:pt modelId="{99125714-4637-495A-BB01-1CF8254B4D61}" type="pres">
      <dgm:prSet presAssocID="{07C703CF-FE0F-407F-A839-D4D6A0C3DF1F}" presName="Name5" presStyleLbl="vennNode1" presStyleIdx="0" presStyleCnt="3" custLinFactX="1936" custLinFactNeighborX="100000" custLinFactNeighborY="780">
        <dgm:presLayoutVars>
          <dgm:bulletEnabled val="1"/>
        </dgm:presLayoutVars>
      </dgm:prSet>
      <dgm:spPr/>
    </dgm:pt>
    <dgm:pt modelId="{9659E9C2-4C72-47CC-9174-5F7D56295AA4}" type="pres">
      <dgm:prSet presAssocID="{E5BD1489-3F44-4852-B966-B3CBA4E804F2}" presName="space" presStyleCnt="0"/>
      <dgm:spPr/>
    </dgm:pt>
    <dgm:pt modelId="{5BE9A6C4-4DE8-40D1-9461-8824977C18D7}" type="pres">
      <dgm:prSet presAssocID="{07A47A98-7366-4318-A559-B6B52EAB4D37}" presName="Name5" presStyleLbl="vennNode1" presStyleIdx="1" presStyleCnt="3">
        <dgm:presLayoutVars>
          <dgm:bulletEnabled val="1"/>
        </dgm:presLayoutVars>
      </dgm:prSet>
      <dgm:spPr/>
    </dgm:pt>
    <dgm:pt modelId="{23173720-6359-4075-A787-45EFD79EA1C5}" type="pres">
      <dgm:prSet presAssocID="{2AF5A8DC-7247-4B28-B252-7D61530848C0}" presName="space" presStyleCnt="0"/>
      <dgm:spPr/>
    </dgm:pt>
    <dgm:pt modelId="{B9C2973B-9C40-4561-BAF4-A21D9157063A}" type="pres">
      <dgm:prSet presAssocID="{66F2047A-6BF4-460C-B989-CDDAF82BB105}" presName="Name5" presStyleLbl="vennNode1" presStyleIdx="2" presStyleCnt="3" custLinFactX="-16763" custLinFactNeighborX="-100000" custLinFactNeighborY="-261">
        <dgm:presLayoutVars>
          <dgm:bulletEnabled val="1"/>
        </dgm:presLayoutVars>
      </dgm:prSet>
      <dgm:spPr/>
    </dgm:pt>
  </dgm:ptLst>
  <dgm:cxnLst>
    <dgm:cxn modelId="{3F264E05-7400-41A6-BE91-464F6924EF1B}" type="presOf" srcId="{66F2047A-6BF4-460C-B989-CDDAF82BB105}" destId="{B9C2973B-9C40-4561-BAF4-A21D9157063A}" srcOrd="0" destOrd="0" presId="urn:microsoft.com/office/officeart/2005/8/layout/venn3"/>
    <dgm:cxn modelId="{9ED56C37-BD4F-4FB9-954B-256A7B9A6D1C}" srcId="{A8800F63-55A1-4F54-9766-53A789FD51C8}" destId="{66F2047A-6BF4-460C-B989-CDDAF82BB105}" srcOrd="2" destOrd="0" parTransId="{09CF10F0-CC14-407F-8B4B-87989E0C3D53}" sibTransId="{E184F79B-C38D-4F8F-B7D8-DC91F31A88A5}"/>
    <dgm:cxn modelId="{9323D246-4D65-43D0-8394-70D522015D17}" type="presOf" srcId="{A8800F63-55A1-4F54-9766-53A789FD51C8}" destId="{96B9780E-8BD4-4D4F-ACC7-0024C47F7CF7}" srcOrd="0" destOrd="0" presId="urn:microsoft.com/office/officeart/2005/8/layout/venn3"/>
    <dgm:cxn modelId="{F649D878-74DE-4CEC-883E-C086D9DDD72F}" type="presOf" srcId="{07C703CF-FE0F-407F-A839-D4D6A0C3DF1F}" destId="{99125714-4637-495A-BB01-1CF8254B4D61}" srcOrd="0" destOrd="0" presId="urn:microsoft.com/office/officeart/2005/8/layout/venn3"/>
    <dgm:cxn modelId="{C5E235AD-2907-4205-957E-3C71EB6F78E5}" srcId="{A8800F63-55A1-4F54-9766-53A789FD51C8}" destId="{07A47A98-7366-4318-A559-B6B52EAB4D37}" srcOrd="1" destOrd="0" parTransId="{CB4D1AEB-003F-4577-A9F1-B85C0F93FBAF}" sibTransId="{2AF5A8DC-7247-4B28-B252-7D61530848C0}"/>
    <dgm:cxn modelId="{AB8EB1B7-CB17-4D8C-A2AD-7584160E8BE4}" srcId="{A8800F63-55A1-4F54-9766-53A789FD51C8}" destId="{07C703CF-FE0F-407F-A839-D4D6A0C3DF1F}" srcOrd="0" destOrd="0" parTransId="{95F06F55-542A-4C85-998B-71BD8CC85AAF}" sibTransId="{E5BD1489-3F44-4852-B966-B3CBA4E804F2}"/>
    <dgm:cxn modelId="{248552EE-ADA0-450C-BC97-CDC73237AC92}" type="presOf" srcId="{07A47A98-7366-4318-A559-B6B52EAB4D37}" destId="{5BE9A6C4-4DE8-40D1-9461-8824977C18D7}" srcOrd="0" destOrd="0" presId="urn:microsoft.com/office/officeart/2005/8/layout/venn3"/>
    <dgm:cxn modelId="{646D7E8C-84FE-452E-AE33-2BBC1A4A047A}" type="presParOf" srcId="{96B9780E-8BD4-4D4F-ACC7-0024C47F7CF7}" destId="{99125714-4637-495A-BB01-1CF8254B4D61}" srcOrd="0" destOrd="0" presId="urn:microsoft.com/office/officeart/2005/8/layout/venn3"/>
    <dgm:cxn modelId="{8F7C0EE1-D96C-4085-8569-4C529793E0C1}" type="presParOf" srcId="{96B9780E-8BD4-4D4F-ACC7-0024C47F7CF7}" destId="{9659E9C2-4C72-47CC-9174-5F7D56295AA4}" srcOrd="1" destOrd="0" presId="urn:microsoft.com/office/officeart/2005/8/layout/venn3"/>
    <dgm:cxn modelId="{B0341B5E-9CDA-46F6-8638-5EC41F27A5EB}" type="presParOf" srcId="{96B9780E-8BD4-4D4F-ACC7-0024C47F7CF7}" destId="{5BE9A6C4-4DE8-40D1-9461-8824977C18D7}" srcOrd="2" destOrd="0" presId="urn:microsoft.com/office/officeart/2005/8/layout/venn3"/>
    <dgm:cxn modelId="{1D2180AC-0C25-43B3-9C8F-69CBC33F6A51}" type="presParOf" srcId="{96B9780E-8BD4-4D4F-ACC7-0024C47F7CF7}" destId="{23173720-6359-4075-A787-45EFD79EA1C5}" srcOrd="3" destOrd="0" presId="urn:microsoft.com/office/officeart/2005/8/layout/venn3"/>
    <dgm:cxn modelId="{17A61EEB-6B22-4028-B41D-DC0C74C3E033}" type="presParOf" srcId="{96B9780E-8BD4-4D4F-ACC7-0024C47F7CF7}" destId="{B9C2973B-9C40-4561-BAF4-A21D9157063A}" srcOrd="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85C0CD0-590B-4A7D-AEC3-7F9214CD1660}"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n-US"/>
        </a:p>
      </dgm:t>
    </dgm:pt>
    <dgm:pt modelId="{BA5E65AF-6836-4D7A-BDC5-588C15A71757}">
      <dgm:prSet phldrT="[Text]"/>
      <dgm:spPr/>
      <dgm:t>
        <a:bodyPr/>
        <a:lstStyle/>
        <a:p>
          <a:r>
            <a:rPr lang="en-US" dirty="0"/>
            <a:t>Funder’s Perspective</a:t>
          </a:r>
        </a:p>
      </dgm:t>
    </dgm:pt>
    <dgm:pt modelId="{A5388D00-BC50-4D35-84E8-668196F926B8}" type="parTrans" cxnId="{84A2147B-C09E-4B22-8042-721E1A84EC99}">
      <dgm:prSet/>
      <dgm:spPr/>
      <dgm:t>
        <a:bodyPr/>
        <a:lstStyle/>
        <a:p>
          <a:endParaRPr lang="en-US"/>
        </a:p>
      </dgm:t>
    </dgm:pt>
    <dgm:pt modelId="{17310173-7C9A-4A4D-ACF5-FF83126A32B7}" type="sibTrans" cxnId="{84A2147B-C09E-4B22-8042-721E1A84EC99}">
      <dgm:prSet/>
      <dgm:spPr/>
      <dgm:t>
        <a:bodyPr/>
        <a:lstStyle/>
        <a:p>
          <a:endParaRPr lang="en-US"/>
        </a:p>
      </dgm:t>
    </dgm:pt>
    <dgm:pt modelId="{4D429DD1-8F90-4C89-8B63-4CEE888581FC}">
      <dgm:prSet phldrT="[Text]" custT="1"/>
      <dgm:spPr/>
      <dgm:t>
        <a:bodyPr/>
        <a:lstStyle/>
        <a:p>
          <a:r>
            <a:rPr lang="en-US" sz="1400" dirty="0"/>
            <a:t>Motivated to address a social problem</a:t>
          </a:r>
          <a:r>
            <a:rPr lang="en-US" sz="1200" dirty="0"/>
            <a:t>.</a:t>
          </a:r>
        </a:p>
      </dgm:t>
    </dgm:pt>
    <dgm:pt modelId="{CD0C3527-685A-4F1C-8621-44F3E43EF731}" type="parTrans" cxnId="{82F197A2-56C9-4584-A79A-07023E061733}">
      <dgm:prSet/>
      <dgm:spPr/>
      <dgm:t>
        <a:bodyPr/>
        <a:lstStyle/>
        <a:p>
          <a:endParaRPr lang="en-US"/>
        </a:p>
      </dgm:t>
    </dgm:pt>
    <dgm:pt modelId="{E33C0FD7-8A7C-4595-8BE1-C3E124ED178D}" type="sibTrans" cxnId="{82F197A2-56C9-4584-A79A-07023E061733}">
      <dgm:prSet/>
      <dgm:spPr/>
      <dgm:t>
        <a:bodyPr/>
        <a:lstStyle/>
        <a:p>
          <a:endParaRPr lang="en-US"/>
        </a:p>
      </dgm:t>
    </dgm:pt>
    <dgm:pt modelId="{2D7DC0BE-C8FF-4749-AE33-5B4946BEB634}">
      <dgm:prSet phldrT="[Text]" custT="1"/>
      <dgm:spPr/>
      <dgm:t>
        <a:bodyPr/>
        <a:lstStyle/>
        <a:p>
          <a:r>
            <a:rPr lang="en-US" sz="1400" dirty="0"/>
            <a:t>Has its own values &amp; ideas about what will best address the problem.</a:t>
          </a:r>
        </a:p>
      </dgm:t>
    </dgm:pt>
    <dgm:pt modelId="{09CF36C3-4E6E-4130-BFE1-FAC68BB23ED8}" type="parTrans" cxnId="{35BA18C2-ADCC-4822-B506-77E39C882963}">
      <dgm:prSet/>
      <dgm:spPr/>
      <dgm:t>
        <a:bodyPr/>
        <a:lstStyle/>
        <a:p>
          <a:endParaRPr lang="en-US"/>
        </a:p>
      </dgm:t>
    </dgm:pt>
    <dgm:pt modelId="{B883EC36-397D-414B-9896-F324EDC6DF4F}" type="sibTrans" cxnId="{35BA18C2-ADCC-4822-B506-77E39C882963}">
      <dgm:prSet/>
      <dgm:spPr/>
      <dgm:t>
        <a:bodyPr/>
        <a:lstStyle/>
        <a:p>
          <a:endParaRPr lang="en-US"/>
        </a:p>
      </dgm:t>
    </dgm:pt>
    <dgm:pt modelId="{5E63B248-FF0F-4112-A647-F2F17906EDC8}">
      <dgm:prSet phldrT="[Text]"/>
      <dgm:spPr/>
      <dgm:t>
        <a:bodyPr/>
        <a:lstStyle/>
        <a:p>
          <a:r>
            <a:rPr lang="en-US" dirty="0"/>
            <a:t>Grantee’s Perspective</a:t>
          </a:r>
        </a:p>
      </dgm:t>
    </dgm:pt>
    <dgm:pt modelId="{F4A08DF8-9DF5-4CF8-A6F3-1C2CD8CCDC3E}" type="parTrans" cxnId="{DDA2C006-F233-411C-AA80-F83137829EBA}">
      <dgm:prSet/>
      <dgm:spPr/>
      <dgm:t>
        <a:bodyPr/>
        <a:lstStyle/>
        <a:p>
          <a:endParaRPr lang="en-US"/>
        </a:p>
      </dgm:t>
    </dgm:pt>
    <dgm:pt modelId="{C268BCF1-15EB-40AF-A109-18FBE9772A51}" type="sibTrans" cxnId="{DDA2C006-F233-411C-AA80-F83137829EBA}">
      <dgm:prSet/>
      <dgm:spPr/>
      <dgm:t>
        <a:bodyPr/>
        <a:lstStyle/>
        <a:p>
          <a:endParaRPr lang="en-US"/>
        </a:p>
      </dgm:t>
    </dgm:pt>
    <dgm:pt modelId="{E4B9B5CC-043C-48C4-B5EA-7B7CD3F2A91C}">
      <dgm:prSet phldrT="[Text]" custT="1"/>
      <dgm:spPr/>
      <dgm:t>
        <a:bodyPr/>
        <a:lstStyle/>
        <a:p>
          <a:r>
            <a:rPr lang="en-US" sz="1400" dirty="0"/>
            <a:t>Need $ to support needed work, elevate the quality of current operations, as well as to innovate.</a:t>
          </a:r>
        </a:p>
      </dgm:t>
    </dgm:pt>
    <dgm:pt modelId="{B22C0C54-51A2-465B-86B0-6139559235FD}" type="parTrans" cxnId="{F1546E66-21BC-443F-B4B6-E04D0E935357}">
      <dgm:prSet/>
      <dgm:spPr/>
      <dgm:t>
        <a:bodyPr/>
        <a:lstStyle/>
        <a:p>
          <a:endParaRPr lang="en-US"/>
        </a:p>
      </dgm:t>
    </dgm:pt>
    <dgm:pt modelId="{CC976637-CB75-44DC-8D2E-A3211C324087}" type="sibTrans" cxnId="{F1546E66-21BC-443F-B4B6-E04D0E935357}">
      <dgm:prSet/>
      <dgm:spPr/>
      <dgm:t>
        <a:bodyPr/>
        <a:lstStyle/>
        <a:p>
          <a:endParaRPr lang="en-US"/>
        </a:p>
      </dgm:t>
    </dgm:pt>
    <dgm:pt modelId="{AAC2DAD8-1B56-4996-B372-3EDD846EBC12}">
      <dgm:prSet phldrT="[Text]" custT="1"/>
      <dgm:spPr/>
      <dgm:t>
        <a:bodyPr/>
        <a:lstStyle/>
        <a:p>
          <a:r>
            <a:rPr lang="en-US" sz="1400" dirty="0"/>
            <a:t>Expectations:  Bring in resources to address needs to support the department’s/ institution’s goals.</a:t>
          </a:r>
        </a:p>
      </dgm:t>
    </dgm:pt>
    <dgm:pt modelId="{C9EED386-774A-4A8F-90F9-531815FE60BB}" type="parTrans" cxnId="{46010FDA-2AE9-4EB3-9556-EB798553CC5E}">
      <dgm:prSet/>
      <dgm:spPr/>
      <dgm:t>
        <a:bodyPr/>
        <a:lstStyle/>
        <a:p>
          <a:endParaRPr lang="en-US"/>
        </a:p>
      </dgm:t>
    </dgm:pt>
    <dgm:pt modelId="{3AF118ED-BC35-40D9-99B0-B4397B87C151}" type="sibTrans" cxnId="{46010FDA-2AE9-4EB3-9556-EB798553CC5E}">
      <dgm:prSet/>
      <dgm:spPr/>
      <dgm:t>
        <a:bodyPr/>
        <a:lstStyle/>
        <a:p>
          <a:endParaRPr lang="en-US"/>
        </a:p>
      </dgm:t>
    </dgm:pt>
    <dgm:pt modelId="{166FBE57-E6A5-4833-ABD8-D1E48410E208}">
      <dgm:prSet custT="1"/>
      <dgm:spPr/>
      <dgm:t>
        <a:bodyPr/>
        <a:lstStyle/>
        <a:p>
          <a:r>
            <a:rPr lang="en-US" sz="1400" dirty="0"/>
            <a:t>Expectations: Achieve measurable outcomes that make progress on the funders’ goals.</a:t>
          </a:r>
        </a:p>
      </dgm:t>
    </dgm:pt>
    <dgm:pt modelId="{D1DA46EB-3EF0-4F0D-9D6A-E71D9D72BAD4}" type="parTrans" cxnId="{0EA9B52F-7F76-4DE3-920F-D04814597580}">
      <dgm:prSet/>
      <dgm:spPr/>
      <dgm:t>
        <a:bodyPr/>
        <a:lstStyle/>
        <a:p>
          <a:endParaRPr lang="en-US"/>
        </a:p>
      </dgm:t>
    </dgm:pt>
    <dgm:pt modelId="{71D6BA5E-D894-4D21-9313-E249D6D8B127}" type="sibTrans" cxnId="{0EA9B52F-7F76-4DE3-920F-D04814597580}">
      <dgm:prSet/>
      <dgm:spPr/>
      <dgm:t>
        <a:bodyPr/>
        <a:lstStyle/>
        <a:p>
          <a:endParaRPr lang="en-US"/>
        </a:p>
      </dgm:t>
    </dgm:pt>
    <dgm:pt modelId="{7DB773CA-77F0-4CA0-AD57-F765128E3831}">
      <dgm:prSe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sz="1400" dirty="0"/>
            <a:t>Driven by its own values &amp; ideas about what will achieve student success.</a:t>
          </a:r>
        </a:p>
        <a:p>
          <a:pPr lvl="0" defTabSz="577850">
            <a:lnSpc>
              <a:spcPct val="90000"/>
            </a:lnSpc>
            <a:spcBef>
              <a:spcPct val="0"/>
            </a:spcBef>
            <a:spcAft>
              <a:spcPct val="35000"/>
            </a:spcAft>
          </a:pPr>
          <a:endParaRPr lang="en-US" sz="1200" dirty="0"/>
        </a:p>
      </dgm:t>
    </dgm:pt>
    <dgm:pt modelId="{B553138F-C787-466F-90E1-8C652C41A6F5}" type="parTrans" cxnId="{9CE83EEA-F1B4-44DC-8814-D816384E6206}">
      <dgm:prSet/>
      <dgm:spPr/>
      <dgm:t>
        <a:bodyPr/>
        <a:lstStyle/>
        <a:p>
          <a:endParaRPr lang="en-US"/>
        </a:p>
      </dgm:t>
    </dgm:pt>
    <dgm:pt modelId="{A4A98BD1-DAF5-4EEE-8715-97A2DFB0315F}" type="sibTrans" cxnId="{9CE83EEA-F1B4-44DC-8814-D816384E6206}">
      <dgm:prSet/>
      <dgm:spPr/>
      <dgm:t>
        <a:bodyPr/>
        <a:lstStyle/>
        <a:p>
          <a:endParaRPr lang="en-US"/>
        </a:p>
      </dgm:t>
    </dgm:pt>
    <dgm:pt modelId="{C2B4AB0A-CC7E-49AD-BAAF-5F4C94BC1F1F}" type="pres">
      <dgm:prSet presAssocID="{685C0CD0-590B-4A7D-AEC3-7F9214CD1660}" presName="list" presStyleCnt="0">
        <dgm:presLayoutVars>
          <dgm:dir/>
          <dgm:animLvl val="lvl"/>
        </dgm:presLayoutVars>
      </dgm:prSet>
      <dgm:spPr/>
    </dgm:pt>
    <dgm:pt modelId="{FCCBB6CD-7E38-4A99-8D8B-6FD13ADD3B3A}" type="pres">
      <dgm:prSet presAssocID="{BA5E65AF-6836-4D7A-BDC5-588C15A71757}" presName="posSpace" presStyleCnt="0"/>
      <dgm:spPr/>
    </dgm:pt>
    <dgm:pt modelId="{6C1D443B-D464-4F0F-812A-BF247043397C}" type="pres">
      <dgm:prSet presAssocID="{BA5E65AF-6836-4D7A-BDC5-588C15A71757}" presName="vertFlow" presStyleCnt="0"/>
      <dgm:spPr/>
    </dgm:pt>
    <dgm:pt modelId="{546DCA0A-4297-4DB3-8E18-07637C069854}" type="pres">
      <dgm:prSet presAssocID="{BA5E65AF-6836-4D7A-BDC5-588C15A71757}" presName="topSpace" presStyleCnt="0"/>
      <dgm:spPr/>
    </dgm:pt>
    <dgm:pt modelId="{DF610DC8-1287-4339-919B-25C561A1C23D}" type="pres">
      <dgm:prSet presAssocID="{BA5E65AF-6836-4D7A-BDC5-588C15A71757}" presName="firstComp" presStyleCnt="0"/>
      <dgm:spPr/>
    </dgm:pt>
    <dgm:pt modelId="{F718B16B-F1E5-4EB5-9B0B-64A88C580D53}" type="pres">
      <dgm:prSet presAssocID="{BA5E65AF-6836-4D7A-BDC5-588C15A71757}" presName="firstChild" presStyleLbl="bgAccFollowNode1" presStyleIdx="0" presStyleCnt="6"/>
      <dgm:spPr/>
    </dgm:pt>
    <dgm:pt modelId="{4F74523D-5FAA-47FE-8DCB-C04EB85BF311}" type="pres">
      <dgm:prSet presAssocID="{BA5E65AF-6836-4D7A-BDC5-588C15A71757}" presName="firstChildTx" presStyleLbl="bgAccFollowNode1" presStyleIdx="0" presStyleCnt="6">
        <dgm:presLayoutVars>
          <dgm:bulletEnabled val="1"/>
        </dgm:presLayoutVars>
      </dgm:prSet>
      <dgm:spPr/>
    </dgm:pt>
    <dgm:pt modelId="{E7645DA3-C689-420A-B633-B2D641507262}" type="pres">
      <dgm:prSet presAssocID="{2D7DC0BE-C8FF-4749-AE33-5B4946BEB634}" presName="comp" presStyleCnt="0"/>
      <dgm:spPr/>
    </dgm:pt>
    <dgm:pt modelId="{B57ACD8F-7AD1-4BD8-AAF0-AC54CC074CDB}" type="pres">
      <dgm:prSet presAssocID="{2D7DC0BE-C8FF-4749-AE33-5B4946BEB634}" presName="child" presStyleLbl="bgAccFollowNode1" presStyleIdx="1" presStyleCnt="6"/>
      <dgm:spPr/>
    </dgm:pt>
    <dgm:pt modelId="{20B96865-B17F-45C1-865A-41D3E6B1A5A7}" type="pres">
      <dgm:prSet presAssocID="{2D7DC0BE-C8FF-4749-AE33-5B4946BEB634}" presName="childTx" presStyleLbl="bgAccFollowNode1" presStyleIdx="1" presStyleCnt="6">
        <dgm:presLayoutVars>
          <dgm:bulletEnabled val="1"/>
        </dgm:presLayoutVars>
      </dgm:prSet>
      <dgm:spPr/>
    </dgm:pt>
    <dgm:pt modelId="{B768BA86-2F45-42EB-82A2-D4A79843EE2D}" type="pres">
      <dgm:prSet presAssocID="{166FBE57-E6A5-4833-ABD8-D1E48410E208}" presName="comp" presStyleCnt="0"/>
      <dgm:spPr/>
    </dgm:pt>
    <dgm:pt modelId="{B8CAE5A5-F9DA-4FC9-A37B-852566B3DCEE}" type="pres">
      <dgm:prSet presAssocID="{166FBE57-E6A5-4833-ABD8-D1E48410E208}" presName="child" presStyleLbl="bgAccFollowNode1" presStyleIdx="2" presStyleCnt="6"/>
      <dgm:spPr/>
    </dgm:pt>
    <dgm:pt modelId="{6238DC3F-A83D-403D-8AD2-D699058CAC32}" type="pres">
      <dgm:prSet presAssocID="{166FBE57-E6A5-4833-ABD8-D1E48410E208}" presName="childTx" presStyleLbl="bgAccFollowNode1" presStyleIdx="2" presStyleCnt="6">
        <dgm:presLayoutVars>
          <dgm:bulletEnabled val="1"/>
        </dgm:presLayoutVars>
      </dgm:prSet>
      <dgm:spPr/>
    </dgm:pt>
    <dgm:pt modelId="{DCD19B49-DB54-4F11-A79F-91C065DD4B9C}" type="pres">
      <dgm:prSet presAssocID="{BA5E65AF-6836-4D7A-BDC5-588C15A71757}" presName="negSpace" presStyleCnt="0"/>
      <dgm:spPr/>
    </dgm:pt>
    <dgm:pt modelId="{F870E8BE-7096-4B20-AC0F-C472E7FD53B3}" type="pres">
      <dgm:prSet presAssocID="{BA5E65AF-6836-4D7A-BDC5-588C15A71757}" presName="circle" presStyleLbl="node1" presStyleIdx="0" presStyleCnt="2"/>
      <dgm:spPr/>
    </dgm:pt>
    <dgm:pt modelId="{35C32E66-BD8E-4203-97F0-B2D92BBFFB22}" type="pres">
      <dgm:prSet presAssocID="{17310173-7C9A-4A4D-ACF5-FF83126A32B7}" presName="transSpace" presStyleCnt="0"/>
      <dgm:spPr/>
    </dgm:pt>
    <dgm:pt modelId="{E54CBA87-225F-4816-AD9E-2DFDDAF8873D}" type="pres">
      <dgm:prSet presAssocID="{5E63B248-FF0F-4112-A647-F2F17906EDC8}" presName="posSpace" presStyleCnt="0"/>
      <dgm:spPr/>
    </dgm:pt>
    <dgm:pt modelId="{9D639DE3-277E-468A-BAAE-20338F3FC14C}" type="pres">
      <dgm:prSet presAssocID="{5E63B248-FF0F-4112-A647-F2F17906EDC8}" presName="vertFlow" presStyleCnt="0"/>
      <dgm:spPr/>
    </dgm:pt>
    <dgm:pt modelId="{EE513FC2-E244-4D57-AB05-C2C2DFB7F870}" type="pres">
      <dgm:prSet presAssocID="{5E63B248-FF0F-4112-A647-F2F17906EDC8}" presName="topSpace" presStyleCnt="0"/>
      <dgm:spPr/>
    </dgm:pt>
    <dgm:pt modelId="{8CDA7E08-DC28-4FDF-A4E4-37B83308FBEE}" type="pres">
      <dgm:prSet presAssocID="{5E63B248-FF0F-4112-A647-F2F17906EDC8}" presName="firstComp" presStyleCnt="0"/>
      <dgm:spPr/>
    </dgm:pt>
    <dgm:pt modelId="{EC573BEA-D859-492A-B205-B8B98681CC4D}" type="pres">
      <dgm:prSet presAssocID="{5E63B248-FF0F-4112-A647-F2F17906EDC8}" presName="firstChild" presStyleLbl="bgAccFollowNode1" presStyleIdx="3" presStyleCnt="6"/>
      <dgm:spPr/>
    </dgm:pt>
    <dgm:pt modelId="{7D1B03E6-D525-46B7-940E-5C5B02ADAC3C}" type="pres">
      <dgm:prSet presAssocID="{5E63B248-FF0F-4112-A647-F2F17906EDC8}" presName="firstChildTx" presStyleLbl="bgAccFollowNode1" presStyleIdx="3" presStyleCnt="6">
        <dgm:presLayoutVars>
          <dgm:bulletEnabled val="1"/>
        </dgm:presLayoutVars>
      </dgm:prSet>
      <dgm:spPr/>
    </dgm:pt>
    <dgm:pt modelId="{3558EEBC-6AE0-43A0-AA9A-1223C3101FC0}" type="pres">
      <dgm:prSet presAssocID="{7DB773CA-77F0-4CA0-AD57-F765128E3831}" presName="comp" presStyleCnt="0"/>
      <dgm:spPr/>
    </dgm:pt>
    <dgm:pt modelId="{C5B9B5E9-69E7-4A39-8ECC-6C78632F9B40}" type="pres">
      <dgm:prSet presAssocID="{7DB773CA-77F0-4CA0-AD57-F765128E3831}" presName="child" presStyleLbl="bgAccFollowNode1" presStyleIdx="4" presStyleCnt="6"/>
      <dgm:spPr/>
    </dgm:pt>
    <dgm:pt modelId="{6F518925-CE84-4DAC-9BE2-78EE7F1A9344}" type="pres">
      <dgm:prSet presAssocID="{7DB773CA-77F0-4CA0-AD57-F765128E3831}" presName="childTx" presStyleLbl="bgAccFollowNode1" presStyleIdx="4" presStyleCnt="6">
        <dgm:presLayoutVars>
          <dgm:bulletEnabled val="1"/>
        </dgm:presLayoutVars>
      </dgm:prSet>
      <dgm:spPr/>
    </dgm:pt>
    <dgm:pt modelId="{9B3916D2-590D-4110-A528-E989FEB91321}" type="pres">
      <dgm:prSet presAssocID="{AAC2DAD8-1B56-4996-B372-3EDD846EBC12}" presName="comp" presStyleCnt="0"/>
      <dgm:spPr/>
    </dgm:pt>
    <dgm:pt modelId="{A53D0BB6-A94A-4A93-B7B5-6519216BE3AF}" type="pres">
      <dgm:prSet presAssocID="{AAC2DAD8-1B56-4996-B372-3EDD846EBC12}" presName="child" presStyleLbl="bgAccFollowNode1" presStyleIdx="5" presStyleCnt="6"/>
      <dgm:spPr/>
    </dgm:pt>
    <dgm:pt modelId="{19A2E89B-5F54-43D6-8B76-422CA8DA0F4E}" type="pres">
      <dgm:prSet presAssocID="{AAC2DAD8-1B56-4996-B372-3EDD846EBC12}" presName="childTx" presStyleLbl="bgAccFollowNode1" presStyleIdx="5" presStyleCnt="6">
        <dgm:presLayoutVars>
          <dgm:bulletEnabled val="1"/>
        </dgm:presLayoutVars>
      </dgm:prSet>
      <dgm:spPr/>
    </dgm:pt>
    <dgm:pt modelId="{7B2B6214-7269-4932-8CB1-4F6694F6C43E}" type="pres">
      <dgm:prSet presAssocID="{5E63B248-FF0F-4112-A647-F2F17906EDC8}" presName="negSpace" presStyleCnt="0"/>
      <dgm:spPr/>
    </dgm:pt>
    <dgm:pt modelId="{0AFFE020-7B06-4D63-ACC2-6526E72A0D08}" type="pres">
      <dgm:prSet presAssocID="{5E63B248-FF0F-4112-A647-F2F17906EDC8}" presName="circle" presStyleLbl="node1" presStyleIdx="1" presStyleCnt="2"/>
      <dgm:spPr/>
    </dgm:pt>
  </dgm:ptLst>
  <dgm:cxnLst>
    <dgm:cxn modelId="{DDA2C006-F233-411C-AA80-F83137829EBA}" srcId="{685C0CD0-590B-4A7D-AEC3-7F9214CD1660}" destId="{5E63B248-FF0F-4112-A647-F2F17906EDC8}" srcOrd="1" destOrd="0" parTransId="{F4A08DF8-9DF5-4CF8-A6F3-1C2CD8CCDC3E}" sibTransId="{C268BCF1-15EB-40AF-A109-18FBE9772A51}"/>
    <dgm:cxn modelId="{7CCF5C0F-5B78-4734-85D3-AAE72F90C3F2}" type="presOf" srcId="{E4B9B5CC-043C-48C4-B5EA-7B7CD3F2A91C}" destId="{EC573BEA-D859-492A-B205-B8B98681CC4D}" srcOrd="0" destOrd="0" presId="urn:microsoft.com/office/officeart/2005/8/layout/hList9"/>
    <dgm:cxn modelId="{4EBD8511-5734-45B8-875C-54B65A67D20C}" type="presOf" srcId="{AAC2DAD8-1B56-4996-B372-3EDD846EBC12}" destId="{A53D0BB6-A94A-4A93-B7B5-6519216BE3AF}" srcOrd="0" destOrd="0" presId="urn:microsoft.com/office/officeart/2005/8/layout/hList9"/>
    <dgm:cxn modelId="{953C0121-DBF2-4A48-A28E-AC3ECE9EC21D}" type="presOf" srcId="{5E63B248-FF0F-4112-A647-F2F17906EDC8}" destId="{0AFFE020-7B06-4D63-ACC2-6526E72A0D08}" srcOrd="0" destOrd="0" presId="urn:microsoft.com/office/officeart/2005/8/layout/hList9"/>
    <dgm:cxn modelId="{0EA9B52F-7F76-4DE3-920F-D04814597580}" srcId="{BA5E65AF-6836-4D7A-BDC5-588C15A71757}" destId="{166FBE57-E6A5-4833-ABD8-D1E48410E208}" srcOrd="2" destOrd="0" parTransId="{D1DA46EB-3EF0-4F0D-9D6A-E71D9D72BAD4}" sibTransId="{71D6BA5E-D894-4D21-9313-E249D6D8B127}"/>
    <dgm:cxn modelId="{6ADECD3E-097E-43AB-AD87-ED69400FB682}" type="presOf" srcId="{2D7DC0BE-C8FF-4749-AE33-5B4946BEB634}" destId="{B57ACD8F-7AD1-4BD8-AAF0-AC54CC074CDB}" srcOrd="0" destOrd="0" presId="urn:microsoft.com/office/officeart/2005/8/layout/hList9"/>
    <dgm:cxn modelId="{1775DF42-9CD8-40DC-BF5E-E8853CD8F1C4}" type="presOf" srcId="{685C0CD0-590B-4A7D-AEC3-7F9214CD1660}" destId="{C2B4AB0A-CC7E-49AD-BAAF-5F4C94BC1F1F}" srcOrd="0" destOrd="0" presId="urn:microsoft.com/office/officeart/2005/8/layout/hList9"/>
    <dgm:cxn modelId="{A1C0FE63-59B9-4073-A7C0-6404366500A7}" type="presOf" srcId="{166FBE57-E6A5-4833-ABD8-D1E48410E208}" destId="{B8CAE5A5-F9DA-4FC9-A37B-852566B3DCEE}" srcOrd="0" destOrd="0" presId="urn:microsoft.com/office/officeart/2005/8/layout/hList9"/>
    <dgm:cxn modelId="{F1546E66-21BC-443F-B4B6-E04D0E935357}" srcId="{5E63B248-FF0F-4112-A647-F2F17906EDC8}" destId="{E4B9B5CC-043C-48C4-B5EA-7B7CD3F2A91C}" srcOrd="0" destOrd="0" parTransId="{B22C0C54-51A2-465B-86B0-6139559235FD}" sibTransId="{CC976637-CB75-44DC-8D2E-A3211C324087}"/>
    <dgm:cxn modelId="{84A2147B-C09E-4B22-8042-721E1A84EC99}" srcId="{685C0CD0-590B-4A7D-AEC3-7F9214CD1660}" destId="{BA5E65AF-6836-4D7A-BDC5-588C15A71757}" srcOrd="0" destOrd="0" parTransId="{A5388D00-BC50-4D35-84E8-668196F926B8}" sibTransId="{17310173-7C9A-4A4D-ACF5-FF83126A32B7}"/>
    <dgm:cxn modelId="{5467938C-F21C-4F95-8DAB-7B5C6A12C841}" type="presOf" srcId="{7DB773CA-77F0-4CA0-AD57-F765128E3831}" destId="{6F518925-CE84-4DAC-9BE2-78EE7F1A9344}" srcOrd="1" destOrd="0" presId="urn:microsoft.com/office/officeart/2005/8/layout/hList9"/>
    <dgm:cxn modelId="{5A249A8F-A2D5-4A08-9903-FC63E66B0C63}" type="presOf" srcId="{AAC2DAD8-1B56-4996-B372-3EDD846EBC12}" destId="{19A2E89B-5F54-43D6-8B76-422CA8DA0F4E}" srcOrd="1" destOrd="0" presId="urn:microsoft.com/office/officeart/2005/8/layout/hList9"/>
    <dgm:cxn modelId="{DEAF4290-6035-4CDA-88A1-201E6A1D335D}" type="presOf" srcId="{4D429DD1-8F90-4C89-8B63-4CEE888581FC}" destId="{4F74523D-5FAA-47FE-8DCB-C04EB85BF311}" srcOrd="1" destOrd="0" presId="urn:microsoft.com/office/officeart/2005/8/layout/hList9"/>
    <dgm:cxn modelId="{82F197A2-56C9-4584-A79A-07023E061733}" srcId="{BA5E65AF-6836-4D7A-BDC5-588C15A71757}" destId="{4D429DD1-8F90-4C89-8B63-4CEE888581FC}" srcOrd="0" destOrd="0" parTransId="{CD0C3527-685A-4F1C-8621-44F3E43EF731}" sibTransId="{E33C0FD7-8A7C-4595-8BE1-C3E124ED178D}"/>
    <dgm:cxn modelId="{749E2AA6-38CD-4589-8657-46F7F09FA30C}" type="presOf" srcId="{166FBE57-E6A5-4833-ABD8-D1E48410E208}" destId="{6238DC3F-A83D-403D-8AD2-D699058CAC32}" srcOrd="1" destOrd="0" presId="urn:microsoft.com/office/officeart/2005/8/layout/hList9"/>
    <dgm:cxn modelId="{B7BDADA7-D14B-41F6-BBEA-F2D5078CDF6B}" type="presOf" srcId="{7DB773CA-77F0-4CA0-AD57-F765128E3831}" destId="{C5B9B5E9-69E7-4A39-8ECC-6C78632F9B40}" srcOrd="0" destOrd="0" presId="urn:microsoft.com/office/officeart/2005/8/layout/hList9"/>
    <dgm:cxn modelId="{C28CC5A8-2A44-43A7-92A6-8FBF2A8AE8DE}" type="presOf" srcId="{BA5E65AF-6836-4D7A-BDC5-588C15A71757}" destId="{F870E8BE-7096-4B20-AC0F-C472E7FD53B3}" srcOrd="0" destOrd="0" presId="urn:microsoft.com/office/officeart/2005/8/layout/hList9"/>
    <dgm:cxn modelId="{DF8692C0-7A0B-471A-9CD3-F2B42ABFC1D1}" type="presOf" srcId="{4D429DD1-8F90-4C89-8B63-4CEE888581FC}" destId="{F718B16B-F1E5-4EB5-9B0B-64A88C580D53}" srcOrd="0" destOrd="0" presId="urn:microsoft.com/office/officeart/2005/8/layout/hList9"/>
    <dgm:cxn modelId="{35BA18C2-ADCC-4822-B506-77E39C882963}" srcId="{BA5E65AF-6836-4D7A-BDC5-588C15A71757}" destId="{2D7DC0BE-C8FF-4749-AE33-5B4946BEB634}" srcOrd="1" destOrd="0" parTransId="{09CF36C3-4E6E-4130-BFE1-FAC68BB23ED8}" sibTransId="{B883EC36-397D-414B-9896-F324EDC6DF4F}"/>
    <dgm:cxn modelId="{46010FDA-2AE9-4EB3-9556-EB798553CC5E}" srcId="{5E63B248-FF0F-4112-A647-F2F17906EDC8}" destId="{AAC2DAD8-1B56-4996-B372-3EDD846EBC12}" srcOrd="2" destOrd="0" parTransId="{C9EED386-774A-4A8F-90F9-531815FE60BB}" sibTransId="{3AF118ED-BC35-40D9-99B0-B4397B87C151}"/>
    <dgm:cxn modelId="{97D7C9E5-88CA-475E-8F91-BD745B55612E}" type="presOf" srcId="{2D7DC0BE-C8FF-4749-AE33-5B4946BEB634}" destId="{20B96865-B17F-45C1-865A-41D3E6B1A5A7}" srcOrd="1" destOrd="0" presId="urn:microsoft.com/office/officeart/2005/8/layout/hList9"/>
    <dgm:cxn modelId="{9CE83EEA-F1B4-44DC-8814-D816384E6206}" srcId="{5E63B248-FF0F-4112-A647-F2F17906EDC8}" destId="{7DB773CA-77F0-4CA0-AD57-F765128E3831}" srcOrd="1" destOrd="0" parTransId="{B553138F-C787-466F-90E1-8C652C41A6F5}" sibTransId="{A4A98BD1-DAF5-4EEE-8715-97A2DFB0315F}"/>
    <dgm:cxn modelId="{7BD6F3F2-6374-4E52-B6E6-5337DE4254FE}" type="presOf" srcId="{E4B9B5CC-043C-48C4-B5EA-7B7CD3F2A91C}" destId="{7D1B03E6-D525-46B7-940E-5C5B02ADAC3C}" srcOrd="1" destOrd="0" presId="urn:microsoft.com/office/officeart/2005/8/layout/hList9"/>
    <dgm:cxn modelId="{5E132010-876F-4467-A56D-5D5E39B8D602}" type="presParOf" srcId="{C2B4AB0A-CC7E-49AD-BAAF-5F4C94BC1F1F}" destId="{FCCBB6CD-7E38-4A99-8D8B-6FD13ADD3B3A}" srcOrd="0" destOrd="0" presId="urn:microsoft.com/office/officeart/2005/8/layout/hList9"/>
    <dgm:cxn modelId="{B140E5FA-B061-4B60-93C2-345A6B3B3F05}" type="presParOf" srcId="{C2B4AB0A-CC7E-49AD-BAAF-5F4C94BC1F1F}" destId="{6C1D443B-D464-4F0F-812A-BF247043397C}" srcOrd="1" destOrd="0" presId="urn:microsoft.com/office/officeart/2005/8/layout/hList9"/>
    <dgm:cxn modelId="{0B273D8F-4751-4902-9887-748CDF4BE135}" type="presParOf" srcId="{6C1D443B-D464-4F0F-812A-BF247043397C}" destId="{546DCA0A-4297-4DB3-8E18-07637C069854}" srcOrd="0" destOrd="0" presId="urn:microsoft.com/office/officeart/2005/8/layout/hList9"/>
    <dgm:cxn modelId="{31BC702D-E690-4DF5-B0A4-3DF887D63C85}" type="presParOf" srcId="{6C1D443B-D464-4F0F-812A-BF247043397C}" destId="{DF610DC8-1287-4339-919B-25C561A1C23D}" srcOrd="1" destOrd="0" presId="urn:microsoft.com/office/officeart/2005/8/layout/hList9"/>
    <dgm:cxn modelId="{B905BC6F-55BA-4DFD-AE3F-8117C81A735C}" type="presParOf" srcId="{DF610DC8-1287-4339-919B-25C561A1C23D}" destId="{F718B16B-F1E5-4EB5-9B0B-64A88C580D53}" srcOrd="0" destOrd="0" presId="urn:microsoft.com/office/officeart/2005/8/layout/hList9"/>
    <dgm:cxn modelId="{AA3E891A-9EF4-45DF-8781-4665C33E9349}" type="presParOf" srcId="{DF610DC8-1287-4339-919B-25C561A1C23D}" destId="{4F74523D-5FAA-47FE-8DCB-C04EB85BF311}" srcOrd="1" destOrd="0" presId="urn:microsoft.com/office/officeart/2005/8/layout/hList9"/>
    <dgm:cxn modelId="{7FBDA272-7F2D-4335-8166-33ABF851CD5B}" type="presParOf" srcId="{6C1D443B-D464-4F0F-812A-BF247043397C}" destId="{E7645DA3-C689-420A-B633-B2D641507262}" srcOrd="2" destOrd="0" presId="urn:microsoft.com/office/officeart/2005/8/layout/hList9"/>
    <dgm:cxn modelId="{2618142F-DD84-49F4-8307-DFD7FB797486}" type="presParOf" srcId="{E7645DA3-C689-420A-B633-B2D641507262}" destId="{B57ACD8F-7AD1-4BD8-AAF0-AC54CC074CDB}" srcOrd="0" destOrd="0" presId="urn:microsoft.com/office/officeart/2005/8/layout/hList9"/>
    <dgm:cxn modelId="{620B4A90-E75C-4E1B-878F-2F2B134D70C5}" type="presParOf" srcId="{E7645DA3-C689-420A-B633-B2D641507262}" destId="{20B96865-B17F-45C1-865A-41D3E6B1A5A7}" srcOrd="1" destOrd="0" presId="urn:microsoft.com/office/officeart/2005/8/layout/hList9"/>
    <dgm:cxn modelId="{F9E88476-382A-4C2B-AC3C-EC9DC599174A}" type="presParOf" srcId="{6C1D443B-D464-4F0F-812A-BF247043397C}" destId="{B768BA86-2F45-42EB-82A2-D4A79843EE2D}" srcOrd="3" destOrd="0" presId="urn:microsoft.com/office/officeart/2005/8/layout/hList9"/>
    <dgm:cxn modelId="{5A92FCDB-6575-41A1-B7CE-D5BEA372DB0E}" type="presParOf" srcId="{B768BA86-2F45-42EB-82A2-D4A79843EE2D}" destId="{B8CAE5A5-F9DA-4FC9-A37B-852566B3DCEE}" srcOrd="0" destOrd="0" presId="urn:microsoft.com/office/officeart/2005/8/layout/hList9"/>
    <dgm:cxn modelId="{1532523F-A6B8-4D08-AF2D-C1B28C09E2D2}" type="presParOf" srcId="{B768BA86-2F45-42EB-82A2-D4A79843EE2D}" destId="{6238DC3F-A83D-403D-8AD2-D699058CAC32}" srcOrd="1" destOrd="0" presId="urn:microsoft.com/office/officeart/2005/8/layout/hList9"/>
    <dgm:cxn modelId="{FBF52A01-E078-4762-9535-0AD7E257E2CE}" type="presParOf" srcId="{C2B4AB0A-CC7E-49AD-BAAF-5F4C94BC1F1F}" destId="{DCD19B49-DB54-4F11-A79F-91C065DD4B9C}" srcOrd="2" destOrd="0" presId="urn:microsoft.com/office/officeart/2005/8/layout/hList9"/>
    <dgm:cxn modelId="{2AB381A0-678F-48E0-98DE-90E3DAF9ACE0}" type="presParOf" srcId="{C2B4AB0A-CC7E-49AD-BAAF-5F4C94BC1F1F}" destId="{F870E8BE-7096-4B20-AC0F-C472E7FD53B3}" srcOrd="3" destOrd="0" presId="urn:microsoft.com/office/officeart/2005/8/layout/hList9"/>
    <dgm:cxn modelId="{002A26C2-852C-44FF-BCCE-807DE1D4E220}" type="presParOf" srcId="{C2B4AB0A-CC7E-49AD-BAAF-5F4C94BC1F1F}" destId="{35C32E66-BD8E-4203-97F0-B2D92BBFFB22}" srcOrd="4" destOrd="0" presId="urn:microsoft.com/office/officeart/2005/8/layout/hList9"/>
    <dgm:cxn modelId="{E08034B8-B0C3-4F0E-86A7-B1641B71C049}" type="presParOf" srcId="{C2B4AB0A-CC7E-49AD-BAAF-5F4C94BC1F1F}" destId="{E54CBA87-225F-4816-AD9E-2DFDDAF8873D}" srcOrd="5" destOrd="0" presId="urn:microsoft.com/office/officeart/2005/8/layout/hList9"/>
    <dgm:cxn modelId="{2BB3A6D1-D251-473B-970C-20379AD162CD}" type="presParOf" srcId="{C2B4AB0A-CC7E-49AD-BAAF-5F4C94BC1F1F}" destId="{9D639DE3-277E-468A-BAAE-20338F3FC14C}" srcOrd="6" destOrd="0" presId="urn:microsoft.com/office/officeart/2005/8/layout/hList9"/>
    <dgm:cxn modelId="{355E3927-E77A-40C5-937A-EAF57444D085}" type="presParOf" srcId="{9D639DE3-277E-468A-BAAE-20338F3FC14C}" destId="{EE513FC2-E244-4D57-AB05-C2C2DFB7F870}" srcOrd="0" destOrd="0" presId="urn:microsoft.com/office/officeart/2005/8/layout/hList9"/>
    <dgm:cxn modelId="{C8D2B50E-4913-4DBA-980C-ACC96568FCBA}" type="presParOf" srcId="{9D639DE3-277E-468A-BAAE-20338F3FC14C}" destId="{8CDA7E08-DC28-4FDF-A4E4-37B83308FBEE}" srcOrd="1" destOrd="0" presId="urn:microsoft.com/office/officeart/2005/8/layout/hList9"/>
    <dgm:cxn modelId="{84A7C4BC-D183-4B20-B6AF-487F6522B375}" type="presParOf" srcId="{8CDA7E08-DC28-4FDF-A4E4-37B83308FBEE}" destId="{EC573BEA-D859-492A-B205-B8B98681CC4D}" srcOrd="0" destOrd="0" presId="urn:microsoft.com/office/officeart/2005/8/layout/hList9"/>
    <dgm:cxn modelId="{6A24B41A-4D9B-4F95-AFC5-99F60A6028AD}" type="presParOf" srcId="{8CDA7E08-DC28-4FDF-A4E4-37B83308FBEE}" destId="{7D1B03E6-D525-46B7-940E-5C5B02ADAC3C}" srcOrd="1" destOrd="0" presId="urn:microsoft.com/office/officeart/2005/8/layout/hList9"/>
    <dgm:cxn modelId="{6EFE619A-FAF5-4C68-B25C-2CBE86308DFF}" type="presParOf" srcId="{9D639DE3-277E-468A-BAAE-20338F3FC14C}" destId="{3558EEBC-6AE0-43A0-AA9A-1223C3101FC0}" srcOrd="2" destOrd="0" presId="urn:microsoft.com/office/officeart/2005/8/layout/hList9"/>
    <dgm:cxn modelId="{71F168C9-4043-4635-88FD-54D194ECC0C5}" type="presParOf" srcId="{3558EEBC-6AE0-43A0-AA9A-1223C3101FC0}" destId="{C5B9B5E9-69E7-4A39-8ECC-6C78632F9B40}" srcOrd="0" destOrd="0" presId="urn:microsoft.com/office/officeart/2005/8/layout/hList9"/>
    <dgm:cxn modelId="{8172FCED-2161-4C01-8266-EF9D1DCC4D6C}" type="presParOf" srcId="{3558EEBC-6AE0-43A0-AA9A-1223C3101FC0}" destId="{6F518925-CE84-4DAC-9BE2-78EE7F1A9344}" srcOrd="1" destOrd="0" presId="urn:microsoft.com/office/officeart/2005/8/layout/hList9"/>
    <dgm:cxn modelId="{C8AF6864-2D32-4114-9CD5-621BAF75C4C8}" type="presParOf" srcId="{9D639DE3-277E-468A-BAAE-20338F3FC14C}" destId="{9B3916D2-590D-4110-A528-E989FEB91321}" srcOrd="3" destOrd="0" presId="urn:microsoft.com/office/officeart/2005/8/layout/hList9"/>
    <dgm:cxn modelId="{5F484B81-30AA-4333-9463-30322848C673}" type="presParOf" srcId="{9B3916D2-590D-4110-A528-E989FEB91321}" destId="{A53D0BB6-A94A-4A93-B7B5-6519216BE3AF}" srcOrd="0" destOrd="0" presId="urn:microsoft.com/office/officeart/2005/8/layout/hList9"/>
    <dgm:cxn modelId="{B67939C4-6031-4C59-BA9F-F685D4B0AC3B}" type="presParOf" srcId="{9B3916D2-590D-4110-A528-E989FEB91321}" destId="{19A2E89B-5F54-43D6-8B76-422CA8DA0F4E}" srcOrd="1" destOrd="0" presId="urn:microsoft.com/office/officeart/2005/8/layout/hList9"/>
    <dgm:cxn modelId="{3D6D78EF-2FA6-495D-A4EB-6FEA5B338F32}" type="presParOf" srcId="{C2B4AB0A-CC7E-49AD-BAAF-5F4C94BC1F1F}" destId="{7B2B6214-7269-4932-8CB1-4F6694F6C43E}" srcOrd="7" destOrd="0" presId="urn:microsoft.com/office/officeart/2005/8/layout/hList9"/>
    <dgm:cxn modelId="{7B325688-0323-40F2-8C26-9A60AD232281}" type="presParOf" srcId="{C2B4AB0A-CC7E-49AD-BAAF-5F4C94BC1F1F}" destId="{0AFFE020-7B06-4D63-ACC2-6526E72A0D08}"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125714-4637-495A-BB01-1CF8254B4D61}">
      <dsp:nvSpPr>
        <dsp:cNvPr id="0" name=""/>
        <dsp:cNvSpPr/>
      </dsp:nvSpPr>
      <dsp:spPr>
        <a:xfrm>
          <a:off x="891034" y="186734"/>
          <a:ext cx="4040906" cy="4040906"/>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22385" tIns="62230" rIns="222385" bIns="62230" numCol="1" spcCol="1270" anchor="ctr" anchorCtr="0">
          <a:noAutofit/>
        </a:bodyPr>
        <a:lstStyle/>
        <a:p>
          <a:pPr marL="0" lvl="0" indent="0" algn="ctr" defTabSz="2178050">
            <a:lnSpc>
              <a:spcPct val="90000"/>
            </a:lnSpc>
            <a:spcBef>
              <a:spcPct val="0"/>
            </a:spcBef>
            <a:spcAft>
              <a:spcPct val="35000"/>
            </a:spcAft>
            <a:buNone/>
          </a:pPr>
          <a:r>
            <a:rPr lang="en-US" sz="4900" kern="1200" dirty="0"/>
            <a:t>What the funder wants</a:t>
          </a:r>
        </a:p>
      </dsp:txBody>
      <dsp:txXfrm>
        <a:off x="1482811" y="778511"/>
        <a:ext cx="2857352" cy="2857352"/>
      </dsp:txXfrm>
    </dsp:sp>
    <dsp:sp modelId="{5BE9A6C4-4DE8-40D1-9461-8824977C18D7}">
      <dsp:nvSpPr>
        <dsp:cNvPr id="0" name=""/>
        <dsp:cNvSpPr/>
      </dsp:nvSpPr>
      <dsp:spPr>
        <a:xfrm>
          <a:off x="3237346" y="155215"/>
          <a:ext cx="4040906" cy="4040906"/>
        </a:xfrm>
        <a:prstGeom prst="ellipse">
          <a:avLst/>
        </a:prstGeom>
        <a:solidFill>
          <a:schemeClr val="accent4">
            <a:alpha val="50000"/>
            <a:hueOff val="5197846"/>
            <a:satOff val="-23984"/>
            <a:lumOff val="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22385" tIns="62230" rIns="222385" bIns="62230" numCol="1" spcCol="1270" anchor="ctr" anchorCtr="0">
          <a:noAutofit/>
        </a:bodyPr>
        <a:lstStyle/>
        <a:p>
          <a:pPr marL="0" lvl="0" indent="0" algn="l" defTabSz="2178050">
            <a:lnSpc>
              <a:spcPct val="90000"/>
            </a:lnSpc>
            <a:spcBef>
              <a:spcPct val="0"/>
            </a:spcBef>
            <a:spcAft>
              <a:spcPct val="35000"/>
            </a:spcAft>
            <a:buNone/>
          </a:pPr>
          <a:r>
            <a:rPr lang="en-US" sz="4900" kern="1200" dirty="0"/>
            <a:t>Project</a:t>
          </a:r>
        </a:p>
      </dsp:txBody>
      <dsp:txXfrm>
        <a:off x="3829123" y="746992"/>
        <a:ext cx="2857352" cy="2857352"/>
      </dsp:txXfrm>
    </dsp:sp>
    <dsp:sp modelId="{B9C2973B-9C40-4561-BAF4-A21D9157063A}">
      <dsp:nvSpPr>
        <dsp:cNvPr id="0" name=""/>
        <dsp:cNvSpPr/>
      </dsp:nvSpPr>
      <dsp:spPr>
        <a:xfrm>
          <a:off x="4984513" y="144668"/>
          <a:ext cx="4040906" cy="4040906"/>
        </a:xfrm>
        <a:prstGeom prst="ellipse">
          <a:avLst/>
        </a:prstGeom>
        <a:solidFill>
          <a:schemeClr val="accent4">
            <a:alpha val="50000"/>
            <a:hueOff val="10395692"/>
            <a:satOff val="-47968"/>
            <a:lumOff val="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22385" tIns="62230" rIns="222385" bIns="62230" numCol="1" spcCol="1270" anchor="ctr" anchorCtr="0">
          <a:noAutofit/>
        </a:bodyPr>
        <a:lstStyle/>
        <a:p>
          <a:pPr marL="0" lvl="0" indent="0" algn="ctr" defTabSz="2178050">
            <a:lnSpc>
              <a:spcPct val="90000"/>
            </a:lnSpc>
            <a:spcBef>
              <a:spcPct val="0"/>
            </a:spcBef>
            <a:spcAft>
              <a:spcPct val="35000"/>
            </a:spcAft>
            <a:buNone/>
          </a:pPr>
          <a:r>
            <a:rPr lang="en-US" sz="4900" kern="1200" dirty="0"/>
            <a:t>What the college wants</a:t>
          </a:r>
        </a:p>
      </dsp:txBody>
      <dsp:txXfrm>
        <a:off x="5576290" y="736445"/>
        <a:ext cx="2857352" cy="28573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18B16B-F1E5-4EB5-9B0B-64A88C580D53}">
      <dsp:nvSpPr>
        <dsp:cNvPr id="0" name=""/>
        <dsp:cNvSpPr/>
      </dsp:nvSpPr>
      <dsp:spPr>
        <a:xfrm>
          <a:off x="3118560" y="574877"/>
          <a:ext cx="2147179" cy="143216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en-US" sz="1400" kern="1200" dirty="0"/>
            <a:t>Motivated to address a social problem</a:t>
          </a:r>
          <a:r>
            <a:rPr lang="en-US" sz="1200" kern="1200" dirty="0"/>
            <a:t>.</a:t>
          </a:r>
        </a:p>
      </dsp:txBody>
      <dsp:txXfrm>
        <a:off x="3462109" y="574877"/>
        <a:ext cx="1803631" cy="1432168"/>
      </dsp:txXfrm>
    </dsp:sp>
    <dsp:sp modelId="{B57ACD8F-7AD1-4BD8-AAF0-AC54CC074CDB}">
      <dsp:nvSpPr>
        <dsp:cNvPr id="0" name=""/>
        <dsp:cNvSpPr/>
      </dsp:nvSpPr>
      <dsp:spPr>
        <a:xfrm>
          <a:off x="3118560" y="2007046"/>
          <a:ext cx="2147179" cy="143216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en-US" sz="1400" kern="1200" dirty="0"/>
            <a:t>Has its own values &amp; ideas about what will best address the problem.</a:t>
          </a:r>
        </a:p>
      </dsp:txBody>
      <dsp:txXfrm>
        <a:off x="3462109" y="2007046"/>
        <a:ext cx="1803631" cy="1432168"/>
      </dsp:txXfrm>
    </dsp:sp>
    <dsp:sp modelId="{B8CAE5A5-F9DA-4FC9-A37B-852566B3DCEE}">
      <dsp:nvSpPr>
        <dsp:cNvPr id="0" name=""/>
        <dsp:cNvSpPr/>
      </dsp:nvSpPr>
      <dsp:spPr>
        <a:xfrm>
          <a:off x="3118560" y="3439215"/>
          <a:ext cx="2147179" cy="143216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en-US" sz="1400" kern="1200" dirty="0"/>
            <a:t>Expectations: Achieve measurable outcomes that make progress on the funders’ goals.</a:t>
          </a:r>
        </a:p>
      </dsp:txBody>
      <dsp:txXfrm>
        <a:off x="3462109" y="3439215"/>
        <a:ext cx="1803631" cy="1432168"/>
      </dsp:txXfrm>
    </dsp:sp>
    <dsp:sp modelId="{F870E8BE-7096-4B20-AC0F-C472E7FD53B3}">
      <dsp:nvSpPr>
        <dsp:cNvPr id="0" name=""/>
        <dsp:cNvSpPr/>
      </dsp:nvSpPr>
      <dsp:spPr>
        <a:xfrm>
          <a:off x="1973398" y="2296"/>
          <a:ext cx="1431453" cy="143145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en-US" sz="1700" kern="1200" dirty="0"/>
            <a:t>Funder’s Perspective</a:t>
          </a:r>
        </a:p>
      </dsp:txBody>
      <dsp:txXfrm>
        <a:off x="2183029" y="211927"/>
        <a:ext cx="1012191" cy="1012191"/>
      </dsp:txXfrm>
    </dsp:sp>
    <dsp:sp modelId="{EC573BEA-D859-492A-B205-B8B98681CC4D}">
      <dsp:nvSpPr>
        <dsp:cNvPr id="0" name=""/>
        <dsp:cNvSpPr/>
      </dsp:nvSpPr>
      <dsp:spPr>
        <a:xfrm>
          <a:off x="6697193" y="574877"/>
          <a:ext cx="2147179" cy="143216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en-US" sz="1400" kern="1200" dirty="0"/>
            <a:t>Need $ to support needed work, elevate the quality of current operations, as well as to innovate.</a:t>
          </a:r>
        </a:p>
      </dsp:txBody>
      <dsp:txXfrm>
        <a:off x="7040742" y="574877"/>
        <a:ext cx="1803631" cy="1432168"/>
      </dsp:txXfrm>
    </dsp:sp>
    <dsp:sp modelId="{C5B9B5E9-69E7-4A39-8ECC-6C78632F9B40}">
      <dsp:nvSpPr>
        <dsp:cNvPr id="0" name=""/>
        <dsp:cNvSpPr/>
      </dsp:nvSpPr>
      <dsp:spPr>
        <a:xfrm>
          <a:off x="6697193" y="2007046"/>
          <a:ext cx="2147179" cy="143216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marR="0" lvl="0" indent="0" algn="l" defTabSz="914400" eaLnBrk="1" fontAlgn="auto" latinLnBrk="0" hangingPunct="1">
            <a:lnSpc>
              <a:spcPct val="100000"/>
            </a:lnSpc>
            <a:spcBef>
              <a:spcPts val="0"/>
            </a:spcBef>
            <a:spcAft>
              <a:spcPts val="0"/>
            </a:spcAft>
            <a:buClrTx/>
            <a:buSzTx/>
            <a:buFontTx/>
            <a:buNone/>
            <a:tabLst/>
            <a:defRPr/>
          </a:pPr>
          <a:r>
            <a:rPr lang="en-US" sz="1400" kern="1200" dirty="0"/>
            <a:t>Driven by its own values &amp; ideas about what will achieve student success.</a:t>
          </a:r>
        </a:p>
        <a:p>
          <a:pPr lvl="0" algn="l" defTabSz="577850">
            <a:lnSpc>
              <a:spcPct val="90000"/>
            </a:lnSpc>
            <a:spcBef>
              <a:spcPct val="0"/>
            </a:spcBef>
            <a:spcAft>
              <a:spcPct val="35000"/>
            </a:spcAft>
            <a:buNone/>
          </a:pPr>
          <a:endParaRPr lang="en-US" sz="1200" kern="1200" dirty="0"/>
        </a:p>
      </dsp:txBody>
      <dsp:txXfrm>
        <a:off x="7040742" y="2007046"/>
        <a:ext cx="1803631" cy="1432168"/>
      </dsp:txXfrm>
    </dsp:sp>
    <dsp:sp modelId="{A53D0BB6-A94A-4A93-B7B5-6519216BE3AF}">
      <dsp:nvSpPr>
        <dsp:cNvPr id="0" name=""/>
        <dsp:cNvSpPr/>
      </dsp:nvSpPr>
      <dsp:spPr>
        <a:xfrm>
          <a:off x="6697193" y="3439215"/>
          <a:ext cx="2147179" cy="1432168"/>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0" tIns="99568" rIns="99568" bIns="99568" numCol="1" spcCol="1270" anchor="ctr" anchorCtr="0">
          <a:noAutofit/>
        </a:bodyPr>
        <a:lstStyle/>
        <a:p>
          <a:pPr marL="0" lvl="0" indent="0" algn="l" defTabSz="622300">
            <a:lnSpc>
              <a:spcPct val="90000"/>
            </a:lnSpc>
            <a:spcBef>
              <a:spcPct val="0"/>
            </a:spcBef>
            <a:spcAft>
              <a:spcPct val="35000"/>
            </a:spcAft>
            <a:buNone/>
          </a:pPr>
          <a:r>
            <a:rPr lang="en-US" sz="1400" kern="1200" dirty="0"/>
            <a:t>Expectations:  Bring in resources to address needs to support the department’s/ institution’s goals.</a:t>
          </a:r>
        </a:p>
      </dsp:txBody>
      <dsp:txXfrm>
        <a:off x="7040742" y="3439215"/>
        <a:ext cx="1803631" cy="1432168"/>
      </dsp:txXfrm>
    </dsp:sp>
    <dsp:sp modelId="{0AFFE020-7B06-4D63-ACC2-6526E72A0D08}">
      <dsp:nvSpPr>
        <dsp:cNvPr id="0" name=""/>
        <dsp:cNvSpPr/>
      </dsp:nvSpPr>
      <dsp:spPr>
        <a:xfrm>
          <a:off x="5552031" y="2296"/>
          <a:ext cx="1431453" cy="143145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en-US" sz="1700" kern="1200" dirty="0"/>
            <a:t>Grantee’s Perspective</a:t>
          </a:r>
        </a:p>
      </dsp:txBody>
      <dsp:txXfrm>
        <a:off x="5761662" y="211927"/>
        <a:ext cx="1012191" cy="1012191"/>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1A16A31-A473-4FEF-999C-E706B308AB78}"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D59258-AFE6-4A0C-8C15-7C15BFB5A6FE}" type="slidenum">
              <a:rPr lang="en-US" smtClean="0"/>
              <a:t>‹#›</a:t>
            </a:fld>
            <a:endParaRPr lang="en-US"/>
          </a:p>
        </p:txBody>
      </p:sp>
    </p:spTree>
    <p:extLst>
      <p:ext uri="{BB962C8B-B14F-4D97-AF65-F5344CB8AC3E}">
        <p14:creationId xmlns:p14="http://schemas.microsoft.com/office/powerpoint/2010/main" val="2285522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A16A31-A473-4FEF-999C-E706B308AB78}"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D59258-AFE6-4A0C-8C15-7C15BFB5A6FE}" type="slidenum">
              <a:rPr lang="en-US" smtClean="0"/>
              <a:t>‹#›</a:t>
            </a:fld>
            <a:endParaRPr lang="en-US"/>
          </a:p>
        </p:txBody>
      </p:sp>
    </p:spTree>
    <p:extLst>
      <p:ext uri="{BB962C8B-B14F-4D97-AF65-F5344CB8AC3E}">
        <p14:creationId xmlns:p14="http://schemas.microsoft.com/office/powerpoint/2010/main" val="2822966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A16A31-A473-4FEF-999C-E706B308AB78}"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D59258-AFE6-4A0C-8C15-7C15BFB5A6FE}" type="slidenum">
              <a:rPr lang="en-US" smtClean="0"/>
              <a:t>‹#›</a:t>
            </a:fld>
            <a:endParaRPr lang="en-US"/>
          </a:p>
        </p:txBody>
      </p:sp>
    </p:spTree>
    <p:extLst>
      <p:ext uri="{BB962C8B-B14F-4D97-AF65-F5344CB8AC3E}">
        <p14:creationId xmlns:p14="http://schemas.microsoft.com/office/powerpoint/2010/main" val="35748049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A16A31-A473-4FEF-999C-E706B308AB78}"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D59258-AFE6-4A0C-8C15-7C15BFB5A6FE}" type="slidenum">
              <a:rPr lang="en-US" smtClean="0"/>
              <a:t>‹#›</a:t>
            </a:fld>
            <a:endParaRPr lang="en-US"/>
          </a:p>
        </p:txBody>
      </p:sp>
    </p:spTree>
    <p:extLst>
      <p:ext uri="{BB962C8B-B14F-4D97-AF65-F5344CB8AC3E}">
        <p14:creationId xmlns:p14="http://schemas.microsoft.com/office/powerpoint/2010/main" val="924615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1A16A31-A473-4FEF-999C-E706B308AB78}" type="datetimeFigureOut">
              <a:rPr lang="en-US" smtClean="0"/>
              <a:t>3/3/2026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D59258-AFE6-4A0C-8C15-7C15BFB5A6FE}" type="slidenum">
              <a:rPr lang="en-US" smtClean="0"/>
              <a:t>‹#›</a:t>
            </a:fld>
            <a:endParaRPr lang="en-US"/>
          </a:p>
        </p:txBody>
      </p:sp>
    </p:spTree>
    <p:extLst>
      <p:ext uri="{BB962C8B-B14F-4D97-AF65-F5344CB8AC3E}">
        <p14:creationId xmlns:p14="http://schemas.microsoft.com/office/powerpoint/2010/main" val="2027927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A16A31-A473-4FEF-999C-E706B308AB78}"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D59258-AFE6-4A0C-8C15-7C15BFB5A6FE}" type="slidenum">
              <a:rPr lang="en-US" smtClean="0"/>
              <a:t>‹#›</a:t>
            </a:fld>
            <a:endParaRPr lang="en-US"/>
          </a:p>
        </p:txBody>
      </p:sp>
    </p:spTree>
    <p:extLst>
      <p:ext uri="{BB962C8B-B14F-4D97-AF65-F5344CB8AC3E}">
        <p14:creationId xmlns:p14="http://schemas.microsoft.com/office/powerpoint/2010/main" val="3654472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A16A31-A473-4FEF-999C-E706B308AB78}" type="datetimeFigureOut">
              <a:rPr lang="en-US" smtClean="0"/>
              <a:t>3/3/2026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D59258-AFE6-4A0C-8C15-7C15BFB5A6FE}" type="slidenum">
              <a:rPr lang="en-US" smtClean="0"/>
              <a:t>‹#›</a:t>
            </a:fld>
            <a:endParaRPr lang="en-US"/>
          </a:p>
        </p:txBody>
      </p:sp>
    </p:spTree>
    <p:extLst>
      <p:ext uri="{BB962C8B-B14F-4D97-AF65-F5344CB8AC3E}">
        <p14:creationId xmlns:p14="http://schemas.microsoft.com/office/powerpoint/2010/main" val="1094752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A16A31-A473-4FEF-999C-E706B308AB78}" type="datetimeFigureOut">
              <a:rPr lang="en-US" smtClean="0"/>
              <a:t>3/3/2026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D59258-AFE6-4A0C-8C15-7C15BFB5A6FE}" type="slidenum">
              <a:rPr lang="en-US" smtClean="0"/>
              <a:t>‹#›</a:t>
            </a:fld>
            <a:endParaRPr lang="en-US"/>
          </a:p>
        </p:txBody>
      </p:sp>
    </p:spTree>
    <p:extLst>
      <p:ext uri="{BB962C8B-B14F-4D97-AF65-F5344CB8AC3E}">
        <p14:creationId xmlns:p14="http://schemas.microsoft.com/office/powerpoint/2010/main" val="2025210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A16A31-A473-4FEF-999C-E706B308AB78}" type="datetimeFigureOut">
              <a:rPr lang="en-US" smtClean="0"/>
              <a:t>3/3/2026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D59258-AFE6-4A0C-8C15-7C15BFB5A6FE}" type="slidenum">
              <a:rPr lang="en-US" smtClean="0"/>
              <a:t>‹#›</a:t>
            </a:fld>
            <a:endParaRPr lang="en-US"/>
          </a:p>
        </p:txBody>
      </p:sp>
    </p:spTree>
    <p:extLst>
      <p:ext uri="{BB962C8B-B14F-4D97-AF65-F5344CB8AC3E}">
        <p14:creationId xmlns:p14="http://schemas.microsoft.com/office/powerpoint/2010/main" val="1746975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A16A31-A473-4FEF-999C-E706B308AB78}"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D59258-AFE6-4A0C-8C15-7C15BFB5A6FE}" type="slidenum">
              <a:rPr lang="en-US" smtClean="0"/>
              <a:t>‹#›</a:t>
            </a:fld>
            <a:endParaRPr lang="en-US"/>
          </a:p>
        </p:txBody>
      </p:sp>
    </p:spTree>
    <p:extLst>
      <p:ext uri="{BB962C8B-B14F-4D97-AF65-F5344CB8AC3E}">
        <p14:creationId xmlns:p14="http://schemas.microsoft.com/office/powerpoint/2010/main" val="987683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A16A31-A473-4FEF-999C-E706B308AB78}" type="datetimeFigureOut">
              <a:rPr lang="en-US" smtClean="0"/>
              <a:t>3/3/2026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D59258-AFE6-4A0C-8C15-7C15BFB5A6FE}" type="slidenum">
              <a:rPr lang="en-US" smtClean="0"/>
              <a:t>‹#›</a:t>
            </a:fld>
            <a:endParaRPr lang="en-US"/>
          </a:p>
        </p:txBody>
      </p:sp>
    </p:spTree>
    <p:extLst>
      <p:ext uri="{BB962C8B-B14F-4D97-AF65-F5344CB8AC3E}">
        <p14:creationId xmlns:p14="http://schemas.microsoft.com/office/powerpoint/2010/main" val="1409915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A16A31-A473-4FEF-999C-E706B308AB78}" type="datetimeFigureOut">
              <a:rPr lang="en-US" smtClean="0"/>
              <a:t>3/3/2026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D59258-AFE6-4A0C-8C15-7C15BFB5A6FE}" type="slidenum">
              <a:rPr lang="en-US" smtClean="0"/>
              <a:t>‹#›</a:t>
            </a:fld>
            <a:endParaRPr lang="en-US"/>
          </a:p>
        </p:txBody>
      </p:sp>
    </p:spTree>
    <p:extLst>
      <p:ext uri="{BB962C8B-B14F-4D97-AF65-F5344CB8AC3E}">
        <p14:creationId xmlns:p14="http://schemas.microsoft.com/office/powerpoint/2010/main" val="4264190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3986" y="5675585"/>
            <a:ext cx="7157545" cy="882377"/>
          </a:xfrm>
        </p:spPr>
        <p:txBody>
          <a:bodyPr>
            <a:normAutofit/>
          </a:bodyPr>
          <a:lstStyle/>
          <a:p>
            <a:pPr algn="l"/>
            <a:r>
              <a:rPr lang="en-US" sz="1800" dirty="0">
                <a:latin typeface="Tahoma" panose="020B0604030504040204" pitchFamily="34" charset="0"/>
                <a:ea typeface="Tahoma" panose="020B0604030504040204" pitchFamily="34" charset="0"/>
                <a:cs typeface="Tahoma" panose="020B0604030504040204" pitchFamily="34" charset="0"/>
              </a:rPr>
              <a:t>RSCCD’s Educational Services Division</a:t>
            </a:r>
            <a:br>
              <a:rPr lang="en-US" sz="1800" dirty="0">
                <a:latin typeface="Tahoma" panose="020B0604030504040204" pitchFamily="34" charset="0"/>
                <a:ea typeface="Tahoma" panose="020B0604030504040204" pitchFamily="34" charset="0"/>
                <a:cs typeface="Tahoma" panose="020B0604030504040204" pitchFamily="34" charset="0"/>
              </a:rPr>
            </a:br>
            <a:r>
              <a:rPr lang="en-US" sz="1800" dirty="0">
                <a:latin typeface="Tahoma" panose="020B0604030504040204" pitchFamily="34" charset="0"/>
                <a:ea typeface="Tahoma" panose="020B0604030504040204" pitchFamily="34" charset="0"/>
                <a:cs typeface="Tahoma" panose="020B0604030504040204" pitchFamily="34" charset="0"/>
              </a:rPr>
              <a:t>Resource Development Department</a:t>
            </a:r>
          </a:p>
        </p:txBody>
      </p:sp>
      <p:sp>
        <p:nvSpPr>
          <p:cNvPr id="3" name="Subtitle 2"/>
          <p:cNvSpPr>
            <a:spLocks noGrp="1"/>
          </p:cNvSpPr>
          <p:nvPr>
            <p:ph type="subTitle" idx="1"/>
          </p:nvPr>
        </p:nvSpPr>
        <p:spPr>
          <a:xfrm>
            <a:off x="1524000" y="1329557"/>
            <a:ext cx="9144000" cy="4298731"/>
          </a:xfrm>
        </p:spPr>
        <p:txBody>
          <a:bodyPr>
            <a:normAutofit/>
          </a:bodyPr>
          <a:lstStyle/>
          <a:p>
            <a:endParaRPr lang="en-US"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Grant Award Management</a:t>
            </a:r>
          </a:p>
          <a:p>
            <a:endParaRPr lang="en-US" dirty="0">
              <a:latin typeface="Tahoma" panose="020B0604030504040204" pitchFamily="34" charset="0"/>
              <a:ea typeface="Tahoma" panose="020B0604030504040204" pitchFamily="34" charset="0"/>
              <a:cs typeface="Tahoma" panose="020B0604030504040204" pitchFamily="34" charset="0"/>
            </a:endParaRPr>
          </a:p>
          <a:p>
            <a:r>
              <a:rPr lang="en-US" dirty="0">
                <a:latin typeface="Tahoma" panose="020B0604030504040204" pitchFamily="34" charset="0"/>
                <a:ea typeface="Tahoma" panose="020B0604030504040204" pitchFamily="34" charset="0"/>
                <a:cs typeface="Tahoma" panose="020B0604030504040204" pitchFamily="34" charset="0"/>
              </a:rPr>
              <a:t>March 3, 2026</a:t>
            </a:r>
          </a:p>
        </p:txBody>
      </p:sp>
      <p:pic>
        <p:nvPicPr>
          <p:cNvPr id="7" name="Picture 6" descr="RSCCD_Letterhead_Masthead"/>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63862" y="5580992"/>
            <a:ext cx="5276522" cy="1114097"/>
          </a:xfrm>
          <a:prstGeom prst="rect">
            <a:avLst/>
          </a:prstGeom>
          <a:noFill/>
          <a:ln>
            <a:noFill/>
          </a:ln>
        </p:spPr>
      </p:pic>
    </p:spTree>
    <p:extLst>
      <p:ext uri="{BB962C8B-B14F-4D97-AF65-F5344CB8AC3E}">
        <p14:creationId xmlns:p14="http://schemas.microsoft.com/office/powerpoint/2010/main" val="998277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98A30-E42D-D5F5-2760-15FF8CAFE697}"/>
              </a:ext>
            </a:extLst>
          </p:cNvPr>
          <p:cNvSpPr>
            <a:spLocks noGrp="1"/>
          </p:cNvSpPr>
          <p:nvPr>
            <p:ph type="title"/>
          </p:nvPr>
        </p:nvSpPr>
        <p:spPr/>
        <p:txBody>
          <a:bodyPr/>
          <a:lstStyle/>
          <a:p>
            <a:r>
              <a:rPr lang="en-US" dirty="0"/>
              <a:t>Types of Grant Funding</a:t>
            </a:r>
          </a:p>
        </p:txBody>
      </p:sp>
      <p:sp>
        <p:nvSpPr>
          <p:cNvPr id="3" name="Content Placeholder 2">
            <a:extLst>
              <a:ext uri="{FF2B5EF4-FFF2-40B4-BE49-F238E27FC236}">
                <a16:creationId xmlns:a16="http://schemas.microsoft.com/office/drawing/2014/main" id="{D1750935-838E-16D5-2CE1-A3060588657E}"/>
              </a:ext>
            </a:extLst>
          </p:cNvPr>
          <p:cNvSpPr>
            <a:spLocks noGrp="1"/>
          </p:cNvSpPr>
          <p:nvPr>
            <p:ph idx="1"/>
          </p:nvPr>
        </p:nvSpPr>
        <p:spPr/>
        <p:txBody>
          <a:bodyPr>
            <a:normAutofit/>
          </a:bodyPr>
          <a:lstStyle/>
          <a:p>
            <a:r>
              <a:rPr lang="en-US" b="1" dirty="0"/>
              <a:t>Apportionment/Entitlement Funds </a:t>
            </a:r>
            <a:r>
              <a:rPr lang="en-US" dirty="0"/>
              <a:t>– allocations from the CCCCO</a:t>
            </a:r>
          </a:p>
          <a:p>
            <a:pPr lvl="1"/>
            <a:r>
              <a:rPr lang="en-US" dirty="0"/>
              <a:t>Examples: SEAP, Perkins, Strong Workforce Program Local</a:t>
            </a:r>
          </a:p>
          <a:p>
            <a:pPr marL="457200" lvl="1" indent="0">
              <a:buNone/>
            </a:pPr>
            <a:endParaRPr lang="en-US" dirty="0"/>
          </a:p>
          <a:p>
            <a:r>
              <a:rPr lang="en-US" b="1" dirty="0"/>
              <a:t>Competitive</a:t>
            </a:r>
            <a:r>
              <a:rPr lang="en-US" dirty="0"/>
              <a:t> – federal, state and “local” (e.g., foundation, city, county) Request for Proposal/Notice of Funding Announcement/Solicitation</a:t>
            </a:r>
          </a:p>
          <a:p>
            <a:pPr lvl="1"/>
            <a:r>
              <a:rPr lang="en-US" dirty="0"/>
              <a:t>Examples: MESA, Veterans Upward Bound, Strong Workforce Program Regional</a:t>
            </a:r>
          </a:p>
          <a:p>
            <a:pPr lvl="1"/>
            <a:endParaRPr lang="en-US" dirty="0"/>
          </a:p>
          <a:p>
            <a:r>
              <a:rPr lang="en-US" b="1" dirty="0"/>
              <a:t>Grant Sub-awards</a:t>
            </a:r>
            <a:r>
              <a:rPr lang="en-US" dirty="0"/>
              <a:t> - </a:t>
            </a:r>
          </a:p>
          <a:p>
            <a:pPr lvl="1"/>
            <a:r>
              <a:rPr lang="en-US" dirty="0"/>
              <a:t>Examples: YES-ILP, </a:t>
            </a:r>
            <a:r>
              <a:rPr lang="en-US" dirty="0" err="1"/>
              <a:t>CalFRESH</a:t>
            </a:r>
            <a:r>
              <a:rPr lang="en-US" dirty="0"/>
              <a:t>,</a:t>
            </a:r>
          </a:p>
        </p:txBody>
      </p:sp>
    </p:spTree>
    <p:extLst>
      <p:ext uri="{BB962C8B-B14F-4D97-AF65-F5344CB8AC3E}">
        <p14:creationId xmlns:p14="http://schemas.microsoft.com/office/powerpoint/2010/main" val="3219433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891345" cy="1325563"/>
          </a:xfrm>
        </p:spPr>
        <p:txBody>
          <a:bodyPr>
            <a:normAutofit fontScale="90000"/>
          </a:bodyPr>
          <a:lstStyle/>
          <a:p>
            <a:r>
              <a:rPr lang="en-US" dirty="0"/>
              <a:t>Evaluating a competitive grant opportunity</a:t>
            </a:r>
            <a:br>
              <a:rPr lang="en-US" dirty="0"/>
            </a:br>
            <a:br>
              <a:rPr lang="en-US" dirty="0"/>
            </a:br>
            <a:r>
              <a:rPr lang="en-US" sz="2800" dirty="0"/>
              <a:t>The project addresses both the funder’s and the college’s/department’s interests.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2704388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93421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17137"/>
          </a:xfrm>
        </p:spPr>
        <p:txBody>
          <a:bodyPr>
            <a:normAutofit/>
          </a:bodyPr>
          <a:lstStyle/>
          <a:p>
            <a:pPr algn="ctr"/>
            <a:r>
              <a:rPr lang="en-US" sz="3200" dirty="0"/>
              <a:t>Grants  = A Comprise between Perspectives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7763703"/>
              </p:ext>
            </p:extLst>
          </p:nvPr>
        </p:nvGraphicFramePr>
        <p:xfrm>
          <a:off x="358607" y="1543083"/>
          <a:ext cx="10817772" cy="487368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538837" y="1097596"/>
            <a:ext cx="11349838" cy="369332"/>
          </a:xfrm>
          <a:prstGeom prst="rect">
            <a:avLst/>
          </a:prstGeom>
          <a:noFill/>
        </p:spPr>
        <p:txBody>
          <a:bodyPr wrap="none" rtlCol="0">
            <a:spAutoFit/>
          </a:bodyPr>
          <a:lstStyle/>
          <a:p>
            <a:r>
              <a:rPr lang="en-US" dirty="0"/>
              <a:t>A grant is a </a:t>
            </a:r>
            <a:r>
              <a:rPr lang="en-US" b="1" u="sng" dirty="0"/>
              <a:t>contract</a:t>
            </a:r>
            <a:r>
              <a:rPr lang="en-US" dirty="0"/>
              <a:t>. Grants are </a:t>
            </a:r>
            <a:r>
              <a:rPr lang="en-US" u="sng" dirty="0"/>
              <a:t>not</a:t>
            </a:r>
            <a:r>
              <a:rPr lang="en-US" dirty="0"/>
              <a:t> funds given to organizations because they have need or to perform a public service.</a:t>
            </a:r>
          </a:p>
        </p:txBody>
      </p:sp>
    </p:spTree>
    <p:extLst>
      <p:ext uri="{BB962C8B-B14F-4D97-AF65-F5344CB8AC3E}">
        <p14:creationId xmlns:p14="http://schemas.microsoft.com/office/powerpoint/2010/main" val="719648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D2FE8-8797-9FD5-90C9-F49D42A61523}"/>
              </a:ext>
            </a:extLst>
          </p:cNvPr>
          <p:cNvSpPr>
            <a:spLocks noGrp="1"/>
          </p:cNvSpPr>
          <p:nvPr>
            <p:ph type="title"/>
          </p:nvPr>
        </p:nvSpPr>
        <p:spPr>
          <a:xfrm>
            <a:off x="838200" y="365126"/>
            <a:ext cx="10515600" cy="739056"/>
          </a:xfrm>
        </p:spPr>
        <p:txBody>
          <a:bodyPr/>
          <a:lstStyle/>
          <a:p>
            <a:r>
              <a:rPr lang="en-US" dirty="0"/>
              <a:t>Project Director &amp; Administrator Roles</a:t>
            </a:r>
          </a:p>
        </p:txBody>
      </p:sp>
      <p:sp>
        <p:nvSpPr>
          <p:cNvPr id="3" name="Content Placeholder 2">
            <a:extLst>
              <a:ext uri="{FF2B5EF4-FFF2-40B4-BE49-F238E27FC236}">
                <a16:creationId xmlns:a16="http://schemas.microsoft.com/office/drawing/2014/main" id="{76A97708-FFB5-6D72-98AC-5A34741815B3}"/>
              </a:ext>
            </a:extLst>
          </p:cNvPr>
          <p:cNvSpPr>
            <a:spLocks noGrp="1"/>
          </p:cNvSpPr>
          <p:nvPr>
            <p:ph idx="1"/>
          </p:nvPr>
        </p:nvSpPr>
        <p:spPr>
          <a:xfrm>
            <a:off x="838200" y="1466491"/>
            <a:ext cx="10515600" cy="4710472"/>
          </a:xfrm>
        </p:spPr>
        <p:txBody>
          <a:bodyPr>
            <a:normAutofit fontScale="92500" lnSpcReduction="20000"/>
          </a:bodyPr>
          <a:lstStyle/>
          <a:p>
            <a:r>
              <a:rPr lang="en-US" dirty="0"/>
              <a:t>Ensure compliance with grant terms and conditions and district policies and procedures through four key functions: </a:t>
            </a:r>
          </a:p>
          <a:p>
            <a:pPr marL="0" indent="0">
              <a:buNone/>
            </a:pPr>
            <a:endParaRPr lang="en-US" dirty="0"/>
          </a:p>
          <a:p>
            <a:pPr lvl="1"/>
            <a:r>
              <a:rPr lang="en-US" dirty="0"/>
              <a:t>Implementation</a:t>
            </a:r>
          </a:p>
          <a:p>
            <a:pPr lvl="1"/>
            <a:r>
              <a:rPr lang="en-US" dirty="0"/>
              <a:t>Budget Management</a:t>
            </a:r>
          </a:p>
          <a:p>
            <a:pPr lvl="1"/>
            <a:r>
              <a:rPr lang="en-US" dirty="0"/>
              <a:t>Evaluation</a:t>
            </a:r>
          </a:p>
          <a:p>
            <a:pPr lvl="1"/>
            <a:r>
              <a:rPr lang="en-US" dirty="0"/>
              <a:t>Reporting</a:t>
            </a:r>
          </a:p>
          <a:p>
            <a:pPr marL="457200" lvl="1" indent="0">
              <a:buNone/>
            </a:pPr>
            <a:endParaRPr lang="en-US" dirty="0"/>
          </a:p>
          <a:p>
            <a:r>
              <a:rPr lang="en-US" b="1" dirty="0"/>
              <a:t>Grant project management is conducted on behalf of the entire district</a:t>
            </a:r>
            <a:r>
              <a:rPr lang="en-US" dirty="0"/>
              <a:t>.  A grant that is out of compliance potentially puts the entire district out of compliance. </a:t>
            </a:r>
          </a:p>
          <a:p>
            <a:endParaRPr lang="en-US" dirty="0"/>
          </a:p>
          <a:p>
            <a:pPr lvl="1"/>
            <a:r>
              <a:rPr lang="en-US" dirty="0"/>
              <a:t>Audit findings for a grant program pertain to the district, as does the recommendations to resolve the findings.</a:t>
            </a:r>
          </a:p>
        </p:txBody>
      </p:sp>
    </p:spTree>
    <p:extLst>
      <p:ext uri="{BB962C8B-B14F-4D97-AF65-F5344CB8AC3E}">
        <p14:creationId xmlns:p14="http://schemas.microsoft.com/office/powerpoint/2010/main" val="3381036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BB70C6-7CDE-925F-8E52-B191DD744C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074462-9091-C9C9-20CD-19ECA35DF572}"/>
              </a:ext>
            </a:extLst>
          </p:cNvPr>
          <p:cNvSpPr>
            <a:spLocks noGrp="1"/>
          </p:cNvSpPr>
          <p:nvPr>
            <p:ph type="title"/>
          </p:nvPr>
        </p:nvSpPr>
        <p:spPr>
          <a:xfrm>
            <a:off x="838200" y="365125"/>
            <a:ext cx="10515600" cy="549275"/>
          </a:xfrm>
        </p:spPr>
        <p:txBody>
          <a:bodyPr>
            <a:normAutofit fontScale="90000"/>
          </a:bodyPr>
          <a:lstStyle/>
          <a:p>
            <a:r>
              <a:rPr lang="en-US" dirty="0"/>
              <a:t>Core Grant Budget Management Practices</a:t>
            </a:r>
          </a:p>
        </p:txBody>
      </p:sp>
      <p:sp>
        <p:nvSpPr>
          <p:cNvPr id="3" name="Content Placeholder 2">
            <a:extLst>
              <a:ext uri="{FF2B5EF4-FFF2-40B4-BE49-F238E27FC236}">
                <a16:creationId xmlns:a16="http://schemas.microsoft.com/office/drawing/2014/main" id="{37597515-737A-3075-54F2-5FF5B895A998}"/>
              </a:ext>
            </a:extLst>
          </p:cNvPr>
          <p:cNvSpPr>
            <a:spLocks noGrp="1"/>
          </p:cNvSpPr>
          <p:nvPr>
            <p:ph idx="1"/>
          </p:nvPr>
        </p:nvSpPr>
        <p:spPr>
          <a:xfrm>
            <a:off x="535097" y="1083966"/>
            <a:ext cx="11386782" cy="4454193"/>
          </a:xfrm>
        </p:spPr>
        <p:txBody>
          <a:bodyPr>
            <a:noAutofit/>
          </a:bodyPr>
          <a:lstStyle/>
          <a:p>
            <a:pPr lvl="0"/>
            <a:r>
              <a:rPr lang="en-US" sz="2400" dirty="0"/>
              <a:t>The Funder has awarded the grant to the college to implement the approved project based on the approved budget.</a:t>
            </a:r>
          </a:p>
          <a:p>
            <a:pPr lvl="0"/>
            <a:r>
              <a:rPr lang="en-US" sz="2400" dirty="0"/>
              <a:t>Know the </a:t>
            </a:r>
            <a:r>
              <a:rPr lang="en-US" sz="2400" b="1" dirty="0"/>
              <a:t>allowable and unallowable costs </a:t>
            </a:r>
            <a:r>
              <a:rPr lang="en-US" sz="2400" dirty="0"/>
              <a:t>for the grant, and the </a:t>
            </a:r>
            <a:r>
              <a:rPr lang="en-US" sz="2400" b="1" dirty="0"/>
              <a:t>conditions for making changes to the budget</a:t>
            </a:r>
            <a:r>
              <a:rPr lang="en-US" sz="2400" dirty="0"/>
              <a:t>. </a:t>
            </a:r>
          </a:p>
          <a:p>
            <a:pPr lvl="0"/>
            <a:r>
              <a:rPr lang="en-US" sz="2400" dirty="0"/>
              <a:t>Become familiar with the processes and forms needed to make expenditures to a grant project. Refer to appropriate department’s forms and user manuals.</a:t>
            </a:r>
          </a:p>
          <a:p>
            <a:pPr lvl="0"/>
            <a:r>
              <a:rPr lang="en-US" sz="2400" dirty="0"/>
              <a:t>Monitor grant expenditures at least once per month to identify planned and erroneous charges.</a:t>
            </a:r>
          </a:p>
          <a:p>
            <a:pPr lvl="0"/>
            <a:r>
              <a:rPr lang="en-US" sz="2400" dirty="0"/>
              <a:t>Work with Resource Development staff and the accountant assigned to the project to ensure that all funds are spent appropriately, preferably at least quarterly and as needed.</a:t>
            </a:r>
          </a:p>
          <a:p>
            <a:pPr lvl="0"/>
            <a:r>
              <a:rPr lang="en-US" sz="2400" dirty="0"/>
              <a:t>Contact Resource Development to discuss program or budget modifications to initiate a formal modification process, if needed. </a:t>
            </a:r>
          </a:p>
        </p:txBody>
      </p:sp>
    </p:spTree>
    <p:extLst>
      <p:ext uri="{BB962C8B-B14F-4D97-AF65-F5344CB8AC3E}">
        <p14:creationId xmlns:p14="http://schemas.microsoft.com/office/powerpoint/2010/main" val="148800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D081F-59FF-0E16-D405-DA36EE590D3D}"/>
              </a:ext>
            </a:extLst>
          </p:cNvPr>
          <p:cNvSpPr>
            <a:spLocks noGrp="1"/>
          </p:cNvSpPr>
          <p:nvPr>
            <p:ph type="title"/>
          </p:nvPr>
        </p:nvSpPr>
        <p:spPr/>
        <p:txBody>
          <a:bodyPr/>
          <a:lstStyle/>
          <a:p>
            <a:r>
              <a:rPr lang="en-US" dirty="0"/>
              <a:t>Project Implementation</a:t>
            </a:r>
          </a:p>
        </p:txBody>
      </p:sp>
      <p:sp>
        <p:nvSpPr>
          <p:cNvPr id="3" name="Content Placeholder 2">
            <a:extLst>
              <a:ext uri="{FF2B5EF4-FFF2-40B4-BE49-F238E27FC236}">
                <a16:creationId xmlns:a16="http://schemas.microsoft.com/office/drawing/2014/main" id="{C58F3F04-E7C0-CED5-FC78-CCBC570C415A}"/>
              </a:ext>
            </a:extLst>
          </p:cNvPr>
          <p:cNvSpPr>
            <a:spLocks noGrp="1"/>
          </p:cNvSpPr>
          <p:nvPr>
            <p:ph idx="1"/>
          </p:nvPr>
        </p:nvSpPr>
        <p:spPr>
          <a:xfrm>
            <a:off x="838200" y="1433015"/>
            <a:ext cx="10515600" cy="5281684"/>
          </a:xfrm>
        </p:spPr>
        <p:txBody>
          <a:bodyPr>
            <a:normAutofit/>
          </a:bodyPr>
          <a:lstStyle/>
          <a:p>
            <a:pPr lvl="0"/>
            <a:r>
              <a:rPr lang="en-US" sz="2200" b="1" dirty="0"/>
              <a:t>Become familiar with the grant terms and conditions </a:t>
            </a:r>
            <a:r>
              <a:rPr lang="en-US" sz="2200" dirty="0"/>
              <a:t>delineated in the RFA/RFP/Solicitation, grant regulations, and the project proposal, </a:t>
            </a:r>
            <a:r>
              <a:rPr lang="en-US" sz="2200" b="1" dirty="0"/>
              <a:t>and with district policies and procedures </a:t>
            </a:r>
            <a:r>
              <a:rPr lang="en-US" sz="2200" dirty="0"/>
              <a:t>relevant to implementing the project. </a:t>
            </a:r>
          </a:p>
          <a:p>
            <a:pPr lvl="0"/>
            <a:r>
              <a:rPr lang="en-US" sz="2200" dirty="0"/>
              <a:t>Implement the project work plan approved by the funding agency.</a:t>
            </a:r>
          </a:p>
          <a:p>
            <a:pPr lvl="0"/>
            <a:r>
              <a:rPr lang="en-US" sz="2200" dirty="0"/>
              <a:t>Hire, supervise, and coordinate activities of project staff.  </a:t>
            </a:r>
            <a:r>
              <a:rPr lang="en-US" sz="2200" b="1" dirty="0"/>
              <a:t>NOTE</a:t>
            </a:r>
            <a:r>
              <a:rPr lang="en-US" sz="2200" dirty="0"/>
              <a:t>:  if the project director is a faculty member some or all of these duties would be handled by the administrator due to the terms of the faculty contract.</a:t>
            </a:r>
          </a:p>
          <a:p>
            <a:pPr lvl="0"/>
            <a:r>
              <a:rPr lang="en-US" sz="2200" dirty="0"/>
              <a:t>Identify all major purchases at the beginning of the grant and submit purchase requests as soon as possible.</a:t>
            </a:r>
          </a:p>
          <a:p>
            <a:pPr lvl="0"/>
            <a:r>
              <a:rPr lang="en-US" sz="2200" dirty="0"/>
              <a:t>Work with appropriate administrators, deans, directors, department chairs, faculty, and college staff to implement the program.</a:t>
            </a:r>
          </a:p>
          <a:p>
            <a:pPr lvl="0"/>
            <a:r>
              <a:rPr lang="en-US" sz="2200" dirty="0"/>
              <a:t>Provide leadership for the project within the college/district and among community partners.</a:t>
            </a:r>
          </a:p>
          <a:p>
            <a:pPr marL="0" indent="0">
              <a:buNone/>
            </a:pPr>
            <a:endParaRPr lang="en-US" dirty="0"/>
          </a:p>
        </p:txBody>
      </p:sp>
    </p:spTree>
    <p:extLst>
      <p:ext uri="{BB962C8B-B14F-4D97-AF65-F5344CB8AC3E}">
        <p14:creationId xmlns:p14="http://schemas.microsoft.com/office/powerpoint/2010/main" val="25437916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329644-ED2E-4DB4-DBD5-E310C587D1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4C6339-F337-5ACB-91F8-83A52B96B499}"/>
              </a:ext>
            </a:extLst>
          </p:cNvPr>
          <p:cNvSpPr>
            <a:spLocks noGrp="1"/>
          </p:cNvSpPr>
          <p:nvPr>
            <p:ph type="title"/>
          </p:nvPr>
        </p:nvSpPr>
        <p:spPr>
          <a:xfrm>
            <a:off x="838200" y="365125"/>
            <a:ext cx="10515600" cy="781287"/>
          </a:xfrm>
        </p:spPr>
        <p:txBody>
          <a:bodyPr/>
          <a:lstStyle/>
          <a:p>
            <a:r>
              <a:rPr lang="en-US" dirty="0"/>
              <a:t>REPORTING</a:t>
            </a:r>
          </a:p>
        </p:txBody>
      </p:sp>
      <p:sp>
        <p:nvSpPr>
          <p:cNvPr id="3" name="Content Placeholder 2">
            <a:extLst>
              <a:ext uri="{FF2B5EF4-FFF2-40B4-BE49-F238E27FC236}">
                <a16:creationId xmlns:a16="http://schemas.microsoft.com/office/drawing/2014/main" id="{3797CD17-A65B-C96D-F0DA-DD901F263ECD}"/>
              </a:ext>
            </a:extLst>
          </p:cNvPr>
          <p:cNvSpPr>
            <a:spLocks noGrp="1"/>
          </p:cNvSpPr>
          <p:nvPr>
            <p:ph idx="1"/>
          </p:nvPr>
        </p:nvSpPr>
        <p:spPr>
          <a:xfrm>
            <a:off x="838200" y="1497889"/>
            <a:ext cx="10515600" cy="5346463"/>
          </a:xfrm>
        </p:spPr>
        <p:txBody>
          <a:bodyPr>
            <a:normAutofit/>
          </a:bodyPr>
          <a:lstStyle/>
          <a:p>
            <a:pPr lvl="0"/>
            <a:r>
              <a:rPr lang="en-US" sz="2200" dirty="0"/>
              <a:t>Know the reporting guidelines and reporting schedule required by the funding agency.</a:t>
            </a:r>
          </a:p>
          <a:p>
            <a:pPr lvl="0"/>
            <a:r>
              <a:rPr lang="en-US" sz="2200" dirty="0"/>
              <a:t>Collect data and information needed to complete reports and provide back-up for project expenditures (this information needs to be retained 3 years after the grant ends).  </a:t>
            </a:r>
          </a:p>
          <a:p>
            <a:pPr lvl="0"/>
            <a:r>
              <a:rPr lang="en-US" sz="2200" dirty="0"/>
              <a:t>All staff paid by a federal grant need to complete monthly Time and Effort Reports (referred to as ETRs, employee time reports). These forms need to be completed by all staff charged to a grant project and provided to their supervisor for review and approval.  </a:t>
            </a:r>
          </a:p>
          <a:p>
            <a:pPr marL="457200" lvl="1" indent="0">
              <a:buNone/>
            </a:pPr>
            <a:r>
              <a:rPr lang="en-US" sz="2200" dirty="0"/>
              <a:t>If the project director is a faculty member, project administrator will most likely be the person who will certify employee ETRs. After the forms are completed and signed they need to be submitted to Accounting.  </a:t>
            </a:r>
          </a:p>
          <a:p>
            <a:pPr marL="457200" lvl="1" indent="0">
              <a:buNone/>
            </a:pPr>
            <a:r>
              <a:rPr lang="en-US" sz="2200" b="1" dirty="0"/>
              <a:t>NOTE</a:t>
            </a:r>
            <a:r>
              <a:rPr lang="en-US" sz="2200" dirty="0"/>
              <a:t>:  These forms are </a:t>
            </a:r>
            <a:r>
              <a:rPr lang="en-US" sz="2200" b="1" u="sng" dirty="0"/>
              <a:t>very</a:t>
            </a:r>
            <a:r>
              <a:rPr lang="en-US" sz="2200" dirty="0"/>
              <a:t> important for compliance and audit purposes and need to be turned in consistently on a monthly basis.</a:t>
            </a:r>
          </a:p>
          <a:p>
            <a:pPr lvl="0"/>
            <a:r>
              <a:rPr lang="en-US" sz="2200" dirty="0"/>
              <a:t>Complete reports and submit them on time.</a:t>
            </a:r>
          </a:p>
          <a:p>
            <a:pPr lvl="0"/>
            <a:r>
              <a:rPr lang="en-US" sz="2200" dirty="0"/>
              <a:t>Work with the project accountant to complete the fiscal portion of the reports.</a:t>
            </a:r>
          </a:p>
          <a:p>
            <a:endParaRPr lang="en-US" dirty="0"/>
          </a:p>
        </p:txBody>
      </p:sp>
    </p:spTree>
    <p:extLst>
      <p:ext uri="{BB962C8B-B14F-4D97-AF65-F5344CB8AC3E}">
        <p14:creationId xmlns:p14="http://schemas.microsoft.com/office/powerpoint/2010/main" val="2049920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68B9A-81C0-09F7-1F72-FBEEEC468F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89C949-EBD8-C0D8-3C3C-FB3CB5736D69}"/>
              </a:ext>
            </a:extLst>
          </p:cNvPr>
          <p:cNvSpPr>
            <a:spLocks noGrp="1"/>
          </p:cNvSpPr>
          <p:nvPr>
            <p:ph type="title"/>
          </p:nvPr>
        </p:nvSpPr>
        <p:spPr>
          <a:xfrm>
            <a:off x="838200" y="365125"/>
            <a:ext cx="10515600" cy="794935"/>
          </a:xfrm>
        </p:spPr>
        <p:txBody>
          <a:bodyPr/>
          <a:lstStyle/>
          <a:p>
            <a:r>
              <a:rPr lang="en-US" dirty="0"/>
              <a:t>Evaluation</a:t>
            </a:r>
          </a:p>
        </p:txBody>
      </p:sp>
      <p:sp>
        <p:nvSpPr>
          <p:cNvPr id="3" name="Content Placeholder 2">
            <a:extLst>
              <a:ext uri="{FF2B5EF4-FFF2-40B4-BE49-F238E27FC236}">
                <a16:creationId xmlns:a16="http://schemas.microsoft.com/office/drawing/2014/main" id="{5791CFD6-95DA-86A6-0AA8-420C095D9BDD}"/>
              </a:ext>
            </a:extLst>
          </p:cNvPr>
          <p:cNvSpPr>
            <a:spLocks noGrp="1"/>
          </p:cNvSpPr>
          <p:nvPr>
            <p:ph idx="1"/>
          </p:nvPr>
        </p:nvSpPr>
        <p:spPr>
          <a:xfrm>
            <a:off x="838200" y="1392072"/>
            <a:ext cx="10515600" cy="4981432"/>
          </a:xfrm>
        </p:spPr>
        <p:txBody>
          <a:bodyPr>
            <a:normAutofit fontScale="92500" lnSpcReduction="10000"/>
          </a:bodyPr>
          <a:lstStyle/>
          <a:p>
            <a:pPr lvl="0"/>
            <a:r>
              <a:rPr lang="en-US" sz="2400" dirty="0"/>
              <a:t>Develop an evaluation plan at the beginning of the project that lists the data that will need to be collected, how it will be collected, when it will be collected, and who will collect it. </a:t>
            </a:r>
          </a:p>
          <a:p>
            <a:pPr lvl="0"/>
            <a:r>
              <a:rPr lang="en-US" sz="2400" dirty="0"/>
              <a:t>Establish the data collection system at the beginning of the project, as you will need to collect the data throughout the duration of the project to perform normative assessment at key points throughout the year and summative assessment at the end of the year.</a:t>
            </a:r>
          </a:p>
          <a:p>
            <a:pPr lvl="0"/>
            <a:r>
              <a:rPr lang="en-US" sz="2400" dirty="0"/>
              <a:t>Conduct assessment of project implementation on a consistent and continual basis to make sure the project is implemented as planned and within a satisfactory timeframe and to identify adjustments to the project to improve operations and/or performance, as needed. </a:t>
            </a:r>
          </a:p>
          <a:p>
            <a:pPr lvl="0"/>
            <a:r>
              <a:rPr lang="en-US" sz="2400" dirty="0"/>
              <a:t>Monitor completion of project activities and progress toward achievement of project performance objectives.</a:t>
            </a:r>
          </a:p>
          <a:p>
            <a:pPr lvl="0"/>
            <a:r>
              <a:rPr lang="en-US" sz="2400" dirty="0"/>
              <a:t>If an external evaluator is part of the project, complete the process to hire that person and meet with him/her close to the start of the project to develop a research plan to setup the data collection and evaluation system early on.</a:t>
            </a:r>
          </a:p>
          <a:p>
            <a:endParaRPr lang="en-US" dirty="0"/>
          </a:p>
        </p:txBody>
      </p:sp>
    </p:spTree>
    <p:extLst>
      <p:ext uri="{BB962C8B-B14F-4D97-AF65-F5344CB8AC3E}">
        <p14:creationId xmlns:p14="http://schemas.microsoft.com/office/powerpoint/2010/main" val="29363297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TotalTime>
  <Words>957</Words>
  <Application>Microsoft Office PowerPoint</Application>
  <PresentationFormat>Widescreen</PresentationFormat>
  <Paragraphs>67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Tahoma</vt:lpstr>
      <vt:lpstr>Office Theme</vt:lpstr>
      <vt:lpstr>RSCCD’s Educational Services Division Resource Development Department</vt:lpstr>
      <vt:lpstr>Types of Grant Funding</vt:lpstr>
      <vt:lpstr>Evaluating a competitive grant opportunity  The project addresses both the funder’s and the college’s/department’s interests.</vt:lpstr>
      <vt:lpstr>Grants  = A Comprise between Perspectives</vt:lpstr>
      <vt:lpstr>Project Director &amp; Administrator Roles</vt:lpstr>
      <vt:lpstr>Core Grant Budget Management Practices</vt:lpstr>
      <vt:lpstr>Project Implementation</vt:lpstr>
      <vt:lpstr>REPORTING</vt:lpstr>
      <vt:lpstr>Evaluation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Santoyo, Sarah</dc:creator>
  <cp:lastModifiedBy>Fisher, Sarah</cp:lastModifiedBy>
  <cp:revision>27</cp:revision>
  <cp:lastPrinted>2016-08-05T18:16:48Z</cp:lastPrinted>
  <dcterms:created xsi:type="dcterms:W3CDTF">2016-08-05T18:14:50Z</dcterms:created>
  <dcterms:modified xsi:type="dcterms:W3CDTF">2026-03-03T22:55:50Z</dcterms:modified>
</cp:coreProperties>
</file>