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printerSettings" Target="printerSettings/printerSettings1.bin"/><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4.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3.xml"/><Relationship Id="rId20" Type="http://schemas.openxmlformats.org/officeDocument/2006/relationships/slide" Target="slides/slide19.xml"/><Relationship Id="rId29" Type="http://schemas.openxmlformats.org/officeDocument/2006/relationships/theme" Target="theme/theme1.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2.xml"/><Relationship Id="rId23" Type="http://schemas.openxmlformats.org/officeDocument/2006/relationships/slide" Target="slides/slide22.xml"/><Relationship Id="rId28"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D0065BE-0657-4A47-90AD-C21C55E16B19}" type="datetime4">
              <a:rPr lang="en-US" smtClean="0"/>
              <a:pPr/>
              <a:t>November 15, 2014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November 15,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62B1B13E-D5AF-485E-81A1-82A140076526}" type="datetime4">
              <a:rPr lang="en-US" smtClean="0"/>
              <a:pPr/>
              <a:t>November 15, 2014</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6C3AA4-67BE-44F7-809A-3582401494AF}" type="datetime4">
              <a:rPr lang="en-US" smtClean="0"/>
              <a:pPr/>
              <a:t>November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172EEB-1769-4776-AD69-E7C1260563EB}" type="datetime4">
              <a:rPr lang="en-US" smtClean="0"/>
              <a:pPr/>
              <a:t>November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7BB8AF-C16A-4836-A92D-61834B5F0BA5}" type="datetime4">
              <a:rPr lang="en-US" smtClean="0"/>
              <a:pPr/>
              <a:t>November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2B1B13E-D5AF-485E-81A1-82A140076526}" type="datetime4">
              <a:rPr lang="en-US" smtClean="0"/>
              <a:pPr/>
              <a:t>November 15,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November 15,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13A18F4-33C3-445B-924C-31108C51719C}" type="datetime4">
              <a:rPr lang="en-US" smtClean="0"/>
              <a:pPr/>
              <a:t>November 15,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AF7543A-E259-478F-9E0D-57BA40E442B7}" type="datetime4">
              <a:rPr lang="en-US" smtClean="0"/>
              <a:pPr/>
              <a:t>November 15,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FB012D-77A1-44B0-BB26-329BA1EE55C9}" type="datetime4">
              <a:rPr lang="en-US" smtClean="0"/>
              <a:pPr/>
              <a:t>November 15,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November 15,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C7EAB0C-2220-4D0E-A0DD-DB7FA0F742F4}" type="datetime4">
              <a:rPr lang="en-US" smtClean="0"/>
              <a:pPr/>
              <a:t>November 15, 2014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62B1B13E-D5AF-485E-81A1-82A140076526}" type="datetime4">
              <a:rPr lang="en-US" smtClean="0"/>
              <a:pPr/>
              <a:t>November 15, 2014</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zinnedproject.org" TargetMode="External"/><Relationship Id="rId4" Type="http://schemas.openxmlformats.org/officeDocument/2006/relationships/hyperlink" Target="http://www.historyisaweapon.com/zinnapeopleshistory.html" TargetMode="External"/><Relationship Id="rId5" Type="http://schemas.openxmlformats.org/officeDocument/2006/relationships/hyperlink" Target="http://www.humanities.uci.edu/history/ucihp/hot/index.php" TargetMode="External"/><Relationship Id="rId6" Type="http://schemas.openxmlformats.org/officeDocument/2006/relationships/hyperlink" Target="http://chssp.ucdavis.edu" TargetMode="External"/><Relationship Id="rId7" Type="http://schemas.openxmlformats.org/officeDocument/2006/relationships/hyperlink" Target="http://sundown.afro.illinois.edu/liesmyteachertoldme.php" TargetMode="External"/><Relationship Id="rId8" Type="http://schemas.openxmlformats.org/officeDocument/2006/relationships/hyperlink" Target="http://sundown.afro.illinois.edu/liesacrossamerica.php" TargetMode="External"/><Relationship Id="rId1" Type="http://schemas.openxmlformats.org/officeDocument/2006/relationships/slideLayout" Target="../slideLayouts/slideLayout2.xml"/><Relationship Id="rId2" Type="http://schemas.openxmlformats.org/officeDocument/2006/relationships/hyperlink" Target="http://sheg.stanford.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871594"/>
            <a:ext cx="7582072" cy="2374904"/>
          </a:xfrm>
        </p:spPr>
        <p:txBody>
          <a:bodyPr/>
          <a:lstStyle/>
          <a:p>
            <a:r>
              <a:rPr lang="en-US" sz="4400" dirty="0" smtClean="0"/>
              <a:t>Using Multiple Perspectives in the History Classroom: </a:t>
            </a:r>
            <a:br>
              <a:rPr lang="en-US" sz="4400" dirty="0" smtClean="0"/>
            </a:br>
            <a:r>
              <a:rPr lang="en-US" sz="4400" dirty="0" smtClean="0"/>
              <a:t>A Pathway to Understanding</a:t>
            </a:r>
            <a:endParaRPr lang="en-US" sz="4400" dirty="0"/>
          </a:p>
        </p:txBody>
      </p:sp>
      <p:sp>
        <p:nvSpPr>
          <p:cNvPr id="3" name="Subtitle 2"/>
          <p:cNvSpPr>
            <a:spLocks noGrp="1"/>
          </p:cNvSpPr>
          <p:nvPr>
            <p:ph type="subTitle" idx="1"/>
          </p:nvPr>
        </p:nvSpPr>
        <p:spPr/>
        <p:txBody>
          <a:bodyPr/>
          <a:lstStyle/>
          <a:p>
            <a:r>
              <a:rPr lang="en-US" dirty="0" smtClean="0"/>
              <a:t>Mr. Robert Chodola</a:t>
            </a:r>
          </a:p>
          <a:p>
            <a:r>
              <a:rPr lang="en-US" dirty="0" smtClean="0"/>
              <a:t>Mission Vista High School</a:t>
            </a:r>
          </a:p>
          <a:p>
            <a:r>
              <a:rPr lang="en-US" dirty="0" smtClean="0"/>
              <a:t>November 22, 2014</a:t>
            </a:r>
            <a:endParaRPr lang="en-US" dirty="0"/>
          </a:p>
        </p:txBody>
      </p:sp>
    </p:spTree>
    <p:extLst>
      <p:ext uri="{BB962C8B-B14F-4D97-AF65-F5344CB8AC3E}">
        <p14:creationId xmlns:p14="http://schemas.microsoft.com/office/powerpoint/2010/main" val="3620081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pPr marL="349250" lvl="1" indent="0">
              <a:buNone/>
            </a:pPr>
            <a:r>
              <a:rPr lang="en-US" dirty="0" smtClean="0"/>
              <a:t>“He who controls the past controls the future. He who controls the present controls the past”</a:t>
            </a:r>
          </a:p>
          <a:p>
            <a:pPr marL="349250" lvl="1" indent="0">
              <a:buNone/>
            </a:pPr>
            <a:r>
              <a:rPr lang="en-US" dirty="0"/>
              <a:t>	</a:t>
            </a:r>
            <a:r>
              <a:rPr lang="en-US" dirty="0" smtClean="0"/>
              <a:t>				- George Orwell</a:t>
            </a:r>
          </a:p>
          <a:p>
            <a:r>
              <a:rPr lang="en-US" dirty="0" smtClean="0"/>
              <a:t>If students only learn</a:t>
            </a:r>
            <a:r>
              <a:rPr lang="en-US" b="1" dirty="0" smtClean="0"/>
              <a:t> </a:t>
            </a:r>
            <a:r>
              <a:rPr lang="en-US" u="sng" dirty="0" smtClean="0"/>
              <a:t>ONE</a:t>
            </a:r>
            <a:r>
              <a:rPr lang="en-US" b="1" dirty="0" smtClean="0"/>
              <a:t> </a:t>
            </a:r>
            <a:r>
              <a:rPr lang="en-US" dirty="0" smtClean="0"/>
              <a:t>side of history, then myths (and often outright lies) are perpetuated as facts</a:t>
            </a:r>
          </a:p>
          <a:p>
            <a:r>
              <a:rPr lang="en-US" dirty="0" smtClean="0"/>
              <a:t>Thus, it is incumbent upon History teachers to try their best to break this trend and teach their students with </a:t>
            </a:r>
            <a:r>
              <a:rPr lang="en-US" b="1" u="sng" dirty="0" smtClean="0"/>
              <a:t>multiple perspectives</a:t>
            </a:r>
            <a:endParaRPr lang="en-US" b="1" u="sng" dirty="0"/>
          </a:p>
        </p:txBody>
      </p:sp>
    </p:spTree>
    <p:extLst>
      <p:ext uri="{BB962C8B-B14F-4D97-AF65-F5344CB8AC3E}">
        <p14:creationId xmlns:p14="http://schemas.microsoft.com/office/powerpoint/2010/main" val="1627516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Perspectives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Teaching using </a:t>
            </a:r>
            <a:r>
              <a:rPr lang="en-US" b="1" u="sng" dirty="0" smtClean="0"/>
              <a:t>multiple perspectives</a:t>
            </a:r>
            <a:r>
              <a:rPr lang="en-US" dirty="0" smtClean="0"/>
              <a:t> means finding both </a:t>
            </a:r>
            <a:r>
              <a:rPr lang="en-US" b="1" u="sng" dirty="0" smtClean="0"/>
              <a:t>primary and secondary sources</a:t>
            </a:r>
            <a:r>
              <a:rPr lang="en-US" dirty="0" smtClean="0"/>
              <a:t> on the same historical era or event that reveal the different opinions or </a:t>
            </a:r>
            <a:r>
              <a:rPr lang="en-US" b="1" u="sng" dirty="0" smtClean="0"/>
              <a:t>points of view </a:t>
            </a:r>
            <a:r>
              <a:rPr lang="en-US" dirty="0" smtClean="0"/>
              <a:t>that exist on this topic, both in the original historical context and today.</a:t>
            </a:r>
          </a:p>
          <a:p>
            <a:r>
              <a:rPr lang="en-US" dirty="0" smtClean="0"/>
              <a:t>Every single source has a </a:t>
            </a:r>
            <a:r>
              <a:rPr lang="en-US" b="1" u="sng" dirty="0" smtClean="0"/>
              <a:t>bias</a:t>
            </a:r>
            <a:r>
              <a:rPr lang="en-US" dirty="0" smtClean="0"/>
              <a:t> and may </a:t>
            </a:r>
            <a:r>
              <a:rPr lang="en-US" b="1" u="sng" dirty="0" smtClean="0"/>
              <a:t>omit</a:t>
            </a:r>
            <a:r>
              <a:rPr lang="en-US" dirty="0" smtClean="0"/>
              <a:t> certain facts in order to promote a certain message that may </a:t>
            </a:r>
            <a:r>
              <a:rPr lang="en-US" b="1" u="sng" dirty="0" smtClean="0"/>
              <a:t>distort</a:t>
            </a:r>
            <a:r>
              <a:rPr lang="en-US" dirty="0" smtClean="0"/>
              <a:t> the truth</a:t>
            </a:r>
          </a:p>
          <a:p>
            <a:r>
              <a:rPr lang="en-US" dirty="0" smtClean="0"/>
              <a:t>The key is to help students understand both sides of the issue, grounding that understanding through the use of </a:t>
            </a:r>
            <a:r>
              <a:rPr lang="en-US" b="1" u="sng" dirty="0" smtClean="0"/>
              <a:t>evidence</a:t>
            </a:r>
            <a:r>
              <a:rPr lang="en-US" dirty="0" smtClean="0"/>
              <a:t>.</a:t>
            </a:r>
            <a:endParaRPr lang="en-US" dirty="0"/>
          </a:p>
        </p:txBody>
      </p:sp>
    </p:spTree>
    <p:extLst>
      <p:ext uri="{BB962C8B-B14F-4D97-AF65-F5344CB8AC3E}">
        <p14:creationId xmlns:p14="http://schemas.microsoft.com/office/powerpoint/2010/main" val="989341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using multiple perspectives?</a:t>
            </a:r>
            <a:endParaRPr lang="en-US" dirty="0"/>
          </a:p>
        </p:txBody>
      </p:sp>
      <p:sp>
        <p:nvSpPr>
          <p:cNvPr id="3" name="Content Placeholder 2"/>
          <p:cNvSpPr>
            <a:spLocks noGrp="1"/>
          </p:cNvSpPr>
          <p:nvPr>
            <p:ph idx="1"/>
          </p:nvPr>
        </p:nvSpPr>
        <p:spPr/>
        <p:txBody>
          <a:bodyPr/>
          <a:lstStyle/>
          <a:p>
            <a:r>
              <a:rPr lang="en-US" dirty="0" smtClean="0"/>
              <a:t>Students engage in historical analysis of actual historical sources, not dumbed down texts</a:t>
            </a:r>
          </a:p>
          <a:p>
            <a:r>
              <a:rPr lang="en-US" dirty="0" smtClean="0"/>
              <a:t>Students must face the problem of interpreting the past when two sources say contradictory statements</a:t>
            </a:r>
          </a:p>
          <a:p>
            <a:r>
              <a:rPr lang="en-US" dirty="0" smtClean="0"/>
              <a:t>Students must assess the reliability of sources and evidence to figure out the truth</a:t>
            </a:r>
          </a:p>
          <a:p>
            <a:pPr marL="0" indent="0">
              <a:buNone/>
            </a:pPr>
            <a:r>
              <a:rPr lang="en-US" dirty="0" smtClean="0"/>
              <a:t>In sum, students must use the skills that </a:t>
            </a:r>
            <a:r>
              <a:rPr lang="en-US" b="1" u="sng" dirty="0" smtClean="0"/>
              <a:t>ACTUAL HISTORIANS</a:t>
            </a:r>
            <a:r>
              <a:rPr lang="en-US" dirty="0" smtClean="0"/>
              <a:t> use when trying to discover the past.</a:t>
            </a:r>
            <a:endParaRPr lang="en-US" dirty="0"/>
          </a:p>
        </p:txBody>
      </p:sp>
    </p:spTree>
    <p:extLst>
      <p:ext uri="{BB962C8B-B14F-4D97-AF65-F5344CB8AC3E}">
        <p14:creationId xmlns:p14="http://schemas.microsoft.com/office/powerpoint/2010/main" val="1836929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and Sample Lessons</a:t>
            </a:r>
            <a:endParaRPr lang="en-US" dirty="0"/>
          </a:p>
        </p:txBody>
      </p:sp>
      <p:sp>
        <p:nvSpPr>
          <p:cNvPr id="3" name="Content Placeholder 2"/>
          <p:cNvSpPr>
            <a:spLocks noGrp="1"/>
          </p:cNvSpPr>
          <p:nvPr>
            <p:ph idx="1"/>
          </p:nvPr>
        </p:nvSpPr>
        <p:spPr/>
        <p:txBody>
          <a:bodyPr/>
          <a:lstStyle/>
          <a:p>
            <a:r>
              <a:rPr lang="en-US" dirty="0" smtClean="0"/>
              <a:t>We don’t have time for us to do all these lessons ourselves </a:t>
            </a:r>
            <a:r>
              <a:rPr lang="en-US" dirty="0" smtClean="0">
                <a:sym typeface="Wingdings"/>
              </a:rPr>
              <a:t></a:t>
            </a:r>
          </a:p>
          <a:p>
            <a:r>
              <a:rPr lang="en-US" dirty="0" smtClean="0">
                <a:sym typeface="Wingdings"/>
              </a:rPr>
              <a:t>We’ll focus on the Abraham Lincoln lesson, and I’ll review the strategies and goals of the other two lessons afterwards</a:t>
            </a:r>
            <a:endParaRPr lang="en-US" dirty="0"/>
          </a:p>
        </p:txBody>
      </p:sp>
    </p:spTree>
    <p:extLst>
      <p:ext uri="{BB962C8B-B14F-4D97-AF65-F5344CB8AC3E}">
        <p14:creationId xmlns:p14="http://schemas.microsoft.com/office/powerpoint/2010/main" val="2964982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Abraham Lincoln on Race and Slavery: Was he a racist?</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Pre-assessment</a:t>
            </a:r>
          </a:p>
          <a:p>
            <a:pPr lvl="1"/>
            <a:r>
              <a:rPr lang="en-US" dirty="0" smtClean="0"/>
              <a:t>Before beginning to read the sources, respond to the questions in the top box</a:t>
            </a:r>
          </a:p>
          <a:p>
            <a:pPr lvl="1"/>
            <a:r>
              <a:rPr lang="en-US" dirty="0" smtClean="0"/>
              <a:t>Anyone want to share?</a:t>
            </a:r>
          </a:p>
          <a:p>
            <a:r>
              <a:rPr lang="en-US" dirty="0" smtClean="0"/>
              <a:t>Read through the </a:t>
            </a:r>
            <a:r>
              <a:rPr lang="en-US" b="1" u="sng" dirty="0" smtClean="0"/>
              <a:t>primary source documents </a:t>
            </a:r>
            <a:r>
              <a:rPr lang="en-US" dirty="0" smtClean="0"/>
              <a:t>regarding Lincoln’s views on race and slavery.</a:t>
            </a:r>
          </a:p>
          <a:p>
            <a:r>
              <a:rPr lang="en-US" dirty="0" smtClean="0"/>
              <a:t>Then, fill out the box according to your assigned stance with a neighbor. Make sure to </a:t>
            </a:r>
            <a:r>
              <a:rPr lang="en-US" b="1" u="sng" dirty="0" smtClean="0"/>
              <a:t>cite the document </a:t>
            </a:r>
            <a:r>
              <a:rPr lang="en-US" dirty="0" smtClean="0"/>
              <a:t>from which you found </a:t>
            </a:r>
            <a:r>
              <a:rPr lang="en-US" b="1" u="sng" dirty="0" smtClean="0"/>
              <a:t>evidence</a:t>
            </a:r>
            <a:r>
              <a:rPr lang="en-US" dirty="0" smtClean="0"/>
              <a:t> on him being/not being a racist</a:t>
            </a:r>
            <a:endParaRPr lang="en-US" dirty="0"/>
          </a:p>
        </p:txBody>
      </p:sp>
    </p:spTree>
    <p:extLst>
      <p:ext uri="{BB962C8B-B14F-4D97-AF65-F5344CB8AC3E}">
        <p14:creationId xmlns:p14="http://schemas.microsoft.com/office/powerpoint/2010/main" val="2664808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Abraham Lincoln on Race and Slavery: Was he a racist?</a:t>
            </a:r>
            <a:endParaRPr lang="en-US" sz="4000" dirty="0"/>
          </a:p>
        </p:txBody>
      </p:sp>
      <p:sp>
        <p:nvSpPr>
          <p:cNvPr id="3" name="Content Placeholder 2"/>
          <p:cNvSpPr>
            <a:spLocks noGrp="1"/>
          </p:cNvSpPr>
          <p:nvPr>
            <p:ph idx="1"/>
          </p:nvPr>
        </p:nvSpPr>
        <p:spPr/>
        <p:txBody>
          <a:bodyPr/>
          <a:lstStyle/>
          <a:p>
            <a:r>
              <a:rPr lang="en-US" dirty="0" smtClean="0"/>
              <a:t>Pair with another pair of classmates who had the stance on Lincoln you did </a:t>
            </a:r>
            <a:r>
              <a:rPr lang="en-US" b="1" u="sng" dirty="0" smtClean="0"/>
              <a:t>NOT</a:t>
            </a:r>
            <a:r>
              <a:rPr lang="en-US" dirty="0" smtClean="0"/>
              <a:t> research</a:t>
            </a:r>
          </a:p>
          <a:p>
            <a:r>
              <a:rPr lang="en-US" dirty="0" smtClean="0"/>
              <a:t>Share out your responses, completing the empty chart on your paper as the other group shares and discuss what evidence exists for both sides</a:t>
            </a:r>
          </a:p>
          <a:p>
            <a:r>
              <a:rPr lang="en-US" dirty="0" smtClean="0"/>
              <a:t>Then, as a group, come to a consensus about to what degree Lincoln can or cannot be considered a racist. Complete the last box individually based on your group discussion.</a:t>
            </a:r>
            <a:endParaRPr lang="en-US" dirty="0"/>
          </a:p>
        </p:txBody>
      </p:sp>
    </p:spTree>
    <p:extLst>
      <p:ext uri="{BB962C8B-B14F-4D97-AF65-F5344CB8AC3E}">
        <p14:creationId xmlns:p14="http://schemas.microsoft.com/office/powerpoint/2010/main" val="4124712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63" y="79468"/>
            <a:ext cx="8766092" cy="1417638"/>
          </a:xfrm>
        </p:spPr>
        <p:txBody>
          <a:bodyPr/>
          <a:lstStyle/>
          <a:p>
            <a:r>
              <a:rPr lang="en-US" sz="4400" dirty="0" smtClean="0"/>
              <a:t>Lincoln Lesson: Driving Concepts</a:t>
            </a:r>
            <a:endParaRPr lang="en-US" sz="4400" dirty="0"/>
          </a:p>
        </p:txBody>
      </p:sp>
      <p:sp>
        <p:nvSpPr>
          <p:cNvPr id="3" name="Content Placeholder 2"/>
          <p:cNvSpPr>
            <a:spLocks noGrp="1"/>
          </p:cNvSpPr>
          <p:nvPr>
            <p:ph idx="1"/>
          </p:nvPr>
        </p:nvSpPr>
        <p:spPr/>
        <p:txBody>
          <a:bodyPr>
            <a:normAutofit fontScale="92500" lnSpcReduction="20000"/>
          </a:bodyPr>
          <a:lstStyle/>
          <a:p>
            <a:r>
              <a:rPr lang="en-US" dirty="0" smtClean="0"/>
              <a:t>Driving concepts: Cognitive dissonance</a:t>
            </a:r>
          </a:p>
          <a:p>
            <a:pPr lvl="1"/>
            <a:r>
              <a:rPr lang="en-US" dirty="0" smtClean="0"/>
              <a:t>Lincoln is one of the most revered figures in American history, but he did have views on race that contradict the perception of him as “the Great Emancipator”</a:t>
            </a:r>
          </a:p>
          <a:p>
            <a:pPr lvl="1"/>
            <a:r>
              <a:rPr lang="en-US" dirty="0" smtClean="0"/>
              <a:t>Cognitive dissonance occurs when you force students to confront historical facts and perspectives that challenge their preconceptions</a:t>
            </a:r>
          </a:p>
          <a:p>
            <a:r>
              <a:rPr lang="en-US" dirty="0" smtClean="0"/>
              <a:t>Driving concept: Deheroification</a:t>
            </a:r>
            <a:endParaRPr lang="en-US" dirty="0"/>
          </a:p>
          <a:p>
            <a:pPr lvl="1"/>
            <a:r>
              <a:rPr lang="en-US" dirty="0" smtClean="0">
                <a:effectLst/>
              </a:rPr>
              <a:t>“Denying </a:t>
            </a:r>
            <a:r>
              <a:rPr lang="en-US" dirty="0">
                <a:effectLst/>
              </a:rPr>
              <a:t>students the humanness [of our historical heroes] keeps [our youth] in intellectual immaturity. It perpetuates what might be called a Disney version of history. . . Our children end up without realistic role models to inspire </a:t>
            </a:r>
            <a:r>
              <a:rPr lang="en-US" dirty="0" smtClean="0">
                <a:effectLst/>
              </a:rPr>
              <a:t>them: - James Loewen, </a:t>
            </a:r>
            <a:r>
              <a:rPr lang="en-US" i="1" dirty="0" smtClean="0">
                <a:effectLst/>
              </a:rPr>
              <a:t>Lies My Teacher Told Me</a:t>
            </a:r>
            <a:endParaRPr lang="en-US" dirty="0" smtClean="0">
              <a:effectLst/>
            </a:endParaRPr>
          </a:p>
          <a:p>
            <a:pPr lvl="1"/>
            <a:endParaRPr lang="en-US" dirty="0"/>
          </a:p>
        </p:txBody>
      </p:sp>
    </p:spTree>
    <p:extLst>
      <p:ext uri="{BB962C8B-B14F-4D97-AF65-F5344CB8AC3E}">
        <p14:creationId xmlns:p14="http://schemas.microsoft.com/office/powerpoint/2010/main" val="2262409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Lesson: Strategies</a:t>
            </a:r>
            <a:endParaRPr lang="en-US" dirty="0"/>
          </a:p>
        </p:txBody>
      </p:sp>
      <p:sp>
        <p:nvSpPr>
          <p:cNvPr id="3" name="Content Placeholder 2"/>
          <p:cNvSpPr>
            <a:spLocks noGrp="1"/>
          </p:cNvSpPr>
          <p:nvPr>
            <p:ph idx="1"/>
          </p:nvPr>
        </p:nvSpPr>
        <p:spPr>
          <a:xfrm>
            <a:off x="248488" y="1725717"/>
            <a:ext cx="8586627" cy="4776785"/>
          </a:xfrm>
        </p:spPr>
        <p:txBody>
          <a:bodyPr>
            <a:normAutofit fontScale="85000" lnSpcReduction="20000"/>
          </a:bodyPr>
          <a:lstStyle/>
          <a:p>
            <a:r>
              <a:rPr lang="en-US" dirty="0" smtClean="0"/>
              <a:t>Pre-assessment</a:t>
            </a:r>
          </a:p>
          <a:p>
            <a:pPr lvl="1"/>
            <a:r>
              <a:rPr lang="en-US" dirty="0" smtClean="0"/>
              <a:t>Allows students to get in the right frame of mind and the teacher to gauge student preconceptions</a:t>
            </a:r>
          </a:p>
          <a:p>
            <a:r>
              <a:rPr lang="en-US" dirty="0"/>
              <a:t>P</a:t>
            </a:r>
            <a:r>
              <a:rPr lang="en-US" dirty="0" smtClean="0"/>
              <a:t>rimary source analysis</a:t>
            </a:r>
          </a:p>
          <a:p>
            <a:pPr lvl="1"/>
            <a:r>
              <a:rPr lang="en-US" dirty="0" smtClean="0"/>
              <a:t>These are all Lincoln’s own words, which makes the perspective as “primary” as it can be</a:t>
            </a:r>
          </a:p>
          <a:p>
            <a:r>
              <a:rPr lang="en-US" dirty="0" smtClean="0"/>
              <a:t>Guiding questions</a:t>
            </a:r>
          </a:p>
          <a:p>
            <a:pPr lvl="1"/>
            <a:r>
              <a:rPr lang="en-US" dirty="0" smtClean="0"/>
              <a:t>Helps students know what questions they should be asking if they get confused</a:t>
            </a:r>
          </a:p>
          <a:p>
            <a:r>
              <a:rPr lang="en-US" dirty="0" smtClean="0"/>
              <a:t>Collaborative </a:t>
            </a:r>
            <a:r>
              <a:rPr lang="en-US" dirty="0"/>
              <a:t>g</a:t>
            </a:r>
            <a:r>
              <a:rPr lang="en-US" dirty="0" smtClean="0"/>
              <a:t>roup work</a:t>
            </a:r>
          </a:p>
          <a:p>
            <a:pPr lvl="1"/>
            <a:r>
              <a:rPr lang="en-US" dirty="0" smtClean="0"/>
              <a:t>Multiple stages of group work (individual, pair, small group)</a:t>
            </a:r>
          </a:p>
          <a:p>
            <a:r>
              <a:rPr lang="en-US" dirty="0" smtClean="0"/>
              <a:t>Graphic Organizers</a:t>
            </a:r>
          </a:p>
          <a:p>
            <a:pPr lvl="1"/>
            <a:r>
              <a:rPr lang="en-US" dirty="0" smtClean="0"/>
              <a:t>Clear steps and stages of work through visual cues</a:t>
            </a:r>
          </a:p>
        </p:txBody>
      </p:sp>
    </p:spTree>
    <p:extLst>
      <p:ext uri="{BB962C8B-B14F-4D97-AF65-F5344CB8AC3E}">
        <p14:creationId xmlns:p14="http://schemas.microsoft.com/office/powerpoint/2010/main" val="1258256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dissolve">
                                      <p:cBhvr>
                                        <p:cTn id="39" dur="500"/>
                                        <p:tgtEl>
                                          <p:spTgt spid="3">
                                            <p:txEl>
                                              <p:pRg st="8" end="8"/>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Myths Lesson</a:t>
            </a:r>
            <a:endParaRPr lang="en-US" dirty="0"/>
          </a:p>
        </p:txBody>
      </p:sp>
      <p:sp>
        <p:nvSpPr>
          <p:cNvPr id="3" name="Content Placeholder 2"/>
          <p:cNvSpPr>
            <a:spLocks noGrp="1"/>
          </p:cNvSpPr>
          <p:nvPr>
            <p:ph idx="1"/>
          </p:nvPr>
        </p:nvSpPr>
        <p:spPr/>
        <p:txBody>
          <a:bodyPr/>
          <a:lstStyle/>
          <a:p>
            <a:r>
              <a:rPr lang="en-US" dirty="0" smtClean="0"/>
              <a:t>Driving concept: Myth-busting</a:t>
            </a:r>
          </a:p>
          <a:p>
            <a:pPr lvl="1"/>
            <a:r>
              <a:rPr lang="en-US" dirty="0" smtClean="0"/>
              <a:t>Students have preconceptions of our country’s history just by growing up here, but sometimes the “history” they first learn has little to do with historical facts</a:t>
            </a:r>
          </a:p>
          <a:p>
            <a:r>
              <a:rPr lang="en-US" dirty="0" smtClean="0"/>
              <a:t>In this activity, students read one of five parts of a secondary source article that debunks 5 myths about the Civil War often perpetuated by Southerners to cover up the racism that drove the society and economy of the antebellum South</a:t>
            </a:r>
            <a:endParaRPr lang="en-US" dirty="0"/>
          </a:p>
        </p:txBody>
      </p:sp>
    </p:spTree>
    <p:extLst>
      <p:ext uri="{BB962C8B-B14F-4D97-AF65-F5344CB8AC3E}">
        <p14:creationId xmlns:p14="http://schemas.microsoft.com/office/powerpoint/2010/main" val="53237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Myths Lesson: Strategies</a:t>
            </a:r>
            <a:endParaRPr lang="en-US" dirty="0"/>
          </a:p>
        </p:txBody>
      </p:sp>
      <p:sp>
        <p:nvSpPr>
          <p:cNvPr id="3" name="Content Placeholder 2"/>
          <p:cNvSpPr>
            <a:spLocks noGrp="1"/>
          </p:cNvSpPr>
          <p:nvPr>
            <p:ph idx="1"/>
          </p:nvPr>
        </p:nvSpPr>
        <p:spPr/>
        <p:txBody>
          <a:bodyPr>
            <a:normAutofit fontScale="92500"/>
          </a:bodyPr>
          <a:lstStyle/>
          <a:p>
            <a:r>
              <a:rPr lang="en-US" dirty="0" smtClean="0"/>
              <a:t>Jigsaw</a:t>
            </a:r>
          </a:p>
          <a:p>
            <a:pPr lvl="1"/>
            <a:r>
              <a:rPr lang="en-US" dirty="0" smtClean="0"/>
              <a:t>Students read one section alone, summarize/analyze it with students who read the same section, then move into 5-person groups with 1 person who read each section</a:t>
            </a:r>
          </a:p>
          <a:p>
            <a:pPr lvl="1"/>
            <a:r>
              <a:rPr lang="en-US" dirty="0" smtClean="0"/>
              <a:t>Students share out in turn, summarizing and explaining their section so the others can understand</a:t>
            </a:r>
          </a:p>
          <a:p>
            <a:r>
              <a:rPr lang="en-US" dirty="0" smtClean="0"/>
              <a:t>Graphic Organizers</a:t>
            </a:r>
          </a:p>
          <a:p>
            <a:r>
              <a:rPr lang="en-US" dirty="0" smtClean="0"/>
              <a:t>Word Banks</a:t>
            </a:r>
          </a:p>
          <a:p>
            <a:pPr lvl="1"/>
            <a:r>
              <a:rPr lang="en-US" dirty="0" smtClean="0"/>
              <a:t>Definitions of difficult words so students are still able to read highly academic sources</a:t>
            </a:r>
            <a:endParaRPr lang="en-US" dirty="0"/>
          </a:p>
        </p:txBody>
      </p:sp>
    </p:spTree>
    <p:extLst>
      <p:ext uri="{BB962C8B-B14F-4D97-AF65-F5344CB8AC3E}">
        <p14:creationId xmlns:p14="http://schemas.microsoft.com/office/powerpoint/2010/main" val="2637883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65175" y="2070846"/>
            <a:ext cx="7612064" cy="4500685"/>
          </a:xfrm>
        </p:spPr>
        <p:txBody>
          <a:bodyPr/>
          <a:lstStyle/>
          <a:p>
            <a:r>
              <a:rPr lang="en-US" dirty="0" smtClean="0"/>
              <a:t>Robert Chodola</a:t>
            </a:r>
          </a:p>
          <a:p>
            <a:pPr lvl="1"/>
            <a:r>
              <a:rPr lang="en-US" dirty="0" smtClean="0"/>
              <a:t>UCSD, BA in History, 2009</a:t>
            </a:r>
          </a:p>
          <a:p>
            <a:pPr lvl="1"/>
            <a:r>
              <a:rPr lang="en-US" dirty="0" smtClean="0"/>
              <a:t>UCI, MAT, 2013</a:t>
            </a:r>
          </a:p>
          <a:p>
            <a:r>
              <a:rPr lang="en-US" dirty="0" smtClean="0"/>
              <a:t>Experience</a:t>
            </a:r>
          </a:p>
          <a:p>
            <a:pPr lvl="1"/>
            <a:r>
              <a:rPr lang="en-US" dirty="0" smtClean="0"/>
              <a:t>University High School, 2013</a:t>
            </a:r>
          </a:p>
          <a:p>
            <a:pPr lvl="2"/>
            <a:r>
              <a:rPr lang="en-US" dirty="0" smtClean="0"/>
              <a:t>U.S. History</a:t>
            </a:r>
          </a:p>
          <a:p>
            <a:pPr lvl="1"/>
            <a:r>
              <a:rPr lang="en-US" dirty="0" smtClean="0"/>
              <a:t>Fallbrook High School, 2014</a:t>
            </a:r>
          </a:p>
          <a:p>
            <a:pPr lvl="2"/>
            <a:r>
              <a:rPr lang="en-US" dirty="0" smtClean="0"/>
              <a:t>A.P. American Literature, English 11, Honors English 9</a:t>
            </a:r>
          </a:p>
          <a:p>
            <a:pPr lvl="1"/>
            <a:r>
              <a:rPr lang="en-US" dirty="0" smtClean="0"/>
              <a:t>Mission Vista High School, 2014-present</a:t>
            </a:r>
          </a:p>
          <a:p>
            <a:pPr lvl="2"/>
            <a:r>
              <a:rPr lang="en-US" dirty="0" smtClean="0"/>
              <a:t>U.S. History, Government, Economics, A.P. U.S. History</a:t>
            </a:r>
            <a:endParaRPr lang="en-US" dirty="0"/>
          </a:p>
        </p:txBody>
      </p:sp>
    </p:spTree>
    <p:extLst>
      <p:ext uri="{BB962C8B-B14F-4D97-AF65-F5344CB8AC3E}">
        <p14:creationId xmlns:p14="http://schemas.microsoft.com/office/powerpoint/2010/main" val="856255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Little Bighorn Lesson</a:t>
            </a:r>
            <a:endParaRPr lang="en-US" dirty="0"/>
          </a:p>
        </p:txBody>
      </p:sp>
      <p:sp>
        <p:nvSpPr>
          <p:cNvPr id="3" name="Content Placeholder 2"/>
          <p:cNvSpPr>
            <a:spLocks noGrp="1"/>
          </p:cNvSpPr>
          <p:nvPr>
            <p:ph idx="1"/>
          </p:nvPr>
        </p:nvSpPr>
        <p:spPr/>
        <p:txBody>
          <a:bodyPr>
            <a:normAutofit lnSpcReduction="10000"/>
          </a:bodyPr>
          <a:lstStyle/>
          <a:p>
            <a:r>
              <a:rPr lang="en-US" dirty="0" smtClean="0"/>
              <a:t>Taken from the Stanford History Education Group with slight changes in the questions</a:t>
            </a:r>
          </a:p>
          <a:p>
            <a:r>
              <a:rPr lang="en-US" dirty="0" smtClean="0"/>
              <a:t>SHEG has dozens of lessons on both U.S. and World history using primary and secondary sources, along with an established protocol for how to analyze a historical document</a:t>
            </a:r>
          </a:p>
          <a:p>
            <a:pPr lvl="1"/>
            <a:r>
              <a:rPr lang="en-US" dirty="0"/>
              <a:t>T</a:t>
            </a:r>
            <a:r>
              <a:rPr lang="en-US" dirty="0" smtClean="0"/>
              <a:t>each this explicitly at the beginning of the school year</a:t>
            </a:r>
          </a:p>
          <a:p>
            <a:r>
              <a:rPr lang="en-US" dirty="0" smtClean="0"/>
              <a:t>Related activities are either question sets or graphic organizers</a:t>
            </a:r>
            <a:endParaRPr lang="en-US" dirty="0"/>
          </a:p>
        </p:txBody>
      </p:sp>
    </p:spTree>
    <p:extLst>
      <p:ext uri="{BB962C8B-B14F-4D97-AF65-F5344CB8AC3E}">
        <p14:creationId xmlns:p14="http://schemas.microsoft.com/office/powerpoint/2010/main" val="35847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Little Bighorn Lesson: Strategies</a:t>
            </a:r>
            <a:endParaRPr lang="en-US" dirty="0"/>
          </a:p>
        </p:txBody>
      </p:sp>
      <p:sp>
        <p:nvSpPr>
          <p:cNvPr id="3" name="Content Placeholder 2"/>
          <p:cNvSpPr>
            <a:spLocks noGrp="1"/>
          </p:cNvSpPr>
          <p:nvPr>
            <p:ph idx="1"/>
          </p:nvPr>
        </p:nvSpPr>
        <p:spPr/>
        <p:txBody>
          <a:bodyPr>
            <a:normAutofit fontScale="92500"/>
          </a:bodyPr>
          <a:lstStyle/>
          <a:p>
            <a:r>
              <a:rPr lang="en-US" dirty="0" smtClean="0"/>
              <a:t>Established method of analysis</a:t>
            </a:r>
          </a:p>
          <a:p>
            <a:pPr lvl="1"/>
            <a:r>
              <a:rPr lang="en-US" dirty="0" smtClean="0"/>
              <a:t>Sourcing, Contextualization, Close Reading, Corroboration</a:t>
            </a:r>
          </a:p>
          <a:p>
            <a:pPr lvl="1"/>
            <a:r>
              <a:rPr lang="en-US" dirty="0" smtClean="0"/>
              <a:t>Once students know it, you can use the same protocol in your own lessons using primary/secondary sources</a:t>
            </a:r>
          </a:p>
          <a:p>
            <a:r>
              <a:rPr lang="en-US" dirty="0" smtClean="0"/>
              <a:t>Modified Language</a:t>
            </a:r>
          </a:p>
          <a:p>
            <a:pPr lvl="1"/>
            <a:r>
              <a:rPr lang="en-US" dirty="0" smtClean="0"/>
              <a:t>SHEG will adapt the language of some primary sources to make them more readable for students</a:t>
            </a:r>
          </a:p>
          <a:p>
            <a:r>
              <a:rPr lang="en-US" dirty="0" smtClean="0"/>
              <a:t>Textbook as a critical source</a:t>
            </a:r>
          </a:p>
          <a:p>
            <a:pPr lvl="1"/>
            <a:r>
              <a:rPr lang="en-US" dirty="0" smtClean="0"/>
              <a:t>Uses a textbook except to compare with primary sources</a:t>
            </a:r>
          </a:p>
          <a:p>
            <a:pPr lvl="1"/>
            <a:r>
              <a:rPr lang="en-US" dirty="0" smtClean="0"/>
              <a:t>An effective use of a typically ineffective resource</a:t>
            </a:r>
          </a:p>
        </p:txBody>
      </p:sp>
    </p:spTree>
    <p:extLst>
      <p:ext uri="{BB962C8B-B14F-4D97-AF65-F5344CB8AC3E}">
        <p14:creationId xmlns:p14="http://schemas.microsoft.com/office/powerpoint/2010/main" val="408027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ssolv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r>
              <a:rPr lang="en-US" dirty="0" smtClean="0"/>
              <a:t>History education is often characterized as memorization of dates, facts, and figures, but there are so many more possibilities in this field</a:t>
            </a:r>
          </a:p>
          <a:p>
            <a:r>
              <a:rPr lang="en-US" dirty="0" smtClean="0"/>
              <a:t>The trouble is that it requires more work on the teacher’s part to find or create the lessons that develop historical thinking skills</a:t>
            </a:r>
          </a:p>
          <a:p>
            <a:r>
              <a:rPr lang="en-US" dirty="0" smtClean="0"/>
              <a:t>These are skills that students can use as adults in </a:t>
            </a:r>
            <a:r>
              <a:rPr lang="en-US" b="1" u="sng" dirty="0" smtClean="0"/>
              <a:t>ANY FIELD</a:t>
            </a:r>
            <a:r>
              <a:rPr lang="en-US" dirty="0" smtClean="0"/>
              <a:t> in their futures</a:t>
            </a:r>
          </a:p>
        </p:txBody>
      </p:sp>
    </p:spTree>
    <p:extLst>
      <p:ext uri="{BB962C8B-B14F-4D97-AF65-F5344CB8AC3E}">
        <p14:creationId xmlns:p14="http://schemas.microsoft.com/office/powerpoint/2010/main" val="356626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r>
              <a:rPr lang="en-US" dirty="0"/>
              <a:t>Why does it work? Today’s generation is very receptive to this depth of thinking because they are an increasingly tolerant and </a:t>
            </a:r>
            <a:r>
              <a:rPr lang="en-US" dirty="0" smtClean="0"/>
              <a:t>open-minded </a:t>
            </a:r>
            <a:r>
              <a:rPr lang="en-US" dirty="0"/>
              <a:t>group </a:t>
            </a:r>
            <a:r>
              <a:rPr lang="en-US" dirty="0" smtClean="0"/>
              <a:t>when it comes to marginalized groups.</a:t>
            </a:r>
          </a:p>
          <a:p>
            <a:r>
              <a:rPr lang="en-US" b="1" dirty="0" smtClean="0"/>
              <a:t>“If </a:t>
            </a:r>
            <a:r>
              <a:rPr lang="en-US" b="1" dirty="0"/>
              <a:t>we choose to understand the other person's point of view, if we make the effort to understand before rushing to judgment, all kinds of different vistas might become apparent to us</a:t>
            </a:r>
            <a:r>
              <a:rPr lang="en-US" dirty="0"/>
              <a:t>.” </a:t>
            </a:r>
            <a:r>
              <a:rPr lang="en-US" dirty="0" smtClean="0"/>
              <a:t>- J.K</a:t>
            </a:r>
            <a:r>
              <a:rPr lang="en-US" dirty="0"/>
              <a:t>. Rowling</a:t>
            </a:r>
            <a:endParaRPr lang="en-US" dirty="0"/>
          </a:p>
        </p:txBody>
      </p:sp>
    </p:spTree>
    <p:extLst>
      <p:ext uri="{BB962C8B-B14F-4D97-AF65-F5344CB8AC3E}">
        <p14:creationId xmlns:p14="http://schemas.microsoft.com/office/powerpoint/2010/main" val="1030724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hlinkClick r:id="rId2"/>
              </a:rPr>
              <a:t>Stanford History Education Group</a:t>
            </a:r>
            <a:endParaRPr lang="en-US" dirty="0" smtClean="0"/>
          </a:p>
          <a:p>
            <a:r>
              <a:rPr lang="en-US" dirty="0" smtClean="0">
                <a:hlinkClick r:id="rId3"/>
              </a:rPr>
              <a:t>Zinn Education Project</a:t>
            </a:r>
            <a:endParaRPr lang="en-US" dirty="0" smtClean="0"/>
          </a:p>
          <a:p>
            <a:r>
              <a:rPr lang="en-US" dirty="0" smtClean="0">
                <a:hlinkClick r:id="rId4"/>
              </a:rPr>
              <a:t>History is a Weapon – Free online version of Howard Zinn’s </a:t>
            </a:r>
            <a:r>
              <a:rPr lang="en-US" i="1" dirty="0" smtClean="0">
                <a:hlinkClick r:id="rId4"/>
              </a:rPr>
              <a:t>A People’s History of the United States</a:t>
            </a:r>
            <a:endParaRPr lang="en-US" dirty="0" smtClean="0"/>
          </a:p>
          <a:p>
            <a:r>
              <a:rPr lang="en-US" dirty="0" smtClean="0">
                <a:hlinkClick r:id="rId5"/>
              </a:rPr>
              <a:t>Humanities Out There – UCI History Project</a:t>
            </a:r>
            <a:endParaRPr lang="en-US" dirty="0" smtClean="0"/>
          </a:p>
          <a:p>
            <a:r>
              <a:rPr lang="en-US" dirty="0" smtClean="0">
                <a:hlinkClick r:id="rId6"/>
              </a:rPr>
              <a:t>California History-Social Science Project</a:t>
            </a:r>
            <a:endParaRPr lang="en-US" dirty="0" smtClean="0"/>
          </a:p>
          <a:p>
            <a:r>
              <a:rPr lang="en-US" dirty="0" smtClean="0"/>
              <a:t>Books by James Loewen</a:t>
            </a:r>
          </a:p>
          <a:p>
            <a:pPr lvl="1"/>
            <a:r>
              <a:rPr lang="en-US" dirty="0" smtClean="0">
                <a:hlinkClick r:id="rId7"/>
              </a:rPr>
              <a:t>Lies My Teacher Told Me</a:t>
            </a:r>
            <a:endParaRPr lang="en-US" dirty="0" smtClean="0"/>
          </a:p>
          <a:p>
            <a:pPr lvl="1"/>
            <a:r>
              <a:rPr lang="en-US" dirty="0" smtClean="0">
                <a:hlinkClick r:id="rId8"/>
              </a:rPr>
              <a:t>Lies Across America</a:t>
            </a:r>
            <a:endParaRPr lang="en-US" dirty="0" smtClean="0"/>
          </a:p>
          <a:p>
            <a:endParaRPr lang="en-US" dirty="0" smtClean="0"/>
          </a:p>
        </p:txBody>
      </p:sp>
    </p:spTree>
    <p:extLst>
      <p:ext uri="{BB962C8B-B14F-4D97-AF65-F5344CB8AC3E}">
        <p14:creationId xmlns:p14="http://schemas.microsoft.com/office/powerpoint/2010/main" val="3236164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Objectives</a:t>
            </a:r>
            <a:endParaRPr lang="en-US" dirty="0"/>
          </a:p>
        </p:txBody>
      </p:sp>
      <p:sp>
        <p:nvSpPr>
          <p:cNvPr id="3" name="Content Placeholder 2"/>
          <p:cNvSpPr>
            <a:spLocks noGrp="1"/>
          </p:cNvSpPr>
          <p:nvPr>
            <p:ph idx="1"/>
          </p:nvPr>
        </p:nvSpPr>
        <p:spPr/>
        <p:txBody>
          <a:bodyPr/>
          <a:lstStyle/>
          <a:p>
            <a:r>
              <a:rPr lang="en-US" dirty="0" smtClean="0"/>
              <a:t>Introduce some of the content-specific issues that arise in the History-Social Science classroom</a:t>
            </a:r>
          </a:p>
          <a:p>
            <a:r>
              <a:rPr lang="en-US" dirty="0" smtClean="0"/>
              <a:t>Explain why these issues exist in today’s educational climate and how to address them in one’s teaching methods</a:t>
            </a:r>
          </a:p>
          <a:p>
            <a:r>
              <a:rPr lang="en-US" dirty="0" smtClean="0"/>
              <a:t>Provide strategies, sample lessons, and external resources that create a foundation for teaching History using the concept of multiple perspectives</a:t>
            </a:r>
            <a:endParaRPr lang="en-US" dirty="0"/>
          </a:p>
        </p:txBody>
      </p:sp>
    </p:spTree>
    <p:extLst>
      <p:ext uri="{BB962C8B-B14F-4D97-AF65-F5344CB8AC3E}">
        <p14:creationId xmlns:p14="http://schemas.microsoft.com/office/powerpoint/2010/main" val="3325662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Question</a:t>
            </a:r>
            <a:endParaRPr lang="en-US" dirty="0"/>
          </a:p>
        </p:txBody>
      </p:sp>
      <p:sp>
        <p:nvSpPr>
          <p:cNvPr id="3" name="Content Placeholder 2"/>
          <p:cNvSpPr>
            <a:spLocks noGrp="1"/>
          </p:cNvSpPr>
          <p:nvPr>
            <p:ph idx="1"/>
          </p:nvPr>
        </p:nvSpPr>
        <p:spPr>
          <a:xfrm>
            <a:off x="331317" y="1698106"/>
            <a:ext cx="8462384" cy="5159894"/>
          </a:xfrm>
        </p:spPr>
        <p:txBody>
          <a:bodyPr/>
          <a:lstStyle/>
          <a:p>
            <a:pPr marL="0" indent="0">
              <a:buNone/>
            </a:pPr>
            <a:r>
              <a:rPr lang="en-US" dirty="0" smtClean="0"/>
              <a:t>Read the following excerpt from the high school U.S. History textbook “History Alive!”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Imagine that you are a high school student, and this is ALL you have EVER read about the Mexican-American War.  What would be your understanding of this topic? </a:t>
            </a:r>
          </a:p>
          <a:p>
            <a:pPr marL="0" indent="0">
              <a:buNone/>
            </a:pPr>
            <a:endParaRPr lang="en-US" dirty="0"/>
          </a:p>
        </p:txBody>
      </p:sp>
      <p:pic>
        <p:nvPicPr>
          <p:cNvPr id="4" name="Picture 3" descr="IMG_058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418" y="2616782"/>
            <a:ext cx="6247700" cy="2546135"/>
          </a:xfrm>
          <a:prstGeom prst="rect">
            <a:avLst/>
          </a:prstGeom>
        </p:spPr>
      </p:pic>
    </p:spTree>
    <p:extLst>
      <p:ext uri="{BB962C8B-B14F-4D97-AF65-F5344CB8AC3E}">
        <p14:creationId xmlns:p14="http://schemas.microsoft.com/office/powerpoint/2010/main" val="4232107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821454" cy="1417638"/>
          </a:xfrm>
        </p:spPr>
        <p:txBody>
          <a:bodyPr/>
          <a:lstStyle/>
          <a:p>
            <a:r>
              <a:rPr lang="en-US" dirty="0" smtClean="0"/>
              <a:t>The Trouble with Textbooks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History textbooks are written </a:t>
            </a:r>
            <a:r>
              <a:rPr lang="en-US" b="1" u="sng" dirty="0" smtClean="0"/>
              <a:t>NOT</a:t>
            </a:r>
            <a:r>
              <a:rPr lang="en-US" dirty="0" smtClean="0"/>
              <a:t> by historians, but by publishing companies whose sole aim is to make more MONEY</a:t>
            </a:r>
          </a:p>
          <a:p>
            <a:pPr marL="457200" indent="-457200">
              <a:buFont typeface="+mj-lt"/>
              <a:buAutoNum type="arabicPeriod"/>
            </a:pPr>
            <a:r>
              <a:rPr lang="en-US" dirty="0" smtClean="0"/>
              <a:t>History textbooks are written to be both concise and apolitical.</a:t>
            </a:r>
            <a:endParaRPr lang="en-US" dirty="0"/>
          </a:p>
          <a:p>
            <a:pPr marL="0" indent="0">
              <a:buNone/>
            </a:pPr>
            <a:r>
              <a:rPr lang="en-US" u="sng" dirty="0" smtClean="0"/>
              <a:t>Result</a:t>
            </a:r>
            <a:r>
              <a:rPr lang="en-US" dirty="0" smtClean="0"/>
              <a:t>: History textbooks often </a:t>
            </a:r>
            <a:r>
              <a:rPr lang="en-US" b="1" u="sng" dirty="0" smtClean="0"/>
              <a:t>OMIT</a:t>
            </a:r>
            <a:r>
              <a:rPr lang="en-US" dirty="0" smtClean="0"/>
              <a:t> certain aspects of historical events and eras in order to avoid seeming </a:t>
            </a:r>
            <a:r>
              <a:rPr lang="en-US" b="1" u="sng" dirty="0" smtClean="0"/>
              <a:t>BIASED</a:t>
            </a:r>
            <a:r>
              <a:rPr lang="en-US" dirty="0" smtClean="0"/>
              <a:t> and potentially offending their customers.</a:t>
            </a:r>
          </a:p>
        </p:txBody>
      </p:sp>
    </p:spTree>
    <p:extLst>
      <p:ext uri="{BB962C8B-B14F-4D97-AF65-F5344CB8AC3E}">
        <p14:creationId xmlns:p14="http://schemas.microsoft.com/office/powerpoint/2010/main" val="2786804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835259" cy="1417638"/>
          </a:xfrm>
        </p:spPr>
        <p:txBody>
          <a:bodyPr/>
          <a:lstStyle/>
          <a:p>
            <a:r>
              <a:rPr lang="en-US" dirty="0" smtClean="0"/>
              <a:t>The Trouble with Textbooks</a:t>
            </a:r>
            <a:endParaRPr lang="en-US" dirty="0"/>
          </a:p>
        </p:txBody>
      </p:sp>
      <p:sp>
        <p:nvSpPr>
          <p:cNvPr id="3" name="Content Placeholder 2"/>
          <p:cNvSpPr>
            <a:spLocks noGrp="1"/>
          </p:cNvSpPr>
          <p:nvPr>
            <p:ph idx="1"/>
          </p:nvPr>
        </p:nvSpPr>
        <p:spPr/>
        <p:txBody>
          <a:bodyPr/>
          <a:lstStyle/>
          <a:p>
            <a:r>
              <a:rPr lang="en-US" dirty="0" smtClean="0"/>
              <a:t>Let’s be honest: Publishing companies need to sell their textbooks, and in order to do that they must make choices about what to include and what to exclude</a:t>
            </a:r>
          </a:p>
          <a:p>
            <a:r>
              <a:rPr lang="en-US" dirty="0" smtClean="0"/>
              <a:t>But here’s the problem: what happens when the customer is tailoring their needs to purposely change the way our history is told?</a:t>
            </a:r>
          </a:p>
        </p:txBody>
      </p:sp>
    </p:spTree>
    <p:extLst>
      <p:ext uri="{BB962C8B-B14F-4D97-AF65-F5344CB8AC3E}">
        <p14:creationId xmlns:p14="http://schemas.microsoft.com/office/powerpoint/2010/main" val="1314858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8014723" cy="1417638"/>
          </a:xfrm>
        </p:spPr>
        <p:txBody>
          <a:bodyPr/>
          <a:lstStyle/>
          <a:p>
            <a:r>
              <a:rPr lang="en-US" dirty="0" smtClean="0"/>
              <a:t>The Trouble with Textbooks</a:t>
            </a:r>
            <a:endParaRPr lang="en-US" dirty="0"/>
          </a:p>
        </p:txBody>
      </p:sp>
      <p:sp>
        <p:nvSpPr>
          <p:cNvPr id="3" name="Content Placeholder 2"/>
          <p:cNvSpPr>
            <a:spLocks noGrp="1"/>
          </p:cNvSpPr>
          <p:nvPr>
            <p:ph idx="1"/>
          </p:nvPr>
        </p:nvSpPr>
        <p:spPr/>
        <p:txBody>
          <a:bodyPr/>
          <a:lstStyle/>
          <a:p>
            <a:pPr marL="0" lvl="1" indent="0">
              <a:spcBef>
                <a:spcPts val="2000"/>
              </a:spcBef>
              <a:buNone/>
            </a:pPr>
            <a:r>
              <a:rPr lang="en-US" dirty="0" smtClean="0"/>
              <a:t>Examples</a:t>
            </a:r>
          </a:p>
          <a:p>
            <a:pPr marL="342900" lvl="1" indent="-342900">
              <a:spcBef>
                <a:spcPts val="2000"/>
              </a:spcBef>
            </a:pPr>
            <a:r>
              <a:rPr lang="en-US" dirty="0" smtClean="0"/>
              <a:t>The Texas </a:t>
            </a:r>
            <a:r>
              <a:rPr lang="en-US" dirty="0"/>
              <a:t>Board of Education has tried prevent textbooks from </a:t>
            </a:r>
            <a:r>
              <a:rPr lang="en-US" dirty="0" smtClean="0"/>
              <a:t>using the term </a:t>
            </a:r>
            <a:r>
              <a:rPr lang="en-US" dirty="0"/>
              <a:t>“slave trade” or even mentioning that some of the Founding Fathers owned </a:t>
            </a:r>
            <a:r>
              <a:rPr lang="en-US" dirty="0" smtClean="0"/>
              <a:t>slaves</a:t>
            </a:r>
          </a:p>
          <a:p>
            <a:pPr marL="342900" lvl="1" indent="-342900">
              <a:spcBef>
                <a:spcPts val="2000"/>
              </a:spcBef>
            </a:pPr>
            <a:r>
              <a:rPr lang="en-US" dirty="0" smtClean="0"/>
              <a:t>When explaining the influences on American government, Texas textbooks also list Moses as having an equal influence as John Locke and other Enlightenment thinkers</a:t>
            </a:r>
            <a:endParaRPr lang="en-US" dirty="0"/>
          </a:p>
        </p:txBody>
      </p:sp>
    </p:spTree>
    <p:extLst>
      <p:ext uri="{BB962C8B-B14F-4D97-AF65-F5344CB8AC3E}">
        <p14:creationId xmlns:p14="http://schemas.microsoft.com/office/powerpoint/2010/main" val="1267465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the Mexican-American War</a:t>
            </a:r>
            <a:endParaRPr lang="en-US" dirty="0"/>
          </a:p>
        </p:txBody>
      </p:sp>
      <p:sp>
        <p:nvSpPr>
          <p:cNvPr id="3" name="Content Placeholder 2"/>
          <p:cNvSpPr>
            <a:spLocks noGrp="1"/>
          </p:cNvSpPr>
          <p:nvPr>
            <p:ph idx="1"/>
          </p:nvPr>
        </p:nvSpPr>
        <p:spPr/>
        <p:txBody>
          <a:bodyPr>
            <a:normAutofit fontScale="92500"/>
          </a:bodyPr>
          <a:lstStyle/>
          <a:p>
            <a:r>
              <a:rPr lang="en-US" dirty="0" smtClean="0"/>
              <a:t>Based on the textbook, you would know that it was a war that started in 1846 between Mexico and the U.S. over a border dispute and that the U.S. gained territory from this war.</a:t>
            </a:r>
          </a:p>
          <a:p>
            <a:r>
              <a:rPr lang="en-US" dirty="0" smtClean="0"/>
              <a:t>What this leaves out:</a:t>
            </a:r>
          </a:p>
          <a:p>
            <a:pPr lvl="1"/>
            <a:r>
              <a:rPr lang="en-US" dirty="0" smtClean="0"/>
              <a:t>The U.S. government had been wanting to expand into Mexican territory, the President even ran his campaign on the promise of gaining California, but Mexico wouldn’t sell </a:t>
            </a:r>
          </a:p>
          <a:p>
            <a:pPr lvl="1"/>
            <a:r>
              <a:rPr lang="en-US" dirty="0"/>
              <a:t>The U.S. government PROVOKED the war by placing troops in land that Mexico considered to be part of Mexico</a:t>
            </a:r>
            <a:r>
              <a:rPr lang="en-US" dirty="0" smtClean="0"/>
              <a:t>.</a:t>
            </a:r>
          </a:p>
          <a:p>
            <a:pPr lvl="1"/>
            <a:r>
              <a:rPr lang="en-US" dirty="0" smtClean="0"/>
              <a:t>The war cost $100 million and killed 13,000 Americans</a:t>
            </a:r>
            <a:endParaRPr lang="en-US" dirty="0"/>
          </a:p>
          <a:p>
            <a:pPr lvl="1"/>
            <a:endParaRPr lang="en-US" dirty="0"/>
          </a:p>
        </p:txBody>
      </p:sp>
    </p:spTree>
    <p:extLst>
      <p:ext uri="{BB962C8B-B14F-4D97-AF65-F5344CB8AC3E}">
        <p14:creationId xmlns:p14="http://schemas.microsoft.com/office/powerpoint/2010/main" val="3425106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931893" cy="1417638"/>
          </a:xfrm>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t>Why does this matter? We’re not in Texas!</a:t>
            </a:r>
          </a:p>
          <a:p>
            <a:pPr lvl="1"/>
            <a:r>
              <a:rPr lang="en-US" dirty="0" smtClean="0"/>
              <a:t>Because Texas is one of the largest buyers of textbooks in the nation (millions are purchased every year), publishing companies write History textbooks to fit the needs of Texas, but as a result, this textbook is also sold to the rest of the country</a:t>
            </a:r>
          </a:p>
          <a:p>
            <a:pPr lvl="1"/>
            <a:r>
              <a:rPr lang="en-US" dirty="0" smtClean="0"/>
              <a:t>If teachers only use the textbook to teach History (and in low-income / low-budget districts this is the trend) students are often learning dumbed-down, whitewashed versions of history</a:t>
            </a:r>
          </a:p>
        </p:txBody>
      </p:sp>
    </p:spTree>
    <p:extLst>
      <p:ext uri="{BB962C8B-B14F-4D97-AF65-F5344CB8AC3E}">
        <p14:creationId xmlns:p14="http://schemas.microsoft.com/office/powerpoint/2010/main" val="3482117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A1624D501E54C80EAF1A6FAE4667D" ma:contentTypeVersion="2" ma:contentTypeDescription="Create a new document." ma:contentTypeScope="" ma:versionID="a8272e210701ee571fff241f191ee0a9">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e6353f0dc6dad75b3299a186dab23e57" ns1:_="" ns2:_="">
    <xsd:import namespace="http://schemas.microsoft.com/sharepoint/v3"/>
    <xsd:import namespace="431189f8-a51b-453f-9f0c-3a0b3b65b12f"/>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HNYXMCCMVK3K-595-63</_dlc_DocId>
    <_dlc_DocIdUrl xmlns="431189f8-a51b-453f-9f0c-3a0b3b65b12f">
      <Url>http://www.sac.edu/StudentServices/Counseling/TeacherEd/_layouts/DocIdRedir.aspx?ID=HNYXMCCMVK3K-595-63</Url>
      <Description>HNYXMCCMVK3K-595-63</Description>
    </_dlc_DocIdUrl>
  </documentManagement>
</p:properties>
</file>

<file path=customXml/itemProps1.xml><?xml version="1.0" encoding="utf-8"?>
<ds:datastoreItem xmlns:ds="http://schemas.openxmlformats.org/officeDocument/2006/customXml" ds:itemID="{3D914ADE-FCED-42B5-8377-340353151DA7}"/>
</file>

<file path=customXml/itemProps2.xml><?xml version="1.0" encoding="utf-8"?>
<ds:datastoreItem xmlns:ds="http://schemas.openxmlformats.org/officeDocument/2006/customXml" ds:itemID="{E4F4EBC3-B510-4456-B28A-AF189CE3376A}"/>
</file>

<file path=customXml/itemProps3.xml><?xml version="1.0" encoding="utf-8"?>
<ds:datastoreItem xmlns:ds="http://schemas.openxmlformats.org/officeDocument/2006/customXml" ds:itemID="{DC836285-AFA7-486C-AA16-1550DE16C031}"/>
</file>

<file path=customXml/itemProps4.xml><?xml version="1.0" encoding="utf-8"?>
<ds:datastoreItem xmlns:ds="http://schemas.openxmlformats.org/officeDocument/2006/customXml" ds:itemID="{292688E7-9BDE-4F1B-9B16-C0C4B73400FC}"/>
</file>

<file path=docProps/app.xml><?xml version="1.0" encoding="utf-8"?>
<Properties xmlns="http://schemas.openxmlformats.org/officeDocument/2006/extended-properties" xmlns:vt="http://schemas.openxmlformats.org/officeDocument/2006/docPropsVTypes">
  <Template>Habitat.thmx</Template>
  <TotalTime>179</TotalTime>
  <Words>1658</Words>
  <Application>Microsoft Macintosh PowerPoint</Application>
  <PresentationFormat>On-screen Show (4:3)</PresentationFormat>
  <Paragraphs>132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Habitat</vt:lpstr>
      <vt:lpstr>Using Multiple Perspectives in the History Classroom:  A Pathway to Understanding</vt:lpstr>
      <vt:lpstr>Introduction</vt:lpstr>
      <vt:lpstr>Today’s Objectives</vt:lpstr>
      <vt:lpstr>Starter Question</vt:lpstr>
      <vt:lpstr>The Trouble with Textbooks</vt:lpstr>
      <vt:lpstr>The Trouble with Textbooks</vt:lpstr>
      <vt:lpstr>The Trouble with Textbooks</vt:lpstr>
      <vt:lpstr>Facts about the Mexican-American War</vt:lpstr>
      <vt:lpstr>Implications</vt:lpstr>
      <vt:lpstr>Implications</vt:lpstr>
      <vt:lpstr>Multiple Perspectives</vt:lpstr>
      <vt:lpstr>Why teach using multiple perspectives?</vt:lpstr>
      <vt:lpstr>Strategies and Sample Lessons</vt:lpstr>
      <vt:lpstr>Abraham Lincoln on Race and Slavery: Was he a racist?</vt:lpstr>
      <vt:lpstr>Abraham Lincoln on Race and Slavery: Was he a racist?</vt:lpstr>
      <vt:lpstr>Lincoln Lesson: Driving Concepts</vt:lpstr>
      <vt:lpstr>Lincoln Lesson: Strategies</vt:lpstr>
      <vt:lpstr>Civil War Myths Lesson</vt:lpstr>
      <vt:lpstr>Civil War Myths Lesson: Strategies</vt:lpstr>
      <vt:lpstr>Battle of Little Bighorn Lesson</vt:lpstr>
      <vt:lpstr>Battle of Little Bighorn Lesson: Strategies</vt:lpstr>
      <vt:lpstr>Final Thoughts</vt:lpstr>
      <vt:lpstr>Final Thoughts</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Multiple Perspectives in the History Classroom:  A Pathway to Understanding</dc:title>
  <dc:creator>Robert Chodola</dc:creator>
  <cp:lastModifiedBy>Robert Chodola</cp:lastModifiedBy>
  <cp:revision>21</cp:revision>
  <dcterms:created xsi:type="dcterms:W3CDTF">2014-11-16T03:49:39Z</dcterms:created>
  <dcterms:modified xsi:type="dcterms:W3CDTF">2014-11-16T06:49:11Z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0x010100B26A1624D501E54C80EAF1A6FAE4667D</vt:lpwstr>
  </property>
  <property fmtid="{D5CDD505-2E9C-101B-9397-08002B2CF9AE}" pid="3" name="_dlc_DocIdItemGuid">
    <vt:lpwstr>44f0880f-aa85-41cd-8174-69f30d85b9ce</vt:lpwstr>
  </property>
</Properties>
</file>