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3" r:id="rId4"/>
    <p:sldId id="262" r:id="rId5"/>
    <p:sldId id="271" r:id="rId6"/>
    <p:sldId id="288" r:id="rId7"/>
    <p:sldId id="290" r:id="rId8"/>
    <p:sldId id="264" r:id="rId9"/>
    <p:sldId id="265" r:id="rId10"/>
    <p:sldId id="268" r:id="rId11"/>
    <p:sldId id="266" r:id="rId12"/>
    <p:sldId id="269" r:id="rId13"/>
    <p:sldId id="270" r:id="rId14"/>
    <p:sldId id="267" r:id="rId15"/>
    <p:sldId id="25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26" y="-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8AF4-846D-4021-972F-FC7B1493777F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C7B22-0CC7-4BF9-ABFD-9B321FD0EA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5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C7B22-0CC7-4BF9-ABFD-9B321FD0EA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4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8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6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1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35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B31B-5416-45F5-9350-3D7FAE7A6968}" type="datetimeFigureOut">
              <a:rPr lang="en-US" smtClean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6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puzzle+pieces&amp;source=images&amp;cd=&amp;cad=rja&amp;docid=EPD8SMmegauljM&amp;tbnid=HJi5FTHSk5UGyM:&amp;ved=0CAUQjRw&amp;url=http://clearalbums.com/clear-acrylic-albums/puzzle-piece-shaped-clear-acrylic-albums-and-supplies&amp;ei=GlcWUvCsC83rigKFhID4BA&amp;bvm=bv.51156542,d.cGE&amp;psig=AFQjCNE9iS6uexzu1LrlXb1i8rbnz0cULQ&amp;ust=1377282176919315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opcorn.org/AboutUs/Media/PopVideos/tabid/114/Default.aspx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0" y="2057400"/>
            <a:ext cx="9143999" cy="106680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Science and Engineering  Notebooks Grades K-5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2811" y="4412141"/>
            <a:ext cx="2611415" cy="195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89966"/>
            <a:ext cx="3047999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67639"/>
            <a:ext cx="356499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STEM</a:t>
            </a:r>
            <a:r>
              <a:rPr lang="en-US" sz="4000" dirty="0" smtClean="0"/>
              <a:t> Education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5225" y="3291968"/>
            <a:ext cx="479334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By </a:t>
            </a:r>
            <a:r>
              <a:rPr lang="en-US" dirty="0" smtClean="0"/>
              <a:t>Marsha Johnson and Teresa Acero</a:t>
            </a:r>
          </a:p>
          <a:p>
            <a:pPr algn="ctr"/>
            <a:r>
              <a:rPr lang="en-US" dirty="0" smtClean="0"/>
              <a:t>STEM Specialists </a:t>
            </a:r>
          </a:p>
          <a:p>
            <a:pPr algn="ctr"/>
            <a:r>
              <a:rPr lang="en-US" dirty="0" smtClean="0"/>
              <a:t>  Capistrano </a:t>
            </a:r>
            <a:r>
              <a:rPr lang="en-US" dirty="0" smtClean="0"/>
              <a:t>Unified School District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7182"/>
            <a:ext cx="2438400" cy="1828800"/>
          </a:xfrm>
          <a:prstGeom prst="rect">
            <a:avLst/>
          </a:prstGeom>
        </p:spPr>
      </p:pic>
      <p:pic>
        <p:nvPicPr>
          <p:cNvPr id="2050" name="Picture 2" descr="C:\Users\Marsha\Desktop\FSEA\First Grade Science and Engineering\flower illustr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1736" y="4408437"/>
            <a:ext cx="2581781" cy="19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sha\Desktop\Pictures First Grade Science and Engineering\notebook wri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989" y="98714"/>
            <a:ext cx="2459811" cy="18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h.constantcontact.com/fs100/1107310278716/img/110.jpg?a=11127733716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44630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h.constantcontact.com/fs100/1107310278716/img/110.jpg?a=11127733716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3581908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1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Scientists </a:t>
            </a:r>
            <a:r>
              <a:rPr lang="en-US" sz="3600" dirty="0">
                <a:latin typeface="AR CENA" pitchFamily="2" charset="0"/>
              </a:rPr>
              <a:t>c</a:t>
            </a:r>
            <a:r>
              <a:rPr lang="en-US" sz="3600" dirty="0" smtClean="0">
                <a:latin typeface="AR CENA" pitchFamily="2" charset="0"/>
              </a:rPr>
              <a:t>ollaboratively use notebooks to integrate speaking, critical thinking, and science.</a:t>
            </a:r>
            <a:endParaRPr lang="en-US" sz="3600" dirty="0">
              <a:latin typeface="AR CEN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933" y="32004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Scientists  share their results with each other.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7840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209243"/>
            <a:ext cx="8991600" cy="133994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 CENA" pitchFamily="2" charset="0"/>
              </a:rPr>
              <a:t>Engineers using notebooks integrate engineering, math, science, art, reading, and writing when designing solutions to real world problems:</a:t>
            </a:r>
            <a:endParaRPr lang="en-US" sz="3600" dirty="0">
              <a:latin typeface="AR CENA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7605" y="4876800"/>
            <a:ext cx="3439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Engineers design, test, and record their results.</a:t>
            </a:r>
            <a:endParaRPr lang="en-US" sz="3600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54" y="4163662"/>
            <a:ext cx="3048000" cy="2286000"/>
          </a:xfrm>
          <a:prstGeom prst="rect">
            <a:avLst/>
          </a:prstGeom>
        </p:spPr>
      </p:pic>
      <p:pic>
        <p:nvPicPr>
          <p:cNvPr id="5" name="Picture 2" descr="C:\Users\Marsha\Desktop\FSEA\First Grade Science and Engineering\tower measur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94" y="1752600"/>
            <a:ext cx="3740728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rsha\Desktop\FSEA\First Grade Science and Engineering\popcorn challe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818" y="1846118"/>
            <a:ext cx="2298528" cy="17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sha\Desktop\Pictures First Grade Science and Engineering\popcorn bo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19400" y="1752600"/>
            <a:ext cx="2268717" cy="16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48" y="3782662"/>
            <a:ext cx="2299746" cy="29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-6458" y="109612"/>
            <a:ext cx="9132376" cy="1200329"/>
          </a:xfrm>
          <a:prstGeom prst="rect">
            <a:avLst/>
          </a:prstGeom>
          <a:solidFill>
            <a:srgbClr val="FFFF00"/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 CENA" pitchFamily="2" charset="0"/>
              </a:rPr>
              <a:t>Engineers test their best designs and enter the results in their notebooks.</a:t>
            </a:r>
            <a:endParaRPr lang="en-US" sz="3600" dirty="0">
              <a:latin typeface="AR CEN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9" y="1820130"/>
            <a:ext cx="4923295" cy="3549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05" y="5869632"/>
            <a:ext cx="911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Engineers apply their knowledge of science to solve real problems.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5246" y="2091591"/>
            <a:ext cx="4009229" cy="30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624" y="275510"/>
            <a:ext cx="9132376" cy="1200329"/>
          </a:xfrm>
          <a:prstGeom prst="rect">
            <a:avLst/>
          </a:prstGeom>
          <a:solidFill>
            <a:srgbClr val="FFFF00"/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 CENA" pitchFamily="2" charset="0"/>
              </a:rPr>
              <a:t>Scientists and engineers use notebooks to write about their investigations and designs.</a:t>
            </a:r>
            <a:endParaRPr lang="en-US" sz="36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48354"/>
            <a:ext cx="911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and engineering  gives students real reasons to write.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7" y="1739905"/>
            <a:ext cx="3515533" cy="45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59" y="1902123"/>
            <a:ext cx="3361842" cy="43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974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Engineers and scientists practice their presentations.</a:t>
            </a:r>
            <a:endParaRPr lang="en-US" sz="480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94413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Scientists and engineers use the information in their notebooks to present their findings.</a:t>
            </a:r>
            <a:endParaRPr lang="en-US" sz="36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How do I make a notebook?</a:t>
            </a:r>
            <a:endParaRPr lang="en-US" sz="3600" dirty="0">
              <a:latin typeface="AR CE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76" y="3657600"/>
            <a:ext cx="8620648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AR CENA" pitchFamily="2" charset="0"/>
              </a:rPr>
              <a:t>Use composition books, spiral notebooks, or make a packet.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AR CENA" pitchFamily="2" charset="0"/>
              </a:rPr>
              <a:t>Include the following:</a:t>
            </a:r>
          </a:p>
          <a:p>
            <a:r>
              <a:rPr lang="en-US" sz="2800" dirty="0" smtClean="0">
                <a:latin typeface="AR CENA" pitchFamily="2" charset="0"/>
              </a:rPr>
              <a:t> 	- Cover Page </a:t>
            </a:r>
          </a:p>
          <a:p>
            <a:r>
              <a:rPr lang="en-US" sz="2800" dirty="0">
                <a:latin typeface="AR CENA" pitchFamily="2" charset="0"/>
              </a:rPr>
              <a:t> </a:t>
            </a:r>
            <a:r>
              <a:rPr lang="en-US" sz="2800" dirty="0" smtClean="0">
                <a:latin typeface="AR CENA" pitchFamily="2" charset="0"/>
              </a:rPr>
              <a:t>	- Title Page</a:t>
            </a:r>
            <a:endParaRPr lang="en-US" sz="2800" dirty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 	- Table </a:t>
            </a:r>
            <a:r>
              <a:rPr lang="en-US" sz="2800" dirty="0">
                <a:latin typeface="AR CENA" pitchFamily="2" charset="0"/>
              </a:rPr>
              <a:t>of Contents</a:t>
            </a:r>
          </a:p>
          <a:p>
            <a:r>
              <a:rPr lang="en-US" sz="2800" dirty="0" smtClean="0">
                <a:latin typeface="AR CENA" pitchFamily="2" charset="0"/>
              </a:rPr>
              <a:t> 	- Numbered Pages (volunteers can do this)</a:t>
            </a:r>
          </a:p>
          <a:p>
            <a:r>
              <a:rPr lang="en-US" sz="2800" dirty="0">
                <a:latin typeface="AR CENA" pitchFamily="2" charset="0"/>
              </a:rPr>
              <a:t>	</a:t>
            </a:r>
            <a:r>
              <a:rPr lang="en-US" sz="2800" dirty="0" smtClean="0">
                <a:latin typeface="AR CENA" pitchFamily="2" charset="0"/>
              </a:rPr>
              <a:t>- Index (for second grade and older)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553" y="1272075"/>
            <a:ext cx="2377971" cy="1783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5607" y="1302115"/>
            <a:ext cx="2343640" cy="1757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7045" y="1312301"/>
            <a:ext cx="2343640" cy="17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10207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/>
              <a:t>Water Tension Experiment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Activity – Make a Notebook</a:t>
            </a:r>
            <a:endParaRPr lang="en-US" sz="3600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1276027"/>
            <a:ext cx="8229600" cy="1143000"/>
          </a:xfrm>
          <a:prstGeom prst="rect">
            <a:avLst/>
          </a:prstGeom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4800" dirty="0" smtClean="0">
                <a:solidFill>
                  <a:srgbClr val="FF0000"/>
                </a:solidFill>
                <a:latin typeface="AR CENA" pitchFamily="2" charset="0"/>
              </a:rPr>
              <a:t>S</a:t>
            </a:r>
            <a:r>
              <a:rPr lang="en" sz="2400" b="0" dirty="0" smtClean="0">
                <a:solidFill>
                  <a:schemeClr val="tx1"/>
                </a:solidFill>
                <a:latin typeface="AR CENA" pitchFamily="2" charset="0"/>
              </a:rPr>
              <a:t>cience </a:t>
            </a:r>
            <a:r>
              <a:rPr lang="en" sz="4800" dirty="0">
                <a:solidFill>
                  <a:srgbClr val="FF0000"/>
                </a:solidFill>
                <a:latin typeface="AR CENA" pitchFamily="2" charset="0"/>
              </a:rPr>
              <a:t>T</a:t>
            </a:r>
            <a:r>
              <a:rPr lang="en" sz="2400" b="0" dirty="0">
                <a:solidFill>
                  <a:schemeClr val="tx1"/>
                </a:solidFill>
                <a:latin typeface="AR CENA" pitchFamily="2" charset="0"/>
              </a:rPr>
              <a:t>echnology </a:t>
            </a:r>
            <a:r>
              <a:rPr lang="en" sz="4800" dirty="0">
                <a:solidFill>
                  <a:srgbClr val="FF0000"/>
                </a:solidFill>
                <a:latin typeface="AR CENA" pitchFamily="2" charset="0"/>
              </a:rPr>
              <a:t>E</a:t>
            </a:r>
            <a:r>
              <a:rPr lang="en" sz="2400" b="0" dirty="0">
                <a:solidFill>
                  <a:schemeClr val="tx1"/>
                </a:solidFill>
                <a:latin typeface="AR CENA" pitchFamily="2" charset="0"/>
              </a:rPr>
              <a:t>ngineering  </a:t>
            </a:r>
            <a:r>
              <a:rPr lang="en" sz="4800" dirty="0">
                <a:solidFill>
                  <a:srgbClr val="FF0000"/>
                </a:solidFill>
                <a:latin typeface="AR CENA" pitchFamily="2" charset="0"/>
              </a:rPr>
              <a:t>M</a:t>
            </a:r>
            <a:r>
              <a:rPr lang="en" sz="2400" b="0" dirty="0">
                <a:solidFill>
                  <a:schemeClr val="tx1"/>
                </a:solidFill>
                <a:latin typeface="AR CENA" pitchFamily="2" charset="0"/>
              </a:rPr>
              <a:t>athematics</a:t>
            </a:r>
          </a:p>
        </p:txBody>
      </p:sp>
      <p:sp>
        <p:nvSpPr>
          <p:cNvPr id="32" name="Shape 32"/>
          <p:cNvSpPr/>
          <p:nvPr/>
        </p:nvSpPr>
        <p:spPr>
          <a:xfrm>
            <a:off x="2118767" y="2438400"/>
            <a:ext cx="4815434" cy="423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sp>
        <p:nvSpPr>
          <p:cNvPr id="4" name="Rectangle 3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 CENA" pitchFamily="2" charset="0"/>
              </a:rPr>
              <a:t>What is STEM?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9494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687700" y="4469825"/>
            <a:ext cx="3071475" cy="2192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38" name="Shape 38"/>
          <p:cNvSpPr txBox="1"/>
          <p:nvPr/>
        </p:nvSpPr>
        <p:spPr>
          <a:xfrm>
            <a:off x="152400" y="174673"/>
            <a:ext cx="8659499" cy="64588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endParaRPr lang="en" sz="2800" dirty="0" smtClean="0"/>
          </a:p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endParaRPr lang="en" sz="2800" dirty="0"/>
          </a:p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endParaRPr lang="en" sz="2800" dirty="0" smtClean="0"/>
          </a:p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 dirty="0" smtClean="0"/>
              <a:t>“</a:t>
            </a:r>
            <a:r>
              <a:rPr lang="en" sz="3400" b="1" dirty="0">
                <a:solidFill>
                  <a:srgbClr val="FF0000"/>
                </a:solidFill>
              </a:rPr>
              <a:t>STEM</a:t>
            </a:r>
            <a:r>
              <a:rPr lang="en" sz="2800" dirty="0"/>
              <a:t> Education seeks to increase access to learning by preparing students for post-secondary study, the 21st century workforce, and becoming informed citizens</a:t>
            </a:r>
            <a:r>
              <a:rPr lang="en" sz="2800" dirty="0" smtClean="0"/>
              <a:t>.”</a:t>
            </a:r>
            <a:endParaRPr lang="en" sz="2800" dirty="0"/>
          </a:p>
          <a:p>
            <a:pPr marL="5486400" lvl="0" indent="457200" algn="ctr" rtl="0"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 dirty="0"/>
              <a:t>-Wesson 2013</a:t>
            </a:r>
          </a:p>
          <a:p>
            <a:pPr algn="ctr"/>
            <a:endParaRPr lang="en" sz="2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60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9144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4000" dirty="0" smtClean="0">
                <a:solidFill>
                  <a:schemeClr val="lt1"/>
                </a:solidFill>
              </a:rPr>
              <a:t>“</a:t>
            </a:r>
            <a:endParaRPr lang="en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178267"/>
            <a:ext cx="9144000" cy="707886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" sz="4000" dirty="0" smtClean="0">
                <a:solidFill>
                  <a:srgbClr val="FF0000"/>
                </a:solidFill>
                <a:latin typeface="AR CENA" pitchFamily="2" charset="0"/>
              </a:rPr>
              <a:t>STEM </a:t>
            </a:r>
            <a:r>
              <a:rPr lang="en" sz="4000" dirty="0" smtClean="0">
                <a:solidFill>
                  <a:prstClr val="black"/>
                </a:solidFill>
                <a:latin typeface="AR CENA" pitchFamily="2" charset="0"/>
              </a:rPr>
              <a:t>is </a:t>
            </a:r>
            <a:r>
              <a:rPr lang="en" sz="4000" i="1" dirty="0" smtClean="0">
                <a:solidFill>
                  <a:prstClr val="black"/>
                </a:solidFill>
                <a:latin typeface="AR CENA" pitchFamily="2" charset="0"/>
              </a:rPr>
              <a:t>integrated learning.</a:t>
            </a:r>
            <a:endParaRPr lang="en-US" dirty="0"/>
          </a:p>
        </p:txBody>
      </p:sp>
      <p:pic>
        <p:nvPicPr>
          <p:cNvPr id="10" name="Picture 2" descr="http://clearalbums.com/clear-scraps-cha-jan-09/CSS16-Mini-puzz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36" y="1387615"/>
            <a:ext cx="7211997" cy="50844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497563">
            <a:off x="1619922" y="2509921"/>
            <a:ext cx="1322798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/>
              <a:t>cience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962400" y="2092096"/>
            <a:ext cx="10357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2800" b="1" dirty="0" smtClean="0"/>
              <a:t>ath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 rot="20172372">
            <a:off x="5800301" y="2330240"/>
            <a:ext cx="1968809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/>
              <a:t>ngineering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 rot="2162994">
            <a:off x="1273700" y="4961326"/>
            <a:ext cx="1917513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/>
              <a:t>echnology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 rot="1516389">
            <a:off x="6552055" y="4388211"/>
            <a:ext cx="68640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rt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429000" y="4721636"/>
            <a:ext cx="2057400" cy="1354217"/>
            <a:chOff x="3429000" y="4721636"/>
            <a:chExt cx="2057400" cy="1354217"/>
          </a:xfrm>
        </p:grpSpPr>
        <p:sp>
          <p:nvSpPr>
            <p:cNvPr id="14" name="Rectangle 13"/>
            <p:cNvSpPr/>
            <p:nvPr/>
          </p:nvSpPr>
          <p:spPr>
            <a:xfrm>
              <a:off x="3429000" y="4721636"/>
              <a:ext cx="205740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R</a:t>
              </a:r>
              <a:r>
                <a:rPr lang="en-US" sz="2800" b="1" dirty="0" smtClean="0"/>
                <a:t>eading </a:t>
              </a:r>
              <a:r>
                <a:rPr lang="en-US" sz="2000" b="1" dirty="0" smtClean="0"/>
                <a:t>and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581400" y="5244856"/>
              <a:ext cx="18288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/>
                <a:t>Language</a:t>
              </a:r>
            </a:p>
            <a:p>
              <a:pPr algn="ctr"/>
              <a:r>
                <a:rPr lang="en-US" sz="2000" b="1" dirty="0" smtClean="0"/>
                <a:t>Arts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9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00189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CENA" panose="02000000000000000000" pitchFamily="2" charset="0"/>
                <a:cs typeface="Arial" pitchFamily="34" charset="0"/>
              </a:rPr>
              <a:t>NGSS</a:t>
            </a:r>
            <a:r>
              <a:rPr lang="en-US" sz="4000" dirty="0" smtClean="0">
                <a:solidFill>
                  <a:schemeClr val="tx1"/>
                </a:solidFill>
                <a:latin typeface="AR CENA" panose="02000000000000000000" pitchFamily="2" charset="0"/>
                <a:cs typeface="Arial" pitchFamily="34" charset="0"/>
              </a:rPr>
              <a:t> Eight </a:t>
            </a:r>
            <a:r>
              <a:rPr lang="en-US" sz="4000" dirty="0">
                <a:solidFill>
                  <a:schemeClr val="tx1"/>
                </a:solidFill>
                <a:latin typeface="AR CENA" panose="02000000000000000000" pitchFamily="2" charset="0"/>
                <a:cs typeface="Arial" pitchFamily="34" charset="0"/>
              </a:rPr>
              <a:t>Scientific and Engineering </a:t>
            </a:r>
            <a:r>
              <a:rPr lang="en-US" sz="4000" dirty="0" smtClean="0">
                <a:solidFill>
                  <a:schemeClr val="tx1"/>
                </a:solidFill>
                <a:latin typeface="AR CENA" panose="02000000000000000000" pitchFamily="2" charset="0"/>
                <a:cs typeface="Arial" pitchFamily="34" charset="0"/>
              </a:rPr>
              <a:t>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332" y="1447800"/>
            <a:ext cx="8627533" cy="48628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  <a:cs typeface="Arial" pitchFamily="34" charset="0"/>
              </a:rPr>
              <a:t>1. </a:t>
            </a:r>
            <a:r>
              <a:rPr lang="en-US" sz="2400" dirty="0">
                <a:latin typeface="+mj-lt"/>
                <a:cs typeface="Arial" pitchFamily="34" charset="0"/>
              </a:rPr>
              <a:t>Asking questions (for science) and defining problems </a:t>
            </a:r>
            <a:r>
              <a:rPr lang="en-US" sz="2400" dirty="0" smtClean="0">
                <a:latin typeface="+mj-lt"/>
                <a:cs typeface="Arial" pitchFamily="34" charset="0"/>
              </a:rPr>
              <a:t>(</a:t>
            </a:r>
            <a:r>
              <a:rPr lang="en-US" sz="2400" dirty="0">
                <a:latin typeface="+mj-lt"/>
                <a:cs typeface="Arial" pitchFamily="34" charset="0"/>
              </a:rPr>
              <a:t>for engineering)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2. Developing and using models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3. Planning and carrying out investigations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4. Analyzing and interpreting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5. Using mathematics and computational thinking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6. Constructing explanations (for science) and designing </a:t>
            </a:r>
            <a:r>
              <a:rPr lang="en-US" sz="2400" dirty="0" smtClean="0">
                <a:latin typeface="+mj-lt"/>
                <a:cs typeface="Arial" pitchFamily="34" charset="0"/>
              </a:rPr>
              <a:t>solutions </a:t>
            </a:r>
            <a:r>
              <a:rPr lang="en-US" sz="2400" dirty="0">
                <a:latin typeface="+mj-lt"/>
                <a:cs typeface="Arial" pitchFamily="34" charset="0"/>
              </a:rPr>
              <a:t>(for engineering)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7. Engaging in argument from evidence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8. Obtaining, evaluating, and communicating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1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0972" y="728353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Watch this video to show how popcorn pops in slow motion: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http://www.popcorn.org/AboutUs/Media/PopVideos/tabid/114/Default.aspx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2349500"/>
            <a:ext cx="4445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067" y="14478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Arial"/>
              </a:rPr>
              <a:t>The Great Popcorn Challenge: </a:t>
            </a:r>
          </a:p>
          <a:p>
            <a:endParaRPr lang="en-US" sz="3200" dirty="0">
              <a:cs typeface="Arial"/>
            </a:endParaRPr>
          </a:p>
          <a:p>
            <a:endParaRPr lang="en-US" sz="3200" i="1" dirty="0">
              <a:cs typeface="Arial"/>
            </a:endParaRPr>
          </a:p>
          <a:p>
            <a:r>
              <a:rPr lang="en-US" sz="3200" i="1" dirty="0">
                <a:cs typeface="Arial"/>
              </a:rPr>
              <a:t>Design a container, with a fitted lid, to hold 293 kernels of POPPED Popcorn without leaving any extra space or popcorn overflowing the container.  </a:t>
            </a:r>
          </a:p>
          <a:p>
            <a:endParaRPr lang="en-US" sz="3200" b="1" dirty="0">
              <a:cs typeface="Arial"/>
            </a:endParaRPr>
          </a:p>
          <a:p>
            <a:r>
              <a:rPr lang="en-US" sz="3200" b="1" dirty="0">
                <a:cs typeface="Arial"/>
              </a:rPr>
              <a:t>Constraints:</a:t>
            </a:r>
          </a:p>
          <a:p>
            <a:r>
              <a:rPr lang="en-US" sz="3200" i="1" dirty="0">
                <a:cs typeface="Arial"/>
              </a:rPr>
              <a:t>The container should be made of construction paper and tape and have a fitted lid covering the popcorn.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555" y="1676400"/>
            <a:ext cx="1371600" cy="90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933" y="51578"/>
            <a:ext cx="9144000" cy="1261884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" sz="4000" dirty="0" smtClean="0">
                <a:solidFill>
                  <a:srgbClr val="FF0000"/>
                </a:solidFill>
                <a:latin typeface="AR CENA" pitchFamily="2" charset="0"/>
              </a:rPr>
              <a:t>Engineering </a:t>
            </a:r>
          </a:p>
          <a:p>
            <a:pPr algn="ctr"/>
            <a:r>
              <a:rPr lang="en" sz="3600" dirty="0" smtClean="0">
                <a:latin typeface="AR CENA" pitchFamily="2" charset="0"/>
              </a:rPr>
              <a:t>Defining Problems and Designing Solutions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34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-8467" y="381000"/>
            <a:ext cx="9144000" cy="677078"/>
          </a:xfrm>
          <a:prstGeom prst="rect">
            <a:avLst/>
          </a:prstGeom>
          <a:solidFill>
            <a:srgbClr val="FFFF00"/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 CENA" pitchFamily="2" charset="0"/>
              </a:rPr>
              <a:t>Science and Engineering  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notebooks support STEM and NGSS.</a:t>
            </a:r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943" y="1295400"/>
            <a:ext cx="8001000" cy="53860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Notebooks provide a platform for speaking, reading, and writing that supports: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Evidence based inquiry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Engaging activities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Integrated learning across disciplines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Problem Solving that promotes deep thinking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Powerful and thoughtful observation skills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Real world connections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Data collection and analysis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Academic vocabulary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Formative assessments for teaching and learning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Skills</a:t>
            </a:r>
          </a:p>
        </p:txBody>
      </p:sp>
    </p:spTree>
    <p:extLst>
      <p:ext uri="{BB962C8B-B14F-4D97-AF65-F5344CB8AC3E}">
        <p14:creationId xmlns:p14="http://schemas.microsoft.com/office/powerpoint/2010/main" val="391946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Scientists using notebooks integrate, math, </a:t>
            </a:r>
            <a:br>
              <a:rPr lang="en-US" sz="3600" dirty="0" smtClean="0">
                <a:latin typeface="AR CENA" pitchFamily="2" charset="0"/>
              </a:rPr>
            </a:br>
            <a:r>
              <a:rPr lang="en-US" sz="3600" dirty="0" smtClean="0">
                <a:latin typeface="AR CENA" pitchFamily="2" charset="0"/>
              </a:rPr>
              <a:t>writing, science, reading, and art.</a:t>
            </a:r>
            <a:endParaRPr lang="en-US" sz="3600" dirty="0">
              <a:latin typeface="AR CENA" pitchFamily="2" charset="0"/>
            </a:endParaRPr>
          </a:p>
        </p:txBody>
      </p:sp>
      <p:pic>
        <p:nvPicPr>
          <p:cNvPr id="1026" name="Picture 2" descr="C:\Users\Marsha\Desktop\FSEA\First Grade Science and Engineering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026" y="2522826"/>
            <a:ext cx="4739401" cy="35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sha\Desktop\FSEA\First Grade Science and Engineering\tower measur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94" y="1930400"/>
            <a:ext cx="3740728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sha\Desktop\FSEA\First Grade Science and Engineering\flower 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2404" y="2299711"/>
            <a:ext cx="2771074" cy="20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80" y="4415366"/>
            <a:ext cx="3005914" cy="225443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94" y="4087611"/>
            <a:ext cx="2102428" cy="272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HNYXMCCMVK3K-595-61</_dlc_DocId>
    <_dlc_DocIdUrl xmlns="431189f8-a51b-453f-9f0c-3a0b3b65b12f">
      <Url>http://www.sac.edu/StudentServices/Counseling/TeacherEd/_layouts/DocIdRedir.aspx?ID=HNYXMCCMVK3K-595-61</Url>
      <Description>HNYXMCCMVK3K-595-61</Description>
    </_dlc_DocIdUrl>
  </documentManagement>
</p:properties>
</file>

<file path=customXml/itemProps1.xml><?xml version="1.0" encoding="utf-8"?>
<ds:datastoreItem xmlns:ds="http://schemas.openxmlformats.org/officeDocument/2006/customXml" ds:itemID="{C1092174-CA76-45D6-83C1-1B80E86405D4}"/>
</file>

<file path=customXml/itemProps2.xml><?xml version="1.0" encoding="utf-8"?>
<ds:datastoreItem xmlns:ds="http://schemas.openxmlformats.org/officeDocument/2006/customXml" ds:itemID="{3E743A24-40AB-48FC-BD0A-C4ABC43D183E}"/>
</file>

<file path=customXml/itemProps3.xml><?xml version="1.0" encoding="utf-8"?>
<ds:datastoreItem xmlns:ds="http://schemas.openxmlformats.org/officeDocument/2006/customXml" ds:itemID="{2B9DC109-B106-47B3-A0F2-627B830E3353}"/>
</file>

<file path=customXml/itemProps4.xml><?xml version="1.0" encoding="utf-8"?>
<ds:datastoreItem xmlns:ds="http://schemas.openxmlformats.org/officeDocument/2006/customXml" ds:itemID="{C8D820B5-33AF-4A9B-A9AA-3B894D496431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920</TotalTime>
  <Words>445</Words>
  <Application>Microsoft Office PowerPoint</Application>
  <PresentationFormat>On-screen Show (4:3)</PresentationFormat>
  <Paragraphs>78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Science and Engineering  Notebooks Grades K-5 </vt:lpstr>
      <vt:lpstr>Science Technology Engineering  Mathematics</vt:lpstr>
      <vt:lpstr>PowerPoint Presentation</vt:lpstr>
      <vt:lpstr>PowerPoint Presentation</vt:lpstr>
      <vt:lpstr>NGSS Eight Scientific and Engineering Practices</vt:lpstr>
      <vt:lpstr>PowerPoint Presentation</vt:lpstr>
      <vt:lpstr>PowerPoint Presentation</vt:lpstr>
      <vt:lpstr>Science and Engineering  notebooks support STEM and NGSS.</vt:lpstr>
      <vt:lpstr>Scientists using notebooks integrate, math,  writing, science, reading, and art.</vt:lpstr>
      <vt:lpstr>Scientists collaboratively use notebooks to integrate speaking, critical thinking, and science.</vt:lpstr>
      <vt:lpstr>Engineers using notebooks integrate engineering, math, science, art, reading, and writing when designing solutions to real world problems:</vt:lpstr>
      <vt:lpstr>PowerPoint Presentation</vt:lpstr>
      <vt:lpstr>Scientists and engineers use notebooks to write about their investigations and designs.</vt:lpstr>
      <vt:lpstr>Scientists and engineers use the information in their notebooks to present their findings.</vt:lpstr>
      <vt:lpstr>How do I make a notebook?</vt:lpstr>
      <vt:lpstr>Activity – Make a Notebook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Notebooking</dc:title>
  <dc:creator>Marsha</dc:creator>
  <cp:lastModifiedBy>Marsha</cp:lastModifiedBy>
  <cp:revision>138</cp:revision>
  <dcterms:created xsi:type="dcterms:W3CDTF">2013-08-22T05:16:20Z</dcterms:created>
  <dcterms:modified xsi:type="dcterms:W3CDTF">2014-11-15T18:09:50Z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560f16be-7033-4b37-b562-95c8911ea79f</vt:lpwstr>
  </property>
</Properties>
</file>