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77" r:id="rId5"/>
    <p:sldId id="259" r:id="rId6"/>
    <p:sldId id="260" r:id="rId7"/>
    <p:sldId id="258" r:id="rId8"/>
    <p:sldId id="279" r:id="rId9"/>
    <p:sldId id="261" r:id="rId10"/>
    <p:sldId id="263" r:id="rId11"/>
    <p:sldId id="274" r:id="rId12"/>
    <p:sldId id="265" r:id="rId13"/>
    <p:sldId id="264" r:id="rId14"/>
    <p:sldId id="270" r:id="rId15"/>
    <p:sldId id="275" r:id="rId16"/>
    <p:sldId id="266" r:id="rId17"/>
    <p:sldId id="267" r:id="rId18"/>
    <p:sldId id="284" r:id="rId19"/>
    <p:sldId id="281" r:id="rId20"/>
    <p:sldId id="268" r:id="rId21"/>
    <p:sldId id="269" r:id="rId22"/>
    <p:sldId id="285" r:id="rId23"/>
    <p:sldId id="280" r:id="rId24"/>
    <p:sldId id="271" r:id="rId25"/>
    <p:sldId id="286" r:id="rId26"/>
    <p:sldId id="282" r:id="rId27"/>
    <p:sldId id="272" r:id="rId28"/>
    <p:sldId id="283" r:id="rId29"/>
    <p:sldId id="276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4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1ECF-E437-4A02-A2BF-360E448C2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FECAF6F-70E5-47DB-B622-537DB76D5FBD}" type="datetimeFigureOut">
              <a:rPr lang="en-US" smtClean="0"/>
              <a:pPr/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8E839408-03A9-4B7E-93DA-61A73C2638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bcdn-sphotos-e-a.akamaihd.net/hphotos-ak-ash4/998814_614568721909911_1826810216_n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cherspayteacher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19551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Goudy Old Style" panose="02020502050305020303" pitchFamily="18" charset="0"/>
              </a:rPr>
              <a:t>Engineering in the </a:t>
            </a:r>
            <a:br>
              <a:rPr lang="en-US" sz="4800" b="1" dirty="0" smtClean="0">
                <a:latin typeface="Goudy Old Style" panose="02020502050305020303" pitchFamily="18" charset="0"/>
              </a:rPr>
            </a:br>
            <a:r>
              <a:rPr lang="en-US" sz="4800" b="1" dirty="0" smtClean="0">
                <a:latin typeface="Goudy Old Style" panose="02020502050305020303" pitchFamily="18" charset="0"/>
              </a:rPr>
              <a:t>Elementary Classroom</a:t>
            </a:r>
            <a:endParaRPr lang="en-US" sz="4800" b="1" dirty="0"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62912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Presenter: Karin Barone NBCT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STEM Specialist w/Kids at Science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Grade GATE teacher OUSD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kbarone74@gmail.com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1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Where do you start?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Goudy Old Style" panose="02020502050305020303" pitchFamily="18" charset="0"/>
              </a:rPr>
              <a:t>with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Goudy Stout" panose="0202090407030B020401" pitchFamily="18" charset="0"/>
              </a:rPr>
              <a:t>Engineering</a:t>
            </a:r>
          </a:p>
          <a:p>
            <a:pPr marL="0" indent="0" algn="ctr">
              <a:buNone/>
            </a:pPr>
            <a:endParaRPr lang="en-US" sz="4400" b="1" dirty="0">
              <a:latin typeface="Goudy Stout" panose="0202090407030B020401" pitchFamily="18" charset="0"/>
            </a:endParaRPr>
          </a:p>
        </p:txBody>
      </p:sp>
      <p:pic>
        <p:nvPicPr>
          <p:cNvPr id="1026" name="Picture 2" descr="C:\Users\KBarone\AppData\Local\Microsoft\Windows\Temporary Internet Files\Content.IE5\3IRG9Z7C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"/>
            <a:ext cx="999529" cy="215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71899"/>
            <a:ext cx="4648200" cy="26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75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91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How to get started…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Path #1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Use the internet to find free engineering projects/units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Try these out to help you get started and understand how to set-up an engineering project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Look at the website suggestions on the hand-out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1323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How to get started…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Path #2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You have to understand the engineering design process and how it differs from the scientific method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Look through your science TE’s and/or hands-on curriculum, social studies textbook, and language arts curriculum for engineering opportunities.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Take those opportunities and turn them into engineering projects using the design process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00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How to create an engineering project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What is the problem to be solved or what needs to be created.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Develop your constraints (materials/time)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Assign jobs and roles for the students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Create some sort of lab sheet that you want the students to be taking notes 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Create an assessment tool  to evaluate the product at the end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Allow time for improvements or at least discussion of improvements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Above all else, reassure the students, and yourself, that it’s okay to fail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119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85" y="1905000"/>
            <a:ext cx="825222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948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4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Grade Examples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Electricity/magnetism unit:</a:t>
            </a:r>
          </a:p>
          <a:p>
            <a:r>
              <a:rPr lang="en-US" sz="2800" b="1" dirty="0" smtClean="0"/>
              <a:t>After learning about types of circuit, make electricity house, or an electric city.</a:t>
            </a:r>
          </a:p>
          <a:p>
            <a:r>
              <a:rPr lang="en-US" sz="2800" b="1" dirty="0" smtClean="0"/>
              <a:t>Make a lunch box alarm (connects to Dear Mr. </a:t>
            </a:r>
            <a:r>
              <a:rPr lang="en-US" sz="2800" b="1" dirty="0" err="1" smtClean="0"/>
              <a:t>Henshaw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Make a circuit board that can be used for content review with questions</a:t>
            </a:r>
          </a:p>
          <a:p>
            <a:r>
              <a:rPr lang="en-US" sz="2800" b="1" dirty="0" smtClean="0"/>
              <a:t>Make a compass, or a telegraph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041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4</a:t>
            </a:r>
            <a:r>
              <a:rPr lang="en-US" sz="4800" b="1" baseline="30000" dirty="0" smtClean="0"/>
              <a:t>th</a:t>
            </a:r>
            <a:r>
              <a:rPr lang="en-US" sz="4800" b="1" dirty="0" smtClean="0"/>
              <a:t> Grade examples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Language arts:</a:t>
            </a:r>
          </a:p>
          <a:p>
            <a:r>
              <a:rPr lang="en-US" sz="2800" b="1" dirty="0" smtClean="0"/>
              <a:t>Sled design for HM story</a:t>
            </a:r>
          </a:p>
          <a:p>
            <a:endParaRPr lang="en-US" sz="2800" b="1" dirty="0"/>
          </a:p>
          <a:p>
            <a:pPr marL="0" indent="0">
              <a:buNone/>
            </a:pPr>
            <a:r>
              <a:rPr lang="en-US" sz="2800" b="1" u="sng" dirty="0" smtClean="0"/>
              <a:t>Social Studies:</a:t>
            </a:r>
          </a:p>
          <a:p>
            <a:r>
              <a:rPr lang="en-US" sz="2800" b="1" dirty="0" smtClean="0"/>
              <a:t>Design a way for Native Americans to communicate while living on the mission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9345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4</a:t>
            </a:r>
            <a:r>
              <a:rPr lang="en-US" b="1" u="sng" baseline="30000" dirty="0"/>
              <a:t>th</a:t>
            </a:r>
            <a:r>
              <a:rPr lang="en-US" b="1" u="sng" dirty="0"/>
              <a:t> Grade: Language arts/engineering</a:t>
            </a:r>
            <a:br>
              <a:rPr lang="en-US" b="1" u="sng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6942114"/>
              </p:ext>
            </p:extLst>
          </p:nvPr>
        </p:nvGraphicFramePr>
        <p:xfrm>
          <a:off x="457200" y="19812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en-US" sz="2000" b="1" u="sng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</a:rPr>
                        <a:t> Century Learning Skills: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Critical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Creative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Collaboration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</a:rPr>
                        <a:t>Objective: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 work collaboratively to design an Iditarod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sled to take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</a:rPr>
                        <a:t>Balto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and his serum to Nome without falling out of the sled.</a:t>
                      </a:r>
                      <a:endParaRPr lang="en-US" sz="20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Constraints: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1 day to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1 day to build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Must be light enough to be pulled by washers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</a:rPr>
                        <a:t>Extra points awarded for creativity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Challenges: 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Yukon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River Pull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Pressure Ridges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Open Lead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889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2133600" cy="175537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Sled Design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909218"/>
            <a:ext cx="4454881" cy="2849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962400"/>
            <a:ext cx="34544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7952">
            <a:off x="5347054" y="542461"/>
            <a:ext cx="3307338" cy="3486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4097">
            <a:off x="498114" y="473636"/>
            <a:ext cx="2952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89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998814_614568721909911_1826810216_n.jpg 480×433 pixe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32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4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Grade Examples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Life Science:</a:t>
            </a:r>
          </a:p>
          <a:p>
            <a:r>
              <a:rPr lang="en-US" sz="2800" b="1" dirty="0" smtClean="0"/>
              <a:t>Imagine and create a new species of animal. Build the animal, label the body parts, describe the environment it would live in.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u="sng" dirty="0" smtClean="0"/>
              <a:t>Earth Science:</a:t>
            </a:r>
          </a:p>
          <a:p>
            <a:r>
              <a:rPr lang="en-US" sz="2800" b="1" dirty="0" smtClean="0"/>
              <a:t>Make hieroglyphics in rock samples (EIE unit)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027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5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Grade examples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Life science:</a:t>
            </a:r>
          </a:p>
          <a:p>
            <a:r>
              <a:rPr lang="en-US" sz="2800" b="1" dirty="0" smtClean="0"/>
              <a:t>Construct models of the different systems in the human body (working maybe?)</a:t>
            </a:r>
          </a:p>
          <a:p>
            <a:r>
              <a:rPr lang="en-US" sz="2800" b="1" dirty="0" smtClean="0"/>
              <a:t>Design a knee brace only using given materials</a:t>
            </a:r>
          </a:p>
          <a:p>
            <a:pPr marL="0" indent="0">
              <a:buNone/>
            </a:pPr>
            <a:r>
              <a:rPr lang="en-US" sz="2800" b="1" u="sng" dirty="0" smtClean="0"/>
              <a:t>Earth science:</a:t>
            </a:r>
          </a:p>
          <a:p>
            <a:r>
              <a:rPr lang="en-US" sz="2800" b="1" dirty="0" smtClean="0"/>
              <a:t>Design and build working models of weather instruments, and record data over a period of time</a:t>
            </a:r>
          </a:p>
          <a:p>
            <a:r>
              <a:rPr lang="en-US" sz="2800" b="1" dirty="0" smtClean="0"/>
              <a:t>Design and build a working model of the water cycle</a:t>
            </a:r>
          </a:p>
        </p:txBody>
      </p:sp>
    </p:spTree>
    <p:extLst>
      <p:ext uri="{BB962C8B-B14F-4D97-AF65-F5344CB8AC3E}">
        <p14:creationId xmlns:p14="http://schemas.microsoft.com/office/powerpoint/2010/main" xmlns="" val="25925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 grade: Science/Engineering/Math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329155"/>
              </p:ext>
            </p:extLst>
          </p:nvPr>
        </p:nvGraphicFramePr>
        <p:xfrm>
          <a:off x="457200" y="1981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u="sng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en-US" sz="2000" b="0" u="sng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000" b="0" u="sng" dirty="0" smtClean="0">
                          <a:solidFill>
                            <a:schemeClr val="bg1"/>
                          </a:solidFill>
                        </a:rPr>
                        <a:t> Century Learning Skills: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Critical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Creative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Collaboration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sng" dirty="0" smtClean="0">
                          <a:solidFill>
                            <a:schemeClr val="bg1"/>
                          </a:solidFill>
                        </a:rPr>
                        <a:t>Objective:  </a:t>
                      </a:r>
                    </a:p>
                    <a:p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</a:rPr>
                        <a:t>To design</a:t>
                      </a:r>
                      <a:r>
                        <a:rPr lang="en-US" sz="2000" b="0" u="none" baseline="0" dirty="0" smtClean="0">
                          <a:solidFill>
                            <a:schemeClr val="bg1"/>
                          </a:solidFill>
                        </a:rPr>
                        <a:t> and build a bridge with a given budget, to purchase materials, that must withstand a specified amount of weight and meet all length, height, and width requirements</a:t>
                      </a:r>
                      <a:endParaRPr lang="en-US" sz="2000" b="0" u="sng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Constraints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$1,500,000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to spend on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Only cardboard, toothpicks, and glue can be 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Two days to design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Six days to build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Follow all job descriptions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see how much weight your bridge can withstand before it breaks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3784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296215"/>
            <a:ext cx="4648200" cy="23161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09600"/>
            <a:ext cx="43688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605969"/>
            <a:ext cx="41656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657600"/>
            <a:ext cx="4114800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609107"/>
            <a:ext cx="408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Bridge Design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98244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sz="4400" b="1" baseline="30000" dirty="0" smtClean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 Grade Examples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Design and build earthquake safe structures</a:t>
            </a:r>
          </a:p>
          <a:p>
            <a:r>
              <a:rPr lang="en-US" sz="2800" b="1" dirty="0" smtClean="0"/>
              <a:t>Design and build a model that shows Pangaea and the current location of continents</a:t>
            </a:r>
          </a:p>
          <a:p>
            <a:r>
              <a:rPr lang="en-US" sz="2800" b="1" dirty="0" smtClean="0"/>
              <a:t>Design and build solar houses and/or solar ovens</a:t>
            </a:r>
          </a:p>
          <a:p>
            <a:r>
              <a:rPr lang="en-US" sz="2800" b="1" dirty="0" smtClean="0"/>
              <a:t>Design a method for cleaning up an oil spill</a:t>
            </a:r>
          </a:p>
          <a:p>
            <a:r>
              <a:rPr lang="en-US" sz="2800" b="1" dirty="0" smtClean="0"/>
              <a:t>Build a working model that shows the three different types of plate boundaries.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004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grade: Science/Engineering/Math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2796461"/>
              </p:ext>
            </p:extLst>
          </p:nvPr>
        </p:nvGraphicFramePr>
        <p:xfrm>
          <a:off x="457200" y="1981200"/>
          <a:ext cx="8229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en-US" sz="2000" b="1" u="sng" baseline="30000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</a:rPr>
                        <a:t> Century Learning Skills: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Critical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Creative Thinking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Collaboration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bg1"/>
                          </a:solidFill>
                        </a:rPr>
                        <a:t>Objective</a:t>
                      </a:r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:  </a:t>
                      </a:r>
                    </a:p>
                    <a:p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To work collaboratively</a:t>
                      </a:r>
                      <a:r>
                        <a:rPr lang="en-US" sz="2000" b="1" u="none" baseline="0" dirty="0" smtClean="0">
                          <a:solidFill>
                            <a:schemeClr val="bg1"/>
                          </a:solidFill>
                        </a:rPr>
                        <a:t> through the engineering design process to </a:t>
                      </a:r>
                      <a:r>
                        <a:rPr lang="en-US" sz="2000" b="1" u="none" dirty="0" smtClean="0">
                          <a:solidFill>
                            <a:schemeClr val="bg1"/>
                          </a:solidFill>
                        </a:rPr>
                        <a:t>design a knee brace that will limit</a:t>
                      </a:r>
                      <a:r>
                        <a:rPr lang="en-US" sz="2000" b="1" u="none" baseline="0" dirty="0" smtClean="0">
                          <a:solidFill>
                            <a:schemeClr val="bg1"/>
                          </a:solidFill>
                        </a:rPr>
                        <a:t> the range of motion of an injured knee.</a:t>
                      </a:r>
                      <a:endParaRPr lang="en-US" sz="2000" b="1" u="none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Constraints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Three days to design and build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One day to test range of motion using a goniometer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Can only use materials provided by the teacher</a:t>
                      </a: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 design your knee brace so that the range of motion of the brace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only allows the injured knee to bend backward. Points awarded for range of motion.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90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27685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Knee Brace Design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57400"/>
            <a:ext cx="2971800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533400"/>
            <a:ext cx="32004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638300"/>
            <a:ext cx="245745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4800600"/>
            <a:ext cx="495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2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Across grade levels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3x5 card towers</a:t>
            </a:r>
          </a:p>
          <a:p>
            <a:r>
              <a:rPr lang="en-US" sz="2800" b="1" dirty="0" smtClean="0"/>
              <a:t>Bridge building</a:t>
            </a:r>
          </a:p>
          <a:p>
            <a:r>
              <a:rPr lang="en-US" sz="2800" b="1" dirty="0" smtClean="0"/>
              <a:t>Parachute building</a:t>
            </a:r>
          </a:p>
          <a:p>
            <a:r>
              <a:rPr lang="en-US" sz="2800" b="1" dirty="0" smtClean="0"/>
              <a:t>Egg drop container</a:t>
            </a:r>
          </a:p>
          <a:p>
            <a:r>
              <a:rPr lang="en-US" sz="2800" b="1" dirty="0" smtClean="0"/>
              <a:t>Look at </a:t>
            </a:r>
            <a:r>
              <a:rPr lang="en-US" sz="2800" b="1" dirty="0" smtClean="0">
                <a:solidFill>
                  <a:srgbClr val="FF0000"/>
                </a:solidFill>
                <a:hlinkClick r:id="rId2"/>
              </a:rPr>
              <a:t>www.teacherspayteachers.com</a:t>
            </a:r>
            <a:r>
              <a:rPr lang="en-US" sz="2800" b="1" dirty="0" smtClean="0"/>
              <a:t> for many, many more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189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685800"/>
            <a:ext cx="2480072" cy="3306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748469"/>
            <a:ext cx="2286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728" y="1219200"/>
            <a:ext cx="257175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538" y="4117181"/>
            <a:ext cx="3448050" cy="258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117181"/>
            <a:ext cx="2743200" cy="2359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653534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3x5 card towers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529709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Bridge Building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88447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97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What is STEM education?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Interdisciplinary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Provides engagement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Promotes problem solving, critical thinking, and collaboration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Learner centered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Information rich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3200" dirty="0"/>
              <a:t>Teacher as facilitator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714" y="4267200"/>
            <a:ext cx="323828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141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MP900414104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4374"/>
            <a:ext cx="8839199" cy="52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7949" y="457200"/>
            <a:ext cx="77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FF3300"/>
                </a:solidFill>
                <a:cs typeface="Arial" charset="0"/>
              </a:rPr>
              <a:t>STEM Proficient Students</a:t>
            </a:r>
            <a:endParaRPr lang="en-US" altLang="en-US" sz="36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2400" y="1371600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Investigators and Problem Solvers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214348" y="2056879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Effective Communicators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800600" y="2046477"/>
            <a:ext cx="39624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cs typeface="Arial" charset="0"/>
              </a:rPr>
              <a:t>Technologically, Scientifically, and Mathematically Literate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100548" y="1388944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Logical Thinkers</a:t>
            </a:r>
          </a:p>
        </p:txBody>
      </p:sp>
    </p:spTree>
    <p:extLst>
      <p:ext uri="{BB962C8B-B14F-4D97-AF65-F5344CB8AC3E}">
        <p14:creationId xmlns:p14="http://schemas.microsoft.com/office/powerpoint/2010/main" xmlns="" val="393437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790"/>
            <a:ext cx="8153400" cy="52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95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Why is STEM Education important?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The global economy has flattened in terms of skills and technology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A new workforce of problem-solvers, innovators, and inventors who are self-reliant and able to think logically is one of the critical foundations that drive a state economy's innovation capacity”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59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sz="4400" b="1" dirty="0">
                <a:solidFill>
                  <a:srgbClr val="002060"/>
                </a:solidFill>
              </a:rPr>
              <a:t>13 million Americans are </a:t>
            </a:r>
            <a:r>
              <a:rPr lang="en-US" altLang="en-US" sz="4400" b="1" dirty="0">
                <a:solidFill>
                  <a:srgbClr val="FF0066"/>
                </a:solidFill>
              </a:rPr>
              <a:t>Unemployed</a:t>
            </a:r>
          </a:p>
          <a:p>
            <a:pPr>
              <a:buFont typeface="Arial" charset="0"/>
              <a:buChar char="•"/>
            </a:pPr>
            <a:endParaRPr lang="en-US" altLang="en-US" sz="4400" b="1" dirty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4400" b="1" dirty="0">
                <a:solidFill>
                  <a:srgbClr val="002060"/>
                </a:solidFill>
              </a:rPr>
              <a:t>But 3.8 million jobs in the U.S. remain </a:t>
            </a:r>
            <a:r>
              <a:rPr lang="en-US" altLang="en-US" sz="4400" b="1" dirty="0">
                <a:solidFill>
                  <a:srgbClr val="FF0066"/>
                </a:solidFill>
              </a:rPr>
              <a:t>unfilled in the STEM fields.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37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58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solidFill>
                  <a:srgbClr val="FF9900"/>
                </a:solidFill>
              </a:rPr>
              <a:t/>
            </a:r>
            <a:br>
              <a:rPr lang="en-US" altLang="en-US" dirty="0" smtClean="0">
                <a:solidFill>
                  <a:srgbClr val="FF9900"/>
                </a:solidFill>
              </a:rPr>
            </a:br>
            <a:r>
              <a:rPr lang="en-US" altLang="en-US" sz="4000" dirty="0" smtClean="0">
                <a:solidFill>
                  <a:schemeClr val="accent1">
                    <a:lumMod val="50000"/>
                  </a:schemeClr>
                </a:solidFill>
              </a:rPr>
              <a:t>STEM 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  <a:t>Education Develops Skills That Allow for a Deeper Understanding of Content</a:t>
            </a:r>
            <a:br>
              <a:rPr lang="en-US" altLang="en-US" sz="4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70" t="7115" r="12151" b="7117"/>
          <a:stretch>
            <a:fillRect/>
          </a:stretch>
        </p:blipFill>
        <p:spPr bwMode="auto">
          <a:xfrm>
            <a:off x="381000" y="1981200"/>
            <a:ext cx="83057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34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15875"/>
            <a:ext cx="9164638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820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</a:rPr>
              <a:t>“</a:t>
            </a:r>
            <a:r>
              <a:rPr lang="en-US" altLang="en-US" sz="4400" b="1" dirty="0">
                <a:solidFill>
                  <a:srgbClr val="002060"/>
                </a:solidFill>
              </a:rPr>
              <a:t>Reading and writing comprise over half of the work of scientists and engineers.”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</a:rPr>
              <a:t>(NRC 2011)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614357060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HNYXMCCMVK3K-595-47</_dlc_DocId>
    <_dlc_DocIdUrl xmlns="431189f8-a51b-453f-9f0c-3a0b3b65b12f">
      <Url>http://www.sac.edu/StudentServices/Counseling/TeacherEd/_layouts/DocIdRedir.aspx?ID=HNYXMCCMVK3K-595-47</Url>
      <Description>HNYXMCCMVK3K-595-47</Description>
    </_dlc_DocIdUrl>
  </documentManagement>
</p:properties>
</file>

<file path=customXml/itemProps1.xml><?xml version="1.0" encoding="utf-8"?>
<ds:datastoreItem xmlns:ds="http://schemas.openxmlformats.org/officeDocument/2006/customXml" ds:itemID="{B9A09575-9CA0-44C3-A2DD-226D1A40404B}"/>
</file>

<file path=customXml/itemProps2.xml><?xml version="1.0" encoding="utf-8"?>
<ds:datastoreItem xmlns:ds="http://schemas.openxmlformats.org/officeDocument/2006/customXml" ds:itemID="{521FA4B7-40CB-4550-A1F3-6348ADCCD5EE}"/>
</file>

<file path=customXml/itemProps3.xml><?xml version="1.0" encoding="utf-8"?>
<ds:datastoreItem xmlns:ds="http://schemas.openxmlformats.org/officeDocument/2006/customXml" ds:itemID="{37D192F9-60A4-4B31-BB9B-90A0851D331C}"/>
</file>

<file path=customXml/itemProps4.xml><?xml version="1.0" encoding="utf-8"?>
<ds:datastoreItem xmlns:ds="http://schemas.openxmlformats.org/officeDocument/2006/customXml" ds:itemID="{A17EA0DD-8518-42C8-9901-16F24274D3EE}"/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138</TotalTime>
  <Words>879</Words>
  <Application>Microsoft Office PowerPoint</Application>
  <PresentationFormat>On-screen Show (4:3)</PresentationFormat>
  <Paragraphs>136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Macro</vt:lpstr>
      <vt:lpstr>Engineering in the  Elementary Classroom</vt:lpstr>
      <vt:lpstr>Slide 2</vt:lpstr>
      <vt:lpstr>What is STEM education?</vt:lpstr>
      <vt:lpstr>Slide 4</vt:lpstr>
      <vt:lpstr>Why is STEM Education important? </vt:lpstr>
      <vt:lpstr>Slide 6</vt:lpstr>
      <vt:lpstr> STEM Education Develops Skills That Allow for a Deeper Understanding of Content </vt:lpstr>
      <vt:lpstr>Slide 8</vt:lpstr>
      <vt:lpstr>Slide 9</vt:lpstr>
      <vt:lpstr>Where do you start?</vt:lpstr>
      <vt:lpstr>Slide 11</vt:lpstr>
      <vt:lpstr>How to get started…</vt:lpstr>
      <vt:lpstr>How to get started…</vt:lpstr>
      <vt:lpstr>How to create an engineering project</vt:lpstr>
      <vt:lpstr>Slide 15</vt:lpstr>
      <vt:lpstr>4th Grade Examples</vt:lpstr>
      <vt:lpstr>4th Grade examples</vt:lpstr>
      <vt:lpstr>4th Grade: Language arts/engineering </vt:lpstr>
      <vt:lpstr>Sled Design</vt:lpstr>
      <vt:lpstr>4th Grade Examples</vt:lpstr>
      <vt:lpstr>5th Grade examples</vt:lpstr>
      <vt:lpstr>5th grade: Science/Engineering/Math </vt:lpstr>
      <vt:lpstr>Slide 23</vt:lpstr>
      <vt:lpstr>6th Grade Examples</vt:lpstr>
      <vt:lpstr>6th grade: Science/Engineering/Math </vt:lpstr>
      <vt:lpstr>Knee Brace Design</vt:lpstr>
      <vt:lpstr>Across grade levels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in the  4th-6th Grade Classroom</dc:title>
  <dc:creator>KBarone</dc:creator>
  <cp:lastModifiedBy>Windows User</cp:lastModifiedBy>
  <cp:revision>14</cp:revision>
  <dcterms:created xsi:type="dcterms:W3CDTF">2013-09-25T23:44:42Z</dcterms:created>
  <dcterms:modified xsi:type="dcterms:W3CDTF">2013-11-15T21:19:04Z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bf735af2-3f71-4634-8741-7f59e7f27b83</vt:lpwstr>
  </property>
</Properties>
</file>