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66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5E0E-EC11-427E-8A68-0DE93DA4051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5C536-E520-497F-888F-6B5ADAEC63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078D9-F39B-457B-B05C-0889EB776D8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CE1D8-DC03-4758-8602-8A1B556C2B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CE1D8-DC03-4758-8602-8A1B556C2B6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Working with English Learners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agarza@fullerton.edu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20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-Students must develop and/or maintain cultural competence, and the students home culture becomes a vehicle for learning.</a:t>
            </a:r>
          </a:p>
          <a:p>
            <a:endParaRPr lang="en-US" sz="3200" dirty="0" smtClean="0"/>
          </a:p>
          <a:p>
            <a:r>
              <a:rPr lang="en-US" sz="3200" dirty="0" smtClean="0"/>
              <a:t>What does this include?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3622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-Students must develop a “critical </a:t>
            </a:r>
            <a:r>
              <a:rPr lang="en-US" sz="3200" dirty="0" err="1" smtClean="0"/>
              <a:t>conciousness</a:t>
            </a:r>
            <a:r>
              <a:rPr lang="en-US" sz="3200" dirty="0" smtClean="0"/>
              <a:t>” through which they may challenge social injustice.</a:t>
            </a:r>
          </a:p>
          <a:p>
            <a:endParaRPr lang="en-US" sz="3200" dirty="0" smtClean="0"/>
          </a:p>
          <a:p>
            <a:r>
              <a:rPr lang="en-US" sz="3200" dirty="0" smtClean="0"/>
              <a:t>What might this look like?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838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6605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Culturally Relevant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9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0903"/>
            <a:ext cx="7543800" cy="4441243"/>
          </a:xfrm>
        </p:spPr>
        <p:txBody>
          <a:bodyPr>
            <a:noAutofit/>
          </a:bodyPr>
          <a:lstStyle/>
          <a:p>
            <a:r>
              <a:rPr lang="en-US" sz="3200" dirty="0" smtClean="0"/>
              <a:t>An emphasis on cooperation and collaboration in the classroom</a:t>
            </a:r>
          </a:p>
          <a:p>
            <a:endParaRPr lang="en-US" sz="3200" dirty="0"/>
          </a:p>
          <a:p>
            <a:r>
              <a:rPr lang="en-US" sz="3200" dirty="0" smtClean="0"/>
              <a:t>-Encouraging students to rely on and support each other </a:t>
            </a:r>
          </a:p>
          <a:p>
            <a:endParaRPr lang="en-US" sz="3200" dirty="0"/>
          </a:p>
          <a:p>
            <a:r>
              <a:rPr lang="en-US" sz="3200" dirty="0" smtClean="0"/>
              <a:t>-Including students’ real life experiences in the curriculum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309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-Allowing students to ask their own questions and search for their own answers</a:t>
            </a:r>
          </a:p>
          <a:p>
            <a:endParaRPr lang="en-US" sz="3200" dirty="0"/>
          </a:p>
          <a:p>
            <a:r>
              <a:rPr lang="en-US" sz="3200" dirty="0" smtClean="0"/>
              <a:t>-Encourage students to lead discussions &amp; other class activities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964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9882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with English Learners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25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PREREADING</a:t>
            </a:r>
          </a:p>
          <a:p>
            <a:pPr lvl="1"/>
            <a:r>
              <a:rPr lang="en-US" sz="3200" dirty="0" smtClean="0"/>
              <a:t>-Build background knowledge</a:t>
            </a:r>
          </a:p>
          <a:p>
            <a:pPr lvl="1"/>
            <a:r>
              <a:rPr lang="en-US" sz="3200" dirty="0" smtClean="0"/>
              <a:t>-Motivating the learner</a:t>
            </a:r>
          </a:p>
          <a:p>
            <a:pPr lvl="1"/>
            <a:r>
              <a:rPr lang="en-US" sz="3200" dirty="0" smtClean="0"/>
              <a:t>-Setting purpose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580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3600" dirty="0" smtClean="0"/>
              <a:t>Some pre-reading strategies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-Overview (preview of topic)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-films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-pictures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-preview in L1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992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During Reading</a:t>
            </a:r>
          </a:p>
          <a:p>
            <a:pPr lvl="1"/>
            <a:r>
              <a:rPr lang="en-US" sz="3400" dirty="0" smtClean="0"/>
              <a:t>-</a:t>
            </a:r>
            <a:r>
              <a:rPr lang="en-US" sz="3200" dirty="0" smtClean="0"/>
              <a:t>Reading with a purpose</a:t>
            </a:r>
          </a:p>
          <a:p>
            <a:pPr lvl="1"/>
            <a:r>
              <a:rPr lang="en-US" sz="3200" dirty="0" smtClean="0"/>
              <a:t>-Monitoring comprehension</a:t>
            </a:r>
          </a:p>
          <a:p>
            <a:pPr lvl="1"/>
            <a:r>
              <a:rPr lang="en-US" sz="3200" dirty="0" smtClean="0"/>
              <a:t>-Engaging background knowledge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1124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During Reading Strategies</a:t>
            </a:r>
          </a:p>
          <a:p>
            <a:pPr lvl="1"/>
            <a:r>
              <a:rPr lang="en-US" sz="3400" dirty="0" smtClean="0"/>
              <a:t>-</a:t>
            </a:r>
            <a:r>
              <a:rPr lang="en-US" sz="3200" dirty="0" smtClean="0"/>
              <a:t>Learning logs</a:t>
            </a:r>
          </a:p>
          <a:p>
            <a:pPr lvl="1"/>
            <a:r>
              <a:rPr lang="en-US" sz="3200" dirty="0" smtClean="0"/>
              <a:t>-Asking questions</a:t>
            </a:r>
          </a:p>
          <a:p>
            <a:pPr lvl="1"/>
            <a:r>
              <a:rPr lang="en-US" sz="3200" dirty="0" smtClean="0"/>
              <a:t>-Using headings/sub-headings</a:t>
            </a:r>
          </a:p>
          <a:p>
            <a:pPr lvl="1"/>
            <a:r>
              <a:rPr lang="en-US" sz="3200" dirty="0" smtClean="0"/>
              <a:t>-Answering questions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1796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-English learners should have daily English language development lessons</a:t>
            </a:r>
          </a:p>
          <a:p>
            <a:endParaRPr lang="en-US" sz="3600" dirty="0"/>
          </a:p>
          <a:p>
            <a:r>
              <a:rPr lang="en-US" sz="3600" dirty="0" smtClean="0"/>
              <a:t>-Books in both the home language and English should be available on a daily basis.  (use a checkout system, as a reward…)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181352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-</a:t>
            </a:r>
            <a:r>
              <a:rPr lang="en-US" sz="3600" dirty="0" err="1" smtClean="0"/>
              <a:t>Postreading</a:t>
            </a:r>
            <a:endParaRPr lang="en-US" sz="3600" dirty="0" smtClean="0"/>
          </a:p>
          <a:p>
            <a:pPr lvl="1"/>
            <a:r>
              <a:rPr lang="en-US" sz="3200" dirty="0" smtClean="0"/>
              <a:t>-Organizing &amp; remembering information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-Using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9638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-Post-reading strategies</a:t>
            </a:r>
          </a:p>
          <a:p>
            <a:pPr lvl="1"/>
            <a:r>
              <a:rPr lang="en-US" sz="3200" dirty="0" smtClean="0"/>
              <a:t>-Artwork</a:t>
            </a:r>
          </a:p>
          <a:p>
            <a:pPr lvl="1"/>
            <a:r>
              <a:rPr lang="en-US" sz="3200" dirty="0" smtClean="0"/>
              <a:t>-Summarizing</a:t>
            </a:r>
          </a:p>
          <a:p>
            <a:pPr lvl="1"/>
            <a:r>
              <a:rPr lang="en-US" sz="3200" dirty="0" smtClean="0"/>
              <a:t>-Publishing/dictation</a:t>
            </a:r>
          </a:p>
          <a:p>
            <a:pPr lvl="1"/>
            <a:r>
              <a:rPr lang="en-US" sz="3200" dirty="0" smtClean="0"/>
              <a:t>-Reporting</a:t>
            </a:r>
          </a:p>
          <a:p>
            <a:pPr lvl="1"/>
            <a:r>
              <a:rPr lang="en-US" sz="3200" dirty="0" smtClean="0"/>
              <a:t>-Making a film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112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27621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helpful strategies for 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88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51850"/>
            <a:ext cx="7543800" cy="3886200"/>
          </a:xfrm>
        </p:spPr>
        <p:txBody>
          <a:bodyPr>
            <a:normAutofit fontScale="77500" lnSpcReduction="2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4200" u="sng" dirty="0" smtClean="0"/>
              <a:t>Before a lesson</a:t>
            </a:r>
          </a:p>
          <a:p>
            <a:endParaRPr lang="en-US" sz="3600" u="sng" dirty="0"/>
          </a:p>
          <a:p>
            <a:pPr lvl="1"/>
            <a:r>
              <a:rPr lang="en-US" sz="3800" dirty="0" smtClean="0"/>
              <a:t>Review the concept</a:t>
            </a:r>
          </a:p>
          <a:p>
            <a:pPr marL="0" indent="0">
              <a:buNone/>
            </a:pPr>
            <a:r>
              <a:rPr lang="en-US" sz="3000" u="sng" dirty="0" smtClean="0"/>
              <a:t> </a:t>
            </a:r>
            <a:r>
              <a:rPr lang="en-US" sz="3200" u="sng" dirty="0" smtClean="0"/>
              <a:t> </a:t>
            </a:r>
          </a:p>
          <a:p>
            <a:pPr lvl="2"/>
            <a:r>
              <a:rPr lang="en-US" sz="3300" dirty="0" smtClean="0"/>
              <a:t>-in the home language (L1) if possible</a:t>
            </a:r>
          </a:p>
          <a:p>
            <a:pPr lvl="1"/>
            <a:endParaRPr lang="en-US" sz="3300" dirty="0" smtClean="0"/>
          </a:p>
          <a:p>
            <a:pPr lvl="2"/>
            <a:r>
              <a:rPr lang="en-US" sz="3300" dirty="0" smtClean="0"/>
              <a:t>-provide a book, film, </a:t>
            </a:r>
            <a:r>
              <a:rPr lang="en-US" sz="3300" dirty="0" err="1" smtClean="0"/>
              <a:t>youtube</a:t>
            </a:r>
            <a:r>
              <a:rPr lang="en-US" sz="3300" dirty="0" smtClean="0"/>
              <a:t> or information sheet (search </a:t>
            </a:r>
            <a:r>
              <a:rPr lang="en-US" sz="3300" dirty="0" err="1" smtClean="0"/>
              <a:t>google</a:t>
            </a:r>
            <a:r>
              <a:rPr lang="en-US" sz="3300" dirty="0" smtClean="0"/>
              <a:t>…)</a:t>
            </a:r>
          </a:p>
          <a:p>
            <a:pPr marL="36576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066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Before a lesson </a:t>
            </a:r>
            <a:r>
              <a:rPr lang="en-US" sz="3600" dirty="0" err="1" smtClean="0"/>
              <a:t>cont</a:t>
            </a:r>
            <a:r>
              <a:rPr lang="en-US" sz="3600" dirty="0" smtClean="0"/>
              <a:t>…</a:t>
            </a:r>
          </a:p>
          <a:p>
            <a:endParaRPr lang="en-US" sz="3600" dirty="0" smtClean="0"/>
          </a:p>
          <a:p>
            <a:pPr lvl="1"/>
            <a:r>
              <a:rPr lang="en-US" sz="3400" dirty="0" smtClean="0"/>
              <a:t>Teach key vocabulary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2766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673" y="1677131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3600" u="sng" dirty="0" smtClean="0"/>
              <a:t>During the lesson</a:t>
            </a:r>
          </a:p>
          <a:p>
            <a:endParaRPr lang="en-US" sz="3600" dirty="0" smtClean="0"/>
          </a:p>
          <a:p>
            <a:pPr lvl="1"/>
            <a:r>
              <a:rPr lang="en-US" sz="3400" dirty="0" smtClean="0"/>
              <a:t>-Use visuals, gestures, pair/share</a:t>
            </a:r>
          </a:p>
          <a:p>
            <a:pPr lvl="1"/>
            <a:endParaRPr lang="en-US" sz="3400" dirty="0" smtClean="0"/>
          </a:p>
          <a:p>
            <a:pPr lvl="1"/>
            <a:r>
              <a:rPr lang="en-US" sz="3400" dirty="0" smtClean="0"/>
              <a:t>-Assign a bilingual buddy to EL</a:t>
            </a:r>
          </a:p>
          <a:p>
            <a:pPr lvl="1"/>
            <a:endParaRPr lang="en-US" sz="3400" dirty="0" smtClean="0"/>
          </a:p>
          <a:p>
            <a:pPr lvl="1"/>
            <a:r>
              <a:rPr lang="en-US" sz="3400" dirty="0" smtClean="0"/>
              <a:t>-Repeat &amp; define key vocabulary</a:t>
            </a:r>
          </a:p>
          <a:p>
            <a:pPr marL="320040" lvl="1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11067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4400" u="sng" dirty="0" smtClean="0"/>
          </a:p>
          <a:p>
            <a:endParaRPr lang="en-US" sz="14400" u="sng" dirty="0"/>
          </a:p>
          <a:p>
            <a:endParaRPr lang="en-US" sz="14400" u="sng" dirty="0" smtClean="0"/>
          </a:p>
          <a:p>
            <a:endParaRPr lang="en-US" sz="14400" u="sng" dirty="0"/>
          </a:p>
          <a:p>
            <a:endParaRPr lang="en-US" sz="14400" u="sng" dirty="0" smtClean="0"/>
          </a:p>
          <a:p>
            <a:endParaRPr lang="en-US" sz="14400" u="sng" dirty="0"/>
          </a:p>
          <a:p>
            <a:r>
              <a:rPr lang="en-US" sz="14400" u="sng" dirty="0" smtClean="0"/>
              <a:t>-During the lesson </a:t>
            </a:r>
            <a:r>
              <a:rPr lang="en-US" sz="14400" u="sng" dirty="0" err="1" smtClean="0"/>
              <a:t>cont</a:t>
            </a:r>
            <a:r>
              <a:rPr lang="en-US" sz="14400" u="sng" dirty="0" smtClean="0"/>
              <a:t>…</a:t>
            </a:r>
          </a:p>
          <a:p>
            <a:endParaRPr lang="en-US" sz="7600" dirty="0" smtClean="0"/>
          </a:p>
          <a:p>
            <a:pPr lvl="1"/>
            <a:r>
              <a:rPr lang="en-US" sz="12800" dirty="0" smtClean="0"/>
              <a:t>-create a graphic organizer, writing or using </a:t>
            </a:r>
            <a:r>
              <a:rPr lang="en-US" sz="12800" dirty="0" err="1" smtClean="0"/>
              <a:t>pics</a:t>
            </a:r>
            <a:r>
              <a:rPr lang="en-US" sz="12800" dirty="0" smtClean="0"/>
              <a:t> of major concepts</a:t>
            </a:r>
          </a:p>
          <a:p>
            <a:pPr marL="320040" lvl="1" indent="0">
              <a:buNone/>
            </a:pPr>
            <a:r>
              <a:rPr lang="en-US" sz="12800" dirty="0" smtClean="0"/>
              <a:t>	Examples:  </a:t>
            </a:r>
            <a:r>
              <a:rPr lang="en-US" sz="12800" dirty="0" err="1" smtClean="0"/>
              <a:t>venn</a:t>
            </a:r>
            <a:r>
              <a:rPr lang="en-US" sz="12800" dirty="0" smtClean="0"/>
              <a:t> diagrams, clusters</a:t>
            </a:r>
            <a:br>
              <a:rPr lang="en-US" sz="12800" dirty="0" smtClean="0"/>
            </a:br>
            <a:r>
              <a:rPr lang="en-US" sz="12800" dirty="0" smtClean="0"/>
              <a:t>	comic strips, charts, …</a:t>
            </a:r>
          </a:p>
          <a:p>
            <a:pPr marL="320040" lvl="1" indent="0">
              <a:buNone/>
            </a:pPr>
            <a:endParaRPr lang="en-US" sz="12800" dirty="0"/>
          </a:p>
          <a:p>
            <a:pPr marL="320040" lvl="1" indent="0">
              <a:buNone/>
            </a:pPr>
            <a:r>
              <a:rPr lang="en-US" sz="12800" dirty="0" smtClean="0"/>
              <a:t>•- ask questions that are comprehensible for </a:t>
            </a:r>
            <a:r>
              <a:rPr lang="en-US" sz="12800" dirty="0" err="1" smtClean="0"/>
              <a:t>Els</a:t>
            </a:r>
            <a:r>
              <a:rPr lang="en-US" sz="12800" dirty="0" smtClean="0"/>
              <a:t> (watch sequence of questions, ask questions that require one-word answers…) </a:t>
            </a:r>
          </a:p>
          <a:p>
            <a:pPr marL="320040" lvl="1" indent="0">
              <a:buNone/>
            </a:pPr>
            <a:endParaRPr lang="en-US" sz="12800" dirty="0"/>
          </a:p>
          <a:p>
            <a:pPr marL="320040" lvl="1" indent="0">
              <a:buNone/>
            </a:pPr>
            <a:endParaRPr lang="en-US" sz="12800" dirty="0" smtClean="0"/>
          </a:p>
          <a:p>
            <a:pPr marL="320040" lvl="1" indent="0">
              <a:buNone/>
            </a:pPr>
            <a:endParaRPr lang="en-US" sz="3400" dirty="0" smtClean="0"/>
          </a:p>
          <a:p>
            <a:pPr marL="320040" lvl="1" indent="0">
              <a:buNone/>
            </a:pPr>
            <a:endParaRPr lang="en-US" sz="3400" dirty="0"/>
          </a:p>
          <a:p>
            <a:pPr marL="320040" lvl="1" indent="0">
              <a:buNone/>
            </a:pPr>
            <a:endParaRPr lang="en-US" sz="3400" dirty="0" smtClean="0"/>
          </a:p>
          <a:p>
            <a:pPr marL="320040" lvl="1" indent="0">
              <a:buNone/>
            </a:pPr>
            <a:r>
              <a:rPr lang="en-US" sz="3400" dirty="0"/>
              <a:t>	</a:t>
            </a:r>
            <a:endParaRPr lang="en-US" sz="3400" dirty="0" smtClean="0"/>
          </a:p>
          <a:p>
            <a:pPr marL="320040" lvl="1" indent="0">
              <a:buNone/>
            </a:pPr>
            <a:r>
              <a:rPr lang="en-US" sz="3400" dirty="0"/>
              <a:t>	</a:t>
            </a:r>
            <a:endParaRPr lang="en-US" sz="3400" dirty="0" smtClean="0"/>
          </a:p>
          <a:p>
            <a:pPr lvl="1"/>
            <a:endParaRPr lang="en-US" sz="3400" u="sng" dirty="0"/>
          </a:p>
        </p:txBody>
      </p:sp>
    </p:spTree>
    <p:extLst>
      <p:ext uri="{BB962C8B-B14F-4D97-AF65-F5344CB8AC3E}">
        <p14:creationId xmlns:p14="http://schemas.microsoft.com/office/powerpoint/2010/main" xmlns="" val="29728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u="sng" dirty="0" smtClean="0"/>
              <a:t>During the lesson </a:t>
            </a:r>
            <a:r>
              <a:rPr lang="en-US" sz="3900" u="sng" dirty="0" err="1" smtClean="0"/>
              <a:t>cont</a:t>
            </a:r>
            <a:r>
              <a:rPr lang="en-US" sz="3900" u="sng" dirty="0" smtClean="0"/>
              <a:t>…</a:t>
            </a:r>
          </a:p>
          <a:p>
            <a:endParaRPr lang="en-US" sz="3600" dirty="0" smtClean="0"/>
          </a:p>
          <a:p>
            <a:pPr lvl="1"/>
            <a:r>
              <a:rPr lang="en-US" sz="3400" dirty="0" smtClean="0"/>
              <a:t> Review the major concepts at the end of the lesson.</a:t>
            </a:r>
            <a:r>
              <a:rPr lang="en-US" sz="3400" dirty="0"/>
              <a:t> </a:t>
            </a:r>
            <a:r>
              <a:rPr lang="en-US" sz="3400" dirty="0" smtClean="0"/>
              <a:t>–</a:t>
            </a:r>
          </a:p>
          <a:p>
            <a:pPr lvl="1"/>
            <a:endParaRPr lang="en-US" sz="3400" dirty="0"/>
          </a:p>
          <a:p>
            <a:pPr lvl="1"/>
            <a:r>
              <a:rPr lang="en-US" sz="3400" dirty="0" smtClean="0"/>
              <a:t>encourage </a:t>
            </a:r>
            <a:r>
              <a:rPr lang="en-US" sz="3400" dirty="0"/>
              <a:t>students to add a sentence using the vocabulary to their vocabulary journal</a:t>
            </a:r>
          </a:p>
        </p:txBody>
      </p:sp>
    </p:spTree>
    <p:extLst>
      <p:ext uri="{BB962C8B-B14F-4D97-AF65-F5344CB8AC3E}">
        <p14:creationId xmlns:p14="http://schemas.microsoft.com/office/powerpoint/2010/main" xmlns="" val="29035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050" y="851924"/>
            <a:ext cx="7701750" cy="3720075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After the lesson</a:t>
            </a:r>
          </a:p>
          <a:p>
            <a:pPr lvl="1"/>
            <a:r>
              <a:rPr lang="en-US" sz="3400" dirty="0" smtClean="0"/>
              <a:t>-Modify the task for </a:t>
            </a:r>
            <a:r>
              <a:rPr lang="en-US" sz="3400" dirty="0" err="1" smtClean="0"/>
              <a:t>Els</a:t>
            </a:r>
            <a:r>
              <a:rPr lang="en-US" sz="3400" dirty="0" smtClean="0"/>
              <a:t> based on their English fluency</a:t>
            </a:r>
          </a:p>
          <a:p>
            <a:pPr marL="320040" lvl="1" indent="0">
              <a:buNone/>
            </a:pPr>
            <a:r>
              <a:rPr lang="en-US" sz="3400" dirty="0" smtClean="0"/>
              <a:t> </a:t>
            </a:r>
          </a:p>
          <a:p>
            <a:pPr lvl="1"/>
            <a:r>
              <a:rPr lang="en-US" sz="3400" dirty="0" smtClean="0"/>
              <a:t>Ex:  instead of a paragraph, a sentence, or a pic and </a:t>
            </a:r>
            <a:r>
              <a:rPr lang="en-US" sz="3400" dirty="0" err="1" smtClean="0"/>
              <a:t>dication</a:t>
            </a:r>
            <a:endParaRPr lang="en-US" sz="3400" dirty="0" smtClean="0"/>
          </a:p>
          <a:p>
            <a:pPr marL="320040" lvl="1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13226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Taken from:  </a:t>
            </a:r>
          </a:p>
          <a:p>
            <a:r>
              <a:rPr lang="en-US" dirty="0" smtClean="0"/>
              <a:t>Bennett, C. (2011).  Comprehensive Multicultural 	Education:  Theory and Practice.  Boston, Mass.  	Pearson</a:t>
            </a:r>
          </a:p>
          <a:p>
            <a:endParaRPr lang="en-US" dirty="0"/>
          </a:p>
          <a:p>
            <a:r>
              <a:rPr lang="en-US" dirty="0" err="1" smtClean="0"/>
              <a:t>Peregoy</a:t>
            </a:r>
            <a:r>
              <a:rPr lang="en-US" dirty="0" smtClean="0"/>
              <a:t>, S. and Boyle, O. (2013).  Reading, Writing and 	Learning in ESL.  (8</a:t>
            </a:r>
            <a:r>
              <a:rPr lang="en-US" baseline="30000" dirty="0" smtClean="0"/>
              <a:t>th</a:t>
            </a:r>
            <a:r>
              <a:rPr lang="en-US" dirty="0" smtClean="0"/>
              <a:t> ed.).  Boston, Mass.  Pearson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08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Eight Characteristics of Teachers who have attained high level of racial and cultural competence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667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-Are very comfortable with students</a:t>
            </a:r>
          </a:p>
          <a:p>
            <a:endParaRPr lang="en-US" sz="3200" dirty="0" smtClean="0"/>
          </a:p>
          <a:p>
            <a:r>
              <a:rPr lang="en-US" sz="3200" dirty="0" smtClean="0"/>
              <a:t>-Engage students all the time</a:t>
            </a:r>
          </a:p>
          <a:p>
            <a:endParaRPr lang="en-US" sz="3200" dirty="0" smtClean="0"/>
          </a:p>
          <a:p>
            <a:r>
              <a:rPr lang="en-US" sz="3200" dirty="0" smtClean="0"/>
              <a:t>-Have a personal positive connection with each student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474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85633"/>
            <a:ext cx="7543800" cy="4850812"/>
          </a:xfrm>
        </p:spPr>
        <p:txBody>
          <a:bodyPr>
            <a:noAutofit/>
          </a:bodyPr>
          <a:lstStyle/>
          <a:p>
            <a:r>
              <a:rPr lang="en-US" sz="3200" dirty="0" smtClean="0"/>
              <a:t>-Have very high expectations for each student and follow through with them</a:t>
            </a:r>
          </a:p>
          <a:p>
            <a:endParaRPr lang="en-US" sz="3200" dirty="0"/>
          </a:p>
          <a:p>
            <a:r>
              <a:rPr lang="en-US" sz="3200" dirty="0" smtClean="0"/>
              <a:t>-Accept total responsibility for any students lack of success  (persistence pays off)</a:t>
            </a:r>
          </a:p>
          <a:p>
            <a:endParaRPr lang="en-US" sz="3200" dirty="0"/>
          </a:p>
          <a:p>
            <a:r>
              <a:rPr lang="en-US" sz="3200" dirty="0" smtClean="0"/>
              <a:t>-Have a strong positive relationship with all the parents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466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 Constantly reflect on their practice &amp; include others in the assessment of their practice</a:t>
            </a:r>
          </a:p>
          <a:p>
            <a:endParaRPr lang="en-US" sz="3200" dirty="0"/>
          </a:p>
          <a:p>
            <a:r>
              <a:rPr lang="en-US" sz="3200" dirty="0" smtClean="0"/>
              <a:t>- Develop and use culturally relevant lessons on a regular basis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747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1" y="877676"/>
            <a:ext cx="6428074" cy="15686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Principles of Culturally Relevant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9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-Students must experience academic success, including literacy, numeracy, and the technological, social and political skills they need to be active participants in a democracy.  Self esteem accompanies genuine academic success.</a:t>
            </a:r>
          </a:p>
          <a:p>
            <a:endParaRPr lang="en-US" sz="3200" dirty="0" smtClean="0"/>
          </a:p>
          <a:p>
            <a:r>
              <a:rPr lang="en-US" sz="3200" dirty="0" smtClean="0"/>
              <a:t>What does this mean?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2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A1624D501E54C80EAF1A6FAE4667D" ma:contentTypeVersion="2" ma:contentTypeDescription="Create a new document." ma:contentTypeScope="" ma:versionID="a8272e210701ee571fff241f191ee0a9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e6353f0dc6dad75b3299a186dab23e57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HNYXMCCMVK3K-595-60</_dlc_DocId>
    <_dlc_DocIdUrl xmlns="431189f8-a51b-453f-9f0c-3a0b3b65b12f">
      <Url>http://www.sac.edu/StudentServices/Counseling/TeacherEd/_layouts/DocIdRedir.aspx?ID=HNYXMCCMVK3K-595-60</Url>
      <Description>HNYXMCCMVK3K-595-60</Description>
    </_dlc_DocIdUrl>
  </documentManagement>
</p:properties>
</file>

<file path=customXml/itemProps1.xml><?xml version="1.0" encoding="utf-8"?>
<ds:datastoreItem xmlns:ds="http://schemas.openxmlformats.org/officeDocument/2006/customXml" ds:itemID="{023871F1-6996-44B2-A3CB-B3034C3342B1}"/>
</file>

<file path=customXml/itemProps2.xml><?xml version="1.0" encoding="utf-8"?>
<ds:datastoreItem xmlns:ds="http://schemas.openxmlformats.org/officeDocument/2006/customXml" ds:itemID="{AFE39A59-40FD-43B6-B5F0-4D227681E53F}"/>
</file>

<file path=customXml/itemProps3.xml><?xml version="1.0" encoding="utf-8"?>
<ds:datastoreItem xmlns:ds="http://schemas.openxmlformats.org/officeDocument/2006/customXml" ds:itemID="{0A931348-F7CD-416F-BE91-91C84D8F1F10}"/>
</file>

<file path=customXml/itemProps4.xml><?xml version="1.0" encoding="utf-8"?>
<ds:datastoreItem xmlns:ds="http://schemas.openxmlformats.org/officeDocument/2006/customXml" ds:itemID="{EAF6D391-721E-4E6A-9CBC-1B4B44036D0E}"/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1107</TotalTime>
  <Words>557</Words>
  <Application>Microsoft Office PowerPoint</Application>
  <PresentationFormat>On-screen Show (4:3)</PresentationFormat>
  <Paragraphs>148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Newsprint</vt:lpstr>
      <vt:lpstr>Working with English Learners</vt:lpstr>
      <vt:lpstr>Slide 2</vt:lpstr>
      <vt:lpstr>Slide 3</vt:lpstr>
      <vt:lpstr>Slide 4</vt:lpstr>
      <vt:lpstr>Slide 5</vt:lpstr>
      <vt:lpstr>Slide 6</vt:lpstr>
      <vt:lpstr>Slide 7</vt:lpstr>
      <vt:lpstr>Principles of Culturally Relevant Teaching</vt:lpstr>
      <vt:lpstr>Slide 9</vt:lpstr>
      <vt:lpstr>Slide 10</vt:lpstr>
      <vt:lpstr>Slide 11</vt:lpstr>
      <vt:lpstr>Examples of Culturally Relevant Teaching</vt:lpstr>
      <vt:lpstr>Slide 13</vt:lpstr>
      <vt:lpstr>Slide 14</vt:lpstr>
      <vt:lpstr>Working with English Learners</vt:lpstr>
      <vt:lpstr>Slide 16</vt:lpstr>
      <vt:lpstr>Slide 17</vt:lpstr>
      <vt:lpstr>Slide 18</vt:lpstr>
      <vt:lpstr>Slide 19</vt:lpstr>
      <vt:lpstr>Slide 20</vt:lpstr>
      <vt:lpstr>Slide 21</vt:lpstr>
      <vt:lpstr>Other helpful strategies for ELs</vt:lpstr>
      <vt:lpstr>Slide 23</vt:lpstr>
      <vt:lpstr>Slide 24</vt:lpstr>
      <vt:lpstr>Slide 25</vt:lpstr>
      <vt:lpstr>Slide 26</vt:lpstr>
      <vt:lpstr>Slide 27</vt:lpstr>
      <vt:lpstr>Slide 28</vt:lpstr>
    </vt:vector>
  </TitlesOfParts>
  <Company>Cal State Fullerton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English Learners</dc:title>
  <dc:creator>Tuffy Titan</dc:creator>
  <cp:lastModifiedBy>Windows User</cp:lastModifiedBy>
  <cp:revision>25</cp:revision>
  <dcterms:created xsi:type="dcterms:W3CDTF">2014-11-15T04:56:55Z</dcterms:created>
  <dcterms:modified xsi:type="dcterms:W3CDTF">2014-11-19T00:24:11Z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0x010100B26A1624D501E54C80EAF1A6FAE4667D</vt:lpwstr>
  </property>
  <property fmtid="{D5CDD505-2E9C-101B-9397-08002B2CF9AE}" pid="3" name="_dlc_DocIdItemGuid">
    <vt:lpwstr>7d669ed8-1515-4aeb-b221-c0ef979c69e8</vt:lpwstr>
  </property>
</Properties>
</file>