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8.xml" ContentType="application/vnd.openxmlformats-officedocument.presentationml.slide+xml"/>
  <Override PartName="/ppt/slides/slide4.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3.xml" ContentType="application/vnd.openxmlformats-officedocument.presentationml.slide+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7"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5" autoAdjust="0"/>
    <p:restoredTop sz="94660"/>
  </p:normalViewPr>
  <p:slideViewPr>
    <p:cSldViewPr snapToGrid="0">
      <p:cViewPr varScale="1">
        <p:scale>
          <a:sx n="85" d="100"/>
          <a:sy n="85" d="100"/>
        </p:scale>
        <p:origin x="38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17" Type="http://schemas.openxmlformats.org/officeDocument/2006/relationships/customXml" Target="../customXml/item4.xml"/><Relationship Id="rId2" Type="http://schemas.openxmlformats.org/officeDocument/2006/relationships/slide" Target="slides/slide1.xml"/><Relationship Id="rId16"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ustomXml" Target="../customXml/item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12/8/2020</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12/8/2020</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12/8/2020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12/8/2020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12/8/2020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12/8/2020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12/8/2020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12/8/2020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12/8/2020</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rpgroup.org/Our-Projects/Student-Support-Re-defined/SuccessFactorsFramework" TargetMode="External"/><Relationship Id="rId2" Type="http://schemas.openxmlformats.org/officeDocument/2006/relationships/hyperlink" Target="https://www.niu.edu/keepteaching/workshops/equity-in-virtual-learning.shtml" TargetMode="Externa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7E18FF-6CB9-4EBA-970E-E05737622846}"/>
              </a:ext>
            </a:extLst>
          </p:cNvPr>
          <p:cNvSpPr>
            <a:spLocks noGrp="1"/>
          </p:cNvSpPr>
          <p:nvPr>
            <p:ph type="ctrTitle"/>
          </p:nvPr>
        </p:nvSpPr>
        <p:spPr/>
        <p:txBody>
          <a:bodyPr/>
          <a:lstStyle/>
          <a:p>
            <a:r>
              <a:rPr lang="en-US" sz="5400" b="1" dirty="0"/>
              <a:t>Student Equity Achievement Program Committee Highlights</a:t>
            </a:r>
          </a:p>
        </p:txBody>
      </p:sp>
      <p:sp>
        <p:nvSpPr>
          <p:cNvPr id="3" name="Subtitle 2">
            <a:extLst>
              <a:ext uri="{FF2B5EF4-FFF2-40B4-BE49-F238E27FC236}">
                <a16:creationId xmlns:a16="http://schemas.microsoft.com/office/drawing/2014/main" id="{0758BD35-45FE-43B7-934B-E6B698A81507}"/>
              </a:ext>
            </a:extLst>
          </p:cNvPr>
          <p:cNvSpPr>
            <a:spLocks noGrp="1"/>
          </p:cNvSpPr>
          <p:nvPr>
            <p:ph type="subTitle" idx="1"/>
          </p:nvPr>
        </p:nvSpPr>
        <p:spPr/>
        <p:txBody>
          <a:bodyPr/>
          <a:lstStyle/>
          <a:p>
            <a:r>
              <a:rPr lang="en-US" b="1" dirty="0"/>
              <a:t>Thursday, December 3</a:t>
            </a:r>
            <a:r>
              <a:rPr lang="en-US" b="1" baseline="30000" dirty="0"/>
              <a:t>rd</a:t>
            </a:r>
            <a:r>
              <a:rPr lang="en-US" b="1" dirty="0"/>
              <a:t>, 2020 Meeting</a:t>
            </a:r>
          </a:p>
        </p:txBody>
      </p:sp>
    </p:spTree>
    <p:extLst>
      <p:ext uri="{BB962C8B-B14F-4D97-AF65-F5344CB8AC3E}">
        <p14:creationId xmlns:p14="http://schemas.microsoft.com/office/powerpoint/2010/main" val="29132781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normAutofit/>
          </a:bodyPr>
          <a:lstStyle/>
          <a:p>
            <a:r>
              <a:rPr lang="en-US" sz="4000" dirty="0"/>
              <a:t>Timeline for 2020-2021 SEAP Funding</a:t>
            </a:r>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1844532422"/>
              </p:ext>
            </p:extLst>
          </p:nvPr>
        </p:nvGraphicFramePr>
        <p:xfrm>
          <a:off x="1104900" y="1495425"/>
          <a:ext cx="9982200" cy="5181600"/>
        </p:xfrm>
        <a:graphic>
          <a:graphicData uri="http://schemas.openxmlformats.org/drawingml/2006/table">
            <a:tbl>
              <a:tblPr firstRow="1" bandRow="1">
                <a:tableStyleId>{69CF1AB2-1976-4502-BF36-3FF5EA218861}</a:tableStyleId>
              </a:tblPr>
              <a:tblGrid>
                <a:gridCol w="2476500">
                  <a:extLst>
                    <a:ext uri="{9D8B030D-6E8A-4147-A177-3AD203B41FA5}">
                      <a16:colId xmlns:a16="http://schemas.microsoft.com/office/drawing/2014/main" val="961861938"/>
                    </a:ext>
                  </a:extLst>
                </a:gridCol>
                <a:gridCol w="7505700">
                  <a:extLst>
                    <a:ext uri="{9D8B030D-6E8A-4147-A177-3AD203B41FA5}">
                      <a16:colId xmlns:a16="http://schemas.microsoft.com/office/drawing/2014/main" val="1891684423"/>
                    </a:ext>
                  </a:extLst>
                </a:gridCol>
              </a:tblGrid>
              <a:tr h="370840">
                <a:tc>
                  <a:txBody>
                    <a:bodyPr/>
                    <a:lstStyle/>
                    <a:p>
                      <a:r>
                        <a:rPr lang="en-US" sz="2100" b="0" dirty="0"/>
                        <a:t>Mid-February</a:t>
                      </a:r>
                    </a:p>
                  </a:txBody>
                  <a:tcPr/>
                </a:tc>
                <a:tc>
                  <a:txBody>
                    <a:bodyPr/>
                    <a:lstStyle/>
                    <a:p>
                      <a:r>
                        <a:rPr lang="en-US" sz="2100" b="0" dirty="0"/>
                        <a:t>Student</a:t>
                      </a:r>
                      <a:r>
                        <a:rPr lang="en-US" sz="2100" b="0" baseline="0" dirty="0"/>
                        <a:t> Equity funding request forms are sent out college wide</a:t>
                      </a:r>
                      <a:endParaRPr lang="en-US" sz="2100" b="0" dirty="0"/>
                    </a:p>
                  </a:txBody>
                  <a:tcPr/>
                </a:tc>
                <a:extLst>
                  <a:ext uri="{0D108BD9-81ED-4DB2-BD59-A6C34878D82A}">
                    <a16:rowId xmlns:a16="http://schemas.microsoft.com/office/drawing/2014/main" val="1490135829"/>
                  </a:ext>
                </a:extLst>
              </a:tr>
              <a:tr h="370840">
                <a:tc>
                  <a:txBody>
                    <a:bodyPr/>
                    <a:lstStyle/>
                    <a:p>
                      <a:r>
                        <a:rPr lang="en-US" sz="2100" b="0" dirty="0"/>
                        <a:t>Late March</a:t>
                      </a:r>
                    </a:p>
                  </a:txBody>
                  <a:tcPr/>
                </a:tc>
                <a:tc>
                  <a:txBody>
                    <a:bodyPr/>
                    <a:lstStyle/>
                    <a:p>
                      <a:r>
                        <a:rPr lang="en-US" sz="2100" b="0" dirty="0"/>
                        <a:t>Funding</a:t>
                      </a:r>
                      <a:r>
                        <a:rPr lang="en-US" sz="2100" b="0" baseline="0" dirty="0"/>
                        <a:t> r</a:t>
                      </a:r>
                      <a:r>
                        <a:rPr lang="en-US" sz="2100" b="0" dirty="0"/>
                        <a:t>equests are due</a:t>
                      </a:r>
                      <a:r>
                        <a:rPr lang="en-US" sz="2100" b="0" baseline="0" dirty="0"/>
                        <a:t> back to </a:t>
                      </a:r>
                      <a:r>
                        <a:rPr lang="en-US" sz="2100" b="1" u="sng" baseline="0" dirty="0"/>
                        <a:t>Office of Student Success, Equity, and Inclusion</a:t>
                      </a:r>
                      <a:endParaRPr lang="en-US" sz="2100" b="1" u="sng" dirty="0"/>
                    </a:p>
                  </a:txBody>
                  <a:tcPr/>
                </a:tc>
                <a:extLst>
                  <a:ext uri="{0D108BD9-81ED-4DB2-BD59-A6C34878D82A}">
                    <a16:rowId xmlns:a16="http://schemas.microsoft.com/office/drawing/2014/main" val="2059383564"/>
                  </a:ext>
                </a:extLst>
              </a:tr>
              <a:tr h="370840">
                <a:tc>
                  <a:txBody>
                    <a:bodyPr/>
                    <a:lstStyle/>
                    <a:p>
                      <a:r>
                        <a:rPr lang="en-US" sz="2100" b="0" dirty="0"/>
                        <a:t>April</a:t>
                      </a:r>
                    </a:p>
                  </a:txBody>
                  <a:tcPr/>
                </a:tc>
                <a:tc>
                  <a:txBody>
                    <a:bodyPr/>
                    <a:lstStyle/>
                    <a:p>
                      <a:r>
                        <a:rPr lang="en-US" sz="2100" b="0" dirty="0"/>
                        <a:t>Committee reviews</a:t>
                      </a:r>
                      <a:r>
                        <a:rPr lang="en-US" sz="2100" b="0" baseline="0" dirty="0"/>
                        <a:t> submitted funding requests</a:t>
                      </a:r>
                      <a:endParaRPr lang="en-US" sz="2100" b="0" dirty="0"/>
                    </a:p>
                  </a:txBody>
                  <a:tcPr/>
                </a:tc>
                <a:extLst>
                  <a:ext uri="{0D108BD9-81ED-4DB2-BD59-A6C34878D82A}">
                    <a16:rowId xmlns:a16="http://schemas.microsoft.com/office/drawing/2014/main" val="1610659042"/>
                  </a:ext>
                </a:extLst>
              </a:tr>
              <a:tr h="370840">
                <a:tc>
                  <a:txBody>
                    <a:bodyPr/>
                    <a:lstStyle/>
                    <a:p>
                      <a:r>
                        <a:rPr lang="en-US" sz="2100" b="0" dirty="0"/>
                        <a:t>Late April</a:t>
                      </a:r>
                    </a:p>
                  </a:txBody>
                  <a:tcPr/>
                </a:tc>
                <a:tc>
                  <a:txBody>
                    <a:bodyPr/>
                    <a:lstStyle/>
                    <a:p>
                      <a:r>
                        <a:rPr lang="en-US" sz="2100" b="0" dirty="0"/>
                        <a:t>Funded</a:t>
                      </a:r>
                      <a:r>
                        <a:rPr lang="en-US" sz="2100" b="0" baseline="0" dirty="0"/>
                        <a:t> equity requests are announced</a:t>
                      </a:r>
                      <a:endParaRPr lang="en-US" sz="2100" b="0" dirty="0"/>
                    </a:p>
                  </a:txBody>
                  <a:tcPr/>
                </a:tc>
                <a:extLst>
                  <a:ext uri="{0D108BD9-81ED-4DB2-BD59-A6C34878D82A}">
                    <a16:rowId xmlns:a16="http://schemas.microsoft.com/office/drawing/2014/main" val="1445119001"/>
                  </a:ext>
                </a:extLst>
              </a:tr>
              <a:tr h="370840">
                <a:tc>
                  <a:txBody>
                    <a:bodyPr/>
                    <a:lstStyle/>
                    <a:p>
                      <a:r>
                        <a:rPr lang="en-US" sz="2100" b="0" dirty="0"/>
                        <a:t>Early </a:t>
                      </a:r>
                      <a:r>
                        <a:rPr lang="en-US" sz="2100" b="0" strike="sngStrike" dirty="0"/>
                        <a:t>December </a:t>
                      </a:r>
                      <a:r>
                        <a:rPr lang="en-US" sz="2100" b="0" strike="noStrike" dirty="0">
                          <a:highlight>
                            <a:srgbClr val="FFFF00"/>
                          </a:highlight>
                        </a:rPr>
                        <a:t>November (Nov. 11</a:t>
                      </a:r>
                      <a:r>
                        <a:rPr lang="en-US" sz="2100" b="0" strike="noStrike" baseline="30000" dirty="0">
                          <a:highlight>
                            <a:srgbClr val="FFFF00"/>
                          </a:highlight>
                        </a:rPr>
                        <a:t>th</a:t>
                      </a:r>
                      <a:r>
                        <a:rPr lang="en-US" sz="2100" b="0" strike="noStrike" dirty="0">
                          <a:highlight>
                            <a:srgbClr val="FFFF00"/>
                          </a:highlight>
                        </a:rPr>
                        <a:t>, 2020)</a:t>
                      </a:r>
                    </a:p>
                  </a:txBody>
                  <a:tcPr/>
                </a:tc>
                <a:tc>
                  <a:txBody>
                    <a:bodyPr/>
                    <a:lstStyle/>
                    <a:p>
                      <a:r>
                        <a:rPr lang="en-US" sz="2100" b="0" dirty="0"/>
                        <a:t>Guidelines for Mid-Year Report are sent to requestors</a:t>
                      </a:r>
                      <a:r>
                        <a:rPr lang="en-US" sz="2100" b="0" baseline="0" dirty="0"/>
                        <a:t> of funded projects</a:t>
                      </a:r>
                      <a:endParaRPr lang="en-US" sz="2100" b="0" dirty="0"/>
                    </a:p>
                  </a:txBody>
                  <a:tcPr/>
                </a:tc>
                <a:extLst>
                  <a:ext uri="{0D108BD9-81ED-4DB2-BD59-A6C34878D82A}">
                    <a16:rowId xmlns:a16="http://schemas.microsoft.com/office/drawing/2014/main" val="1661773141"/>
                  </a:ext>
                </a:extLst>
              </a:tr>
              <a:tr h="370840">
                <a:tc>
                  <a:txBody>
                    <a:bodyPr/>
                    <a:lstStyle/>
                    <a:p>
                      <a:r>
                        <a:rPr lang="en-US" sz="2100" dirty="0"/>
                        <a:t>Prior to December Holiday</a:t>
                      </a:r>
                    </a:p>
                  </a:txBody>
                  <a:tcPr>
                    <a:lnB w="12700" cap="flat" cmpd="sng" algn="ctr">
                      <a:solidFill>
                        <a:schemeClr val="tx1"/>
                      </a:solidFill>
                      <a:prstDash val="solid"/>
                      <a:round/>
                      <a:headEnd type="none" w="med" len="med"/>
                      <a:tailEnd type="none" w="med" len="med"/>
                    </a:lnB>
                  </a:tcPr>
                </a:tc>
                <a:tc>
                  <a:txBody>
                    <a:bodyPr/>
                    <a:lstStyle/>
                    <a:p>
                      <a:r>
                        <a:rPr lang="en-US" sz="2100" dirty="0"/>
                        <a:t>Requestors</a:t>
                      </a:r>
                      <a:r>
                        <a:rPr lang="en-US" sz="2100" baseline="0" dirty="0"/>
                        <a:t> of funded projects submit requests to research department for Mid-Year Report data</a:t>
                      </a:r>
                      <a:endParaRPr lang="en-US" sz="2100"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14407096"/>
                  </a:ext>
                </a:extLst>
              </a:tr>
              <a:tr h="370840">
                <a:tc>
                  <a:txBody>
                    <a:bodyPr/>
                    <a:lstStyle/>
                    <a:p>
                      <a:r>
                        <a:rPr lang="en-US" sz="2100" b="0" dirty="0"/>
                        <a:t>January 29</a:t>
                      </a:r>
                      <a:r>
                        <a:rPr lang="en-US" sz="2100" b="0" baseline="30000" dirty="0"/>
                        <a:t>th</a:t>
                      </a:r>
                      <a:r>
                        <a:rPr lang="en-US" sz="2100" b="0" dirty="0"/>
                        <a:t>, 2021</a:t>
                      </a:r>
                    </a:p>
                  </a:txBody>
                  <a:tcPr>
                    <a:lnT w="12700" cap="flat" cmpd="sng" algn="ctr">
                      <a:solidFill>
                        <a:schemeClr val="tx1"/>
                      </a:solidFill>
                      <a:prstDash val="solid"/>
                      <a:round/>
                      <a:headEnd type="none" w="med" len="med"/>
                      <a:tailEnd type="none" w="med" len="med"/>
                    </a:lnT>
                  </a:tcPr>
                </a:tc>
                <a:tc>
                  <a:txBody>
                    <a:bodyPr/>
                    <a:lstStyle/>
                    <a:p>
                      <a:r>
                        <a:rPr lang="en-US" sz="2100" b="0" dirty="0"/>
                        <a:t>Mid-Year Reports are due to</a:t>
                      </a:r>
                      <a:r>
                        <a:rPr lang="en-US" sz="2100" b="0" baseline="0" dirty="0"/>
                        <a:t> the </a:t>
                      </a:r>
                      <a:r>
                        <a:rPr lang="en-US" sz="2100" b="1" u="sng" baseline="0" dirty="0"/>
                        <a:t>Office of Student Success, Equity, and Inclusion</a:t>
                      </a:r>
                      <a:endParaRPr lang="en-US" sz="2100" b="1" u="sng" dirty="0"/>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797038011"/>
                  </a:ext>
                </a:extLst>
              </a:tr>
              <a:tr h="370840">
                <a:tc gridSpan="2">
                  <a:txBody>
                    <a:bodyPr/>
                    <a:lstStyle/>
                    <a:p>
                      <a:pPr algn="ctr"/>
                      <a:r>
                        <a:rPr lang="en-US" sz="2000" b="1" dirty="0"/>
                        <a:t>Allocated funds must be</a:t>
                      </a:r>
                      <a:r>
                        <a:rPr lang="en-US" sz="2000" b="1" baseline="0" dirty="0"/>
                        <a:t> used between July 1, 2020 and June 30, 2021;</a:t>
                      </a:r>
                    </a:p>
                    <a:p>
                      <a:pPr algn="ctr"/>
                      <a:r>
                        <a:rPr lang="en-US" sz="2000" b="1" baseline="0" dirty="0"/>
                        <a:t>there is no carryover of funds to the next year.</a:t>
                      </a:r>
                      <a:endParaRPr lang="en-US" sz="2000" b="1" dirty="0"/>
                    </a:p>
                  </a:txBody>
                  <a:tcPr/>
                </a:tc>
                <a:tc hMerge="1">
                  <a:txBody>
                    <a:bodyPr/>
                    <a:lstStyle/>
                    <a:p>
                      <a:endParaRPr lang="en-US" b="0" dirty="0"/>
                    </a:p>
                  </a:txBody>
                  <a:tcPr/>
                </a:tc>
                <a:extLst>
                  <a:ext uri="{0D108BD9-81ED-4DB2-BD59-A6C34878D82A}">
                    <a16:rowId xmlns:a16="http://schemas.microsoft.com/office/drawing/2014/main" val="1234676579"/>
                  </a:ext>
                </a:extLst>
              </a:tr>
            </a:tbl>
          </a:graphicData>
        </a:graphic>
      </p:graphicFrame>
      <p:pic>
        <p:nvPicPr>
          <p:cNvPr id="5" name="Picture 4"/>
          <p:cNvPicPr>
            <a:picLocks noChangeAspect="1"/>
          </p:cNvPicPr>
          <p:nvPr/>
        </p:nvPicPr>
        <p:blipFill>
          <a:blip r:embed="rId2"/>
          <a:stretch>
            <a:fillRect/>
          </a:stretch>
        </p:blipFill>
        <p:spPr>
          <a:xfrm>
            <a:off x="9767215" y="6184747"/>
            <a:ext cx="2334970" cy="603556"/>
          </a:xfrm>
          <a:prstGeom prst="rect">
            <a:avLst/>
          </a:prstGeom>
        </p:spPr>
      </p:pic>
    </p:spTree>
    <p:extLst>
      <p:ext uri="{BB962C8B-B14F-4D97-AF65-F5344CB8AC3E}">
        <p14:creationId xmlns:p14="http://schemas.microsoft.com/office/powerpoint/2010/main" val="16542553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410C17-BBA4-4E81-9B9C-2833C9D87EE2}"/>
              </a:ext>
            </a:extLst>
          </p:cNvPr>
          <p:cNvSpPr>
            <a:spLocks noGrp="1"/>
          </p:cNvSpPr>
          <p:nvPr>
            <p:ph type="title"/>
          </p:nvPr>
        </p:nvSpPr>
        <p:spPr>
          <a:xfrm>
            <a:off x="1452880" y="259080"/>
            <a:ext cx="9601200" cy="675640"/>
          </a:xfrm>
        </p:spPr>
        <p:txBody>
          <a:bodyPr>
            <a:normAutofit fontScale="90000"/>
          </a:bodyPr>
          <a:lstStyle/>
          <a:p>
            <a:pPr algn="ctr"/>
            <a:r>
              <a:rPr lang="en-US" dirty="0"/>
              <a:t>Equity Request </a:t>
            </a:r>
          </a:p>
        </p:txBody>
      </p:sp>
      <p:graphicFrame>
        <p:nvGraphicFramePr>
          <p:cNvPr id="14" name="Table 13">
            <a:extLst>
              <a:ext uri="{FF2B5EF4-FFF2-40B4-BE49-F238E27FC236}">
                <a16:creationId xmlns:a16="http://schemas.microsoft.com/office/drawing/2014/main" id="{B0F368B5-ACC3-4758-8033-C25E5CD7806D}"/>
              </a:ext>
            </a:extLst>
          </p:cNvPr>
          <p:cNvGraphicFramePr>
            <a:graphicFrameLocks noGrp="1"/>
          </p:cNvGraphicFramePr>
          <p:nvPr>
            <p:extLst>
              <p:ext uri="{D42A27DB-BD31-4B8C-83A1-F6EECF244321}">
                <p14:modId xmlns:p14="http://schemas.microsoft.com/office/powerpoint/2010/main" val="3662035754"/>
              </p:ext>
            </p:extLst>
          </p:nvPr>
        </p:nvGraphicFramePr>
        <p:xfrm>
          <a:off x="1241779" y="1806222"/>
          <a:ext cx="10555110" cy="4255911"/>
        </p:xfrm>
        <a:graphic>
          <a:graphicData uri="http://schemas.openxmlformats.org/drawingml/2006/table">
            <a:tbl>
              <a:tblPr firstRow="1" firstCol="1" bandRow="1"/>
              <a:tblGrid>
                <a:gridCol w="10555110">
                  <a:extLst>
                    <a:ext uri="{9D8B030D-6E8A-4147-A177-3AD203B41FA5}">
                      <a16:colId xmlns:a16="http://schemas.microsoft.com/office/drawing/2014/main" val="2886657763"/>
                    </a:ext>
                  </a:extLst>
                </a:gridCol>
              </a:tblGrid>
              <a:tr h="225225">
                <a:tc>
                  <a:txBody>
                    <a:bodyPr/>
                    <a:lstStyle/>
                    <a:p>
                      <a:pPr marL="0" marR="0" algn="ctr">
                        <a:lnSpc>
                          <a:spcPct val="107000"/>
                        </a:lnSpc>
                        <a:spcBef>
                          <a:spcPts val="0"/>
                        </a:spcBef>
                        <a:spcAft>
                          <a:spcPts val="0"/>
                        </a:spcAft>
                      </a:pPr>
                      <a:r>
                        <a:rPr lang="en-US" sz="1100" b="1">
                          <a:effectLst/>
                          <a:latin typeface="Calibri" panose="020F0502020204030204" pitchFamily="34" charset="0"/>
                          <a:ea typeface="Calibri" panose="020F0502020204030204" pitchFamily="34" charset="0"/>
                          <a:cs typeface="Calibri" panose="020F0502020204030204" pitchFamily="34" charset="0"/>
                        </a:rPr>
                        <a:t>Implementation Plan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extLst>
                  <a:ext uri="{0D108BD9-81ED-4DB2-BD59-A6C34878D82A}">
                    <a16:rowId xmlns:a16="http://schemas.microsoft.com/office/drawing/2014/main" val="3420622473"/>
                  </a:ext>
                </a:extLst>
              </a:tr>
              <a:tr h="4030686">
                <a:tc>
                  <a:txBody>
                    <a:bodyPr/>
                    <a:lstStyle/>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Calibri" panose="020F0502020204030204" pitchFamily="34" charset="0"/>
                        </a:rPr>
                        <a:t>1.  Project Description – </a:t>
                      </a:r>
                      <a:r>
                        <a:rPr lang="en-US" sz="1100" dirty="0">
                          <a:effectLst/>
                          <a:highlight>
                            <a:srgbClr val="FFFF00"/>
                          </a:highlight>
                          <a:latin typeface="Calibri" panose="020F0502020204030204" pitchFamily="34" charset="0"/>
                          <a:ea typeface="Calibri" panose="020F0502020204030204" pitchFamily="34" charset="0"/>
                          <a:cs typeface="Calibri" panose="020F0502020204030204" pitchFamily="34" charset="0"/>
                        </a:rPr>
                        <a:t>For each item listed under the cost section, describe how you plan to use the funds with as much detail as possible.</a:t>
                      </a:r>
                      <a:r>
                        <a:rPr lang="en-US" sz="1100" dirty="0">
                          <a:effectLst/>
                          <a:latin typeface="Calibri" panose="020F0502020204030204" pitchFamily="34" charset="0"/>
                          <a:ea typeface="Calibri" panose="020F0502020204030204" pitchFamily="34" charset="0"/>
                          <a:cs typeface="Calibri" panose="020F0502020204030204" pitchFamily="34" charset="0"/>
                        </a:rPr>
                        <a:t>  When do you plan to implement this activity?  When do you plan to have it completed by? Is this a multi-year project? Is this a one-time project? If ongoing, state that the activity is ongoing and state in which semesters you will offer these services to students. </a:t>
                      </a:r>
                      <a:r>
                        <a:rPr lang="en-US" sz="1100" dirty="0">
                          <a:effectLst/>
                          <a:highlight>
                            <a:srgbClr val="FFFF00"/>
                          </a:highlight>
                          <a:latin typeface="Calibri" panose="020F0502020204030204" pitchFamily="34" charset="0"/>
                          <a:ea typeface="Calibri" panose="020F0502020204030204" pitchFamily="34" charset="0"/>
                          <a:cs typeface="Calibri" panose="020F0502020204030204" pitchFamily="34" charset="0"/>
                        </a:rPr>
                        <a:t>For 2021-2022 request, please consider how COVID may impact your request.  We encourage that you include a back up plan in case your request includes items that require in-person activities, travel, etc.</a:t>
                      </a:r>
                      <a:r>
                        <a:rPr lang="en-US" sz="1100" dirty="0">
                          <a:effectLst/>
                          <a:latin typeface="Calibri" panose="020F0502020204030204" pitchFamily="34" charset="0"/>
                          <a:ea typeface="Calibri" panose="020F0502020204030204" pitchFamily="34" charset="0"/>
                          <a:cs typeface="Calibri" panose="020F0502020204030204" pitchFamily="34" charset="0"/>
                        </a:rPr>
                        <a:t> (300 word limit)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100" dirty="0">
                          <a:effectLst/>
                          <a:latin typeface="Calibri" panose="020F0502020204030204" pitchFamily="34"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64578463"/>
                  </a:ext>
                </a:extLst>
              </a:tr>
            </a:tbl>
          </a:graphicData>
        </a:graphic>
      </p:graphicFrame>
    </p:spTree>
    <p:extLst>
      <p:ext uri="{BB962C8B-B14F-4D97-AF65-F5344CB8AC3E}">
        <p14:creationId xmlns:p14="http://schemas.microsoft.com/office/powerpoint/2010/main" val="12081149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2733D4-9B05-4F4E-8EDF-19FC8B1D5E88}"/>
              </a:ext>
            </a:extLst>
          </p:cNvPr>
          <p:cNvSpPr>
            <a:spLocks noGrp="1"/>
          </p:cNvSpPr>
          <p:nvPr>
            <p:ph type="title"/>
          </p:nvPr>
        </p:nvSpPr>
        <p:spPr/>
        <p:txBody>
          <a:bodyPr/>
          <a:lstStyle/>
          <a:p>
            <a:r>
              <a:rPr lang="en-US" dirty="0"/>
              <a:t>Research Data</a:t>
            </a:r>
          </a:p>
        </p:txBody>
      </p:sp>
      <p:pic>
        <p:nvPicPr>
          <p:cNvPr id="2050" name="Picture 1" descr="image005">
            <a:extLst>
              <a:ext uri="{FF2B5EF4-FFF2-40B4-BE49-F238E27FC236}">
                <a16:creationId xmlns:a16="http://schemas.microsoft.com/office/drawing/2014/main" id="{B6C405D9-73D0-492F-B304-F8F321AE384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56267" y="1428750"/>
            <a:ext cx="7157156" cy="52210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015367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image006">
            <a:extLst>
              <a:ext uri="{FF2B5EF4-FFF2-40B4-BE49-F238E27FC236}">
                <a16:creationId xmlns:a16="http://schemas.microsoft.com/office/drawing/2014/main" id="{6BDCDBA8-52B7-4BC3-9630-99654CFDF29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91733" y="168088"/>
            <a:ext cx="7699022" cy="6521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336584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AEFF38-422B-4209-B208-E34C69F3031D}"/>
              </a:ext>
            </a:extLst>
          </p:cNvPr>
          <p:cNvSpPr>
            <a:spLocks noGrp="1"/>
          </p:cNvSpPr>
          <p:nvPr>
            <p:ph type="title"/>
          </p:nvPr>
        </p:nvSpPr>
        <p:spPr/>
        <p:txBody>
          <a:bodyPr/>
          <a:lstStyle/>
          <a:p>
            <a:r>
              <a:rPr lang="en-US" dirty="0"/>
              <a:t>What Can We Still Do This Week?</a:t>
            </a:r>
          </a:p>
        </p:txBody>
      </p:sp>
      <p:sp>
        <p:nvSpPr>
          <p:cNvPr id="3" name="Content Placeholder 2">
            <a:extLst>
              <a:ext uri="{FF2B5EF4-FFF2-40B4-BE49-F238E27FC236}">
                <a16:creationId xmlns:a16="http://schemas.microsoft.com/office/drawing/2014/main" id="{464FAF82-A612-46B5-AA77-3C32150CD7BE}"/>
              </a:ext>
            </a:extLst>
          </p:cNvPr>
          <p:cNvSpPr>
            <a:spLocks noGrp="1"/>
          </p:cNvSpPr>
          <p:nvPr>
            <p:ph idx="1"/>
          </p:nvPr>
        </p:nvSpPr>
        <p:spPr/>
        <p:txBody>
          <a:bodyPr/>
          <a:lstStyle/>
          <a:p>
            <a:r>
              <a:rPr lang="en-US" dirty="0"/>
              <a:t>Reach out to the man of color in your class and offer an individualized message of resilience and acknowledgment.   Let them know you see them, and that you believe they can be successful this semester and the next. </a:t>
            </a:r>
          </a:p>
          <a:p>
            <a:r>
              <a:rPr lang="en-US" dirty="0"/>
              <a:t>Even if know the student will not pass your class, offer a message that highlights the strength that you noticed this semester. </a:t>
            </a:r>
          </a:p>
        </p:txBody>
      </p:sp>
    </p:spTree>
    <p:extLst>
      <p:ext uri="{BB962C8B-B14F-4D97-AF65-F5344CB8AC3E}">
        <p14:creationId xmlns:p14="http://schemas.microsoft.com/office/powerpoint/2010/main" val="27816101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25B87-9870-4A90-AD64-F7BEB30B3CF4}"/>
              </a:ext>
            </a:extLst>
          </p:cNvPr>
          <p:cNvSpPr>
            <a:spLocks noGrp="1"/>
          </p:cNvSpPr>
          <p:nvPr>
            <p:ph type="title"/>
          </p:nvPr>
        </p:nvSpPr>
        <p:spPr/>
        <p:txBody>
          <a:bodyPr/>
          <a:lstStyle/>
          <a:p>
            <a:r>
              <a:rPr lang="en-US" dirty="0"/>
              <a:t>Intersession &amp; Spring</a:t>
            </a:r>
          </a:p>
        </p:txBody>
      </p:sp>
      <p:sp>
        <p:nvSpPr>
          <p:cNvPr id="3" name="Content Placeholder 2">
            <a:extLst>
              <a:ext uri="{FF2B5EF4-FFF2-40B4-BE49-F238E27FC236}">
                <a16:creationId xmlns:a16="http://schemas.microsoft.com/office/drawing/2014/main" id="{E762AF8D-591A-4AA4-AFDE-D1D94CEA68A9}"/>
              </a:ext>
            </a:extLst>
          </p:cNvPr>
          <p:cNvSpPr>
            <a:spLocks noGrp="1"/>
          </p:cNvSpPr>
          <p:nvPr>
            <p:ph idx="1"/>
          </p:nvPr>
        </p:nvSpPr>
        <p:spPr>
          <a:xfrm>
            <a:off x="863600" y="1754854"/>
            <a:ext cx="9601200" cy="4419047"/>
          </a:xfrm>
        </p:spPr>
        <p:txBody>
          <a:bodyPr/>
          <a:lstStyle/>
          <a:p>
            <a:r>
              <a:rPr lang="en-US" dirty="0"/>
              <a:t>Be intrusive		Nurtured, Engaged, Connected, Valued</a:t>
            </a:r>
          </a:p>
          <a:p>
            <a:r>
              <a:rPr lang="en-US" dirty="0"/>
              <a:t>Be relational   	Directed &amp; Connected</a:t>
            </a:r>
          </a:p>
          <a:p>
            <a:r>
              <a:rPr lang="en-US" dirty="0"/>
              <a:t>Be culturally relevant and affirming 	         Connected &amp; Valued</a:t>
            </a:r>
          </a:p>
          <a:p>
            <a:r>
              <a:rPr lang="en-US" dirty="0"/>
              <a:t>Be community focused	Focused, Connected, Valued</a:t>
            </a:r>
          </a:p>
          <a:p>
            <a:r>
              <a:rPr lang="en-US" dirty="0"/>
              <a:t>Be race conscious	      Valued</a:t>
            </a:r>
          </a:p>
          <a:p>
            <a:pPr marL="0" indent="0">
              <a:buNone/>
            </a:pPr>
            <a:endParaRPr lang="en-US" dirty="0"/>
          </a:p>
          <a:p>
            <a:pPr marL="0" indent="0">
              <a:buNone/>
            </a:pPr>
            <a:endParaRPr lang="en-US" u="sng" dirty="0">
              <a:hlinkClick r:id="rId2"/>
            </a:endParaRPr>
          </a:p>
          <a:p>
            <a:pPr marL="0" indent="0">
              <a:buNone/>
            </a:pPr>
            <a:endParaRPr lang="en-US" u="sng" dirty="0">
              <a:hlinkClick r:id="rId2"/>
            </a:endParaRPr>
          </a:p>
          <a:p>
            <a:pPr marL="0" indent="0">
              <a:buNone/>
            </a:pPr>
            <a:r>
              <a:rPr lang="en-US" u="sng" dirty="0">
                <a:hlinkClick r:id="rId2"/>
              </a:rPr>
              <a:t>Dr. J. Luke Wood &amp; Dr. Frank Harris III Webinar: Employing Equity-Minded and Culturally Affirming Teaching and Learning Practices In Virtual Learning Communities</a:t>
            </a:r>
            <a:endParaRPr lang="en-US" dirty="0"/>
          </a:p>
        </p:txBody>
      </p:sp>
      <p:sp>
        <p:nvSpPr>
          <p:cNvPr id="4" name="Arrow: Right 3">
            <a:extLst>
              <a:ext uri="{FF2B5EF4-FFF2-40B4-BE49-F238E27FC236}">
                <a16:creationId xmlns:a16="http://schemas.microsoft.com/office/drawing/2014/main" id="{6333B13C-5BC3-4FF5-8D7D-F5B4D86BBEFA}"/>
              </a:ext>
            </a:extLst>
          </p:cNvPr>
          <p:cNvSpPr/>
          <p:nvPr/>
        </p:nvSpPr>
        <p:spPr>
          <a:xfrm>
            <a:off x="2867376" y="1853924"/>
            <a:ext cx="564445" cy="22577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3F712435-0585-43F1-AA11-70ADFB9EDE1D}"/>
              </a:ext>
            </a:extLst>
          </p:cNvPr>
          <p:cNvSpPr txBox="1"/>
          <p:nvPr/>
        </p:nvSpPr>
        <p:spPr>
          <a:xfrm>
            <a:off x="7933270" y="39469"/>
            <a:ext cx="3708400" cy="646331"/>
          </a:xfrm>
          <a:prstGeom prst="rect">
            <a:avLst/>
          </a:prstGeom>
          <a:noFill/>
        </p:spPr>
        <p:txBody>
          <a:bodyPr wrap="square" rtlCol="0">
            <a:spAutoFit/>
          </a:bodyPr>
          <a:lstStyle/>
          <a:p>
            <a:r>
              <a:rPr lang="en-US" dirty="0">
                <a:hlinkClick r:id="rId3"/>
              </a:rPr>
              <a:t>Student Success Factors Definitions</a:t>
            </a:r>
            <a:endParaRPr lang="en-US" dirty="0"/>
          </a:p>
          <a:p>
            <a:endParaRPr lang="en-US" dirty="0"/>
          </a:p>
        </p:txBody>
      </p:sp>
      <p:pic>
        <p:nvPicPr>
          <p:cNvPr id="8" name="Picture 7">
            <a:extLst>
              <a:ext uri="{FF2B5EF4-FFF2-40B4-BE49-F238E27FC236}">
                <a16:creationId xmlns:a16="http://schemas.microsoft.com/office/drawing/2014/main" id="{1C63142C-C6AA-4D94-B8C7-5626DCFE701E}"/>
              </a:ext>
            </a:extLst>
          </p:cNvPr>
          <p:cNvPicPr>
            <a:picLocks noChangeAspect="1"/>
          </p:cNvPicPr>
          <p:nvPr/>
        </p:nvPicPr>
        <p:blipFill>
          <a:blip r:embed="rId4"/>
          <a:stretch>
            <a:fillRect/>
          </a:stretch>
        </p:blipFill>
        <p:spPr>
          <a:xfrm>
            <a:off x="8052038" y="420787"/>
            <a:ext cx="3809524" cy="4419047"/>
          </a:xfrm>
          <a:prstGeom prst="rect">
            <a:avLst/>
          </a:prstGeom>
        </p:spPr>
      </p:pic>
      <p:sp>
        <p:nvSpPr>
          <p:cNvPr id="9" name="Arrow: Right 8">
            <a:extLst>
              <a:ext uri="{FF2B5EF4-FFF2-40B4-BE49-F238E27FC236}">
                <a16:creationId xmlns:a16="http://schemas.microsoft.com/office/drawing/2014/main" id="{C5DCCEBA-FEC4-44C6-A486-6A530E3064F6}"/>
              </a:ext>
            </a:extLst>
          </p:cNvPr>
          <p:cNvSpPr/>
          <p:nvPr/>
        </p:nvSpPr>
        <p:spPr>
          <a:xfrm>
            <a:off x="2867375" y="2286292"/>
            <a:ext cx="564445" cy="22577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Arrow: Right 9">
            <a:extLst>
              <a:ext uri="{FF2B5EF4-FFF2-40B4-BE49-F238E27FC236}">
                <a16:creationId xmlns:a16="http://schemas.microsoft.com/office/drawing/2014/main" id="{6A4B1ABC-C0D8-4D71-A7A9-6FB889E68B77}"/>
              </a:ext>
            </a:extLst>
          </p:cNvPr>
          <p:cNvSpPr/>
          <p:nvPr/>
        </p:nvSpPr>
        <p:spPr>
          <a:xfrm>
            <a:off x="5381977" y="2705142"/>
            <a:ext cx="564445" cy="22577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Arrow: Right 10">
            <a:extLst>
              <a:ext uri="{FF2B5EF4-FFF2-40B4-BE49-F238E27FC236}">
                <a16:creationId xmlns:a16="http://schemas.microsoft.com/office/drawing/2014/main" id="{34242022-04CD-4C5A-9903-D772E6E3ABBF}"/>
              </a:ext>
            </a:extLst>
          </p:cNvPr>
          <p:cNvSpPr/>
          <p:nvPr/>
        </p:nvSpPr>
        <p:spPr>
          <a:xfrm>
            <a:off x="3893374" y="3185729"/>
            <a:ext cx="564445" cy="22577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row: Right 11">
            <a:extLst>
              <a:ext uri="{FF2B5EF4-FFF2-40B4-BE49-F238E27FC236}">
                <a16:creationId xmlns:a16="http://schemas.microsoft.com/office/drawing/2014/main" id="{E9D0A896-0847-4E5E-9FC6-BAF255073881}"/>
              </a:ext>
            </a:extLst>
          </p:cNvPr>
          <p:cNvSpPr/>
          <p:nvPr/>
        </p:nvSpPr>
        <p:spPr>
          <a:xfrm>
            <a:off x="3431820" y="3581124"/>
            <a:ext cx="564445" cy="22577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573587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843EE-AD05-483B-935F-2322805D98CC}"/>
              </a:ext>
            </a:extLst>
          </p:cNvPr>
          <p:cNvSpPr>
            <a:spLocks noGrp="1"/>
          </p:cNvSpPr>
          <p:nvPr>
            <p:ph type="title"/>
          </p:nvPr>
        </p:nvSpPr>
        <p:spPr/>
        <p:txBody>
          <a:bodyPr/>
          <a:lstStyle/>
          <a:p>
            <a:pPr algn="ctr"/>
            <a:r>
              <a:rPr lang="en-US" dirty="0"/>
              <a:t>Equity, Anti-Racism, Resources/Information?</a:t>
            </a:r>
          </a:p>
        </p:txBody>
      </p:sp>
      <p:sp>
        <p:nvSpPr>
          <p:cNvPr id="3" name="Content Placeholder 2">
            <a:extLst>
              <a:ext uri="{FF2B5EF4-FFF2-40B4-BE49-F238E27FC236}">
                <a16:creationId xmlns:a16="http://schemas.microsoft.com/office/drawing/2014/main" id="{9E6952FE-A7B9-4E84-8505-EA71223C7D3C}"/>
              </a:ext>
            </a:extLst>
          </p:cNvPr>
          <p:cNvSpPr>
            <a:spLocks noGrp="1"/>
          </p:cNvSpPr>
          <p:nvPr>
            <p:ph idx="1"/>
          </p:nvPr>
        </p:nvSpPr>
        <p:spPr/>
        <p:txBody>
          <a:bodyPr/>
          <a:lstStyle/>
          <a:p>
            <a:pPr algn="ctr"/>
            <a:r>
              <a:rPr lang="en-US" dirty="0"/>
              <a:t>Contact: Maria Aguilar Beltran</a:t>
            </a:r>
          </a:p>
          <a:p>
            <a:pPr marL="0" indent="0" algn="ctr">
              <a:buNone/>
            </a:pPr>
            <a:r>
              <a:rPr lang="en-US" dirty="0"/>
              <a:t>beltran_maria@sac.edu</a:t>
            </a:r>
          </a:p>
        </p:txBody>
      </p:sp>
    </p:spTree>
    <p:extLst>
      <p:ext uri="{BB962C8B-B14F-4D97-AF65-F5344CB8AC3E}">
        <p14:creationId xmlns:p14="http://schemas.microsoft.com/office/powerpoint/2010/main" val="827428666"/>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90ADB4C0DF3A844A4BBD864BA281FAD" ma:contentTypeVersion="1" ma:contentTypeDescription="Create a new document." ma:contentTypeScope="" ma:versionID="c916b72c6e6ad54f1b2256709559a4fd">
  <xsd:schema xmlns:xsd="http://www.w3.org/2001/XMLSchema" xmlns:xs="http://www.w3.org/2001/XMLSchema" xmlns:p="http://schemas.microsoft.com/office/2006/metadata/properties" xmlns:ns2="431189f8-a51b-453f-9f0c-3a0b3b65b12f" targetNamespace="http://schemas.microsoft.com/office/2006/metadata/properties" ma:root="true" ma:fieldsID="b96c214a694ffaf4954aeac313948b30" ns2:_="">
    <xsd:import namespace="431189f8-a51b-453f-9f0c-3a0b3b65b12f"/>
    <xsd:element name="properties">
      <xsd:complexType>
        <xsd:sequence>
          <xsd:element name="documentManagement">
            <xsd:complexType>
              <xsd:all>
                <xsd:element ref="ns2:_dlc_DocId" minOccurs="0"/>
                <xsd:element ref="ns2:_dlc_DocIdUrl" minOccurs="0"/>
                <xsd:element ref="ns2:_dlc_DocIdPersistId"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31189f8-a51b-453f-9f0c-3a0b3b65b12f"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1"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 xmlns="431189f8-a51b-453f-9f0c-3a0b3b65b12f">HNYXMCCMVK3K-743504103-218</_dlc_DocId>
    <_dlc_DocIdUrl xmlns="431189f8-a51b-453f-9f0c-3a0b3b65b12f">
      <Url>https://sac.edu/President/AcademicSenate/_layouts/15/DocIdRedir.aspx?ID=HNYXMCCMVK3K-743504103-218</Url>
      <Description>HNYXMCCMVK3K-743504103-218</Description>
    </_dlc_DocIdUrl>
  </documentManagement>
</p:properties>
</file>

<file path=customXml/itemProps1.xml><?xml version="1.0" encoding="utf-8"?>
<ds:datastoreItem xmlns:ds="http://schemas.openxmlformats.org/officeDocument/2006/customXml" ds:itemID="{C1D2185D-F71E-4643-BBF5-133790CEF103}"/>
</file>

<file path=customXml/itemProps2.xml><?xml version="1.0" encoding="utf-8"?>
<ds:datastoreItem xmlns:ds="http://schemas.openxmlformats.org/officeDocument/2006/customXml" ds:itemID="{6B28574A-8DFD-4163-B223-E1B1FD58C43B}"/>
</file>

<file path=customXml/itemProps3.xml><?xml version="1.0" encoding="utf-8"?>
<ds:datastoreItem xmlns:ds="http://schemas.openxmlformats.org/officeDocument/2006/customXml" ds:itemID="{D5C63599-9367-4311-AB5C-E0E63553B629}"/>
</file>

<file path=customXml/itemProps4.xml><?xml version="1.0" encoding="utf-8"?>
<ds:datastoreItem xmlns:ds="http://schemas.openxmlformats.org/officeDocument/2006/customXml" ds:itemID="{279FBAE8-C13B-44B4-A940-07B15B90EE4D}"/>
</file>

<file path=docProps/app.xml><?xml version="1.0" encoding="utf-8"?>
<Properties xmlns="http://schemas.openxmlformats.org/officeDocument/2006/extended-properties" xmlns:vt="http://schemas.openxmlformats.org/officeDocument/2006/docPropsVTypes">
  <Template>Crop</Template>
  <TotalTime>106</TotalTime>
  <Words>444</Words>
  <Application>Microsoft Office PowerPoint</Application>
  <PresentationFormat>Widescreen</PresentationFormat>
  <Paragraphs>42</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Franklin Gothic Book</vt:lpstr>
      <vt:lpstr>Times New Roman</vt:lpstr>
      <vt:lpstr>Crop</vt:lpstr>
      <vt:lpstr>Student Equity Achievement Program Committee Highlights</vt:lpstr>
      <vt:lpstr>Timeline for 2020-2021 SEAP Funding</vt:lpstr>
      <vt:lpstr>Equity Request </vt:lpstr>
      <vt:lpstr>Research Data</vt:lpstr>
      <vt:lpstr>PowerPoint Presentation</vt:lpstr>
      <vt:lpstr>What Can We Still Do This Week?</vt:lpstr>
      <vt:lpstr>Intersession &amp; Spring</vt:lpstr>
      <vt:lpstr>Equity, Anti-Racism, Resources/Information?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Student Equity Achievement Program Committee Highlights</dc:title>
  <dc:creator>Aguilar Beltran, Maria</dc:creator>
  <cp:lastModifiedBy>Aguilar Beltran, Maria</cp:lastModifiedBy>
  <cp:revision>11</cp:revision>
  <dcterms:created xsi:type="dcterms:W3CDTF">2020-12-08T19:13:24Z</dcterms:created>
  <dcterms:modified xsi:type="dcterms:W3CDTF">2020-12-08T21:02:58Z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0x010100F90ADB4C0DF3A844A4BBD864BA281FAD</vt:lpwstr>
  </property>
  <property fmtid="{D5CDD505-2E9C-101B-9397-08002B2CF9AE}" pid="3" name="_dlc_DocIdItemGuid">
    <vt:lpwstr>78580170-43f0-4e6a-96fb-5883d286f63f</vt:lpwstr>
  </property>
</Properties>
</file>