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metadata" ContentType="application/binary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67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hoJaCsDojYnxJgHzcZ3FZR+dfM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0"/>
    <p:restoredTop sz="94694"/>
  </p:normalViewPr>
  <p:slideViewPr>
    <p:cSldViewPr snapToGrid="0">
      <p:cViewPr varScale="1">
        <p:scale>
          <a:sx n="161" d="100"/>
          <a:sy n="161" d="100"/>
        </p:scale>
        <p:origin x="720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32" Type="http://customschemas.google.com/relationships/presentationmetadata" Target="metadata"/><Relationship Id="rId37" Type="http://schemas.openxmlformats.org/officeDocument/2006/relationships/customXml" Target="../customXml/item4.xml"/><Relationship Id="rId5" Type="http://schemas.openxmlformats.org/officeDocument/2006/relationships/slide" Target="slides/slide1.xml"/><Relationship Id="rId36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645" y="4342777"/>
            <a:ext cx="5486700" cy="41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25" tIns="90025" rIns="90025" bIns="900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46704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2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2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  <a:defRPr>
                <a:solidFill>
                  <a:srgbClr val="55556F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>
                <a:solidFill>
                  <a:srgbClr val="8B8B8D"/>
                </a:solidFill>
              </a:defRPr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>
                <a:solidFill>
                  <a:srgbClr val="8B8B8D"/>
                </a:solidFill>
              </a:defRPr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B8B8D"/>
                </a:solidFill>
              </a:defRPr>
            </a:lvl4pPr>
            <a:lvl5pPr lvl="4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B8B8D"/>
                </a:solidFill>
              </a:defRPr>
            </a:lvl5pPr>
            <a:lvl6pPr lvl="5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6pPr>
            <a:lvl7pPr lvl="6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7pPr>
            <a:lvl8pPr lvl="7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8pPr>
            <a:lvl9pPr lvl="8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9" name="Google Shape;19;p22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2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4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973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973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722313" y="1771650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Arial"/>
              <a:buNone/>
              <a:defRPr sz="48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722313" y="3470148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9" name="Google Shape;39;p25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9" name="Google Shape;49;p26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9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132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720"/>
              <a:buChar char="•"/>
              <a:defRPr sz="3200"/>
            </a:lvl1pPr>
            <a:lvl2pPr marL="914400" lvl="1" indent="-37973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2pPr>
            <a:lvl3pPr marL="1371600" lvl="2" indent="-36576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16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body" idx="2"/>
          </p:nvPr>
        </p:nvSpPr>
        <p:spPr>
          <a:xfrm>
            <a:off x="457201" y="1597914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6" name="Google Shape;66;p29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0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0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43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0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1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1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685800" y="1068456"/>
            <a:ext cx="7848600" cy="14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300"/>
              <a:buNone/>
            </a:pPr>
            <a:r>
              <a:rPr lang="en-US" sz="3600" b="1" dirty="0">
                <a:solidFill>
                  <a:srgbClr val="C00000"/>
                </a:solidFill>
              </a:rPr>
              <a:t>Guided Pathways</a:t>
            </a:r>
            <a:br>
              <a:rPr lang="en" sz="3600" b="1" dirty="0">
                <a:solidFill>
                  <a:srgbClr val="C00000"/>
                </a:solidFill>
              </a:rPr>
            </a:br>
            <a:r>
              <a:rPr lang="en-US" sz="1400" b="1" dirty="0">
                <a:solidFill>
                  <a:srgbClr val="C00000"/>
                </a:solidFill>
              </a:rPr>
              <a:t>College Service</a:t>
            </a:r>
            <a:endParaRPr sz="1400" b="1" dirty="0">
              <a:solidFill>
                <a:srgbClr val="C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300"/>
              <a:buFont typeface="Arial"/>
              <a:buNone/>
            </a:pPr>
            <a:endParaRPr sz="700" dirty="0">
              <a:solidFill>
                <a:srgbClr val="C00000"/>
              </a:solidFill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685800" y="2668655"/>
            <a:ext cx="6400800" cy="185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" sz="1100" b="1" dirty="0">
                <a:solidFill>
                  <a:schemeClr val="tx1"/>
                </a:solidFill>
                <a:latin typeface="+mn-lt"/>
              </a:rPr>
              <a:t>Success Teams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" sz="800" b="1" dirty="0">
                <a:solidFill>
                  <a:schemeClr val="tx1"/>
                </a:solidFill>
                <a:latin typeface="+mn-lt"/>
              </a:rPr>
              <a:t>Career Exploration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" sz="800" b="1" dirty="0">
                <a:solidFill>
                  <a:schemeClr val="tx1"/>
                </a:solidFill>
                <a:latin typeface="+mn-lt"/>
              </a:rPr>
              <a:t>Various Roles – Coordinator, </a:t>
            </a:r>
            <a:r>
              <a:rPr lang="en" sz="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Faculty Lead</a:t>
            </a:r>
            <a:r>
              <a:rPr lang="en" sz="800" b="1" dirty="0">
                <a:solidFill>
                  <a:schemeClr val="tx1"/>
                </a:solidFill>
                <a:latin typeface="+mn-lt"/>
              </a:rPr>
              <a:t>, Counselor Liaison, Financial Aid Specialist, Success Coaches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" sz="1100" b="1" dirty="0">
                <a:solidFill>
                  <a:schemeClr val="tx1"/>
                </a:solidFill>
                <a:latin typeface="+mn-lt"/>
              </a:rPr>
              <a:t>Mapping </a:t>
            </a:r>
            <a:r>
              <a:rPr lang="en" sz="11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(</a:t>
            </a:r>
            <a:r>
              <a:rPr lang="en" sz="1100" i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desperately need new faculty to join)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" sz="1100" b="1" dirty="0">
                <a:solidFill>
                  <a:schemeClr val="tx1"/>
                </a:solidFill>
                <a:latin typeface="+mn-lt"/>
              </a:rPr>
              <a:t>Career Taskforce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-US" sz="1100" b="1" dirty="0">
                <a:solidFill>
                  <a:schemeClr val="tx1"/>
                </a:solidFill>
                <a:latin typeface="+mn-lt"/>
              </a:rPr>
              <a:t>Learning &amp; Engagement Team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-US" sz="800" b="1" dirty="0">
                <a:solidFill>
                  <a:schemeClr val="tx1"/>
                </a:solidFill>
                <a:latin typeface="+mn-lt"/>
              </a:rPr>
              <a:t>Coffee with Colleagues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-US" sz="800" b="1" dirty="0">
                <a:solidFill>
                  <a:schemeClr val="tx1"/>
                </a:solidFill>
                <a:latin typeface="+mn-lt"/>
              </a:rPr>
              <a:t>New Faculty Institute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-US" sz="800" b="1" dirty="0">
                <a:solidFill>
                  <a:schemeClr val="tx1"/>
                </a:solidFill>
                <a:latin typeface="+mn-lt"/>
              </a:rPr>
              <a:t>Curriculum Audit</a:t>
            </a:r>
          </a:p>
          <a:p>
            <a:pPr marL="554990" lvl="1" indent="0" algn="l">
              <a:lnSpc>
                <a:spcPct val="114999"/>
              </a:lnSpc>
              <a:spcBef>
                <a:spcPts val="0"/>
              </a:spcBef>
              <a:buClr>
                <a:srgbClr val="1F497D"/>
              </a:buClr>
              <a:buSzPts val="1800"/>
            </a:pPr>
            <a:r>
              <a:rPr lang="en-US" sz="800" b="1" dirty="0">
                <a:solidFill>
                  <a:schemeClr val="tx1"/>
                </a:solidFill>
                <a:latin typeface="+mn-lt"/>
              </a:rPr>
              <a:t>Equity in Action! – Equity Allies Group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-US" sz="1100" i="1" dirty="0">
                <a:solidFill>
                  <a:schemeClr val="tx1"/>
                </a:solidFill>
                <a:latin typeface="+mn-lt"/>
              </a:rPr>
              <a:t>Other areas: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-US" sz="900" b="1" dirty="0">
                <a:solidFill>
                  <a:schemeClr val="tx1"/>
                </a:solidFill>
                <a:latin typeface="+mn-lt"/>
              </a:rPr>
              <a:t>Enrollment Management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-US" sz="900" b="1" dirty="0">
                <a:solidFill>
                  <a:schemeClr val="tx1"/>
                </a:solidFill>
                <a:latin typeface="+mn-lt"/>
              </a:rPr>
              <a:t>Starfish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r>
              <a:rPr lang="en-US" sz="900" b="1" dirty="0">
                <a:solidFill>
                  <a:schemeClr val="tx1"/>
                </a:solidFill>
                <a:latin typeface="+mn-lt"/>
              </a:rPr>
              <a:t>Web Redesign</a:t>
            </a:r>
          </a:p>
          <a:p>
            <a:pPr marL="9779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None/>
            </a:pPr>
            <a:endParaRPr sz="900" b="1" dirty="0">
              <a:solidFill>
                <a:srgbClr val="1F497D"/>
              </a:solidFill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A close up of a sign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15369" y="4664917"/>
            <a:ext cx="1387719" cy="269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 descr="A picture containing drawing, plat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16859" y="4667529"/>
            <a:ext cx="1230864" cy="2676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3772167"/>
      </p:ext>
    </p:extLst>
  </p:cSld>
  <p:clrMapOvr>
    <a:masterClrMapping/>
  </p:clrMapOvr>
</p:sld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HNYXMCCMVK3K-743504103-250</_dlc_DocId>
    <_dlc_DocIdUrl xmlns="431189f8-a51b-453f-9f0c-3a0b3b65b12f">
      <Url>https://www.sac.edu/President/AcademicSenate/_layouts/15/DocIdRedir.aspx?ID=HNYXMCCMVK3K-743504103-250</Url>
      <Description>HNYXMCCMVK3K-743504103-250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863DE84-889C-4C23-B98B-C55049ACF97E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16b51b1d-ccfc-4d4e-80c8-f2ce7c38f93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B40A86B-760B-4E2D-9EDA-7FC0CB1C52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DD518B-E1D2-4251-AE85-E6315889BB0D}"/>
</file>

<file path=customXml/itemProps4.xml><?xml version="1.0" encoding="utf-8"?>
<ds:datastoreItem xmlns:ds="http://schemas.openxmlformats.org/officeDocument/2006/customXml" ds:itemID="{35E873DD-83CA-4131-AF64-9863592D9657}"/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65</Words>
  <Application>Microsoft Macintosh PowerPoint</Application>
  <PresentationFormat>On-screen Show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Clarity</vt:lpstr>
      <vt:lpstr>Guided Pathways College Service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Reflection Strand: Student Support at SAC Agenda</dc:title>
  <dc:creator>Aguilar Beltran, Maria</dc:creator>
  <cp:lastModifiedBy>Clark, Stephanie</cp:lastModifiedBy>
  <cp:revision>10</cp:revision>
  <dcterms:modified xsi:type="dcterms:W3CDTF">2021-03-09T21:16:51Z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_dlc_DocIdItemGuid">
    <vt:lpwstr>8da7c15d-b713-4e53-afee-0f04ceb731c4</vt:lpwstr>
  </property>
</Properties>
</file>