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60" r:id="rId5"/>
    <p:sldId id="287" r:id="rId6"/>
    <p:sldId id="303" r:id="rId7"/>
    <p:sldId id="304" r:id="rId8"/>
    <p:sldId id="312" r:id="rId9"/>
    <p:sldId id="309" r:id="rId10"/>
    <p:sldId id="305" r:id="rId11"/>
    <p:sldId id="307" r:id="rId12"/>
    <p:sldId id="306" r:id="rId13"/>
    <p:sldId id="311" r:id="rId14"/>
    <p:sldId id="291" r:id="rId15"/>
    <p:sldId id="310" r:id="rId16"/>
    <p:sldId id="286" r:id="rId17"/>
    <p:sldId id="302" r:id="rId18"/>
    <p:sldId id="257" r:id="rId19"/>
    <p:sldId id="297" r:id="rId20"/>
    <p:sldId id="264" r:id="rId21"/>
    <p:sldId id="284" r:id="rId22"/>
    <p:sldId id="296" r:id="rId23"/>
    <p:sldId id="294" r:id="rId24"/>
    <p:sldId id="288" r:id="rId25"/>
    <p:sldId id="301"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D3047"/>
    <a:srgbClr val="0B2B41"/>
    <a:srgbClr val="114263"/>
    <a:srgbClr val="401918"/>
    <a:srgbClr val="731F1C"/>
    <a:srgbClr val="AB678E"/>
    <a:srgbClr val="B2606E"/>
    <a:srgbClr val="CA929B"/>
    <a:srgbClr val="248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2" autoAdjust="0"/>
    <p:restoredTop sz="94703" autoAdjust="0"/>
  </p:normalViewPr>
  <p:slideViewPr>
    <p:cSldViewPr snapToGrid="0">
      <p:cViewPr varScale="1">
        <p:scale>
          <a:sx n="109" d="100"/>
          <a:sy n="109" d="100"/>
        </p:scale>
        <p:origin x="192" y="600"/>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12/9/19</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12/9/19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3.jpe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2799586" y="-1682209"/>
            <a:ext cx="6592824" cy="2852737"/>
          </a:xfrm>
        </p:spPr>
        <p:txBody>
          <a:bodyPr/>
          <a:lstStyle/>
          <a:p>
            <a:pPr algn="ctr"/>
            <a:r>
              <a:rPr lang="en-US" sz="3200" dirty="0">
                <a:solidFill>
                  <a:schemeClr val="tx1"/>
                </a:solidFill>
              </a:rPr>
              <a:t>Demystifying Dual Enrollment</a:t>
            </a:r>
          </a:p>
        </p:txBody>
      </p:sp>
      <p:sp>
        <p:nvSpPr>
          <p:cNvPr id="35" name="Text Placeholder 34" descr="subtitle">
            <a:extLst>
              <a:ext uri="{FF2B5EF4-FFF2-40B4-BE49-F238E27FC236}">
                <a16:creationId xmlns:a16="http://schemas.microsoft.com/office/drawing/2014/main" id="{3F200E92-5A1F-40B7-AE02-46929BC459EA}"/>
              </a:ext>
            </a:extLst>
          </p:cNvPr>
          <p:cNvSpPr>
            <a:spLocks noGrp="1"/>
          </p:cNvSpPr>
          <p:nvPr>
            <p:ph type="body" idx="1"/>
          </p:nvPr>
        </p:nvSpPr>
        <p:spPr>
          <a:xfrm>
            <a:off x="406400" y="2193437"/>
            <a:ext cx="11112500" cy="2471126"/>
          </a:xfrm>
        </p:spPr>
        <p:txBody>
          <a:bodyPr/>
          <a:lstStyle/>
          <a:p>
            <a:pPr marL="571500" indent="-571500">
              <a:buFont typeface="Arial" panose="020B0604020202020204" pitchFamily="34" charset="0"/>
              <a:buChar char="•"/>
            </a:pPr>
            <a:r>
              <a:rPr lang="en-US" sz="2800" dirty="0">
                <a:solidFill>
                  <a:schemeClr val="tx1"/>
                </a:solidFill>
              </a:rPr>
              <a:t>Clarifying Dual &amp; Concurrent Enrollment?</a:t>
            </a:r>
          </a:p>
          <a:p>
            <a:pPr marL="571500" indent="-571500">
              <a:buFont typeface="Arial" panose="020B0604020202020204" pitchFamily="34" charset="0"/>
              <a:buChar char="•"/>
            </a:pPr>
            <a:r>
              <a:rPr lang="en-US" sz="2800" dirty="0">
                <a:solidFill>
                  <a:schemeClr val="tx1"/>
                </a:solidFill>
              </a:rPr>
              <a:t>Pathways Example</a:t>
            </a:r>
          </a:p>
          <a:p>
            <a:pPr marL="571500" indent="-571500">
              <a:buFont typeface="Arial" panose="020B0604020202020204" pitchFamily="34" charset="0"/>
              <a:buChar char="•"/>
            </a:pPr>
            <a:r>
              <a:rPr lang="en-US" sz="2800" dirty="0">
                <a:solidFill>
                  <a:schemeClr val="tx1"/>
                </a:solidFill>
              </a:rPr>
              <a:t>Process</a:t>
            </a:r>
          </a:p>
          <a:p>
            <a:pPr marL="571500" indent="-571500">
              <a:buFont typeface="Arial" panose="020B0604020202020204" pitchFamily="34" charset="0"/>
              <a:buChar char="•"/>
            </a:pPr>
            <a:r>
              <a:rPr lang="en-US" sz="2800" dirty="0">
                <a:solidFill>
                  <a:schemeClr val="tx1"/>
                </a:solidFill>
              </a:rPr>
              <a:t>Looking at the numbers: Benefits &amp; Challenges </a:t>
            </a:r>
          </a:p>
          <a:p>
            <a:pPr marL="571500" indent="-571500">
              <a:buFont typeface="Arial" panose="020B0604020202020204" pitchFamily="34" charset="0"/>
              <a:buChar char="•"/>
            </a:pPr>
            <a:r>
              <a:rPr lang="en-US" sz="2800" dirty="0">
                <a:solidFill>
                  <a:schemeClr val="tx1"/>
                </a:solidFill>
              </a:rPr>
              <a:t>History &amp; Progress</a:t>
            </a:r>
          </a:p>
          <a:p>
            <a:r>
              <a:rPr lang="en-US" sz="2800" dirty="0"/>
              <a:t>Enrollment</a:t>
            </a:r>
          </a:p>
          <a:p>
            <a:pPr marL="285750" indent="-285750">
              <a:buFont typeface="Arial" panose="020B0604020202020204" pitchFamily="34" charset="0"/>
              <a:buChar char="•"/>
            </a:pPr>
            <a:endParaRPr lang="en-US" sz="2800" dirty="0">
              <a:solidFill>
                <a:schemeClr val="tx1"/>
              </a:solidFill>
            </a:endParaRPr>
          </a:p>
        </p:txBody>
      </p:sp>
      <p:sp>
        <p:nvSpPr>
          <p:cNvPr id="7" name="TextBox 6">
            <a:extLst>
              <a:ext uri="{FF2B5EF4-FFF2-40B4-BE49-F238E27FC236}">
                <a16:creationId xmlns:a16="http://schemas.microsoft.com/office/drawing/2014/main" id="{A090E42F-EE30-BF4C-9A53-EA0E0CFB6D48}"/>
              </a:ext>
            </a:extLst>
          </p:cNvPr>
          <p:cNvSpPr txBox="1"/>
          <p:nvPr/>
        </p:nvSpPr>
        <p:spPr>
          <a:xfrm>
            <a:off x="3901440" y="1170528"/>
            <a:ext cx="4632960" cy="400110"/>
          </a:xfrm>
          <a:prstGeom prst="rect">
            <a:avLst/>
          </a:prstGeom>
          <a:noFill/>
        </p:spPr>
        <p:txBody>
          <a:bodyPr wrap="square" rtlCol="0">
            <a:spAutoFit/>
          </a:bodyPr>
          <a:lstStyle/>
          <a:p>
            <a:pPr algn="ctr"/>
            <a:r>
              <a:rPr lang="en-US" sz="2000" dirty="0"/>
              <a:t>A Faculty Perspective</a:t>
            </a:r>
          </a:p>
        </p:txBody>
      </p:sp>
    </p:spTree>
    <p:extLst>
      <p:ext uri="{BB962C8B-B14F-4D97-AF65-F5344CB8AC3E}">
        <p14:creationId xmlns:p14="http://schemas.microsoft.com/office/powerpoint/2010/main" val="107781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41B7C6B-1D95-C846-B96D-9C5869923C2D}"/>
              </a:ext>
            </a:extLst>
          </p:cNvPr>
          <p:cNvSpPr>
            <a:spLocks noGrp="1"/>
          </p:cNvSpPr>
          <p:nvPr>
            <p:ph type="pic" sz="quarter" idx="10"/>
          </p:nvPr>
        </p:nvSpPr>
        <p:spPr/>
      </p:sp>
      <p:sp>
        <p:nvSpPr>
          <p:cNvPr id="7" name="Text Placeholder 6">
            <a:extLst>
              <a:ext uri="{FF2B5EF4-FFF2-40B4-BE49-F238E27FC236}">
                <a16:creationId xmlns:a16="http://schemas.microsoft.com/office/drawing/2014/main" id="{A07E3BFB-80D5-7143-8DC7-12311FE24412}"/>
              </a:ext>
            </a:extLst>
          </p:cNvPr>
          <p:cNvSpPr>
            <a:spLocks noGrp="1"/>
          </p:cNvSpPr>
          <p:nvPr>
            <p:ph type="body" sz="quarter" idx="12"/>
          </p:nvPr>
        </p:nvSpPr>
        <p:spPr>
          <a:xfrm>
            <a:off x="3388744" y="2717803"/>
            <a:ext cx="2377440" cy="3368675"/>
          </a:xfrm>
        </p:spPr>
        <p:txBody>
          <a:bodyPr/>
          <a:lstStyle/>
          <a:p>
            <a:r>
              <a:rPr lang="en-US" sz="2000" dirty="0">
                <a:solidFill>
                  <a:schemeClr val="tx1"/>
                </a:solidFill>
              </a:rPr>
              <a:t>Share Curriculum &amp; Create a Plan:</a:t>
            </a:r>
          </a:p>
          <a:p>
            <a:pPr marL="285750" indent="-285750">
              <a:buFont typeface="Arial" panose="020B0604020202020204" pitchFamily="34" charset="0"/>
              <a:buChar char="•"/>
            </a:pPr>
            <a:r>
              <a:rPr lang="en-US" dirty="0">
                <a:solidFill>
                  <a:schemeClr val="tx1"/>
                </a:solidFill>
              </a:rPr>
              <a:t>CTE</a:t>
            </a:r>
          </a:p>
          <a:p>
            <a:pPr marL="285750" indent="-285750">
              <a:buFont typeface="Arial" panose="020B0604020202020204" pitchFamily="34" charset="0"/>
              <a:buChar char="•"/>
            </a:pPr>
            <a:r>
              <a:rPr lang="en-US" dirty="0">
                <a:solidFill>
                  <a:schemeClr val="tx1"/>
                </a:solidFill>
              </a:rPr>
              <a:t>IGETC</a:t>
            </a:r>
          </a:p>
          <a:p>
            <a:pPr marL="285750" indent="-285750">
              <a:buFont typeface="Arial" panose="020B0604020202020204" pitchFamily="34" charset="0"/>
              <a:buChar char="•"/>
            </a:pPr>
            <a:r>
              <a:rPr lang="en-US" dirty="0">
                <a:solidFill>
                  <a:schemeClr val="tx1"/>
                </a:solidFill>
              </a:rPr>
              <a:t>Major-oriented GEs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Start small.</a:t>
            </a:r>
          </a:p>
          <a:p>
            <a:pPr marL="285750" indent="-285750">
              <a:buFont typeface="Arial" panose="020B0604020202020204" pitchFamily="34" charset="0"/>
              <a:buChar char="•"/>
            </a:pPr>
            <a:r>
              <a:rPr lang="en-US" dirty="0">
                <a:solidFill>
                  <a:schemeClr val="tx1"/>
                </a:solidFill>
              </a:rPr>
              <a:t>Grow when the high school is ready.</a:t>
            </a:r>
          </a:p>
          <a:p>
            <a:pPr marL="285750" indent="-285750">
              <a:buFont typeface="Arial" panose="020B0604020202020204" pitchFamily="34" charset="0"/>
              <a:buChar char="•"/>
            </a:pPr>
            <a:r>
              <a:rPr lang="en-US" dirty="0">
                <a:solidFill>
                  <a:schemeClr val="tx1"/>
                </a:solidFill>
              </a:rPr>
              <a:t>Clarify. They are teaching our curriculum.</a:t>
            </a:r>
          </a:p>
        </p:txBody>
      </p:sp>
      <p:sp>
        <p:nvSpPr>
          <p:cNvPr id="6" name="Text Placeholder 5">
            <a:extLst>
              <a:ext uri="{FF2B5EF4-FFF2-40B4-BE49-F238E27FC236}">
                <a16:creationId xmlns:a16="http://schemas.microsoft.com/office/drawing/2014/main" id="{3E06DAF9-C061-0F49-B9C5-133AB41279D2}"/>
              </a:ext>
            </a:extLst>
          </p:cNvPr>
          <p:cNvSpPr>
            <a:spLocks noGrp="1"/>
          </p:cNvSpPr>
          <p:nvPr>
            <p:ph type="body" sz="quarter" idx="11"/>
          </p:nvPr>
        </p:nvSpPr>
        <p:spPr>
          <a:xfrm>
            <a:off x="307134" y="2717803"/>
            <a:ext cx="2492451" cy="3368675"/>
          </a:xfrm>
        </p:spPr>
        <p:txBody>
          <a:bodyPr/>
          <a:lstStyle/>
          <a:p>
            <a:r>
              <a:rPr lang="en-US" sz="2000" dirty="0">
                <a:solidFill>
                  <a:schemeClr val="tx1"/>
                </a:solidFill>
              </a:rPr>
              <a:t>Communicate with High School Instructors:</a:t>
            </a:r>
          </a:p>
          <a:p>
            <a:pPr marL="285750" indent="-285750">
              <a:buFont typeface="Arial" panose="020B0604020202020204" pitchFamily="34" charset="0"/>
              <a:buChar char="•"/>
            </a:pPr>
            <a:r>
              <a:rPr lang="en-US" dirty="0">
                <a:solidFill>
                  <a:schemeClr val="tx1"/>
                </a:solidFill>
              </a:rPr>
              <a:t>What are their goals?</a:t>
            </a:r>
          </a:p>
          <a:p>
            <a:pPr marL="285750" indent="-285750">
              <a:buFont typeface="Arial" panose="020B0604020202020204" pitchFamily="34" charset="0"/>
              <a:buChar char="•"/>
            </a:pPr>
            <a:r>
              <a:rPr lang="en-US" dirty="0">
                <a:solidFill>
                  <a:schemeClr val="tx1"/>
                </a:solidFill>
              </a:rPr>
              <a:t>What are our goals?</a:t>
            </a:r>
          </a:p>
          <a:p>
            <a:pPr marL="285750" indent="-285750">
              <a:buFont typeface="Arial" panose="020B0604020202020204" pitchFamily="34" charset="0"/>
              <a:buChar char="•"/>
            </a:pPr>
            <a:r>
              <a:rPr lang="en-US" dirty="0">
                <a:solidFill>
                  <a:schemeClr val="tx1"/>
                </a:solidFill>
              </a:rPr>
              <a:t>Find mutual or common objectives.</a:t>
            </a:r>
          </a:p>
          <a:p>
            <a:pPr marL="285750" indent="-285750">
              <a:buFont typeface="Arial" panose="020B0604020202020204" pitchFamily="34" charset="0"/>
              <a:buChar char="•"/>
            </a:pPr>
            <a:r>
              <a:rPr lang="en-US" dirty="0">
                <a:solidFill>
                  <a:schemeClr val="tx1"/>
                </a:solidFill>
              </a:rPr>
              <a:t>Identify &amp; include stakeholders.</a:t>
            </a:r>
          </a:p>
          <a:p>
            <a:endParaRPr lang="en-US" dirty="0">
              <a:solidFill>
                <a:schemeClr val="tx1"/>
              </a:solidFill>
            </a:endParaRPr>
          </a:p>
          <a:p>
            <a:r>
              <a:rPr lang="en-US" dirty="0">
                <a:solidFill>
                  <a:schemeClr val="tx1"/>
                </a:solidFill>
              </a:rPr>
              <a:t>Basti Lopez &amp; Dr. Ortiz can assist with this process.</a:t>
            </a:r>
          </a:p>
        </p:txBody>
      </p:sp>
      <p:sp>
        <p:nvSpPr>
          <p:cNvPr id="4" name="Title 3">
            <a:extLst>
              <a:ext uri="{FF2B5EF4-FFF2-40B4-BE49-F238E27FC236}">
                <a16:creationId xmlns:a16="http://schemas.microsoft.com/office/drawing/2014/main" id="{D3DF73BD-3A0A-8148-BEBB-08DF5ECCB447}"/>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B50FFF3E-1847-E54E-9B5E-53CECF7E805F}"/>
              </a:ext>
            </a:extLst>
          </p:cNvPr>
          <p:cNvSpPr>
            <a:spLocks noGrp="1"/>
          </p:cNvSpPr>
          <p:nvPr>
            <p:ph sz="quarter" idx="13"/>
          </p:nvPr>
        </p:nvSpPr>
        <p:spPr>
          <a:xfrm>
            <a:off x="1093752" y="1945875"/>
            <a:ext cx="548640" cy="548640"/>
          </a:xfrm>
        </p:spPr>
        <p:txBody>
          <a:bodyPr/>
          <a:lstStyle/>
          <a:p>
            <a:r>
              <a:rPr lang="en-US" sz="2000" b="1" dirty="0">
                <a:solidFill>
                  <a:schemeClr val="tx1"/>
                </a:solidFill>
                <a:latin typeface="Calibri" panose="020F0502020204030204" pitchFamily="34" charset="0"/>
                <a:cs typeface="Calibri" panose="020F0502020204030204" pitchFamily="34" charset="0"/>
              </a:rPr>
              <a:t>1</a:t>
            </a:r>
          </a:p>
        </p:txBody>
      </p:sp>
      <p:sp>
        <p:nvSpPr>
          <p:cNvPr id="10" name="Text Placeholder 9">
            <a:extLst>
              <a:ext uri="{FF2B5EF4-FFF2-40B4-BE49-F238E27FC236}">
                <a16:creationId xmlns:a16="http://schemas.microsoft.com/office/drawing/2014/main" id="{8ADEE75D-644B-AD44-86B8-9CB0C859EDFE}"/>
              </a:ext>
            </a:extLst>
          </p:cNvPr>
          <p:cNvSpPr>
            <a:spLocks noGrp="1"/>
          </p:cNvSpPr>
          <p:nvPr>
            <p:ph type="body" sz="quarter" idx="15"/>
          </p:nvPr>
        </p:nvSpPr>
        <p:spPr>
          <a:xfrm>
            <a:off x="6470353" y="2717802"/>
            <a:ext cx="2377440" cy="3368675"/>
          </a:xfrm>
        </p:spPr>
        <p:txBody>
          <a:bodyPr/>
          <a:lstStyle/>
          <a:p>
            <a:r>
              <a:rPr lang="en-US" sz="2000" dirty="0">
                <a:solidFill>
                  <a:schemeClr val="tx1"/>
                </a:solidFill>
              </a:rPr>
              <a:t>Review Instructor Qualifications</a:t>
            </a:r>
          </a:p>
          <a:p>
            <a:pPr marL="285750" indent="-285750">
              <a:buFont typeface="Arial" panose="020B0604020202020204" pitchFamily="34" charset="0"/>
              <a:buChar char="•"/>
            </a:pPr>
            <a:r>
              <a:rPr lang="en-US" dirty="0">
                <a:solidFill>
                  <a:schemeClr val="tx1"/>
                </a:solidFill>
              </a:rPr>
              <a:t>Interview &amp; Hire</a:t>
            </a:r>
          </a:p>
          <a:p>
            <a:pPr marL="285750" indent="-285750">
              <a:buFont typeface="Arial" panose="020B0604020202020204" pitchFamily="34" charset="0"/>
              <a:buChar char="•"/>
            </a:pPr>
            <a:r>
              <a:rPr lang="en-US" dirty="0">
                <a:solidFill>
                  <a:schemeClr val="tx1"/>
                </a:solidFill>
              </a:rPr>
              <a:t>Observe &amp; Evaluate</a:t>
            </a:r>
          </a:p>
          <a:p>
            <a:pPr marL="285750" indent="-285750">
              <a:buFont typeface="Arial" panose="020B0604020202020204" pitchFamily="34" charset="0"/>
              <a:buChar char="•"/>
            </a:pPr>
            <a:r>
              <a:rPr lang="en-US" dirty="0">
                <a:solidFill>
                  <a:schemeClr val="tx1"/>
                </a:solidFill>
              </a:rPr>
              <a:t>Maintain Communication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Is this a place for mentorship?</a:t>
            </a:r>
          </a:p>
          <a:p>
            <a:pPr marL="285750" indent="-285750">
              <a:buFont typeface="Arial" panose="020B0604020202020204" pitchFamily="34" charset="0"/>
              <a:buChar char="•"/>
            </a:pPr>
            <a:r>
              <a:rPr lang="en-US" dirty="0">
                <a:solidFill>
                  <a:schemeClr val="tx1"/>
                </a:solidFill>
              </a:rPr>
              <a:t>Is there a place for mutual curriculum development?</a:t>
            </a:r>
          </a:p>
        </p:txBody>
      </p:sp>
      <p:sp>
        <p:nvSpPr>
          <p:cNvPr id="12" name="Title 33" descr="title">
            <a:extLst>
              <a:ext uri="{FF2B5EF4-FFF2-40B4-BE49-F238E27FC236}">
                <a16:creationId xmlns:a16="http://schemas.microsoft.com/office/drawing/2014/main" id="{584B8CC4-F68C-B041-9240-F1D48D202AFD}"/>
              </a:ext>
            </a:extLst>
          </p:cNvPr>
          <p:cNvSpPr txBox="1">
            <a:spLocks/>
          </p:cNvSpPr>
          <p:nvPr/>
        </p:nvSpPr>
        <p:spPr>
          <a:xfrm>
            <a:off x="2799586" y="199292"/>
            <a:ext cx="6592824" cy="971236"/>
          </a:xfrm>
          <a:prstGeom prst="rect">
            <a:avLst/>
          </a:prstGeom>
        </p:spPr>
        <p:txBody>
          <a:bodyPr vert="horz" wrap="square" lIns="0" tIns="45720" rIns="91440" bIns="45720" rtlCol="0" anchor="b">
            <a:noAutofit/>
          </a:bodyPr>
          <a:lstStyle>
            <a:lvl1pPr algn="l" defTabSz="914400" rtl="0" eaLnBrk="1" latinLnBrk="0" hangingPunct="1">
              <a:lnSpc>
                <a:spcPct val="90000"/>
              </a:lnSpc>
              <a:spcBef>
                <a:spcPct val="0"/>
              </a:spcBef>
              <a:buNone/>
              <a:defRPr lang="en-GB" sz="2400" kern="1200">
                <a:solidFill>
                  <a:schemeClr val="bg1">
                    <a:lumMod val="95000"/>
                  </a:schemeClr>
                </a:solidFill>
                <a:latin typeface="Corbel" panose="020B0503020204020204" pitchFamily="34" charset="0"/>
                <a:ea typeface="+mj-ea"/>
                <a:cs typeface="+mj-cs"/>
              </a:defRPr>
            </a:lvl1pPr>
          </a:lstStyle>
          <a:p>
            <a:pPr algn="ctr"/>
            <a:r>
              <a:rPr lang="en-US" sz="3200" dirty="0">
                <a:solidFill>
                  <a:schemeClr val="tx1"/>
                </a:solidFill>
              </a:rPr>
              <a:t>Getting started with Dual Enrollment?</a:t>
            </a:r>
          </a:p>
        </p:txBody>
      </p:sp>
      <p:sp>
        <p:nvSpPr>
          <p:cNvPr id="13" name="TextBox 12">
            <a:extLst>
              <a:ext uri="{FF2B5EF4-FFF2-40B4-BE49-F238E27FC236}">
                <a16:creationId xmlns:a16="http://schemas.microsoft.com/office/drawing/2014/main" id="{EE9D46FD-5F36-984A-9542-CAC8BDFAD7CB}"/>
              </a:ext>
            </a:extLst>
          </p:cNvPr>
          <p:cNvSpPr txBox="1"/>
          <p:nvPr/>
        </p:nvSpPr>
        <p:spPr>
          <a:xfrm>
            <a:off x="3901440" y="1170528"/>
            <a:ext cx="4632960" cy="400110"/>
          </a:xfrm>
          <a:prstGeom prst="rect">
            <a:avLst/>
          </a:prstGeom>
          <a:noFill/>
        </p:spPr>
        <p:txBody>
          <a:bodyPr wrap="square" rtlCol="0">
            <a:spAutoFit/>
          </a:bodyPr>
          <a:lstStyle/>
          <a:p>
            <a:pPr algn="ctr"/>
            <a:r>
              <a:rPr lang="en-US" sz="2000" dirty="0"/>
              <a:t>A Faculty Perspective</a:t>
            </a:r>
          </a:p>
        </p:txBody>
      </p:sp>
      <p:sp>
        <p:nvSpPr>
          <p:cNvPr id="14" name="Text Placeholder 9">
            <a:extLst>
              <a:ext uri="{FF2B5EF4-FFF2-40B4-BE49-F238E27FC236}">
                <a16:creationId xmlns:a16="http://schemas.microsoft.com/office/drawing/2014/main" id="{B06D0EC7-2D71-B24E-96FC-EB79A4F9788D}"/>
              </a:ext>
            </a:extLst>
          </p:cNvPr>
          <p:cNvSpPr txBox="1">
            <a:spLocks/>
          </p:cNvSpPr>
          <p:nvPr/>
        </p:nvSpPr>
        <p:spPr>
          <a:xfrm>
            <a:off x="9551961" y="2717801"/>
            <a:ext cx="2377440" cy="3368675"/>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bg1">
                    <a:lumMod val="95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Course Creation &amp; Enrollment</a:t>
            </a:r>
          </a:p>
          <a:p>
            <a:pPr marL="285750" indent="-285750">
              <a:buFont typeface="Arial" panose="020B0604020202020204" pitchFamily="34" charset="0"/>
              <a:buChar char="•"/>
            </a:pPr>
            <a:r>
              <a:rPr lang="en-US" dirty="0">
                <a:solidFill>
                  <a:schemeClr val="tx1"/>
                </a:solidFill>
              </a:rPr>
              <a:t>Basti Lopez &amp; Dr. Ortiz can assist with this process.</a:t>
            </a:r>
          </a:p>
          <a:p>
            <a:pPr marL="285750" indent="-285750">
              <a:buFont typeface="Arial" panose="020B0604020202020204" pitchFamily="34" charset="0"/>
              <a:buChar char="•"/>
            </a:pPr>
            <a:r>
              <a:rPr lang="en-US" dirty="0">
                <a:solidFill>
                  <a:schemeClr val="tx1"/>
                </a:solidFill>
              </a:rPr>
              <a:t>In conjunction with Division Office.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PERKS: Students are now SAC Students with all the benefits and resources!</a:t>
            </a:r>
          </a:p>
        </p:txBody>
      </p:sp>
      <p:cxnSp>
        <p:nvCxnSpPr>
          <p:cNvPr id="16" name="Straight Connector 15">
            <a:extLst>
              <a:ext uri="{FF2B5EF4-FFF2-40B4-BE49-F238E27FC236}">
                <a16:creationId xmlns:a16="http://schemas.microsoft.com/office/drawing/2014/main" id="{87430ABE-F8AE-EE43-B921-122587F12BA3}"/>
              </a:ext>
            </a:extLst>
          </p:cNvPr>
          <p:cNvCxnSpPr/>
          <p:nvPr/>
        </p:nvCxnSpPr>
        <p:spPr>
          <a:xfrm>
            <a:off x="6471148" y="4466492"/>
            <a:ext cx="21218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85BEA2-4BF0-5649-970F-21AB5AC16516}"/>
              </a:ext>
            </a:extLst>
          </p:cNvPr>
          <p:cNvCxnSpPr/>
          <p:nvPr/>
        </p:nvCxnSpPr>
        <p:spPr>
          <a:xfrm>
            <a:off x="9551961" y="4466492"/>
            <a:ext cx="21218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05783C-7437-B342-BEA9-CC9DDFB3DBA0}"/>
              </a:ext>
            </a:extLst>
          </p:cNvPr>
          <p:cNvCxnSpPr/>
          <p:nvPr/>
        </p:nvCxnSpPr>
        <p:spPr>
          <a:xfrm>
            <a:off x="3388744" y="4466492"/>
            <a:ext cx="21218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18F6C3-A788-424A-BC66-76B72D04393A}"/>
              </a:ext>
            </a:extLst>
          </p:cNvPr>
          <p:cNvCxnSpPr/>
          <p:nvPr/>
        </p:nvCxnSpPr>
        <p:spPr>
          <a:xfrm>
            <a:off x="307134" y="5169877"/>
            <a:ext cx="21218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Content Placeholder 7">
            <a:extLst>
              <a:ext uri="{FF2B5EF4-FFF2-40B4-BE49-F238E27FC236}">
                <a16:creationId xmlns:a16="http://schemas.microsoft.com/office/drawing/2014/main" id="{BE81BA5B-44FB-7445-8C17-16F0C3676CAA}"/>
              </a:ext>
            </a:extLst>
          </p:cNvPr>
          <p:cNvSpPr txBox="1">
            <a:spLocks/>
          </p:cNvSpPr>
          <p:nvPr/>
        </p:nvSpPr>
        <p:spPr>
          <a:xfrm>
            <a:off x="4175362" y="2005254"/>
            <a:ext cx="548640" cy="548640"/>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tx1"/>
                </a:solidFill>
                <a:latin typeface="Calibri" panose="020F0502020204030204" pitchFamily="34" charset="0"/>
                <a:cs typeface="Calibri" panose="020F0502020204030204" pitchFamily="34" charset="0"/>
              </a:rPr>
              <a:t>2</a:t>
            </a:r>
          </a:p>
        </p:txBody>
      </p:sp>
      <p:sp>
        <p:nvSpPr>
          <p:cNvPr id="23" name="Content Placeholder 7">
            <a:extLst>
              <a:ext uri="{FF2B5EF4-FFF2-40B4-BE49-F238E27FC236}">
                <a16:creationId xmlns:a16="http://schemas.microsoft.com/office/drawing/2014/main" id="{FCF6DEDC-1ADF-1744-86F2-8CB195F84365}"/>
              </a:ext>
            </a:extLst>
          </p:cNvPr>
          <p:cNvSpPr txBox="1">
            <a:spLocks/>
          </p:cNvSpPr>
          <p:nvPr/>
        </p:nvSpPr>
        <p:spPr>
          <a:xfrm>
            <a:off x="7153023" y="2005254"/>
            <a:ext cx="548640" cy="548640"/>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tx1"/>
                </a:solidFill>
                <a:latin typeface="Calibri" panose="020F0502020204030204" pitchFamily="34" charset="0"/>
                <a:cs typeface="Calibri" panose="020F0502020204030204" pitchFamily="34" charset="0"/>
              </a:rPr>
              <a:t>3</a:t>
            </a:r>
          </a:p>
        </p:txBody>
      </p:sp>
      <p:sp>
        <p:nvSpPr>
          <p:cNvPr id="24" name="Content Placeholder 7">
            <a:extLst>
              <a:ext uri="{FF2B5EF4-FFF2-40B4-BE49-F238E27FC236}">
                <a16:creationId xmlns:a16="http://schemas.microsoft.com/office/drawing/2014/main" id="{73FBAFBC-C8D9-E040-87C2-A93B4036BD48}"/>
              </a:ext>
            </a:extLst>
          </p:cNvPr>
          <p:cNvSpPr txBox="1">
            <a:spLocks/>
          </p:cNvSpPr>
          <p:nvPr/>
        </p:nvSpPr>
        <p:spPr>
          <a:xfrm>
            <a:off x="10201023" y="2005254"/>
            <a:ext cx="548640" cy="548640"/>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tx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91189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18DA92-5FF3-4104-A4AD-2CBC58FC3B96}"/>
              </a:ext>
            </a:extLst>
          </p:cNvPr>
          <p:cNvGraphicFramePr>
            <a:graphicFrameLocks noGrp="1"/>
          </p:cNvGraphicFramePr>
          <p:nvPr>
            <p:extLst>
              <p:ext uri="{D42A27DB-BD31-4B8C-83A1-F6EECF244321}">
                <p14:modId xmlns:p14="http://schemas.microsoft.com/office/powerpoint/2010/main" val="1641936065"/>
              </p:ext>
            </p:extLst>
          </p:nvPr>
        </p:nvGraphicFramePr>
        <p:xfrm>
          <a:off x="825569" y="1701883"/>
          <a:ext cx="10452031" cy="4986196"/>
        </p:xfrm>
        <a:graphic>
          <a:graphicData uri="http://schemas.openxmlformats.org/drawingml/2006/table">
            <a:tbl>
              <a:tblPr firstRow="1" bandRow="1">
                <a:tableStyleId>{E8B1032C-EA38-4F05-BA0D-38AFFFC7BED3}</a:tableStyleId>
              </a:tblPr>
              <a:tblGrid>
                <a:gridCol w="2401543">
                  <a:extLst>
                    <a:ext uri="{9D8B030D-6E8A-4147-A177-3AD203B41FA5}">
                      <a16:colId xmlns:a16="http://schemas.microsoft.com/office/drawing/2014/main" val="2752061506"/>
                    </a:ext>
                  </a:extLst>
                </a:gridCol>
                <a:gridCol w="3487521">
                  <a:extLst>
                    <a:ext uri="{9D8B030D-6E8A-4147-A177-3AD203B41FA5}">
                      <a16:colId xmlns:a16="http://schemas.microsoft.com/office/drawing/2014/main" val="3057165699"/>
                    </a:ext>
                  </a:extLst>
                </a:gridCol>
                <a:gridCol w="4562967">
                  <a:extLst>
                    <a:ext uri="{9D8B030D-6E8A-4147-A177-3AD203B41FA5}">
                      <a16:colId xmlns:a16="http://schemas.microsoft.com/office/drawing/2014/main" val="932898841"/>
                    </a:ext>
                  </a:extLst>
                </a:gridCol>
              </a:tblGrid>
              <a:tr h="600778">
                <a:tc>
                  <a:txBody>
                    <a:bodyPr/>
                    <a:lstStyle/>
                    <a:p>
                      <a:pPr algn="ctr"/>
                      <a:r>
                        <a:rPr lang="en-US" sz="1600" b="1" dirty="0">
                          <a:solidFill>
                            <a:schemeClr val="bg1"/>
                          </a:solidFill>
                          <a:latin typeface="+mj-lt"/>
                        </a:rPr>
                        <a:t>Type of School’s</a:t>
                      </a:r>
                      <a:endParaRPr lang="en-GB" sz="1600" b="1" dirty="0">
                        <a:solidFill>
                          <a:schemeClr val="bg1"/>
                        </a:solidFill>
                        <a:latin typeface="+mj-lt"/>
                      </a:endParaRPr>
                    </a:p>
                  </a:txBody>
                  <a:tcPr marL="83731" marR="83731" marT="41866" marB="41866" anchor="ctr">
                    <a:solidFill>
                      <a:schemeClr val="accent2"/>
                    </a:solidFill>
                  </a:tcPr>
                </a:tc>
                <a:tc>
                  <a:txBody>
                    <a:bodyPr/>
                    <a:lstStyle/>
                    <a:p>
                      <a:pPr algn="ctr"/>
                      <a:r>
                        <a:rPr kumimoji="0" lang="en-US" sz="1600" u="none" strike="noStrike" kern="1200" cap="none" spc="0" normalizeH="0" baseline="0" noProof="0" dirty="0">
                          <a:ln>
                            <a:noFill/>
                          </a:ln>
                          <a:solidFill>
                            <a:schemeClr val="bg1"/>
                          </a:solidFill>
                          <a:effectLst/>
                          <a:uLnTx/>
                          <a:uFillTx/>
                          <a:latin typeface="+mj-lt"/>
                        </a:rPr>
                        <a:t>School’s</a:t>
                      </a:r>
                      <a:endParaRPr lang="en-GB" sz="1600" dirty="0">
                        <a:solidFill>
                          <a:schemeClr val="bg1"/>
                        </a:solidFill>
                        <a:latin typeface="+mj-lt"/>
                      </a:endParaRPr>
                    </a:p>
                  </a:txBody>
                  <a:tcPr marL="83731" marR="83731" marT="41866" marB="41866" anchor="ctr">
                    <a:solidFill>
                      <a:schemeClr val="accent2"/>
                    </a:solidFill>
                  </a:tcPr>
                </a:tc>
                <a:tc>
                  <a:txBody>
                    <a:bodyPr/>
                    <a:lstStyle/>
                    <a:p>
                      <a:pPr algn="ctr"/>
                      <a:r>
                        <a:rPr kumimoji="0" lang="en-US" sz="1600" u="none" strike="noStrike" kern="1200" cap="none" spc="0" normalizeH="0" baseline="0" noProof="0" dirty="0">
                          <a:ln>
                            <a:noFill/>
                          </a:ln>
                          <a:solidFill>
                            <a:schemeClr val="bg1"/>
                          </a:solidFill>
                          <a:effectLst/>
                          <a:uLnTx/>
                          <a:uFillTx/>
                          <a:latin typeface="+mj-lt"/>
                        </a:rPr>
                        <a:t>Pathways</a:t>
                      </a:r>
                      <a:endParaRPr lang="en-GB" sz="1600" dirty="0">
                        <a:solidFill>
                          <a:schemeClr val="bg1"/>
                        </a:solidFill>
                        <a:latin typeface="+mj-lt"/>
                      </a:endParaRPr>
                    </a:p>
                  </a:txBody>
                  <a:tcPr marL="83731" marR="83731" marT="41866" marB="41866" anchor="ctr">
                    <a:solidFill>
                      <a:schemeClr val="accent2"/>
                    </a:solidFill>
                  </a:tcPr>
                </a:tc>
                <a:extLst>
                  <a:ext uri="{0D108BD9-81ED-4DB2-BD59-A6C34878D82A}">
                    <a16:rowId xmlns:a16="http://schemas.microsoft.com/office/drawing/2014/main" val="3826578168"/>
                  </a:ext>
                </a:extLst>
              </a:tr>
              <a:tr h="2257656">
                <a:tc>
                  <a:txBody>
                    <a:bodyPr/>
                    <a:lstStyle/>
                    <a:p>
                      <a:r>
                        <a:rPr lang="en-GB" sz="1300" dirty="0"/>
                        <a:t>Santa Ana Unified School District </a:t>
                      </a:r>
                    </a:p>
                  </a:txBody>
                  <a:tcPr marL="83731" marR="83731" marT="41866" marB="41866"/>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Advanced Learning Academy-Early College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Century HS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Godinez Fundamental HS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err="1"/>
                        <a:t>Lorin</a:t>
                      </a:r>
                      <a:r>
                        <a:rPr lang="en-GB" sz="1300" dirty="0"/>
                        <a:t> </a:t>
                      </a:r>
                      <a:r>
                        <a:rPr lang="en-GB" sz="1300" dirty="0" err="1"/>
                        <a:t>Griset</a:t>
                      </a:r>
                      <a:r>
                        <a:rPr lang="en-GB" sz="1300" dirty="0"/>
                        <a:t> Academy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Saddleback HS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Santa Ana HS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Segerstrom HS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Valley HS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Middle College HS</a:t>
                      </a:r>
                    </a:p>
                  </a:txBody>
                  <a:tcPr marL="83731" marR="83731" marT="41866" marB="41866"/>
                </a:tc>
                <a:tc>
                  <a:txBody>
                    <a:bodyPr/>
                    <a:lstStyle/>
                    <a:p>
                      <a:pPr marL="342900" indent="-342900">
                        <a:buFont typeface="+mj-lt"/>
                        <a:buAutoNum type="arabicPeriod"/>
                      </a:pPr>
                      <a:r>
                        <a:rPr lang="en-GB" sz="1300" dirty="0"/>
                        <a:t>IGETC Pathway</a:t>
                      </a:r>
                    </a:p>
                    <a:p>
                      <a:pPr marL="342900" indent="-342900">
                        <a:buFont typeface="+mj-lt"/>
                        <a:buAutoNum type="arabicPeriod"/>
                      </a:pPr>
                      <a:r>
                        <a:rPr lang="en-GB" sz="1300" dirty="0"/>
                        <a:t>IGETC, Teach Academy &amp; Entrepreneurship Pathway. </a:t>
                      </a:r>
                    </a:p>
                    <a:p>
                      <a:pPr marL="342900" indent="-342900">
                        <a:buFont typeface="+mj-lt"/>
                        <a:buAutoNum type="arabicPeriod"/>
                      </a:pPr>
                      <a:r>
                        <a:rPr lang="en-GB" sz="1300" dirty="0"/>
                        <a:t>IGETC Pathway</a:t>
                      </a:r>
                    </a:p>
                    <a:p>
                      <a:pPr marL="342900" indent="-342900">
                        <a:buFont typeface="+mj-lt"/>
                        <a:buAutoNum type="arabicPeriod"/>
                      </a:pPr>
                      <a:r>
                        <a:rPr lang="en-GB" sz="1300" dirty="0"/>
                        <a:t>IGETC Pathway</a:t>
                      </a:r>
                    </a:p>
                    <a:p>
                      <a:pPr marL="342900" indent="-342900">
                        <a:buFont typeface="+mj-lt"/>
                        <a:buAutoNum type="arabicPeriod"/>
                      </a:pPr>
                      <a:r>
                        <a:rPr lang="en-GB" sz="1300" dirty="0"/>
                        <a:t>Biotechnology Pathway </a:t>
                      </a:r>
                    </a:p>
                    <a:p>
                      <a:pPr marL="342900" indent="-342900">
                        <a:buFont typeface="+mj-lt"/>
                        <a:buAutoNum type="arabicPeriod"/>
                      </a:pPr>
                      <a:r>
                        <a:rPr lang="en-GB" sz="1300" dirty="0"/>
                        <a:t>IGETC, FDM, &amp; Fine &amp; Performing Arts Pathway</a:t>
                      </a:r>
                    </a:p>
                    <a:p>
                      <a:pPr marL="342900" indent="-342900">
                        <a:buFont typeface="+mj-lt"/>
                        <a:buAutoNum type="arabicPeriod"/>
                      </a:pPr>
                      <a:r>
                        <a:rPr lang="en-GB" sz="1300" dirty="0"/>
                        <a:t>IGETC &amp; Computer Science Pathway</a:t>
                      </a:r>
                    </a:p>
                    <a:p>
                      <a:pPr marL="342900" indent="-342900">
                        <a:buFont typeface="+mj-lt"/>
                        <a:buAutoNum type="arabicPeriod"/>
                      </a:pPr>
                      <a:r>
                        <a:rPr lang="en-GB" sz="1300" dirty="0"/>
                        <a:t>International Business, Food &amp; Hospitality Pathway</a:t>
                      </a:r>
                    </a:p>
                    <a:p>
                      <a:pPr marL="342900" indent="-342900">
                        <a:buFont typeface="+mj-lt"/>
                        <a:buAutoNum type="arabicPeriod"/>
                      </a:pPr>
                      <a:r>
                        <a:rPr lang="en-GB" sz="1300" dirty="0"/>
                        <a:t>IGETC Pathway</a:t>
                      </a:r>
                    </a:p>
                  </a:txBody>
                  <a:tcPr marL="83731" marR="83731" marT="41866" marB="41866"/>
                </a:tc>
                <a:extLst>
                  <a:ext uri="{0D108BD9-81ED-4DB2-BD59-A6C34878D82A}">
                    <a16:rowId xmlns:a16="http://schemas.microsoft.com/office/drawing/2014/main" val="3176539862"/>
                  </a:ext>
                </a:extLst>
              </a:tr>
              <a:tr h="600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Private School</a:t>
                      </a:r>
                    </a:p>
                  </a:txBody>
                  <a:tcPr marL="83731" marR="83731" marT="41866" marB="41866"/>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Mater Dei High School</a:t>
                      </a:r>
                    </a:p>
                  </a:txBody>
                  <a:tcPr marL="83731" marR="83731" marT="41866" marB="41866"/>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IGETC, Biotechnology, &amp; Theatre Arts Pathway</a:t>
                      </a:r>
                    </a:p>
                  </a:txBody>
                  <a:tcPr marL="83731" marR="83731" marT="41866" marB="41866"/>
                </a:tc>
                <a:extLst>
                  <a:ext uri="{0D108BD9-81ED-4DB2-BD59-A6C34878D82A}">
                    <a16:rowId xmlns:a16="http://schemas.microsoft.com/office/drawing/2014/main" val="1058435978"/>
                  </a:ext>
                </a:extLst>
              </a:tr>
              <a:tr h="486967">
                <a:tc>
                  <a:txBody>
                    <a:bodyPr/>
                    <a:lstStyle/>
                    <a:p>
                      <a:r>
                        <a:rPr lang="en-GB" sz="1300" dirty="0"/>
                        <a:t>Garden Grove Unified School District</a:t>
                      </a:r>
                    </a:p>
                  </a:txBody>
                  <a:tcPr marL="83731" marR="83731" marT="41866" marB="41866"/>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Santiago High School </a:t>
                      </a:r>
                    </a:p>
                  </a:txBody>
                  <a:tcPr marL="83731" marR="83731" marT="41866" marB="41866"/>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IGETC, Entrepreneurship Pathway, &amp;Teacher Academy Pathway</a:t>
                      </a:r>
                    </a:p>
                  </a:txBody>
                  <a:tcPr marL="83731" marR="83731" marT="41866" marB="41866"/>
                </a:tc>
                <a:extLst>
                  <a:ext uri="{0D108BD9-81ED-4DB2-BD59-A6C34878D82A}">
                    <a16:rowId xmlns:a16="http://schemas.microsoft.com/office/drawing/2014/main" val="3366075193"/>
                  </a:ext>
                </a:extLst>
              </a:tr>
              <a:tr h="1040017">
                <a:tc>
                  <a:txBody>
                    <a:bodyPr/>
                    <a:lstStyle/>
                    <a:p>
                      <a:r>
                        <a:rPr lang="en-GB" sz="1300" dirty="0"/>
                        <a:t>Charter Schools</a:t>
                      </a:r>
                    </a:p>
                  </a:txBody>
                  <a:tcPr marL="83731" marR="83731" marT="41866" marB="41866"/>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Magnolia Science Academy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Orange County School of the Arts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err="1"/>
                        <a:t>Samueli</a:t>
                      </a:r>
                      <a:r>
                        <a:rPr lang="en-GB" sz="1300" dirty="0"/>
                        <a:t> Academy </a:t>
                      </a:r>
                    </a:p>
                  </a:txBody>
                  <a:tcPr marL="83731" marR="83731" marT="41866" marB="41866"/>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Biotechnology Pathway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Digital Media Arts Pathway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300" dirty="0"/>
                        <a:t>Digital Media Arts &amp; IGETC Pathway</a:t>
                      </a:r>
                    </a:p>
                  </a:txBody>
                  <a:tcPr marL="83731" marR="83731" marT="41866" marB="41866"/>
                </a:tc>
                <a:extLst>
                  <a:ext uri="{0D108BD9-81ED-4DB2-BD59-A6C34878D82A}">
                    <a16:rowId xmlns:a16="http://schemas.microsoft.com/office/drawing/2014/main" val="709034183"/>
                  </a:ext>
                </a:extLst>
              </a:tr>
            </a:tbl>
          </a:graphicData>
        </a:graphic>
      </p:graphicFrame>
      <p:sp>
        <p:nvSpPr>
          <p:cNvPr id="5" name="Title 33" descr="title">
            <a:extLst>
              <a:ext uri="{FF2B5EF4-FFF2-40B4-BE49-F238E27FC236}">
                <a16:creationId xmlns:a16="http://schemas.microsoft.com/office/drawing/2014/main" id="{DE7A6BF4-70E8-8A4B-84B3-36352D1EEBA9}"/>
              </a:ext>
            </a:extLst>
          </p:cNvPr>
          <p:cNvSpPr txBox="1">
            <a:spLocks/>
          </p:cNvSpPr>
          <p:nvPr/>
        </p:nvSpPr>
        <p:spPr>
          <a:xfrm>
            <a:off x="2799586" y="-1682209"/>
            <a:ext cx="6592824" cy="2852737"/>
          </a:xfrm>
          <a:prstGeom prst="rect">
            <a:avLst/>
          </a:prstGeom>
        </p:spPr>
        <p:txBody>
          <a:bodyPr vert="horz" lIns="91440" tIns="45720" rIns="91440" bIns="45720" rtlCol="0" anchor="b" anchorCtr="1">
            <a:noAutofit/>
          </a:bodyPr>
          <a:lstStyle>
            <a:lvl1pPr algn="l" defTabSz="914400" rtl="0" eaLnBrk="1" latinLnBrk="0" hangingPunct="1">
              <a:lnSpc>
                <a:spcPct val="90000"/>
              </a:lnSpc>
              <a:spcBef>
                <a:spcPct val="0"/>
              </a:spcBef>
              <a:buNone/>
              <a:defRPr lang="en-GB" sz="4400" kern="1200" dirty="0">
                <a:solidFill>
                  <a:schemeClr val="tx1"/>
                </a:solidFill>
                <a:latin typeface="+mj-lt"/>
                <a:ea typeface="+mj-ea"/>
                <a:cs typeface="+mj-cs"/>
              </a:defRPr>
            </a:lvl1pPr>
          </a:lstStyle>
          <a:p>
            <a:pPr algn="ctr"/>
            <a:r>
              <a:rPr lang="en-US" sz="3200" dirty="0"/>
              <a:t>Just a Little About the Numbers</a:t>
            </a:r>
          </a:p>
        </p:txBody>
      </p:sp>
      <p:sp>
        <p:nvSpPr>
          <p:cNvPr id="6" name="TextBox 5">
            <a:extLst>
              <a:ext uri="{FF2B5EF4-FFF2-40B4-BE49-F238E27FC236}">
                <a16:creationId xmlns:a16="http://schemas.microsoft.com/office/drawing/2014/main" id="{C5A3E773-C4F9-6641-9725-1DD40C92DC31}"/>
              </a:ext>
            </a:extLst>
          </p:cNvPr>
          <p:cNvSpPr txBox="1"/>
          <p:nvPr/>
        </p:nvSpPr>
        <p:spPr>
          <a:xfrm>
            <a:off x="3901440" y="1170528"/>
            <a:ext cx="4632960" cy="400110"/>
          </a:xfrm>
          <a:prstGeom prst="rect">
            <a:avLst/>
          </a:prstGeom>
          <a:noFill/>
        </p:spPr>
        <p:txBody>
          <a:bodyPr wrap="square" rtlCol="0">
            <a:spAutoFit/>
          </a:bodyPr>
          <a:lstStyle/>
          <a:p>
            <a:pPr algn="ctr"/>
            <a:r>
              <a:rPr lang="en-US" sz="2000" dirty="0"/>
              <a:t>Schools &amp; Pathways</a:t>
            </a:r>
          </a:p>
        </p:txBody>
      </p:sp>
    </p:spTree>
    <p:extLst>
      <p:ext uri="{BB962C8B-B14F-4D97-AF65-F5344CB8AC3E}">
        <p14:creationId xmlns:p14="http://schemas.microsoft.com/office/powerpoint/2010/main" val="29275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E1BCCFF-ABF9-8E41-B325-6C2FF14EB2BD}"/>
              </a:ext>
            </a:extLst>
          </p:cNvPr>
          <p:cNvPicPr>
            <a:picLocks noChangeAspect="1"/>
          </p:cNvPicPr>
          <p:nvPr/>
        </p:nvPicPr>
        <p:blipFill>
          <a:blip r:embed="rId2"/>
          <a:stretch>
            <a:fillRect/>
          </a:stretch>
        </p:blipFill>
        <p:spPr>
          <a:xfrm>
            <a:off x="190500" y="1474647"/>
            <a:ext cx="11811000" cy="4965700"/>
          </a:xfrm>
          <a:prstGeom prst="rect">
            <a:avLst/>
          </a:prstGeom>
        </p:spPr>
      </p:pic>
      <p:sp>
        <p:nvSpPr>
          <p:cNvPr id="23" name="Title 33" descr="title">
            <a:extLst>
              <a:ext uri="{FF2B5EF4-FFF2-40B4-BE49-F238E27FC236}">
                <a16:creationId xmlns:a16="http://schemas.microsoft.com/office/drawing/2014/main" id="{C3DA84D4-0093-AB4E-80C5-A0EA2E42EA3F}"/>
              </a:ext>
            </a:extLst>
          </p:cNvPr>
          <p:cNvSpPr txBox="1">
            <a:spLocks/>
          </p:cNvSpPr>
          <p:nvPr/>
        </p:nvSpPr>
        <p:spPr>
          <a:xfrm>
            <a:off x="2799586" y="-1682209"/>
            <a:ext cx="6592824" cy="2852737"/>
          </a:xfrm>
          <a:prstGeom prst="rect">
            <a:avLst/>
          </a:prstGeom>
        </p:spPr>
        <p:txBody>
          <a:bodyPr vert="horz" lIns="91440" tIns="45720" rIns="91440" bIns="45720" rtlCol="0" anchor="b" anchorCtr="1">
            <a:noAutofit/>
          </a:bodyPr>
          <a:lstStyle>
            <a:lvl1pPr algn="l" defTabSz="914400" rtl="0" eaLnBrk="1" latinLnBrk="0" hangingPunct="1">
              <a:lnSpc>
                <a:spcPct val="90000"/>
              </a:lnSpc>
              <a:spcBef>
                <a:spcPct val="0"/>
              </a:spcBef>
              <a:buNone/>
              <a:defRPr lang="en-GB" sz="4400" kern="1200" dirty="0">
                <a:solidFill>
                  <a:schemeClr val="tx1"/>
                </a:solidFill>
                <a:latin typeface="+mj-lt"/>
                <a:ea typeface="+mj-ea"/>
                <a:cs typeface="+mj-cs"/>
              </a:defRPr>
            </a:lvl1pPr>
          </a:lstStyle>
          <a:p>
            <a:pPr algn="ctr"/>
            <a:r>
              <a:rPr lang="en-US" sz="3200" dirty="0"/>
              <a:t>Just a Little About the Numbers</a:t>
            </a:r>
          </a:p>
        </p:txBody>
      </p:sp>
      <p:sp>
        <p:nvSpPr>
          <p:cNvPr id="24" name="TextBox 23">
            <a:extLst>
              <a:ext uri="{FF2B5EF4-FFF2-40B4-BE49-F238E27FC236}">
                <a16:creationId xmlns:a16="http://schemas.microsoft.com/office/drawing/2014/main" id="{0C58FA8D-731C-6A48-9303-6EB18177337C}"/>
              </a:ext>
            </a:extLst>
          </p:cNvPr>
          <p:cNvSpPr txBox="1"/>
          <p:nvPr/>
        </p:nvSpPr>
        <p:spPr>
          <a:xfrm>
            <a:off x="3901440" y="1170528"/>
            <a:ext cx="4632960" cy="400110"/>
          </a:xfrm>
          <a:prstGeom prst="rect">
            <a:avLst/>
          </a:prstGeom>
          <a:noFill/>
        </p:spPr>
        <p:txBody>
          <a:bodyPr wrap="square" rtlCol="0">
            <a:spAutoFit/>
          </a:bodyPr>
          <a:lstStyle/>
          <a:p>
            <a:pPr algn="ctr"/>
            <a:r>
              <a:rPr lang="en-US" sz="2000" dirty="0"/>
              <a:t>FTEs &amp; Revenue</a:t>
            </a:r>
          </a:p>
        </p:txBody>
      </p:sp>
    </p:spTree>
    <p:extLst>
      <p:ext uri="{BB962C8B-B14F-4D97-AF65-F5344CB8AC3E}">
        <p14:creationId xmlns:p14="http://schemas.microsoft.com/office/powerpoint/2010/main" val="163484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2586284" y="1090909"/>
            <a:ext cx="1908678" cy="398906"/>
          </a:xfrm>
        </p:spPr>
        <p:txBody>
          <a:bodyPr/>
          <a:lstStyle/>
          <a:p>
            <a:pPr algn="ctr"/>
            <a:r>
              <a:rPr lang="en-US" sz="2000" dirty="0">
                <a:latin typeface="Times New Roman" panose="02020603050405020304" pitchFamily="18" charset="0"/>
              </a:rPr>
              <a:t>SPRING</a:t>
            </a:r>
            <a:r>
              <a:rPr lang="en-US" sz="2000" dirty="0"/>
              <a:t> </a:t>
            </a:r>
            <a:r>
              <a:rPr lang="en-US" sz="2000" dirty="0">
                <a:latin typeface="Times New Roman" panose="02020603050405020304" pitchFamily="18" charset="0"/>
              </a:rPr>
              <a:t>2018</a:t>
            </a:r>
          </a:p>
        </p:txBody>
      </p:sp>
      <p:pic>
        <p:nvPicPr>
          <p:cNvPr id="27" name="Content Placeholder 79" descr="Open Book">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421" y="6046745"/>
            <a:ext cx="548640" cy="548640"/>
          </a:xfrm>
        </p:spPr>
      </p:pic>
      <p:pic>
        <p:nvPicPr>
          <p:cNvPr id="2" name="Picture 1">
            <a:extLst>
              <a:ext uri="{FF2B5EF4-FFF2-40B4-BE49-F238E27FC236}">
                <a16:creationId xmlns:a16="http://schemas.microsoft.com/office/drawing/2014/main" id="{A88F78F2-4ECC-47AC-A01E-6478680F52AC}"/>
              </a:ext>
            </a:extLst>
          </p:cNvPr>
          <p:cNvPicPr>
            <a:picLocks noChangeAspect="1"/>
          </p:cNvPicPr>
          <p:nvPr/>
        </p:nvPicPr>
        <p:blipFill rotWithShape="1">
          <a:blip r:embed="rId4"/>
          <a:srcRect l="85859" t="13470" r="434" b="79453"/>
          <a:stretch/>
        </p:blipFill>
        <p:spPr>
          <a:xfrm>
            <a:off x="1316052" y="6046745"/>
            <a:ext cx="1203840" cy="680243"/>
          </a:xfrm>
          <a:prstGeom prst="rect">
            <a:avLst/>
          </a:prstGeom>
        </p:spPr>
      </p:pic>
      <p:pic>
        <p:nvPicPr>
          <p:cNvPr id="6" name="Picture 5">
            <a:extLst>
              <a:ext uri="{FF2B5EF4-FFF2-40B4-BE49-F238E27FC236}">
                <a16:creationId xmlns:a16="http://schemas.microsoft.com/office/drawing/2014/main" id="{6BFBD375-BE3F-40E4-BC02-6186001B62D7}"/>
              </a:ext>
            </a:extLst>
          </p:cNvPr>
          <p:cNvPicPr>
            <a:picLocks noChangeAspect="1"/>
          </p:cNvPicPr>
          <p:nvPr/>
        </p:nvPicPr>
        <p:blipFill rotWithShape="1">
          <a:blip r:embed="rId5"/>
          <a:srcRect t="22052" r="66269"/>
          <a:stretch/>
        </p:blipFill>
        <p:spPr>
          <a:xfrm>
            <a:off x="2245108" y="1491868"/>
            <a:ext cx="2249854" cy="4406003"/>
          </a:xfrm>
          <a:prstGeom prst="rect">
            <a:avLst/>
          </a:prstGeom>
        </p:spPr>
      </p:pic>
      <p:pic>
        <p:nvPicPr>
          <p:cNvPr id="7" name="Picture 6">
            <a:extLst>
              <a:ext uri="{FF2B5EF4-FFF2-40B4-BE49-F238E27FC236}">
                <a16:creationId xmlns:a16="http://schemas.microsoft.com/office/drawing/2014/main" id="{E78DAEC4-D312-41A1-B863-4676207C5EA8}"/>
              </a:ext>
            </a:extLst>
          </p:cNvPr>
          <p:cNvPicPr>
            <a:picLocks noChangeAspect="1"/>
          </p:cNvPicPr>
          <p:nvPr/>
        </p:nvPicPr>
        <p:blipFill rotWithShape="1">
          <a:blip r:embed="rId6"/>
          <a:srcRect l="2285" t="10441" r="68253"/>
          <a:stretch/>
        </p:blipFill>
        <p:spPr>
          <a:xfrm>
            <a:off x="9392012" y="1535900"/>
            <a:ext cx="1908679" cy="4220388"/>
          </a:xfrm>
          <a:prstGeom prst="rect">
            <a:avLst/>
          </a:prstGeom>
        </p:spPr>
      </p:pic>
      <p:pic>
        <p:nvPicPr>
          <p:cNvPr id="8" name="Picture 7">
            <a:extLst>
              <a:ext uri="{FF2B5EF4-FFF2-40B4-BE49-F238E27FC236}">
                <a16:creationId xmlns:a16="http://schemas.microsoft.com/office/drawing/2014/main" id="{36A219EA-2E89-4955-82B4-78B96EC93A25}"/>
              </a:ext>
            </a:extLst>
          </p:cNvPr>
          <p:cNvPicPr>
            <a:picLocks noChangeAspect="1"/>
          </p:cNvPicPr>
          <p:nvPr/>
        </p:nvPicPr>
        <p:blipFill>
          <a:blip r:embed="rId7"/>
          <a:stretch>
            <a:fillRect/>
          </a:stretch>
        </p:blipFill>
        <p:spPr>
          <a:xfrm>
            <a:off x="32421" y="1090909"/>
            <a:ext cx="2287094" cy="4929262"/>
          </a:xfrm>
          <a:prstGeom prst="rect">
            <a:avLst/>
          </a:prstGeom>
        </p:spPr>
      </p:pic>
      <p:pic>
        <p:nvPicPr>
          <p:cNvPr id="12" name="Picture 11">
            <a:extLst>
              <a:ext uri="{FF2B5EF4-FFF2-40B4-BE49-F238E27FC236}">
                <a16:creationId xmlns:a16="http://schemas.microsoft.com/office/drawing/2014/main" id="{36F507A6-4EA8-41A7-898B-614127AA93D3}"/>
              </a:ext>
            </a:extLst>
          </p:cNvPr>
          <p:cNvPicPr>
            <a:picLocks noChangeAspect="1"/>
          </p:cNvPicPr>
          <p:nvPr/>
        </p:nvPicPr>
        <p:blipFill rotWithShape="1">
          <a:blip r:embed="rId5"/>
          <a:srcRect l="8860" t="2794" r="76714" b="85108"/>
          <a:stretch/>
        </p:blipFill>
        <p:spPr>
          <a:xfrm>
            <a:off x="10511869" y="463486"/>
            <a:ext cx="1185923" cy="811255"/>
          </a:xfrm>
          <a:prstGeom prst="rect">
            <a:avLst/>
          </a:prstGeom>
        </p:spPr>
      </p:pic>
      <p:sp>
        <p:nvSpPr>
          <p:cNvPr id="13" name="Title 3" descr="title">
            <a:extLst>
              <a:ext uri="{FF2B5EF4-FFF2-40B4-BE49-F238E27FC236}">
                <a16:creationId xmlns:a16="http://schemas.microsoft.com/office/drawing/2014/main" id="{BF137031-ACEC-47AE-8471-72F014CD8B3F}"/>
              </a:ext>
            </a:extLst>
          </p:cNvPr>
          <p:cNvSpPr txBox="1">
            <a:spLocks/>
          </p:cNvSpPr>
          <p:nvPr/>
        </p:nvSpPr>
        <p:spPr>
          <a:xfrm>
            <a:off x="677606" y="1090909"/>
            <a:ext cx="1537088" cy="398906"/>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pPr algn="ctr"/>
            <a:r>
              <a:rPr lang="en-US" sz="2000" dirty="0">
                <a:latin typeface="Times New Roman" panose="02020603050405020304" pitchFamily="18" charset="0"/>
              </a:rPr>
              <a:t>FALL</a:t>
            </a:r>
            <a:r>
              <a:rPr lang="en-US" sz="1400" dirty="0"/>
              <a:t> </a:t>
            </a:r>
            <a:r>
              <a:rPr lang="en-US" sz="2000" dirty="0">
                <a:latin typeface="Times New Roman" panose="02020603050405020304" pitchFamily="18" charset="0"/>
              </a:rPr>
              <a:t>2017</a:t>
            </a:r>
          </a:p>
        </p:txBody>
      </p:sp>
      <p:sp>
        <p:nvSpPr>
          <p:cNvPr id="14" name="Title 3" descr="title">
            <a:extLst>
              <a:ext uri="{FF2B5EF4-FFF2-40B4-BE49-F238E27FC236}">
                <a16:creationId xmlns:a16="http://schemas.microsoft.com/office/drawing/2014/main" id="{9E25C4FF-DA7D-4164-933A-F4757CAFEC54}"/>
              </a:ext>
            </a:extLst>
          </p:cNvPr>
          <p:cNvSpPr txBox="1">
            <a:spLocks/>
          </p:cNvSpPr>
          <p:nvPr/>
        </p:nvSpPr>
        <p:spPr>
          <a:xfrm>
            <a:off x="1272735" y="284382"/>
            <a:ext cx="10027956" cy="548641"/>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r>
              <a:rPr lang="en-US" sz="3600" dirty="0">
                <a:latin typeface="Times New Roman" panose="02020603050405020304" pitchFamily="18" charset="0"/>
              </a:rPr>
              <a:t>SUCCESS RATES COMPARISON BY AGE</a:t>
            </a:r>
          </a:p>
        </p:txBody>
      </p:sp>
      <p:sp>
        <p:nvSpPr>
          <p:cNvPr id="15" name="Title 3" descr="title">
            <a:extLst>
              <a:ext uri="{FF2B5EF4-FFF2-40B4-BE49-F238E27FC236}">
                <a16:creationId xmlns:a16="http://schemas.microsoft.com/office/drawing/2014/main" id="{8C94394D-C541-4509-A858-36ABF6B1B4E3}"/>
              </a:ext>
            </a:extLst>
          </p:cNvPr>
          <p:cNvSpPr txBox="1">
            <a:spLocks/>
          </p:cNvSpPr>
          <p:nvPr/>
        </p:nvSpPr>
        <p:spPr>
          <a:xfrm>
            <a:off x="9807761" y="1106373"/>
            <a:ext cx="1908678" cy="398906"/>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pPr algn="ctr"/>
            <a:r>
              <a:rPr lang="en-US" sz="2000" dirty="0">
                <a:latin typeface="Times New Roman" panose="02020603050405020304" pitchFamily="18" charset="0"/>
              </a:rPr>
              <a:t>SPRING</a:t>
            </a:r>
            <a:r>
              <a:rPr lang="en-US" sz="2000" dirty="0"/>
              <a:t> </a:t>
            </a:r>
            <a:r>
              <a:rPr lang="en-US" sz="2000" dirty="0">
                <a:latin typeface="Times New Roman" panose="02020603050405020304" pitchFamily="18" charset="0"/>
              </a:rPr>
              <a:t>2019</a:t>
            </a:r>
          </a:p>
        </p:txBody>
      </p:sp>
      <p:pic>
        <p:nvPicPr>
          <p:cNvPr id="9" name="Picture 8">
            <a:extLst>
              <a:ext uri="{FF2B5EF4-FFF2-40B4-BE49-F238E27FC236}">
                <a16:creationId xmlns:a16="http://schemas.microsoft.com/office/drawing/2014/main" id="{C4A95C1F-F320-4A78-8A4F-F63D6B0F681F}"/>
              </a:ext>
            </a:extLst>
          </p:cNvPr>
          <p:cNvPicPr>
            <a:picLocks noChangeAspect="1"/>
          </p:cNvPicPr>
          <p:nvPr/>
        </p:nvPicPr>
        <p:blipFill rotWithShape="1">
          <a:blip r:embed="rId8"/>
          <a:srcRect t="8152"/>
          <a:stretch/>
        </p:blipFill>
        <p:spPr>
          <a:xfrm>
            <a:off x="6702671" y="1481907"/>
            <a:ext cx="2249854" cy="4328374"/>
          </a:xfrm>
          <a:prstGeom prst="rect">
            <a:avLst/>
          </a:prstGeom>
        </p:spPr>
      </p:pic>
      <p:sp>
        <p:nvSpPr>
          <p:cNvPr id="17" name="Title 3" descr="title">
            <a:extLst>
              <a:ext uri="{FF2B5EF4-FFF2-40B4-BE49-F238E27FC236}">
                <a16:creationId xmlns:a16="http://schemas.microsoft.com/office/drawing/2014/main" id="{FD31BF9F-488D-4CB0-92DC-055FAED03F6A}"/>
              </a:ext>
            </a:extLst>
          </p:cNvPr>
          <p:cNvSpPr txBox="1">
            <a:spLocks/>
          </p:cNvSpPr>
          <p:nvPr/>
        </p:nvSpPr>
        <p:spPr>
          <a:xfrm>
            <a:off x="7258876" y="1090909"/>
            <a:ext cx="1908678" cy="398906"/>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pPr algn="ctr"/>
            <a:r>
              <a:rPr lang="en-US" sz="2000" dirty="0">
                <a:latin typeface="Times New Roman" panose="02020603050405020304" pitchFamily="18" charset="0"/>
              </a:rPr>
              <a:t>FALL</a:t>
            </a:r>
            <a:r>
              <a:rPr lang="en-US" sz="2000" dirty="0"/>
              <a:t> </a:t>
            </a:r>
            <a:r>
              <a:rPr lang="en-US" sz="2000" dirty="0">
                <a:latin typeface="Times New Roman" panose="02020603050405020304" pitchFamily="18" charset="0"/>
              </a:rPr>
              <a:t>2018</a:t>
            </a:r>
          </a:p>
        </p:txBody>
      </p:sp>
      <p:sp>
        <p:nvSpPr>
          <p:cNvPr id="18" name="Title 3" descr="title">
            <a:extLst>
              <a:ext uri="{FF2B5EF4-FFF2-40B4-BE49-F238E27FC236}">
                <a16:creationId xmlns:a16="http://schemas.microsoft.com/office/drawing/2014/main" id="{378EFCDD-5249-47D9-BA98-FEDCBFA93F76}"/>
              </a:ext>
            </a:extLst>
          </p:cNvPr>
          <p:cNvSpPr txBox="1">
            <a:spLocks/>
          </p:cNvSpPr>
          <p:nvPr/>
        </p:nvSpPr>
        <p:spPr>
          <a:xfrm>
            <a:off x="581061" y="6121612"/>
            <a:ext cx="767412" cy="398906"/>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pPr algn="ctr"/>
            <a:r>
              <a:rPr lang="en-US" dirty="0">
                <a:latin typeface="Times New Roman" panose="02020603050405020304" pitchFamily="18" charset="0"/>
              </a:rPr>
              <a:t>KEY</a:t>
            </a:r>
          </a:p>
        </p:txBody>
      </p:sp>
      <p:sp>
        <p:nvSpPr>
          <p:cNvPr id="19" name="Title 3" descr="title">
            <a:extLst>
              <a:ext uri="{FF2B5EF4-FFF2-40B4-BE49-F238E27FC236}">
                <a16:creationId xmlns:a16="http://schemas.microsoft.com/office/drawing/2014/main" id="{DB5183C3-98CB-4E81-9F08-097593F5E789}"/>
              </a:ext>
            </a:extLst>
          </p:cNvPr>
          <p:cNvSpPr txBox="1">
            <a:spLocks/>
          </p:cNvSpPr>
          <p:nvPr/>
        </p:nvSpPr>
        <p:spPr>
          <a:xfrm>
            <a:off x="10260893" y="284382"/>
            <a:ext cx="1592124" cy="229078"/>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pPr algn="ctr"/>
            <a:r>
              <a:rPr lang="en-US" sz="1200" dirty="0">
                <a:latin typeface="Times New Roman" panose="02020603050405020304" pitchFamily="18" charset="0"/>
              </a:rPr>
              <a:t>*SAUSD ONLY </a:t>
            </a:r>
          </a:p>
        </p:txBody>
      </p:sp>
      <p:pic>
        <p:nvPicPr>
          <p:cNvPr id="11" name="Picture 10">
            <a:extLst>
              <a:ext uri="{FF2B5EF4-FFF2-40B4-BE49-F238E27FC236}">
                <a16:creationId xmlns:a16="http://schemas.microsoft.com/office/drawing/2014/main" id="{E0A83978-034F-4873-AE1D-147219A47015}"/>
              </a:ext>
            </a:extLst>
          </p:cNvPr>
          <p:cNvPicPr>
            <a:picLocks noChangeAspect="1"/>
          </p:cNvPicPr>
          <p:nvPr/>
        </p:nvPicPr>
        <p:blipFill>
          <a:blip r:embed="rId9"/>
          <a:stretch>
            <a:fillRect/>
          </a:stretch>
        </p:blipFill>
        <p:spPr>
          <a:xfrm>
            <a:off x="4532202" y="1340711"/>
            <a:ext cx="2030260" cy="4429658"/>
          </a:xfrm>
          <a:prstGeom prst="rect">
            <a:avLst/>
          </a:prstGeom>
        </p:spPr>
      </p:pic>
      <p:sp>
        <p:nvSpPr>
          <p:cNvPr id="21" name="Title 3" descr="title">
            <a:extLst>
              <a:ext uri="{FF2B5EF4-FFF2-40B4-BE49-F238E27FC236}">
                <a16:creationId xmlns:a16="http://schemas.microsoft.com/office/drawing/2014/main" id="{4BA6F465-19FA-4EFF-ADA3-E33CACAD968A}"/>
              </a:ext>
            </a:extLst>
          </p:cNvPr>
          <p:cNvSpPr txBox="1">
            <a:spLocks/>
          </p:cNvSpPr>
          <p:nvPr/>
        </p:nvSpPr>
        <p:spPr>
          <a:xfrm>
            <a:off x="4807660" y="1120630"/>
            <a:ext cx="1908678" cy="398906"/>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a:solidFill>
                  <a:schemeClr val="tx1"/>
                </a:solidFill>
                <a:latin typeface="Corbel" panose="020B0503020204020204" pitchFamily="34" charset="0"/>
                <a:ea typeface="+mj-ea"/>
                <a:cs typeface="+mj-cs"/>
              </a:defRPr>
            </a:lvl1pPr>
          </a:lstStyle>
          <a:p>
            <a:pPr algn="ctr"/>
            <a:r>
              <a:rPr lang="en-US" sz="2000" dirty="0">
                <a:latin typeface="Times New Roman" panose="02020603050405020304" pitchFamily="18" charset="0"/>
              </a:rPr>
              <a:t>SUMMER</a:t>
            </a:r>
            <a:r>
              <a:rPr lang="en-US" sz="2000" dirty="0"/>
              <a:t> </a:t>
            </a:r>
            <a:r>
              <a:rPr lang="en-US" sz="2000" dirty="0">
                <a:latin typeface="Times New Roman" panose="02020603050405020304" pitchFamily="18" charset="0"/>
              </a:rPr>
              <a:t>2018</a:t>
            </a:r>
          </a:p>
        </p:txBody>
      </p:sp>
    </p:spTree>
    <p:extLst>
      <p:ext uri="{BB962C8B-B14F-4D97-AF65-F5344CB8AC3E}">
        <p14:creationId xmlns:p14="http://schemas.microsoft.com/office/powerpoint/2010/main" val="40647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96371" y="0"/>
            <a:ext cx="12384741" cy="6831210"/>
            <a:chOff x="0" y="3808320"/>
            <a:chExt cx="7833208" cy="2547440"/>
          </a:xfrm>
          <a:solidFill>
            <a:schemeClr val="bg1">
              <a:lumMod val="85000"/>
            </a:schemeClr>
          </a:solidFill>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grpFill/>
            <a:ln/>
          </p:spPr>
          <p:style>
            <a:lnRef idx="3">
              <a:schemeClr val="lt1"/>
            </a:lnRef>
            <a:fillRef idx="1">
              <a:schemeClr val="accent3"/>
            </a:fillRef>
            <a:effectRef idx="1">
              <a:schemeClr val="accent3"/>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bg1"/>
            </a:solidFill>
            <a:ln/>
          </p:spPr>
          <p:style>
            <a:lnRef idx="3">
              <a:schemeClr val="lt1"/>
            </a:lnRef>
            <a:fillRef idx="1">
              <a:schemeClr val="accent3"/>
            </a:fillRef>
            <a:effectRef idx="1">
              <a:schemeClr val="accent3"/>
            </a:effectRef>
            <a:fontRef idx="minor">
              <a:schemeClr val="lt1"/>
            </a:fontRef>
          </p:style>
          <p:txBody>
            <a:bodyPr wrap="square" rtlCol="0" anchor="ctr">
              <a:noAutofit/>
            </a:bodyPr>
            <a:lstStyle/>
            <a:p>
              <a:pPr algn="ctr"/>
              <a:endParaRPr lang="en-US" dirty="0"/>
            </a:p>
          </p:txBody>
        </p:sp>
      </p:grpSp>
      <p:pic>
        <p:nvPicPr>
          <p:cNvPr id="12" name="Picture Placeholder 4" descr="person reading a book">
            <a:extLst>
              <a:ext uri="{FF2B5EF4-FFF2-40B4-BE49-F238E27FC236}">
                <a16:creationId xmlns:a16="http://schemas.microsoft.com/office/drawing/2014/main" id="{632C35D5-3999-45B9-8400-2B069670F8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r="-14788" b="18098"/>
          <a:stretch/>
        </p:blipFill>
        <p:spPr>
          <a:xfrm>
            <a:off x="7412299" y="26790"/>
            <a:ext cx="5552343" cy="6831211"/>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14</a:t>
            </a:fld>
            <a:endParaRPr lang="en-US" sz="1200" dirty="0">
              <a:solidFill>
                <a:schemeClr val="bg1"/>
              </a:solidFill>
            </a:endParaRPr>
          </a:p>
        </p:txBody>
      </p:sp>
      <p:sp>
        <p:nvSpPr>
          <p:cNvPr id="2" name="Rectangle 1">
            <a:extLst>
              <a:ext uri="{FF2B5EF4-FFF2-40B4-BE49-F238E27FC236}">
                <a16:creationId xmlns:a16="http://schemas.microsoft.com/office/drawing/2014/main" id="{D5C31FDA-7F64-45A9-A160-86A2C4150D8E}"/>
              </a:ext>
            </a:extLst>
          </p:cNvPr>
          <p:cNvSpPr/>
          <p:nvPr/>
        </p:nvSpPr>
        <p:spPr>
          <a:xfrm>
            <a:off x="270233" y="2728076"/>
            <a:ext cx="5552343" cy="2862322"/>
          </a:xfrm>
          <a:prstGeom prst="rect">
            <a:avLst/>
          </a:prstGeom>
        </p:spPr>
        <p:txBody>
          <a:bodyPr wrap="square">
            <a:spAutoFit/>
          </a:bodyPr>
          <a:lstStyle/>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Calibri" panose="020F0502020204030204" pitchFamily="34" charset="0"/>
              </a:rPr>
              <a:t>803</a:t>
            </a:r>
            <a:r>
              <a:rPr lang="en-US" sz="2400" dirty="0">
                <a:latin typeface="Calibri" panose="020F0502020204030204" pitchFamily="34" charset="0"/>
                <a:ea typeface="Calibri" panose="020F0502020204030204" pitchFamily="34" charset="0"/>
                <a:cs typeface="Calibri" panose="020F0502020204030204" pitchFamily="34" charset="0"/>
              </a:rPr>
              <a:t> unduplicated students enrolled 2018-2019 in Dual Enrollment courses.</a:t>
            </a:r>
          </a:p>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Calibri" panose="020F0502020204030204" pitchFamily="34" charset="0"/>
              </a:rPr>
              <a:t>206</a:t>
            </a:r>
            <a:r>
              <a:rPr lang="en-US" sz="2400" dirty="0">
                <a:latin typeface="Calibri" panose="020F0502020204030204" pitchFamily="34" charset="0"/>
                <a:ea typeface="Calibri" panose="020F0502020204030204" pitchFamily="34" charset="0"/>
                <a:cs typeface="Calibri" panose="020F0502020204030204" pitchFamily="34" charset="0"/>
              </a:rPr>
              <a:t> of the 803 have enrolled in RSCCD courses as of 8-20-19 – some have signed up at SCC.</a:t>
            </a:r>
          </a:p>
          <a:p>
            <a:pPr marL="457200"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Calibri" panose="020F0502020204030204" pitchFamily="34" charset="0"/>
              </a:rPr>
              <a:t>200</a:t>
            </a:r>
            <a:r>
              <a:rPr lang="en-US" sz="2400" dirty="0">
                <a:latin typeface="Calibri" panose="020F0502020204030204" pitchFamily="34" charset="0"/>
                <a:ea typeface="Calibri" panose="020F0502020204030204" pitchFamily="34" charset="0"/>
                <a:cs typeface="Calibri" panose="020F0502020204030204" pitchFamily="34" charset="0"/>
              </a:rPr>
              <a:t> enrolled at SAC and </a:t>
            </a:r>
            <a:r>
              <a:rPr lang="en-US" sz="2800" b="1" dirty="0">
                <a:latin typeface="Calibri" panose="020F0502020204030204" pitchFamily="34" charset="0"/>
                <a:ea typeface="Calibri" panose="020F0502020204030204" pitchFamily="34" charset="0"/>
                <a:cs typeface="Calibri" panose="020F0502020204030204" pitchFamily="34" charset="0"/>
              </a:rPr>
              <a:t>10</a:t>
            </a:r>
            <a:r>
              <a:rPr lang="en-US" sz="2400" dirty="0">
                <a:latin typeface="Calibri" panose="020F0502020204030204" pitchFamily="34" charset="0"/>
                <a:ea typeface="Calibri" panose="020F0502020204030204" pitchFamily="34" charset="0"/>
                <a:cs typeface="Calibri" panose="020F0502020204030204" pitchFamily="34" charset="0"/>
              </a:rPr>
              <a:t> enrolled at SCC</a:t>
            </a:r>
          </a:p>
        </p:txBody>
      </p:sp>
      <p:sp>
        <p:nvSpPr>
          <p:cNvPr id="18" name="Title 33" descr="title">
            <a:extLst>
              <a:ext uri="{FF2B5EF4-FFF2-40B4-BE49-F238E27FC236}">
                <a16:creationId xmlns:a16="http://schemas.microsoft.com/office/drawing/2014/main" id="{B0C28712-BCA3-4B30-B3E6-9C6BF945E826}"/>
              </a:ext>
            </a:extLst>
          </p:cNvPr>
          <p:cNvSpPr>
            <a:spLocks noGrp="1"/>
          </p:cNvSpPr>
          <p:nvPr>
            <p:ph type="title"/>
          </p:nvPr>
        </p:nvSpPr>
        <p:spPr>
          <a:xfrm>
            <a:off x="86930" y="137698"/>
            <a:ext cx="7103015" cy="1166668"/>
          </a:xfrm>
        </p:spPr>
        <p:txBody>
          <a:bodyPr/>
          <a:lstStyle/>
          <a:p>
            <a:pPr algn="ctr"/>
            <a:endParaRPr lang="en-US" sz="6000" dirty="0">
              <a:latin typeface="+mj-lt"/>
            </a:endParaRPr>
          </a:p>
        </p:txBody>
      </p:sp>
      <p:sp>
        <p:nvSpPr>
          <p:cNvPr id="5" name="Rectangle 4">
            <a:extLst>
              <a:ext uri="{FF2B5EF4-FFF2-40B4-BE49-F238E27FC236}">
                <a16:creationId xmlns:a16="http://schemas.microsoft.com/office/drawing/2014/main" id="{AB39ADF3-8CA1-4131-963D-7BBF45B42899}"/>
              </a:ext>
            </a:extLst>
          </p:cNvPr>
          <p:cNvSpPr/>
          <p:nvPr/>
        </p:nvSpPr>
        <p:spPr>
          <a:xfrm>
            <a:off x="270233" y="1700884"/>
            <a:ext cx="6096000" cy="892552"/>
          </a:xfrm>
          <a:prstGeom prst="rect">
            <a:avLst/>
          </a:prstGeom>
        </p:spPr>
        <p:txBody>
          <a:bodyPr>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There were </a:t>
            </a:r>
            <a:r>
              <a:rPr lang="en-US" sz="2800" b="1" dirty="0">
                <a:latin typeface="Calibri" panose="020F0502020204030204" pitchFamily="34" charset="0"/>
                <a:ea typeface="Calibri" panose="020F0502020204030204" pitchFamily="34" charset="0"/>
                <a:cs typeface="Calibri" panose="020F0502020204030204" pitchFamily="34" charset="0"/>
              </a:rPr>
              <a:t>803</a:t>
            </a:r>
            <a:r>
              <a:rPr lang="en-US" sz="2400" dirty="0">
                <a:latin typeface="Calibri" panose="020F0502020204030204" pitchFamily="34" charset="0"/>
                <a:ea typeface="Calibri" panose="020F0502020204030204" pitchFamily="34" charset="0"/>
                <a:cs typeface="Calibri" panose="020F0502020204030204" pitchFamily="34" charset="0"/>
              </a:rPr>
              <a:t> unduplicated students enrolled 2018-2019 in Dual Enrollment courses.</a:t>
            </a:r>
          </a:p>
        </p:txBody>
      </p:sp>
      <p:sp>
        <p:nvSpPr>
          <p:cNvPr id="16" name="Title 33" descr="title">
            <a:extLst>
              <a:ext uri="{FF2B5EF4-FFF2-40B4-BE49-F238E27FC236}">
                <a16:creationId xmlns:a16="http://schemas.microsoft.com/office/drawing/2014/main" id="{F4963F5C-7CAF-DA4E-89BD-A3FDC7A0E6B1}"/>
              </a:ext>
            </a:extLst>
          </p:cNvPr>
          <p:cNvSpPr txBox="1">
            <a:spLocks/>
          </p:cNvSpPr>
          <p:nvPr/>
        </p:nvSpPr>
        <p:spPr>
          <a:xfrm>
            <a:off x="271687" y="-1412576"/>
            <a:ext cx="6592824" cy="2852737"/>
          </a:xfrm>
          <a:prstGeom prst="rect">
            <a:avLst/>
          </a:prstGeom>
        </p:spPr>
        <p:txBody>
          <a:bodyPr vert="horz" lIns="91440" tIns="45720" rIns="91440" bIns="45720" rtlCol="0" anchor="b" anchorCtr="1">
            <a:noAutofit/>
          </a:bodyPr>
          <a:lstStyle>
            <a:lvl1pPr algn="l" defTabSz="914400" rtl="0" eaLnBrk="1" latinLnBrk="0" hangingPunct="1">
              <a:lnSpc>
                <a:spcPct val="90000"/>
              </a:lnSpc>
              <a:spcBef>
                <a:spcPct val="0"/>
              </a:spcBef>
              <a:buNone/>
              <a:defRPr lang="en-GB" sz="4400" kern="1200" dirty="0">
                <a:solidFill>
                  <a:schemeClr val="tx1"/>
                </a:solidFill>
                <a:latin typeface="+mj-lt"/>
                <a:ea typeface="+mj-ea"/>
                <a:cs typeface="+mj-cs"/>
              </a:defRPr>
            </a:lvl1pPr>
          </a:lstStyle>
          <a:p>
            <a:pPr algn="ctr"/>
            <a:r>
              <a:rPr lang="en-US" sz="3200" dirty="0"/>
              <a:t>Retention: Numbers!</a:t>
            </a:r>
          </a:p>
        </p:txBody>
      </p:sp>
    </p:spTree>
    <p:extLst>
      <p:ext uri="{BB962C8B-B14F-4D97-AF65-F5344CB8AC3E}">
        <p14:creationId xmlns:p14="http://schemas.microsoft.com/office/powerpoint/2010/main" val="231182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802A77-3772-4CA5-AD4F-31B6D41E52FC}"/>
              </a:ext>
            </a:extLst>
          </p:cNvPr>
          <p:cNvPicPr>
            <a:picLocks noChangeAspect="1"/>
          </p:cNvPicPr>
          <p:nvPr/>
        </p:nvPicPr>
        <p:blipFill rotWithShape="1">
          <a:blip r:embed="rId2"/>
          <a:srcRect r="43211"/>
          <a:stretch/>
        </p:blipFill>
        <p:spPr>
          <a:xfrm>
            <a:off x="8719635" y="0"/>
            <a:ext cx="3478776" cy="6827527"/>
          </a:xfrm>
          <a:prstGeom prst="rect">
            <a:avLst/>
          </a:prstGeo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4800" dirty="0">
                <a:latin typeface="+mn-lt"/>
              </a:rPr>
              <a:t>Benefits &amp; Challenges</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08588" y="1758363"/>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37727" y="2307003"/>
            <a:ext cx="2834640" cy="3911369"/>
          </a:xfrm>
        </p:spPr>
        <p:txBody>
          <a:bodyPr/>
          <a:lstStyle/>
          <a:p>
            <a:pPr marL="285750" indent="-285750">
              <a:buFont typeface="Wingdings" panose="05000000000000000000" pitchFamily="2" charset="2"/>
              <a:buChar char="ü"/>
            </a:pPr>
            <a:r>
              <a:rPr lang="en-US" altLang="en-US" sz="1800" dirty="0"/>
              <a:t>Students choose to be in these rigorous classes.  </a:t>
            </a:r>
          </a:p>
          <a:p>
            <a:pPr marL="285750" indent="-285750">
              <a:buFont typeface="Wingdings" panose="05000000000000000000" pitchFamily="2" charset="2"/>
              <a:buChar char="ü"/>
            </a:pPr>
            <a:r>
              <a:rPr lang="en-US" altLang="en-US" sz="1800" dirty="0"/>
              <a:t>These classes are a stimulating and creative learning environment.  </a:t>
            </a:r>
          </a:p>
          <a:p>
            <a:pPr marL="285750" indent="-285750">
              <a:buFont typeface="Wingdings" panose="05000000000000000000" pitchFamily="2" charset="2"/>
              <a:buChar char="ü"/>
            </a:pPr>
            <a:r>
              <a:rPr lang="en-US" altLang="en-US" sz="1800" dirty="0"/>
              <a:t>Oftentimes the classes are much smaller with a lower teacher to student ratio.</a:t>
            </a:r>
          </a:p>
          <a:p>
            <a:pPr marL="285750" indent="-285750">
              <a:buFont typeface="Wingdings" panose="05000000000000000000" pitchFamily="2" charset="2"/>
              <a:buChar char="ü"/>
            </a:pPr>
            <a:r>
              <a:rPr lang="en-US" sz="1800" dirty="0"/>
              <a:t>Students are able to experience college success in a familiar environment.</a:t>
            </a:r>
          </a:p>
        </p:txBody>
      </p:sp>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423829" y="2350486"/>
            <a:ext cx="3881272" cy="3368675"/>
          </a:xfrm>
        </p:spPr>
        <p:txBody>
          <a:bodyPr/>
          <a:lstStyle/>
          <a:p>
            <a:pPr marL="285750" indent="-285750">
              <a:buFont typeface="Wingdings" panose="05000000000000000000" pitchFamily="2" charset="2"/>
              <a:buChar char="ü"/>
            </a:pPr>
            <a:r>
              <a:rPr lang="en-US" sz="1800" dirty="0"/>
              <a:t>Limited Faculty</a:t>
            </a:r>
          </a:p>
          <a:p>
            <a:pPr marL="285750" indent="-285750">
              <a:buFont typeface="Wingdings" panose="05000000000000000000" pitchFamily="2" charset="2"/>
              <a:buChar char="ü"/>
            </a:pPr>
            <a:r>
              <a:rPr lang="en-US" sz="1800" dirty="0"/>
              <a:t>School calendars don’t always align with SAC Academic Calendar. Having to reconcile days/hours.</a:t>
            </a:r>
          </a:p>
          <a:p>
            <a:pPr marL="285750" indent="-285750">
              <a:buFont typeface="Wingdings" panose="05000000000000000000" pitchFamily="2" charset="2"/>
              <a:buChar char="ü"/>
            </a:pPr>
            <a:r>
              <a:rPr lang="en-US" sz="1800" dirty="0"/>
              <a:t>Registration &amp; enrollment procedures</a:t>
            </a:r>
          </a:p>
          <a:p>
            <a:pPr marL="285750" indent="-285750">
              <a:buFont typeface="Wingdings" panose="05000000000000000000" pitchFamily="2" charset="2"/>
              <a:buChar char="ü"/>
            </a:pPr>
            <a:r>
              <a:rPr lang="en-US" sz="1800" dirty="0"/>
              <a:t>SAC application process</a:t>
            </a:r>
          </a:p>
          <a:p>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15</a:t>
            </a:fld>
            <a:endParaRPr lang="en-US" sz="1200" dirty="0">
              <a:solidFill>
                <a:schemeClr val="bg1"/>
              </a:solidFill>
            </a:endParaRPr>
          </a:p>
        </p:txBody>
      </p:sp>
      <p:pic>
        <p:nvPicPr>
          <p:cNvPr id="17" name="Content Placeholder 34" descr="Open Book">
            <a:extLst>
              <a:ext uri="{FF2B5EF4-FFF2-40B4-BE49-F238E27FC236}">
                <a16:creationId xmlns:a16="http://schemas.microsoft.com/office/drawing/2014/main" id="{70B942E2-1535-4275-B2E9-204DE7EB273B}"/>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68214" y="1801211"/>
            <a:ext cx="549275" cy="549275"/>
          </a:xfrm>
        </p:spPr>
      </p:pic>
    </p:spTree>
    <p:extLst>
      <p:ext uri="{BB962C8B-B14F-4D97-AF65-F5344CB8AC3E}">
        <p14:creationId xmlns:p14="http://schemas.microsoft.com/office/powerpoint/2010/main" val="320712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1" name="Rectangle 30">
            <a:extLst>
              <a:ext uri="{FF2B5EF4-FFF2-40B4-BE49-F238E27FC236}">
                <a16:creationId xmlns:a16="http://schemas.microsoft.com/office/drawing/2014/main" id="{340A7491-C312-4D36-BA63-6F859CD81D66}"/>
              </a:ext>
              <a:ext uri="{C183D7F6-B498-43B3-948B-1728B52AA6E4}">
                <adec:decorative xmlns:adec="http://schemas.microsoft.com/office/drawing/2017/decorative" val="1"/>
              </a:ext>
            </a:extLst>
          </p:cNvPr>
          <p:cNvSpPr/>
          <p:nvPr/>
        </p:nvSpPr>
        <p:spPr>
          <a:xfrm>
            <a:off x="0" y="11252"/>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a:xfrm>
            <a:off x="992867" y="1873503"/>
            <a:ext cx="10206264" cy="830997"/>
          </a:xfrm>
        </p:spPr>
        <p:txBody>
          <a:bodyPr/>
          <a:lstStyle/>
          <a:p>
            <a:pPr algn="ctr"/>
            <a:r>
              <a:rPr lang="en-US" sz="11500" b="1" dirty="0"/>
              <a:t>Thank you!  </a:t>
            </a:r>
            <a:br>
              <a:rPr lang="en-US" sz="11500" b="1" dirty="0"/>
            </a:br>
            <a:r>
              <a:rPr lang="en-US" sz="11500" b="1" dirty="0"/>
              <a:t>Q&amp; A </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16</a:t>
            </a:fld>
            <a:endParaRPr lang="en-US" sz="1200" dirty="0">
              <a:solidFill>
                <a:schemeClr val="bg1"/>
              </a:solidFill>
            </a:endParaRPr>
          </a:p>
        </p:txBody>
      </p:sp>
    </p:spTree>
    <p:extLst>
      <p:ext uri="{BB962C8B-B14F-4D97-AF65-F5344CB8AC3E}">
        <p14:creationId xmlns:p14="http://schemas.microsoft.com/office/powerpoint/2010/main" val="104541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17</a:t>
            </a:fld>
            <a:endParaRPr lang="en-US" sz="1200" dirty="0">
              <a:solidFill>
                <a:schemeClr val="bg1"/>
              </a:solidFill>
            </a:endParaRPr>
          </a:p>
        </p:txBody>
      </p:sp>
      <p:pic>
        <p:nvPicPr>
          <p:cNvPr id="16" name="Picture 15">
            <a:extLst>
              <a:ext uri="{FF2B5EF4-FFF2-40B4-BE49-F238E27FC236}">
                <a16:creationId xmlns:a16="http://schemas.microsoft.com/office/drawing/2014/main" id="{3DC97C24-DDBB-4D52-B134-E05799082109}"/>
              </a:ext>
            </a:extLst>
          </p:cNvPr>
          <p:cNvPicPr>
            <a:picLocks noChangeAspect="1"/>
          </p:cNvPicPr>
          <p:nvPr/>
        </p:nvPicPr>
        <p:blipFill>
          <a:blip r:embed="rId2"/>
          <a:stretch>
            <a:fillRect/>
          </a:stretch>
        </p:blipFill>
        <p:spPr>
          <a:xfrm>
            <a:off x="5195645" y="-1"/>
            <a:ext cx="6895688" cy="6852373"/>
          </a:xfrm>
          <a:prstGeom prst="rect">
            <a:avLst/>
          </a:prstGeom>
        </p:spPr>
      </p:pic>
      <p:sp>
        <p:nvSpPr>
          <p:cNvPr id="17" name="Rectangle 16">
            <a:extLst>
              <a:ext uri="{FF2B5EF4-FFF2-40B4-BE49-F238E27FC236}">
                <a16:creationId xmlns:a16="http://schemas.microsoft.com/office/drawing/2014/main" id="{4E2C955D-F990-4E50-B16D-322F7ABFD82B}"/>
              </a:ext>
            </a:extLst>
          </p:cNvPr>
          <p:cNvSpPr/>
          <p:nvPr/>
        </p:nvSpPr>
        <p:spPr>
          <a:xfrm>
            <a:off x="309071" y="1769576"/>
            <a:ext cx="4640616" cy="3785652"/>
          </a:xfrm>
          <a:prstGeom prst="rect">
            <a:avLst/>
          </a:prstGeom>
        </p:spPr>
        <p:txBody>
          <a:bodyPr wrap="square">
            <a:spAutoFit/>
          </a:bodyPr>
          <a:lstStyle/>
          <a:p>
            <a:pPr marL="342900" indent="-342900">
              <a:buFont typeface="Arial" panose="020B0604020202020204" pitchFamily="34" charset="0"/>
              <a:buChar char="•"/>
            </a:pPr>
            <a:r>
              <a:rPr lang="en-US" sz="2000" dirty="0"/>
              <a:t>Singleton courses that were randomly selected.</a:t>
            </a:r>
          </a:p>
          <a:p>
            <a:pPr marL="342900" indent="-342900">
              <a:buFont typeface="Arial" panose="020B0604020202020204" pitchFamily="34" charset="0"/>
              <a:buChar char="•"/>
            </a:pPr>
            <a:r>
              <a:rPr lang="en-US" sz="2000" dirty="0"/>
              <a:t>No support structure in place.</a:t>
            </a:r>
          </a:p>
          <a:p>
            <a:pPr marL="342900" indent="-342900">
              <a:buFont typeface="Arial" panose="020B0604020202020204" pitchFamily="34" charset="0"/>
              <a:buChar char="•"/>
            </a:pPr>
            <a:r>
              <a:rPr lang="en-US" sz="2000" dirty="0"/>
              <a:t>Courses offered after school &amp; students were bused by SAUSD to location.</a:t>
            </a:r>
          </a:p>
          <a:p>
            <a:pPr marL="342900" indent="-342900">
              <a:buFont typeface="Arial" panose="020B0604020202020204" pitchFamily="34" charset="0"/>
              <a:buChar char="•"/>
            </a:pPr>
            <a:r>
              <a:rPr lang="en-US" sz="2000" dirty="0"/>
              <a:t>Building a plan without considering the theme or context of the entire school.</a:t>
            </a:r>
          </a:p>
          <a:p>
            <a:pPr marL="342900" indent="-342900">
              <a:buFont typeface="Arial" panose="020B0604020202020204" pitchFamily="34" charset="0"/>
              <a:buChar char="•"/>
            </a:pPr>
            <a:r>
              <a:rPr lang="en-US" sz="2000" dirty="0"/>
              <a:t>No comprehensive multi-year plan in place.</a:t>
            </a:r>
          </a:p>
          <a:p>
            <a:pPr marL="342900" indent="-342900">
              <a:buFont typeface="Arial" panose="020B0604020202020204" pitchFamily="34" charset="0"/>
              <a:buChar char="•"/>
            </a:pPr>
            <a:r>
              <a:rPr lang="en-US" sz="2000" dirty="0"/>
              <a:t>Ineffective communication between both institutions. No “single-point of contact”. </a:t>
            </a:r>
          </a:p>
        </p:txBody>
      </p:sp>
    </p:spTree>
    <p:extLst>
      <p:ext uri="{BB962C8B-B14F-4D97-AF65-F5344CB8AC3E}">
        <p14:creationId xmlns:p14="http://schemas.microsoft.com/office/powerpoint/2010/main" val="319101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170547"/>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8493" y="2305050"/>
            <a:ext cx="547688" cy="547688"/>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1848440" y="1504951"/>
            <a:ext cx="7315200" cy="3864975"/>
          </a:xfrm>
        </p:spPr>
        <p:txBody>
          <a:bodyPr/>
          <a:lstStyle/>
          <a:p>
            <a:r>
              <a:rPr lang="en-US" sz="2000" dirty="0">
                <a:solidFill>
                  <a:schemeClr val="tx1"/>
                </a:solidFill>
              </a:rPr>
              <a:t>Have dual enrollment training for SAC Faculty &amp; HS teachers every semester. </a:t>
            </a:r>
          </a:p>
          <a:p>
            <a:r>
              <a:rPr lang="en-US" sz="2000" dirty="0">
                <a:solidFill>
                  <a:schemeClr val="tx1"/>
                </a:solidFill>
              </a:rPr>
              <a:t>Implement an advisory board composed of Deans, Faculty Chairs, Staff, and counselor for dual enrollment.</a:t>
            </a:r>
          </a:p>
          <a:p>
            <a:r>
              <a:rPr lang="en-US" sz="2000" dirty="0">
                <a:solidFill>
                  <a:schemeClr val="tx1"/>
                </a:solidFill>
              </a:rPr>
              <a:t>Move away from the paper process and have efficient application process.</a:t>
            </a:r>
          </a:p>
          <a:p>
            <a:r>
              <a:rPr lang="en-US" sz="2000" dirty="0">
                <a:solidFill>
                  <a:schemeClr val="tx1"/>
                </a:solidFill>
              </a:rPr>
              <a:t>Scale up dual enrollment efforts with Career Technical Education programs so that students can complete vocational  certificates. </a:t>
            </a:r>
          </a:p>
          <a:p>
            <a:r>
              <a:rPr lang="en-US" sz="2000" dirty="0">
                <a:solidFill>
                  <a:schemeClr val="tx1"/>
                </a:solidFill>
              </a:rPr>
              <a:t>Hire student workers &amp; DE team.</a:t>
            </a:r>
          </a:p>
          <a:p>
            <a:r>
              <a:rPr lang="en-US" sz="2000" dirty="0">
                <a:solidFill>
                  <a:schemeClr val="tx1"/>
                </a:solidFill>
              </a:rPr>
              <a:t>Distribute faculty &amp; student handbooks.</a:t>
            </a:r>
          </a:p>
          <a:p>
            <a:pPr marL="0" indent="0">
              <a:buNone/>
            </a:pPr>
            <a:endParaRPr lang="en-US" sz="2000" dirty="0">
              <a:solidFill>
                <a:schemeClr val="tx1"/>
              </a:solidFill>
            </a:endParaRPr>
          </a:p>
          <a:p>
            <a:endParaRPr lang="en-US" dirty="0">
              <a:solidFill>
                <a:schemeClr val="tx1"/>
              </a:solidFill>
            </a:endParaRPr>
          </a:p>
          <a:p>
            <a:pPr marL="0" indent="0">
              <a:buNone/>
            </a:pPr>
            <a:endParaRPr lang="en-US" dirty="0">
              <a:solidFill>
                <a:schemeClr val="tx1"/>
              </a:solidFill>
            </a:endParaRPr>
          </a:p>
        </p:txBody>
      </p:sp>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1809750" y="5169545"/>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18</a:t>
            </a:fld>
            <a:endParaRPr lang="en-US" sz="1200" dirty="0">
              <a:solidFill>
                <a:schemeClr val="bg1"/>
              </a:solidFill>
            </a:endParaRPr>
          </a:p>
        </p:txBody>
      </p:sp>
      <p:sp>
        <p:nvSpPr>
          <p:cNvPr id="11" name="Title 10">
            <a:extLst>
              <a:ext uri="{FF2B5EF4-FFF2-40B4-BE49-F238E27FC236}">
                <a16:creationId xmlns:a16="http://schemas.microsoft.com/office/drawing/2014/main" id="{8BC735DF-0AA9-4DDA-A565-A8206FDCE1C7}"/>
              </a:ext>
            </a:extLst>
          </p:cNvPr>
          <p:cNvSpPr>
            <a:spLocks noGrp="1"/>
          </p:cNvSpPr>
          <p:nvPr>
            <p:ph type="title"/>
          </p:nvPr>
        </p:nvSpPr>
        <p:spPr/>
        <p:txBody>
          <a:bodyPr/>
          <a:lstStyle/>
          <a:p>
            <a:r>
              <a:rPr lang="en-US" dirty="0">
                <a:solidFill>
                  <a:schemeClr val="tx1"/>
                </a:solidFill>
              </a:rPr>
              <a:t>Goal to complete</a:t>
            </a:r>
          </a:p>
        </p:txBody>
      </p:sp>
    </p:spTree>
    <p:extLst>
      <p:ext uri="{BB962C8B-B14F-4D97-AF65-F5344CB8AC3E}">
        <p14:creationId xmlns:p14="http://schemas.microsoft.com/office/powerpoint/2010/main" val="371121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E101-3B2F-4001-B3AA-C0E9A9AC8663}"/>
              </a:ext>
            </a:extLst>
          </p:cNvPr>
          <p:cNvSpPr>
            <a:spLocks noGrp="1"/>
          </p:cNvSpPr>
          <p:nvPr>
            <p:ph type="title"/>
          </p:nvPr>
        </p:nvSpPr>
        <p:spPr>
          <a:xfrm>
            <a:off x="398718" y="212543"/>
            <a:ext cx="7209329" cy="830997"/>
          </a:xfrm>
        </p:spPr>
        <p:txBody>
          <a:bodyPr/>
          <a:lstStyle/>
          <a:p>
            <a:r>
              <a:rPr lang="en-US" sz="3600" b="1" dirty="0"/>
              <a:t>Growth &amp; Structure…</a:t>
            </a:r>
          </a:p>
        </p:txBody>
      </p:sp>
      <p:pic>
        <p:nvPicPr>
          <p:cNvPr id="11" name="Picture 10">
            <a:extLst>
              <a:ext uri="{FF2B5EF4-FFF2-40B4-BE49-F238E27FC236}">
                <a16:creationId xmlns:a16="http://schemas.microsoft.com/office/drawing/2014/main" id="{7DBE33AB-DD00-4661-A193-BD1197FEECD9}"/>
              </a:ext>
            </a:extLst>
          </p:cNvPr>
          <p:cNvPicPr>
            <a:picLocks noChangeAspect="1"/>
          </p:cNvPicPr>
          <p:nvPr/>
        </p:nvPicPr>
        <p:blipFill rotWithShape="1">
          <a:blip r:embed="rId2"/>
          <a:srcRect b="73559"/>
          <a:stretch/>
        </p:blipFill>
        <p:spPr>
          <a:xfrm>
            <a:off x="6753679" y="4479535"/>
            <a:ext cx="5673450" cy="2378465"/>
          </a:xfrm>
          <a:prstGeom prst="rect">
            <a:avLst/>
          </a:prstGeom>
        </p:spPr>
      </p:pic>
      <p:pic>
        <p:nvPicPr>
          <p:cNvPr id="4" name="Picture 3">
            <a:extLst>
              <a:ext uri="{FF2B5EF4-FFF2-40B4-BE49-F238E27FC236}">
                <a16:creationId xmlns:a16="http://schemas.microsoft.com/office/drawing/2014/main" id="{E3D8B3F6-6885-485D-910F-B18288FF1D5E}"/>
              </a:ext>
            </a:extLst>
          </p:cNvPr>
          <p:cNvPicPr>
            <a:picLocks noChangeAspect="1"/>
          </p:cNvPicPr>
          <p:nvPr/>
        </p:nvPicPr>
        <p:blipFill>
          <a:blip r:embed="rId3"/>
          <a:stretch>
            <a:fillRect/>
          </a:stretch>
        </p:blipFill>
        <p:spPr>
          <a:xfrm>
            <a:off x="6753679" y="0"/>
            <a:ext cx="5673451" cy="4475559"/>
          </a:xfrm>
          <a:prstGeom prst="rect">
            <a:avLst/>
          </a:prstGeom>
        </p:spPr>
      </p:pic>
      <p:sp>
        <p:nvSpPr>
          <p:cNvPr id="3" name="Rectangle 2">
            <a:extLst>
              <a:ext uri="{FF2B5EF4-FFF2-40B4-BE49-F238E27FC236}">
                <a16:creationId xmlns:a16="http://schemas.microsoft.com/office/drawing/2014/main" id="{D242C16E-7756-45C2-98DE-ADEA7AF6732E}"/>
              </a:ext>
            </a:extLst>
          </p:cNvPr>
          <p:cNvSpPr/>
          <p:nvPr/>
        </p:nvSpPr>
        <p:spPr>
          <a:xfrm>
            <a:off x="56584" y="892600"/>
            <a:ext cx="6117129" cy="6370975"/>
          </a:xfrm>
          <a:prstGeom prst="rect">
            <a:avLst/>
          </a:prstGeom>
        </p:spPr>
        <p:txBody>
          <a:bodyPr wrap="square">
            <a:spAutoFit/>
          </a:bodyPr>
          <a:lstStyle/>
          <a:p>
            <a:pPr marL="342900" indent="-342900">
              <a:buFont typeface="Arial" panose="020B0604020202020204" pitchFamily="34" charset="0"/>
              <a:buChar char="•"/>
            </a:pPr>
            <a:r>
              <a:rPr lang="en-US" sz="2000" dirty="0"/>
              <a:t>Collaboration &amp; input of Deans &amp; Department chairs to create pathways at the school.</a:t>
            </a:r>
          </a:p>
          <a:p>
            <a:pPr marL="742950" lvl="1" indent="-285750">
              <a:buFont typeface="Arial" panose="020B0604020202020204" pitchFamily="34" charset="0"/>
              <a:buChar char="•"/>
            </a:pPr>
            <a:r>
              <a:rPr lang="en-US" sz="1600" dirty="0"/>
              <a:t>Comprehensive multi-year plans in place.</a:t>
            </a:r>
          </a:p>
          <a:p>
            <a:pPr marL="742950" lvl="1" indent="-285750">
              <a:buFont typeface="Arial" panose="020B0604020202020204" pitchFamily="34" charset="0"/>
              <a:buChar char="•"/>
            </a:pPr>
            <a:r>
              <a:rPr lang="en-US" sz="1600" dirty="0"/>
              <a:t>Communication is streamlined.</a:t>
            </a:r>
          </a:p>
          <a:p>
            <a:pPr marL="742950" lvl="1" indent="-285750">
              <a:buFont typeface="Arial" panose="020B0604020202020204" pitchFamily="34" charset="0"/>
              <a:buChar char="•"/>
            </a:pPr>
            <a:r>
              <a:rPr lang="en-US" sz="1600" dirty="0"/>
              <a:t>High schools, have staff to ensure that students complete enrollment and pass courses. </a:t>
            </a:r>
          </a:p>
          <a:p>
            <a:pPr marL="742950" lvl="1" indent="-285750">
              <a:buFont typeface="Arial" panose="020B0604020202020204" pitchFamily="34" charset="0"/>
              <a:buChar char="•"/>
            </a:pPr>
            <a:r>
              <a:rPr lang="en-US" sz="1600" dirty="0"/>
              <a:t>Student &amp; parent orientation nights </a:t>
            </a:r>
          </a:p>
          <a:p>
            <a:pPr marL="742950" lvl="1" indent="-285750">
              <a:buFont typeface="Arial" panose="020B0604020202020204" pitchFamily="34" charset="0"/>
              <a:buChar char="•"/>
            </a:pPr>
            <a:r>
              <a:rPr lang="en-US" sz="1600" dirty="0"/>
              <a:t>Students tour SAC &amp; learn about programs and services.</a:t>
            </a:r>
          </a:p>
          <a:p>
            <a:pPr marL="342900" indent="-342900">
              <a:buFont typeface="Arial" panose="020B0604020202020204" pitchFamily="34" charset="0"/>
              <a:buChar char="•"/>
            </a:pPr>
            <a:r>
              <a:rPr lang="en-US" sz="2000" dirty="0"/>
              <a:t>70% of courses are </a:t>
            </a:r>
            <a:r>
              <a:rPr lang="en-US" sz="2000" b="1" dirty="0"/>
              <a:t>during</a:t>
            </a:r>
            <a:r>
              <a:rPr lang="en-US" sz="2000" dirty="0"/>
              <a:t> the school day: </a:t>
            </a:r>
          </a:p>
          <a:p>
            <a:pPr marL="742950" lvl="1" indent="-285750">
              <a:buFont typeface="Arial" panose="020B0604020202020204" pitchFamily="34" charset="0"/>
              <a:buChar char="•"/>
            </a:pPr>
            <a:r>
              <a:rPr lang="en-US" sz="1600" dirty="0"/>
              <a:t>SAC collects FTES </a:t>
            </a:r>
          </a:p>
          <a:p>
            <a:pPr marL="742950" lvl="1" indent="-285750">
              <a:buFont typeface="Arial" panose="020B0604020202020204" pitchFamily="34" charset="0"/>
              <a:buChar char="•"/>
            </a:pPr>
            <a:r>
              <a:rPr lang="en-US" sz="1600" dirty="0"/>
              <a:t>If SAC faculty, SAC pays instructor.  If HS instructor, HS pays their instructor. </a:t>
            </a:r>
          </a:p>
          <a:p>
            <a:pPr marL="742950" lvl="1" indent="-285750">
              <a:buFont typeface="Arial" panose="020B0604020202020204" pitchFamily="34" charset="0"/>
              <a:buChar char="•"/>
            </a:pPr>
            <a:r>
              <a:rPr lang="en-US" sz="1600" dirty="0"/>
              <a:t>HS provides textbooks/materials. </a:t>
            </a:r>
          </a:p>
          <a:p>
            <a:pPr marL="342900" indent="-342900">
              <a:buFont typeface="Arial" panose="020B0604020202020204" pitchFamily="34" charset="0"/>
              <a:buChar char="•"/>
            </a:pPr>
            <a:r>
              <a:rPr lang="en-US" sz="2000" dirty="0"/>
              <a:t>29% of courses are </a:t>
            </a:r>
            <a:r>
              <a:rPr lang="en-US" sz="2000" b="1" dirty="0"/>
              <a:t>afterschool</a:t>
            </a:r>
            <a:r>
              <a:rPr lang="en-US" sz="2000" dirty="0"/>
              <a:t> (at the request of the high school):</a:t>
            </a:r>
          </a:p>
          <a:p>
            <a:pPr marL="742950" lvl="1" indent="-285750">
              <a:buFont typeface="Arial" panose="020B0604020202020204" pitchFamily="34" charset="0"/>
              <a:buChar char="•"/>
            </a:pPr>
            <a:r>
              <a:rPr lang="en-US" sz="1600" dirty="0"/>
              <a:t>SAC collects FTES </a:t>
            </a:r>
          </a:p>
          <a:p>
            <a:pPr marL="742950" lvl="1" indent="-285750">
              <a:buFont typeface="Arial" panose="020B0604020202020204" pitchFamily="34" charset="0"/>
              <a:buChar char="•"/>
            </a:pPr>
            <a:r>
              <a:rPr lang="en-US" sz="1600" dirty="0"/>
              <a:t>SAC pays SAC Faculty/HS instructor</a:t>
            </a:r>
          </a:p>
          <a:p>
            <a:pPr marL="742950" lvl="1" indent="-285750">
              <a:buFont typeface="Arial" panose="020B0604020202020204" pitchFamily="34" charset="0"/>
              <a:buChar char="•"/>
            </a:pPr>
            <a:r>
              <a:rPr lang="en-US" sz="1600" dirty="0"/>
              <a:t>SAC Provides Textbooks/Materials</a:t>
            </a:r>
          </a:p>
          <a:p>
            <a:pPr marL="342900" indent="-342900">
              <a:buFont typeface="Arial" panose="020B0604020202020204" pitchFamily="34" charset="0"/>
              <a:buChar char="•"/>
            </a:pPr>
            <a:r>
              <a:rPr lang="en-US" sz="2000" dirty="0"/>
              <a:t>.6% are completely online &amp; use ZTC/OER </a:t>
            </a:r>
          </a:p>
          <a:p>
            <a:pPr marL="342900" indent="-342900">
              <a:buFont typeface="Arial" panose="020B0604020202020204" pitchFamily="34" charset="0"/>
              <a:buChar char="•"/>
            </a:pPr>
            <a:r>
              <a:rPr lang="en-US" sz="2000" dirty="0"/>
              <a:t>Tripling the number of sections &amp; increase number of enrollment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 </a:t>
            </a:r>
          </a:p>
        </p:txBody>
      </p:sp>
    </p:spTree>
    <p:extLst>
      <p:ext uri="{BB962C8B-B14F-4D97-AF65-F5344CB8AC3E}">
        <p14:creationId xmlns:p14="http://schemas.microsoft.com/office/powerpoint/2010/main" val="231919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187911" y="944391"/>
            <a:ext cx="4379976" cy="649323"/>
          </a:xfrm>
        </p:spPr>
        <p:txBody>
          <a:bodyPr/>
          <a:lstStyle/>
          <a:p>
            <a:r>
              <a:rPr lang="en-US" dirty="0"/>
              <a:t>Concurrent Enrollment is…</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288495" y="2443537"/>
            <a:ext cx="4178808" cy="1970925"/>
          </a:xfrm>
        </p:spPr>
        <p:txBody>
          <a:bodyPr/>
          <a:lstStyle/>
          <a:p>
            <a:r>
              <a:rPr lang="en-US" sz="2800" dirty="0"/>
              <a:t> An opportunity for high school students to enroll in community college coursework on the college campus. </a:t>
            </a:r>
          </a:p>
        </p:txBody>
      </p:sp>
      <p:sp>
        <p:nvSpPr>
          <p:cNvPr id="7" name="Picture Placeholder 6">
            <a:extLst>
              <a:ext uri="{FF2B5EF4-FFF2-40B4-BE49-F238E27FC236}">
                <a16:creationId xmlns:a16="http://schemas.microsoft.com/office/drawing/2014/main" id="{C37C1014-0A61-3C46-BC77-A32D9DCFBD2F}"/>
              </a:ext>
            </a:extLst>
          </p:cNvPr>
          <p:cNvSpPr>
            <a:spLocks noGrp="1"/>
          </p:cNvSpPr>
          <p:nvPr>
            <p:ph type="pic" sz="quarter" idx="10"/>
          </p:nvPr>
        </p:nvSpPr>
        <p:spPr/>
      </p:sp>
      <p:sp>
        <p:nvSpPr>
          <p:cNvPr id="13" name="Rectangle 12">
            <a:extLst>
              <a:ext uri="{FF2B5EF4-FFF2-40B4-BE49-F238E27FC236}">
                <a16:creationId xmlns:a16="http://schemas.microsoft.com/office/drawing/2014/main" id="{B4AAF17C-66BA-AF42-92AE-F9F35E039E9E}"/>
              </a:ext>
            </a:extLst>
          </p:cNvPr>
          <p:cNvSpPr/>
          <p:nvPr/>
        </p:nvSpPr>
        <p:spPr>
          <a:xfrm>
            <a:off x="-19880" y="-9939"/>
            <a:ext cx="6676567" cy="705678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F9CD68-738F-F747-AC93-5F581FDC69DC}"/>
              </a:ext>
            </a:extLst>
          </p:cNvPr>
          <p:cNvSpPr/>
          <p:nvPr/>
        </p:nvSpPr>
        <p:spPr>
          <a:xfrm>
            <a:off x="1699846" y="2443537"/>
            <a:ext cx="4085984" cy="954107"/>
          </a:xfrm>
          <a:prstGeom prst="rect">
            <a:avLst/>
          </a:prstGeom>
        </p:spPr>
        <p:txBody>
          <a:bodyPr wrap="square">
            <a:spAutoFit/>
          </a:bodyPr>
          <a:lstStyle/>
          <a:p>
            <a:pPr marL="742950" lvl="1" indent="-285750">
              <a:buFont typeface="Arial" panose="020B0604020202020204" pitchFamily="34" charset="0"/>
              <a:buChar char="•"/>
            </a:pPr>
            <a:r>
              <a:rPr lang="en-US" sz="2800" dirty="0"/>
              <a:t>Face-to-face</a:t>
            </a:r>
          </a:p>
          <a:p>
            <a:pPr marL="742950" lvl="1" indent="-285750">
              <a:buFont typeface="Arial" panose="020B0604020202020204" pitchFamily="34" charset="0"/>
              <a:buChar char="•"/>
            </a:pPr>
            <a:r>
              <a:rPr lang="en-US" sz="2800" dirty="0"/>
              <a:t>Online</a:t>
            </a:r>
          </a:p>
        </p:txBody>
      </p:sp>
    </p:spTree>
    <p:extLst>
      <p:ext uri="{BB962C8B-B14F-4D97-AF65-F5344CB8AC3E}">
        <p14:creationId xmlns:p14="http://schemas.microsoft.com/office/powerpoint/2010/main" val="281238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1" y="-100668"/>
            <a:ext cx="8279935" cy="6958668"/>
            <a:chOff x="0" y="3808320"/>
            <a:chExt cx="7833208" cy="2547440"/>
          </a:xfrm>
          <a:solidFill>
            <a:schemeClr val="bg1"/>
          </a:solidFill>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20</a:t>
            </a:fld>
            <a:endParaRPr lang="en-US" sz="1200" dirty="0">
              <a:solidFill>
                <a:schemeClr val="bg1"/>
              </a:solidFill>
            </a:endParaRPr>
          </a:p>
        </p:txBody>
      </p:sp>
      <p:pic>
        <p:nvPicPr>
          <p:cNvPr id="2" name="Picture 1">
            <a:extLst>
              <a:ext uri="{FF2B5EF4-FFF2-40B4-BE49-F238E27FC236}">
                <a16:creationId xmlns:a16="http://schemas.microsoft.com/office/drawing/2014/main" id="{A7FB67DA-8BDD-42BF-AD22-C85B2C547E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36894"/>
            <a:ext cx="7794142" cy="6894894"/>
          </a:xfrm>
          <a:prstGeom prst="rect">
            <a:avLst/>
          </a:prstGeom>
        </p:spPr>
      </p:pic>
    </p:spTree>
    <p:extLst>
      <p:ext uri="{BB962C8B-B14F-4D97-AF65-F5344CB8AC3E}">
        <p14:creationId xmlns:p14="http://schemas.microsoft.com/office/powerpoint/2010/main" val="2022026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6497105" y="16216"/>
            <a:ext cx="5694896" cy="6818722"/>
          </a:xfrm>
        </p:spPr>
      </p:pic>
      <p:pic>
        <p:nvPicPr>
          <p:cNvPr id="12" name="Picture Placeholder 4" descr="person reading a book">
            <a:extLst>
              <a:ext uri="{FF2B5EF4-FFF2-40B4-BE49-F238E27FC236}">
                <a16:creationId xmlns:a16="http://schemas.microsoft.com/office/drawing/2014/main" id="{632C35D5-3999-45B9-8400-2B069670F8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1362"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1"/>
            <a:ext cx="8218666" cy="6857999"/>
            <a:chOff x="0" y="3808320"/>
            <a:chExt cx="7833208" cy="2547440"/>
          </a:xfrm>
          <a:solidFill>
            <a:schemeClr val="bg1"/>
          </a:solidFill>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grpFill/>
            <a:ln/>
          </p:spPr>
          <p:style>
            <a:lnRef idx="3">
              <a:schemeClr val="lt1"/>
            </a:lnRef>
            <a:fillRef idx="1">
              <a:schemeClr val="accent3"/>
            </a:fillRef>
            <a:effectRef idx="1">
              <a:schemeClr val="accent3"/>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grpFill/>
            <a:ln/>
          </p:spPr>
          <p:style>
            <a:lnRef idx="3">
              <a:schemeClr val="lt1"/>
            </a:lnRef>
            <a:fillRef idx="1">
              <a:schemeClr val="accent3"/>
            </a:fillRef>
            <a:effectRef idx="1">
              <a:schemeClr val="accent3"/>
            </a:effectRef>
            <a:fontRef idx="minor">
              <a:schemeClr val="lt1"/>
            </a:fontRef>
          </p:style>
          <p:txBody>
            <a:bodyPr wrap="square" rtlCol="0" anchor="ctr">
              <a:noAutofit/>
            </a:bodyPr>
            <a:lstStyle/>
            <a:p>
              <a:pPr algn="ctr"/>
              <a:endParaRPr lang="en-US" dirty="0"/>
            </a:p>
          </p:txBody>
        </p:sp>
      </p:gr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21</a:t>
            </a:fld>
            <a:endParaRPr lang="en-US" sz="1200" dirty="0">
              <a:solidFill>
                <a:schemeClr val="bg1"/>
              </a:solidFill>
            </a:endParaRPr>
          </a:p>
        </p:txBody>
      </p:sp>
      <p:pic>
        <p:nvPicPr>
          <p:cNvPr id="17" name="Picture 16">
            <a:extLst>
              <a:ext uri="{FF2B5EF4-FFF2-40B4-BE49-F238E27FC236}">
                <a16:creationId xmlns:a16="http://schemas.microsoft.com/office/drawing/2014/main" id="{7D03927F-21E9-4266-9CB0-36D4781CA8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72" y="23062"/>
            <a:ext cx="6793908" cy="6857999"/>
          </a:xfrm>
          <a:prstGeom prst="rect">
            <a:avLst/>
          </a:prstGeom>
        </p:spPr>
      </p:pic>
    </p:spTree>
    <p:extLst>
      <p:ext uri="{BB962C8B-B14F-4D97-AF65-F5344CB8AC3E}">
        <p14:creationId xmlns:p14="http://schemas.microsoft.com/office/powerpoint/2010/main" val="876529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232501"/>
            <a:ext cx="10458024" cy="830997"/>
          </a:xfrm>
        </p:spPr>
        <p:txBody>
          <a:bodyPr/>
          <a:lstStyle/>
          <a:p>
            <a:pPr algn="ctr"/>
            <a:r>
              <a:rPr lang="en-US" sz="4800" dirty="0">
                <a:latin typeface="+mn-lt"/>
              </a:rPr>
              <a:t>Course Request &amp; Building Procedures </a:t>
            </a: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488939" y="1146706"/>
            <a:ext cx="3437832" cy="5294381"/>
          </a:xfrm>
        </p:spPr>
        <p:txBody>
          <a:bodyPr/>
          <a:lstStyle/>
          <a:p>
            <a:pPr marL="285750" indent="-285750">
              <a:buFont typeface="Wingdings" panose="05000000000000000000" pitchFamily="2" charset="2"/>
              <a:buChar char="ü"/>
            </a:pPr>
            <a:r>
              <a:rPr lang="en-US" altLang="en-US" sz="1800" dirty="0"/>
              <a:t>Schools submit course request via google forms in mid-late September for spring semester. </a:t>
            </a:r>
          </a:p>
          <a:p>
            <a:pPr marL="285750" indent="-285750">
              <a:buFont typeface="Wingdings" panose="05000000000000000000" pitchFamily="2" charset="2"/>
              <a:buChar char="ü"/>
            </a:pPr>
            <a:r>
              <a:rPr lang="en-US" altLang="en-US" sz="1800" dirty="0"/>
              <a:t>Schools submit course request via google forms in mid-late March for Fall semester. </a:t>
            </a:r>
          </a:p>
          <a:p>
            <a:pPr marL="285750" indent="-285750">
              <a:buFont typeface="Wingdings" panose="05000000000000000000" pitchFamily="2" charset="2"/>
              <a:buChar char="ü"/>
            </a:pPr>
            <a:r>
              <a:rPr lang="en-US" altLang="en-US" sz="1800" dirty="0"/>
              <a:t>Courses are sent to Dean &amp; Department Chair</a:t>
            </a:r>
          </a:p>
          <a:p>
            <a:pPr marL="285750" indent="-285750">
              <a:buFont typeface="Wingdings" panose="05000000000000000000" pitchFamily="2" charset="2"/>
              <a:buChar char="ü"/>
            </a:pPr>
            <a:r>
              <a:rPr lang="en-US" altLang="en-US" sz="1800" dirty="0"/>
              <a:t>Once faculty is identified, administrative secretaries build courses. </a:t>
            </a:r>
          </a:p>
          <a:p>
            <a:pPr marL="971550" lvl="1" indent="-285750">
              <a:buFont typeface="Wingdings" panose="05000000000000000000" pitchFamily="2" charset="2"/>
              <a:buChar char="ü"/>
            </a:pPr>
            <a:r>
              <a:rPr lang="en-US" altLang="en-US" sz="1400" dirty="0"/>
              <a:t>School academic calendars are provided to align courses.</a:t>
            </a:r>
          </a:p>
          <a:p>
            <a:pPr marL="971550" lvl="1" indent="-285750">
              <a:buFont typeface="Wingdings" panose="05000000000000000000" pitchFamily="2" charset="2"/>
              <a:buChar char="ü"/>
            </a:pPr>
            <a:r>
              <a:rPr lang="en-US" altLang="en-US" sz="1400" dirty="0"/>
              <a:t>Courses are coded “DUAL” in SECT in the Course Type Field  for repository collection. </a:t>
            </a:r>
          </a:p>
          <a:p>
            <a:pPr marL="971550" lvl="1" indent="-285750">
              <a:buFont typeface="Wingdings" panose="05000000000000000000" pitchFamily="2" charset="2"/>
              <a:buChar char="ü"/>
            </a:pPr>
            <a:r>
              <a:rPr lang="en-US" altLang="en-US" sz="1400" dirty="0"/>
              <a:t>“X” funding when not HS paying instructor. </a:t>
            </a:r>
          </a:p>
          <a:p>
            <a:pPr marL="971550" lvl="1" indent="-285750">
              <a:buFont typeface="Wingdings" panose="05000000000000000000" pitchFamily="2" charset="2"/>
              <a:buChar char="ü"/>
            </a:pPr>
            <a:r>
              <a:rPr lang="en-US" altLang="en-US" sz="1400" dirty="0"/>
              <a:t>Courses are audited to ensure that contact hours are met.</a:t>
            </a:r>
          </a:p>
          <a:p>
            <a:endParaRPr lang="en-US" altLang="en-US" sz="1800" dirty="0"/>
          </a:p>
          <a:p>
            <a:pPr marL="285750" indent="-285750">
              <a:buFont typeface="Wingdings" panose="05000000000000000000" pitchFamily="2" charset="2"/>
              <a:buChar char="ü"/>
            </a:pPr>
            <a:endParaRPr lang="en-US" altLang="en-US" sz="1800" dirty="0"/>
          </a:p>
          <a:p>
            <a:pPr marL="285750" indent="-285750">
              <a:buFont typeface="Wingdings" panose="05000000000000000000" pitchFamily="2" charset="2"/>
              <a:buChar char="ü"/>
            </a:pPr>
            <a:endParaRPr lang="en-US" sz="1800"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22</a:t>
            </a:fld>
            <a:endParaRPr lang="en-US" sz="1200" dirty="0">
              <a:solidFill>
                <a:schemeClr val="bg1"/>
              </a:solidFill>
            </a:endParaRPr>
          </a:p>
        </p:txBody>
      </p:sp>
      <p:pic>
        <p:nvPicPr>
          <p:cNvPr id="5" name="Picture 4">
            <a:extLst>
              <a:ext uri="{FF2B5EF4-FFF2-40B4-BE49-F238E27FC236}">
                <a16:creationId xmlns:a16="http://schemas.microsoft.com/office/drawing/2014/main" id="{BC638B7F-CBBC-466B-82AD-FC1C34E6806A}"/>
              </a:ext>
            </a:extLst>
          </p:cNvPr>
          <p:cNvPicPr>
            <a:picLocks noChangeAspect="1"/>
          </p:cNvPicPr>
          <p:nvPr/>
        </p:nvPicPr>
        <p:blipFill rotWithShape="1">
          <a:blip r:embed="rId2"/>
          <a:srcRect l="31309" r="32763"/>
          <a:stretch/>
        </p:blipFill>
        <p:spPr>
          <a:xfrm>
            <a:off x="4099552" y="1295999"/>
            <a:ext cx="3804487" cy="4611746"/>
          </a:xfrm>
          <a:prstGeom prst="rect">
            <a:avLst/>
          </a:prstGeom>
        </p:spPr>
      </p:pic>
      <p:pic>
        <p:nvPicPr>
          <p:cNvPr id="2" name="Picture 1">
            <a:extLst>
              <a:ext uri="{FF2B5EF4-FFF2-40B4-BE49-F238E27FC236}">
                <a16:creationId xmlns:a16="http://schemas.microsoft.com/office/drawing/2014/main" id="{FB233C9F-8DBA-4C5E-BD07-D1EC1E4653D6}"/>
              </a:ext>
            </a:extLst>
          </p:cNvPr>
          <p:cNvPicPr>
            <a:picLocks noChangeAspect="1"/>
          </p:cNvPicPr>
          <p:nvPr/>
        </p:nvPicPr>
        <p:blipFill rotWithShape="1">
          <a:blip r:embed="rId3"/>
          <a:srcRect r="30217"/>
          <a:stretch/>
        </p:blipFill>
        <p:spPr>
          <a:xfrm>
            <a:off x="8076821" y="1282755"/>
            <a:ext cx="3911918" cy="4662205"/>
          </a:xfrm>
          <a:prstGeom prst="rect">
            <a:avLst/>
          </a:prstGeom>
        </p:spPr>
      </p:pic>
    </p:spTree>
    <p:extLst>
      <p:ext uri="{BB962C8B-B14F-4D97-AF65-F5344CB8AC3E}">
        <p14:creationId xmlns:p14="http://schemas.microsoft.com/office/powerpoint/2010/main" val="403510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E4BDBD-6218-4832-A040-663440EC1D93}"/>
              </a:ext>
              <a:ext uri="{C183D7F6-B498-43B3-948B-1728B52AA6E4}">
                <adec:decorative xmlns:adec="http://schemas.microsoft.com/office/drawing/2017/decorative" val="1"/>
              </a:ext>
            </a:extLst>
          </p:cNvPr>
          <p:cNvSpPr/>
          <p:nvPr/>
        </p:nvSpPr>
        <p:spPr>
          <a:xfrm>
            <a:off x="0" y="11252"/>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056634C-4462-43DF-A1C5-A11661A73142}"/>
              </a:ext>
            </a:extLst>
          </p:cNvPr>
          <p:cNvSpPr>
            <a:spLocks noGrp="1"/>
          </p:cNvSpPr>
          <p:nvPr>
            <p:ph type="ctrTitle"/>
          </p:nvPr>
        </p:nvSpPr>
        <p:spPr>
          <a:xfrm>
            <a:off x="6989523" y="0"/>
            <a:ext cx="5341002" cy="1651844"/>
          </a:xfrm>
        </p:spPr>
        <p:txBody>
          <a:bodyPr/>
          <a:lstStyle/>
          <a:p>
            <a:r>
              <a:rPr lang="en-US" dirty="0">
                <a:solidFill>
                  <a:schemeClr val="bg1"/>
                </a:solidFill>
              </a:rPr>
              <a:t>Why don’t I have student enrolled?</a:t>
            </a:r>
          </a:p>
        </p:txBody>
      </p:sp>
      <p:sp>
        <p:nvSpPr>
          <p:cNvPr id="9" name="Subtitle 8">
            <a:extLst>
              <a:ext uri="{FF2B5EF4-FFF2-40B4-BE49-F238E27FC236}">
                <a16:creationId xmlns:a16="http://schemas.microsoft.com/office/drawing/2014/main" id="{9F29488D-15F2-4260-BB4C-2EA209B81876}"/>
              </a:ext>
            </a:extLst>
          </p:cNvPr>
          <p:cNvSpPr>
            <a:spLocks noGrp="1"/>
          </p:cNvSpPr>
          <p:nvPr>
            <p:ph type="subTitle" idx="1"/>
          </p:nvPr>
        </p:nvSpPr>
        <p:spPr>
          <a:xfrm>
            <a:off x="7570620" y="1651844"/>
            <a:ext cx="4178808" cy="521208"/>
          </a:xfrm>
        </p:spPr>
        <p:txBody>
          <a:bodyPr/>
          <a:lstStyle/>
          <a:p>
            <a:r>
              <a:rPr lang="en-US" dirty="0">
                <a:solidFill>
                  <a:schemeClr val="bg1"/>
                </a:solidFill>
              </a:rPr>
              <a:t>The process…</a:t>
            </a:r>
          </a:p>
        </p:txBody>
      </p:sp>
      <p:pic>
        <p:nvPicPr>
          <p:cNvPr id="10" name="Picture 9">
            <a:extLst>
              <a:ext uri="{FF2B5EF4-FFF2-40B4-BE49-F238E27FC236}">
                <a16:creationId xmlns:a16="http://schemas.microsoft.com/office/drawing/2014/main" id="{64CD3C0C-29E0-43B7-86EE-D03BB317B610}"/>
              </a:ext>
            </a:extLst>
          </p:cNvPr>
          <p:cNvPicPr>
            <a:picLocks noChangeAspect="1"/>
          </p:cNvPicPr>
          <p:nvPr/>
        </p:nvPicPr>
        <p:blipFill>
          <a:blip r:embed="rId2"/>
          <a:stretch>
            <a:fillRect/>
          </a:stretch>
        </p:blipFill>
        <p:spPr>
          <a:xfrm>
            <a:off x="87682" y="118296"/>
            <a:ext cx="7089199" cy="2346951"/>
          </a:xfrm>
          <a:prstGeom prst="rect">
            <a:avLst/>
          </a:prstGeom>
        </p:spPr>
      </p:pic>
      <p:pic>
        <p:nvPicPr>
          <p:cNvPr id="11" name="Picture 10">
            <a:extLst>
              <a:ext uri="{FF2B5EF4-FFF2-40B4-BE49-F238E27FC236}">
                <a16:creationId xmlns:a16="http://schemas.microsoft.com/office/drawing/2014/main" id="{EB85D684-8518-43AA-88E2-5B67543AC0C9}"/>
              </a:ext>
            </a:extLst>
          </p:cNvPr>
          <p:cNvPicPr>
            <a:picLocks noChangeAspect="1"/>
          </p:cNvPicPr>
          <p:nvPr/>
        </p:nvPicPr>
        <p:blipFill>
          <a:blip r:embed="rId3"/>
          <a:stretch>
            <a:fillRect/>
          </a:stretch>
        </p:blipFill>
        <p:spPr>
          <a:xfrm>
            <a:off x="87682" y="2540611"/>
            <a:ext cx="3295909" cy="4121064"/>
          </a:xfrm>
          <a:prstGeom prst="rect">
            <a:avLst/>
          </a:prstGeom>
        </p:spPr>
      </p:pic>
      <p:pic>
        <p:nvPicPr>
          <p:cNvPr id="12" name="Picture 11">
            <a:extLst>
              <a:ext uri="{FF2B5EF4-FFF2-40B4-BE49-F238E27FC236}">
                <a16:creationId xmlns:a16="http://schemas.microsoft.com/office/drawing/2014/main" id="{2DE39B2E-539D-4DB3-98CE-B23DC731E6E8}"/>
              </a:ext>
            </a:extLst>
          </p:cNvPr>
          <p:cNvPicPr>
            <a:picLocks noChangeAspect="1"/>
          </p:cNvPicPr>
          <p:nvPr/>
        </p:nvPicPr>
        <p:blipFill>
          <a:blip r:embed="rId4"/>
          <a:stretch>
            <a:fillRect/>
          </a:stretch>
        </p:blipFill>
        <p:spPr>
          <a:xfrm>
            <a:off x="3484815" y="2521425"/>
            <a:ext cx="3095310" cy="4196428"/>
          </a:xfrm>
          <a:prstGeom prst="rect">
            <a:avLst/>
          </a:prstGeom>
        </p:spPr>
      </p:pic>
      <p:pic>
        <p:nvPicPr>
          <p:cNvPr id="13" name="Picture 12">
            <a:extLst>
              <a:ext uri="{FF2B5EF4-FFF2-40B4-BE49-F238E27FC236}">
                <a16:creationId xmlns:a16="http://schemas.microsoft.com/office/drawing/2014/main" id="{670892AF-2540-4F0E-9DFD-D37D9BF812FB}"/>
              </a:ext>
            </a:extLst>
          </p:cNvPr>
          <p:cNvPicPr>
            <a:picLocks noChangeAspect="1"/>
          </p:cNvPicPr>
          <p:nvPr/>
        </p:nvPicPr>
        <p:blipFill>
          <a:blip r:embed="rId5"/>
          <a:stretch>
            <a:fillRect/>
          </a:stretch>
        </p:blipFill>
        <p:spPr>
          <a:xfrm>
            <a:off x="6681349" y="3619573"/>
            <a:ext cx="4647156" cy="1963140"/>
          </a:xfrm>
          <a:prstGeom prst="rect">
            <a:avLst/>
          </a:prstGeom>
        </p:spPr>
      </p:pic>
      <p:sp>
        <p:nvSpPr>
          <p:cNvPr id="14" name="Rectangle 13">
            <a:extLst>
              <a:ext uri="{FF2B5EF4-FFF2-40B4-BE49-F238E27FC236}">
                <a16:creationId xmlns:a16="http://schemas.microsoft.com/office/drawing/2014/main" id="{6F333EEF-51F5-4EC1-8444-4C567BA08629}"/>
              </a:ext>
            </a:extLst>
          </p:cNvPr>
          <p:cNvSpPr/>
          <p:nvPr/>
        </p:nvSpPr>
        <p:spPr>
          <a:xfrm>
            <a:off x="3108200" y="368441"/>
            <a:ext cx="1928413"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Step 1</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Rectangle 14">
            <a:extLst>
              <a:ext uri="{FF2B5EF4-FFF2-40B4-BE49-F238E27FC236}">
                <a16:creationId xmlns:a16="http://schemas.microsoft.com/office/drawing/2014/main" id="{903F56A1-5260-44C4-897E-450DB91825C4}"/>
              </a:ext>
            </a:extLst>
          </p:cNvPr>
          <p:cNvSpPr/>
          <p:nvPr/>
        </p:nvSpPr>
        <p:spPr>
          <a:xfrm>
            <a:off x="6644047" y="2436169"/>
            <a:ext cx="5649176" cy="1200329"/>
          </a:xfrm>
          <a:prstGeom prst="rect">
            <a:avLst/>
          </a:prstGeom>
          <a:noFill/>
        </p:spPr>
        <p:txBody>
          <a:bodyPr wrap="square" lIns="91440" tIns="45720" rIns="91440" bIns="45720">
            <a:spAutoFit/>
          </a:bodyPr>
          <a:lstStyle/>
          <a:p>
            <a:r>
              <a:rPr 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Step 2-4</a:t>
            </a:r>
          </a:p>
          <a:p>
            <a:r>
              <a:rPr 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Paperwork &amp; signatures</a:t>
            </a:r>
            <a:endPar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6" name="Rectangle 15">
            <a:extLst>
              <a:ext uri="{FF2B5EF4-FFF2-40B4-BE49-F238E27FC236}">
                <a16:creationId xmlns:a16="http://schemas.microsoft.com/office/drawing/2014/main" id="{BA80C835-7968-42E6-B4EE-56807D51FBEC}"/>
              </a:ext>
            </a:extLst>
          </p:cNvPr>
          <p:cNvSpPr/>
          <p:nvPr/>
        </p:nvSpPr>
        <p:spPr>
          <a:xfrm>
            <a:off x="6681349" y="5708833"/>
            <a:ext cx="5076001" cy="1077218"/>
          </a:xfrm>
          <a:prstGeom prst="rect">
            <a:avLst/>
          </a:prstGeom>
          <a:noFill/>
        </p:spPr>
        <p:txBody>
          <a:bodyPr wrap="square" lIns="91440" tIns="45720" rIns="91440" bIns="45720">
            <a:spAutoFit/>
          </a:bodyPr>
          <a:lstStyle/>
          <a:p>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Step 5-6</a:t>
            </a:r>
          </a:p>
          <a:p>
            <a:r>
              <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Verification &amp; Registration</a:t>
            </a:r>
            <a:endPar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194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54C16D-D9A4-2948-9048-D480E369E8DB}"/>
              </a:ext>
            </a:extLst>
          </p:cNvPr>
          <p:cNvSpPr>
            <a:spLocks noGrp="1"/>
          </p:cNvSpPr>
          <p:nvPr>
            <p:ph type="pic" sz="quarter" idx="10"/>
          </p:nvPr>
        </p:nvSpPr>
        <p:spPr/>
      </p:sp>
      <p:sp>
        <p:nvSpPr>
          <p:cNvPr id="10" name="Rectangle 9">
            <a:extLst>
              <a:ext uri="{FF2B5EF4-FFF2-40B4-BE49-F238E27FC236}">
                <a16:creationId xmlns:a16="http://schemas.microsoft.com/office/drawing/2014/main" id="{710AB9C2-A9A3-7F4B-9F23-8B85C006136B}"/>
              </a:ext>
            </a:extLst>
          </p:cNvPr>
          <p:cNvSpPr/>
          <p:nvPr/>
        </p:nvSpPr>
        <p:spPr>
          <a:xfrm>
            <a:off x="-19880" y="-9939"/>
            <a:ext cx="6676567" cy="705678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938802" y="954330"/>
            <a:ext cx="4878193" cy="649323"/>
          </a:xfrm>
        </p:spPr>
        <p:txBody>
          <a:bodyPr/>
          <a:lstStyle/>
          <a:p>
            <a:r>
              <a:rPr lang="en-US" dirty="0"/>
              <a:t>Dual Enrollment is…</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288495" y="2443537"/>
            <a:ext cx="4178808" cy="1970925"/>
          </a:xfrm>
        </p:spPr>
        <p:txBody>
          <a:bodyPr/>
          <a:lstStyle/>
          <a:p>
            <a:r>
              <a:rPr lang="en-US" sz="2800" dirty="0"/>
              <a:t>An opportunity for high school students to enroll in community college courses at their high school during their traditional school day.</a:t>
            </a:r>
          </a:p>
        </p:txBody>
      </p:sp>
      <p:sp>
        <p:nvSpPr>
          <p:cNvPr id="8" name="Rectangle 7">
            <a:extLst>
              <a:ext uri="{FF2B5EF4-FFF2-40B4-BE49-F238E27FC236}">
                <a16:creationId xmlns:a16="http://schemas.microsoft.com/office/drawing/2014/main" id="{81E69885-278B-FF49-8671-8E7F5EF12031}"/>
              </a:ext>
            </a:extLst>
          </p:cNvPr>
          <p:cNvSpPr/>
          <p:nvPr/>
        </p:nvSpPr>
        <p:spPr>
          <a:xfrm>
            <a:off x="647700" y="2443537"/>
            <a:ext cx="5138130" cy="1323439"/>
          </a:xfrm>
          <a:prstGeom prst="rect">
            <a:avLst/>
          </a:prstGeom>
        </p:spPr>
        <p:txBody>
          <a:bodyPr wrap="square">
            <a:spAutoFit/>
          </a:bodyPr>
          <a:lstStyle/>
          <a:p>
            <a:pPr lvl="1"/>
            <a:r>
              <a:rPr lang="en-US" sz="2000" dirty="0"/>
              <a:t>Courses are </a:t>
            </a:r>
            <a:r>
              <a:rPr lang="en-US" sz="2000" i="1" dirty="0"/>
              <a:t>usually</a:t>
            </a:r>
            <a:r>
              <a:rPr lang="en-US" sz="2000" dirty="0"/>
              <a:t> taught by high school faculty who meet the CCC minimum qualifications and have been interviewed by SAC faculty..</a:t>
            </a:r>
          </a:p>
        </p:txBody>
      </p:sp>
    </p:spTree>
    <p:extLst>
      <p:ext uri="{BB962C8B-B14F-4D97-AF65-F5344CB8AC3E}">
        <p14:creationId xmlns:p14="http://schemas.microsoft.com/office/powerpoint/2010/main" val="350496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EFEB-FA2E-2447-BC85-E4D334B59591}"/>
              </a:ext>
            </a:extLst>
          </p:cNvPr>
          <p:cNvSpPr>
            <a:spLocks noGrp="1"/>
          </p:cNvSpPr>
          <p:nvPr>
            <p:ph type="ctrTitle"/>
          </p:nvPr>
        </p:nvSpPr>
        <p:spPr/>
        <p:txBody>
          <a:bodyPr/>
          <a:lstStyle/>
          <a:p>
            <a:pPr algn="ctr"/>
            <a:r>
              <a:rPr lang="en-US" dirty="0"/>
              <a:t>An Example</a:t>
            </a:r>
          </a:p>
        </p:txBody>
      </p:sp>
      <p:sp>
        <p:nvSpPr>
          <p:cNvPr id="3" name="Subtitle 2">
            <a:extLst>
              <a:ext uri="{FF2B5EF4-FFF2-40B4-BE49-F238E27FC236}">
                <a16:creationId xmlns:a16="http://schemas.microsoft.com/office/drawing/2014/main" id="{2070A690-6F0C-E849-93C4-A572C764C073}"/>
              </a:ext>
            </a:extLst>
          </p:cNvPr>
          <p:cNvSpPr>
            <a:spLocks noGrp="1"/>
          </p:cNvSpPr>
          <p:nvPr>
            <p:ph type="subTitle" idx="1"/>
          </p:nvPr>
        </p:nvSpPr>
        <p:spPr/>
        <p:txBody>
          <a:bodyPr/>
          <a:lstStyle/>
          <a:p>
            <a:r>
              <a:rPr lang="en-US" dirty="0" err="1"/>
              <a:t>Samueli</a:t>
            </a:r>
            <a:r>
              <a:rPr lang="en-US" dirty="0"/>
              <a:t> Academy Digital Media Arts Partnership</a:t>
            </a:r>
          </a:p>
        </p:txBody>
      </p:sp>
    </p:spTree>
    <p:extLst>
      <p:ext uri="{BB962C8B-B14F-4D97-AF65-F5344CB8AC3E}">
        <p14:creationId xmlns:p14="http://schemas.microsoft.com/office/powerpoint/2010/main" val="260990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EFEB-FA2E-2447-BC85-E4D334B59591}"/>
              </a:ext>
            </a:extLst>
          </p:cNvPr>
          <p:cNvSpPr>
            <a:spLocks noGrp="1"/>
          </p:cNvSpPr>
          <p:nvPr>
            <p:ph type="ctrTitle"/>
          </p:nvPr>
        </p:nvSpPr>
        <p:spPr/>
        <p:txBody>
          <a:bodyPr/>
          <a:lstStyle/>
          <a:p>
            <a:pPr algn="ctr"/>
            <a:r>
              <a:rPr lang="en-US" dirty="0"/>
              <a:t>High School Communication</a:t>
            </a:r>
          </a:p>
        </p:txBody>
      </p:sp>
      <p:sp>
        <p:nvSpPr>
          <p:cNvPr id="3" name="Subtitle 2">
            <a:extLst>
              <a:ext uri="{FF2B5EF4-FFF2-40B4-BE49-F238E27FC236}">
                <a16:creationId xmlns:a16="http://schemas.microsoft.com/office/drawing/2014/main" id="{2070A690-6F0C-E849-93C4-A572C764C073}"/>
              </a:ext>
            </a:extLst>
          </p:cNvPr>
          <p:cNvSpPr>
            <a:spLocks noGrp="1"/>
          </p:cNvSpPr>
          <p:nvPr>
            <p:ph type="subTitle" idx="1"/>
          </p:nvPr>
        </p:nvSpPr>
        <p:spPr/>
        <p:txBody>
          <a:bodyPr/>
          <a:lstStyle/>
          <a:p>
            <a:r>
              <a:rPr lang="en-US" dirty="0"/>
              <a:t>Agreement Began Fall 2018</a:t>
            </a:r>
          </a:p>
        </p:txBody>
      </p:sp>
      <p:sp>
        <p:nvSpPr>
          <p:cNvPr id="4" name="TextBox 3">
            <a:extLst>
              <a:ext uri="{FF2B5EF4-FFF2-40B4-BE49-F238E27FC236}">
                <a16:creationId xmlns:a16="http://schemas.microsoft.com/office/drawing/2014/main" id="{BAFE3E50-DEA2-B545-B7D9-5AFE1BD650CC}"/>
              </a:ext>
            </a:extLst>
          </p:cNvPr>
          <p:cNvSpPr txBox="1"/>
          <p:nvPr/>
        </p:nvSpPr>
        <p:spPr>
          <a:xfrm>
            <a:off x="7460839" y="980016"/>
            <a:ext cx="4035287" cy="2031325"/>
          </a:xfrm>
          <a:prstGeom prst="rect">
            <a:avLst/>
          </a:prstGeom>
          <a:noFill/>
        </p:spPr>
        <p:txBody>
          <a:bodyPr wrap="square" rtlCol="0">
            <a:spAutoFit/>
          </a:bodyPr>
          <a:lstStyle/>
          <a:p>
            <a:r>
              <a:rPr lang="en-US" dirty="0"/>
              <a:t>It was so great to see you the other day. This is a reminder that I will have two classes (about 70 students) who will have taken Art 100, Art 110, Art 195 and Art 162 by the end of the spring semester. They will need two other courses for the Fall of 2021.</a:t>
            </a:r>
          </a:p>
        </p:txBody>
      </p:sp>
    </p:spTree>
    <p:extLst>
      <p:ext uri="{BB962C8B-B14F-4D97-AF65-F5344CB8AC3E}">
        <p14:creationId xmlns:p14="http://schemas.microsoft.com/office/powerpoint/2010/main" val="341585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EFEB-FA2E-2447-BC85-E4D334B59591}"/>
              </a:ext>
            </a:extLst>
          </p:cNvPr>
          <p:cNvSpPr>
            <a:spLocks noGrp="1"/>
          </p:cNvSpPr>
          <p:nvPr>
            <p:ph type="ctrTitle"/>
          </p:nvPr>
        </p:nvSpPr>
        <p:spPr/>
        <p:txBody>
          <a:bodyPr/>
          <a:lstStyle/>
          <a:p>
            <a:pPr algn="ctr"/>
            <a:r>
              <a:rPr lang="en-US" dirty="0"/>
              <a:t>High School Communication</a:t>
            </a:r>
          </a:p>
        </p:txBody>
      </p:sp>
      <p:sp>
        <p:nvSpPr>
          <p:cNvPr id="3" name="Subtitle 2">
            <a:extLst>
              <a:ext uri="{FF2B5EF4-FFF2-40B4-BE49-F238E27FC236}">
                <a16:creationId xmlns:a16="http://schemas.microsoft.com/office/drawing/2014/main" id="{2070A690-6F0C-E849-93C4-A572C764C073}"/>
              </a:ext>
            </a:extLst>
          </p:cNvPr>
          <p:cNvSpPr>
            <a:spLocks noGrp="1"/>
          </p:cNvSpPr>
          <p:nvPr>
            <p:ph type="subTitle" idx="1"/>
          </p:nvPr>
        </p:nvSpPr>
        <p:spPr/>
        <p:txBody>
          <a:bodyPr/>
          <a:lstStyle/>
          <a:p>
            <a:r>
              <a:rPr lang="en-US" dirty="0"/>
              <a:t>Agreement Began Fall 2018</a:t>
            </a:r>
          </a:p>
        </p:txBody>
      </p:sp>
      <p:sp>
        <p:nvSpPr>
          <p:cNvPr id="4" name="TextBox 3">
            <a:extLst>
              <a:ext uri="{FF2B5EF4-FFF2-40B4-BE49-F238E27FC236}">
                <a16:creationId xmlns:a16="http://schemas.microsoft.com/office/drawing/2014/main" id="{BAFE3E50-DEA2-B545-B7D9-5AFE1BD650CC}"/>
              </a:ext>
            </a:extLst>
          </p:cNvPr>
          <p:cNvSpPr txBox="1"/>
          <p:nvPr/>
        </p:nvSpPr>
        <p:spPr>
          <a:xfrm>
            <a:off x="7460839" y="980016"/>
            <a:ext cx="4035287" cy="2031325"/>
          </a:xfrm>
          <a:prstGeom prst="rect">
            <a:avLst/>
          </a:prstGeom>
          <a:noFill/>
        </p:spPr>
        <p:txBody>
          <a:bodyPr wrap="square" rtlCol="0">
            <a:spAutoFit/>
          </a:bodyPr>
          <a:lstStyle/>
          <a:p>
            <a:r>
              <a:rPr lang="en-US" dirty="0"/>
              <a:t>It was so great to see you the other day. This is a reminder that I will have two classes (about 70 students) who will have taken Art 100, Art 110, Art 195 and Art 162 by the end of the spring semester. They will need two other courses for the Fall of 2021.</a:t>
            </a:r>
          </a:p>
        </p:txBody>
      </p:sp>
      <p:sp>
        <p:nvSpPr>
          <p:cNvPr id="5" name="Rectangle 4">
            <a:extLst>
              <a:ext uri="{FF2B5EF4-FFF2-40B4-BE49-F238E27FC236}">
                <a16:creationId xmlns:a16="http://schemas.microsoft.com/office/drawing/2014/main" id="{D688EB20-8B11-334A-B6ED-80AB467AA90D}"/>
              </a:ext>
            </a:extLst>
          </p:cNvPr>
          <p:cNvSpPr/>
          <p:nvPr/>
        </p:nvSpPr>
        <p:spPr>
          <a:xfrm>
            <a:off x="710031" y="2084287"/>
            <a:ext cx="5348697" cy="227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6EED38-4BBC-7647-B2D0-2BB6EB2D4E75}"/>
              </a:ext>
            </a:extLst>
          </p:cNvPr>
          <p:cNvSpPr txBox="1"/>
          <p:nvPr/>
        </p:nvSpPr>
        <p:spPr>
          <a:xfrm>
            <a:off x="815502" y="2582480"/>
            <a:ext cx="1417128" cy="428861"/>
          </a:xfrm>
          <a:prstGeom prst="rect">
            <a:avLst/>
          </a:prstGeom>
          <a:noFill/>
        </p:spPr>
        <p:txBody>
          <a:bodyPr wrap="square" rtlCol="0">
            <a:noAutofit/>
          </a:bodyPr>
          <a:lstStyle/>
          <a:p>
            <a:pPr algn="ctr"/>
            <a:r>
              <a:rPr lang="en-US" dirty="0"/>
              <a:t>ART 100</a:t>
            </a:r>
          </a:p>
        </p:txBody>
      </p:sp>
      <p:sp>
        <p:nvSpPr>
          <p:cNvPr id="7" name="TextBox 6">
            <a:extLst>
              <a:ext uri="{FF2B5EF4-FFF2-40B4-BE49-F238E27FC236}">
                <a16:creationId xmlns:a16="http://schemas.microsoft.com/office/drawing/2014/main" id="{B1A47E07-F121-8F4C-8720-90FAB7812BB7}"/>
              </a:ext>
            </a:extLst>
          </p:cNvPr>
          <p:cNvSpPr txBox="1"/>
          <p:nvPr/>
        </p:nvSpPr>
        <p:spPr>
          <a:xfrm>
            <a:off x="2075486" y="2582480"/>
            <a:ext cx="1417128" cy="428861"/>
          </a:xfrm>
          <a:prstGeom prst="rect">
            <a:avLst/>
          </a:prstGeom>
          <a:noFill/>
        </p:spPr>
        <p:txBody>
          <a:bodyPr wrap="square" rtlCol="0">
            <a:noAutofit/>
          </a:bodyPr>
          <a:lstStyle/>
          <a:p>
            <a:pPr algn="ctr"/>
            <a:r>
              <a:rPr lang="en-US" dirty="0"/>
              <a:t>ART 110</a:t>
            </a:r>
          </a:p>
        </p:txBody>
      </p:sp>
      <p:sp>
        <p:nvSpPr>
          <p:cNvPr id="8" name="TextBox 7">
            <a:extLst>
              <a:ext uri="{FF2B5EF4-FFF2-40B4-BE49-F238E27FC236}">
                <a16:creationId xmlns:a16="http://schemas.microsoft.com/office/drawing/2014/main" id="{686731FE-A0D0-054C-9EB8-917309DB61D4}"/>
              </a:ext>
            </a:extLst>
          </p:cNvPr>
          <p:cNvSpPr txBox="1"/>
          <p:nvPr/>
        </p:nvSpPr>
        <p:spPr>
          <a:xfrm>
            <a:off x="3321313" y="2582480"/>
            <a:ext cx="1417128" cy="428861"/>
          </a:xfrm>
          <a:prstGeom prst="rect">
            <a:avLst/>
          </a:prstGeom>
          <a:noFill/>
        </p:spPr>
        <p:txBody>
          <a:bodyPr wrap="square" rtlCol="0">
            <a:noAutofit/>
          </a:bodyPr>
          <a:lstStyle/>
          <a:p>
            <a:pPr algn="ctr"/>
            <a:r>
              <a:rPr lang="en-US" dirty="0"/>
              <a:t>ART 195</a:t>
            </a:r>
          </a:p>
        </p:txBody>
      </p:sp>
      <p:sp>
        <p:nvSpPr>
          <p:cNvPr id="9" name="TextBox 8">
            <a:extLst>
              <a:ext uri="{FF2B5EF4-FFF2-40B4-BE49-F238E27FC236}">
                <a16:creationId xmlns:a16="http://schemas.microsoft.com/office/drawing/2014/main" id="{71509F7E-7239-1E47-9428-8D718BE31751}"/>
              </a:ext>
            </a:extLst>
          </p:cNvPr>
          <p:cNvSpPr txBox="1"/>
          <p:nvPr/>
        </p:nvSpPr>
        <p:spPr>
          <a:xfrm>
            <a:off x="4581297" y="2582480"/>
            <a:ext cx="1417128" cy="428861"/>
          </a:xfrm>
          <a:prstGeom prst="rect">
            <a:avLst/>
          </a:prstGeom>
          <a:noFill/>
        </p:spPr>
        <p:txBody>
          <a:bodyPr wrap="square" rtlCol="0">
            <a:noAutofit/>
          </a:bodyPr>
          <a:lstStyle/>
          <a:p>
            <a:pPr algn="ctr"/>
            <a:r>
              <a:rPr lang="en-US" dirty="0"/>
              <a:t>ART 162</a:t>
            </a:r>
          </a:p>
        </p:txBody>
      </p:sp>
      <p:sp>
        <p:nvSpPr>
          <p:cNvPr id="12" name="TextBox 11">
            <a:extLst>
              <a:ext uri="{FF2B5EF4-FFF2-40B4-BE49-F238E27FC236}">
                <a16:creationId xmlns:a16="http://schemas.microsoft.com/office/drawing/2014/main" id="{9476B23F-E340-C849-9DB7-9CF159D6E2E4}"/>
              </a:ext>
            </a:extLst>
          </p:cNvPr>
          <p:cNvSpPr txBox="1"/>
          <p:nvPr/>
        </p:nvSpPr>
        <p:spPr>
          <a:xfrm>
            <a:off x="1370215" y="4146394"/>
            <a:ext cx="4083222" cy="428861"/>
          </a:xfrm>
          <a:prstGeom prst="rect">
            <a:avLst/>
          </a:prstGeom>
          <a:solidFill>
            <a:schemeClr val="accent2">
              <a:lumMod val="10000"/>
              <a:lumOff val="90000"/>
            </a:schemeClr>
          </a:solidFill>
        </p:spPr>
        <p:txBody>
          <a:bodyPr wrap="square" rtlCol="0">
            <a:spAutoFit/>
          </a:bodyPr>
          <a:lstStyle/>
          <a:p>
            <a:pPr algn="ctr"/>
            <a:r>
              <a:rPr lang="en-US" dirty="0"/>
              <a:t>Graphic Arts Cert. of Proficiency</a:t>
            </a:r>
          </a:p>
        </p:txBody>
      </p:sp>
    </p:spTree>
    <p:extLst>
      <p:ext uri="{BB962C8B-B14F-4D97-AF65-F5344CB8AC3E}">
        <p14:creationId xmlns:p14="http://schemas.microsoft.com/office/powerpoint/2010/main" val="48967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EFEB-FA2E-2447-BC85-E4D334B59591}"/>
              </a:ext>
            </a:extLst>
          </p:cNvPr>
          <p:cNvSpPr>
            <a:spLocks noGrp="1"/>
          </p:cNvSpPr>
          <p:nvPr>
            <p:ph type="ctrTitle"/>
          </p:nvPr>
        </p:nvSpPr>
        <p:spPr/>
        <p:txBody>
          <a:bodyPr/>
          <a:lstStyle/>
          <a:p>
            <a:pPr algn="ctr"/>
            <a:r>
              <a:rPr lang="en-US" dirty="0"/>
              <a:t>High School Communication</a:t>
            </a:r>
          </a:p>
        </p:txBody>
      </p:sp>
      <p:sp>
        <p:nvSpPr>
          <p:cNvPr id="3" name="Subtitle 2">
            <a:extLst>
              <a:ext uri="{FF2B5EF4-FFF2-40B4-BE49-F238E27FC236}">
                <a16:creationId xmlns:a16="http://schemas.microsoft.com/office/drawing/2014/main" id="{2070A690-6F0C-E849-93C4-A572C764C073}"/>
              </a:ext>
            </a:extLst>
          </p:cNvPr>
          <p:cNvSpPr>
            <a:spLocks noGrp="1"/>
          </p:cNvSpPr>
          <p:nvPr>
            <p:ph type="subTitle" idx="1"/>
          </p:nvPr>
        </p:nvSpPr>
        <p:spPr/>
        <p:txBody>
          <a:bodyPr/>
          <a:lstStyle/>
          <a:p>
            <a:r>
              <a:rPr lang="en-US" dirty="0"/>
              <a:t>Agreement Began Fall 2018</a:t>
            </a:r>
          </a:p>
        </p:txBody>
      </p:sp>
      <p:sp>
        <p:nvSpPr>
          <p:cNvPr id="5" name="Rectangle 4">
            <a:extLst>
              <a:ext uri="{FF2B5EF4-FFF2-40B4-BE49-F238E27FC236}">
                <a16:creationId xmlns:a16="http://schemas.microsoft.com/office/drawing/2014/main" id="{D688EB20-8B11-334A-B6ED-80AB467AA90D}"/>
              </a:ext>
            </a:extLst>
          </p:cNvPr>
          <p:cNvSpPr/>
          <p:nvPr/>
        </p:nvSpPr>
        <p:spPr>
          <a:xfrm>
            <a:off x="710031" y="2084287"/>
            <a:ext cx="5348697" cy="227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6EED38-4BBC-7647-B2D0-2BB6EB2D4E75}"/>
              </a:ext>
            </a:extLst>
          </p:cNvPr>
          <p:cNvSpPr txBox="1"/>
          <p:nvPr/>
        </p:nvSpPr>
        <p:spPr>
          <a:xfrm>
            <a:off x="815502" y="2582480"/>
            <a:ext cx="1417128" cy="428861"/>
          </a:xfrm>
          <a:prstGeom prst="rect">
            <a:avLst/>
          </a:prstGeom>
          <a:noFill/>
        </p:spPr>
        <p:txBody>
          <a:bodyPr wrap="square" rtlCol="0">
            <a:noAutofit/>
          </a:bodyPr>
          <a:lstStyle/>
          <a:p>
            <a:pPr algn="ctr"/>
            <a:r>
              <a:rPr lang="en-US" dirty="0"/>
              <a:t>ART 100</a:t>
            </a:r>
          </a:p>
        </p:txBody>
      </p:sp>
      <p:sp>
        <p:nvSpPr>
          <p:cNvPr id="7" name="TextBox 6">
            <a:extLst>
              <a:ext uri="{FF2B5EF4-FFF2-40B4-BE49-F238E27FC236}">
                <a16:creationId xmlns:a16="http://schemas.microsoft.com/office/drawing/2014/main" id="{B1A47E07-F121-8F4C-8720-90FAB7812BB7}"/>
              </a:ext>
            </a:extLst>
          </p:cNvPr>
          <p:cNvSpPr txBox="1"/>
          <p:nvPr/>
        </p:nvSpPr>
        <p:spPr>
          <a:xfrm>
            <a:off x="2075486" y="2582480"/>
            <a:ext cx="1417128" cy="428861"/>
          </a:xfrm>
          <a:prstGeom prst="rect">
            <a:avLst/>
          </a:prstGeom>
          <a:noFill/>
        </p:spPr>
        <p:txBody>
          <a:bodyPr wrap="square" rtlCol="0">
            <a:noAutofit/>
          </a:bodyPr>
          <a:lstStyle/>
          <a:p>
            <a:pPr algn="ctr"/>
            <a:r>
              <a:rPr lang="en-US" dirty="0"/>
              <a:t>ART 110</a:t>
            </a:r>
          </a:p>
        </p:txBody>
      </p:sp>
      <p:sp>
        <p:nvSpPr>
          <p:cNvPr id="8" name="TextBox 7">
            <a:extLst>
              <a:ext uri="{FF2B5EF4-FFF2-40B4-BE49-F238E27FC236}">
                <a16:creationId xmlns:a16="http://schemas.microsoft.com/office/drawing/2014/main" id="{686731FE-A0D0-054C-9EB8-917309DB61D4}"/>
              </a:ext>
            </a:extLst>
          </p:cNvPr>
          <p:cNvSpPr txBox="1"/>
          <p:nvPr/>
        </p:nvSpPr>
        <p:spPr>
          <a:xfrm>
            <a:off x="3321313" y="2582480"/>
            <a:ext cx="1417128" cy="428861"/>
          </a:xfrm>
          <a:prstGeom prst="rect">
            <a:avLst/>
          </a:prstGeom>
          <a:noFill/>
        </p:spPr>
        <p:txBody>
          <a:bodyPr wrap="square" rtlCol="0">
            <a:noAutofit/>
          </a:bodyPr>
          <a:lstStyle/>
          <a:p>
            <a:pPr algn="ctr"/>
            <a:r>
              <a:rPr lang="en-US" dirty="0"/>
              <a:t>ART 195</a:t>
            </a:r>
          </a:p>
        </p:txBody>
      </p:sp>
      <p:sp>
        <p:nvSpPr>
          <p:cNvPr id="9" name="TextBox 8">
            <a:extLst>
              <a:ext uri="{FF2B5EF4-FFF2-40B4-BE49-F238E27FC236}">
                <a16:creationId xmlns:a16="http://schemas.microsoft.com/office/drawing/2014/main" id="{71509F7E-7239-1E47-9428-8D718BE31751}"/>
              </a:ext>
            </a:extLst>
          </p:cNvPr>
          <p:cNvSpPr txBox="1"/>
          <p:nvPr/>
        </p:nvSpPr>
        <p:spPr>
          <a:xfrm>
            <a:off x="4581297" y="2582480"/>
            <a:ext cx="1417128" cy="428861"/>
          </a:xfrm>
          <a:prstGeom prst="rect">
            <a:avLst/>
          </a:prstGeom>
          <a:noFill/>
        </p:spPr>
        <p:txBody>
          <a:bodyPr wrap="square" rtlCol="0">
            <a:noAutofit/>
          </a:bodyPr>
          <a:lstStyle/>
          <a:p>
            <a:pPr algn="ctr"/>
            <a:r>
              <a:rPr lang="en-US" dirty="0"/>
              <a:t>ART 162</a:t>
            </a:r>
          </a:p>
        </p:txBody>
      </p:sp>
      <p:sp>
        <p:nvSpPr>
          <p:cNvPr id="10" name="TextBox 9">
            <a:extLst>
              <a:ext uri="{FF2B5EF4-FFF2-40B4-BE49-F238E27FC236}">
                <a16:creationId xmlns:a16="http://schemas.microsoft.com/office/drawing/2014/main" id="{92DFFE72-8FFA-D94B-9BD3-5CD742C5D695}"/>
              </a:ext>
            </a:extLst>
          </p:cNvPr>
          <p:cNvSpPr txBox="1"/>
          <p:nvPr/>
        </p:nvSpPr>
        <p:spPr>
          <a:xfrm>
            <a:off x="2075486" y="3364437"/>
            <a:ext cx="1417128" cy="428861"/>
          </a:xfrm>
          <a:prstGeom prst="rect">
            <a:avLst/>
          </a:prstGeom>
          <a:solidFill>
            <a:schemeClr val="accent2">
              <a:lumMod val="10000"/>
              <a:lumOff val="90000"/>
            </a:schemeClr>
          </a:solidFill>
        </p:spPr>
        <p:txBody>
          <a:bodyPr wrap="square" rtlCol="0">
            <a:noAutofit/>
          </a:bodyPr>
          <a:lstStyle/>
          <a:p>
            <a:pPr algn="ctr"/>
            <a:r>
              <a:rPr lang="en-US" dirty="0"/>
              <a:t>ART 122</a:t>
            </a:r>
          </a:p>
        </p:txBody>
      </p:sp>
      <p:sp>
        <p:nvSpPr>
          <p:cNvPr id="11" name="TextBox 10">
            <a:extLst>
              <a:ext uri="{FF2B5EF4-FFF2-40B4-BE49-F238E27FC236}">
                <a16:creationId xmlns:a16="http://schemas.microsoft.com/office/drawing/2014/main" id="{84349D92-9772-3943-93C7-04ABEB9D157F}"/>
              </a:ext>
            </a:extLst>
          </p:cNvPr>
          <p:cNvSpPr txBox="1"/>
          <p:nvPr/>
        </p:nvSpPr>
        <p:spPr>
          <a:xfrm>
            <a:off x="3165585" y="3364437"/>
            <a:ext cx="1650782" cy="428861"/>
          </a:xfrm>
          <a:prstGeom prst="rect">
            <a:avLst/>
          </a:prstGeom>
          <a:solidFill>
            <a:schemeClr val="accent2">
              <a:lumMod val="10000"/>
              <a:lumOff val="90000"/>
            </a:schemeClr>
          </a:solidFill>
        </p:spPr>
        <p:txBody>
          <a:bodyPr wrap="square" rtlCol="0">
            <a:noAutofit/>
          </a:bodyPr>
          <a:lstStyle/>
          <a:p>
            <a:pPr algn="ctr"/>
            <a:r>
              <a:rPr lang="en-US" i="1" dirty="0"/>
              <a:t>or</a:t>
            </a:r>
            <a:r>
              <a:rPr lang="en-US" dirty="0"/>
              <a:t> ART 121A</a:t>
            </a:r>
          </a:p>
        </p:txBody>
      </p:sp>
      <p:sp>
        <p:nvSpPr>
          <p:cNvPr id="12" name="TextBox 11">
            <a:extLst>
              <a:ext uri="{FF2B5EF4-FFF2-40B4-BE49-F238E27FC236}">
                <a16:creationId xmlns:a16="http://schemas.microsoft.com/office/drawing/2014/main" id="{9476B23F-E340-C849-9DB7-9CF159D6E2E4}"/>
              </a:ext>
            </a:extLst>
          </p:cNvPr>
          <p:cNvSpPr txBox="1"/>
          <p:nvPr/>
        </p:nvSpPr>
        <p:spPr>
          <a:xfrm>
            <a:off x="1370215" y="4146394"/>
            <a:ext cx="4083222" cy="428861"/>
          </a:xfrm>
          <a:prstGeom prst="rect">
            <a:avLst/>
          </a:prstGeom>
          <a:solidFill>
            <a:schemeClr val="accent2">
              <a:lumMod val="10000"/>
              <a:lumOff val="90000"/>
            </a:schemeClr>
          </a:solidFill>
        </p:spPr>
        <p:txBody>
          <a:bodyPr wrap="square" rtlCol="0">
            <a:spAutoFit/>
          </a:bodyPr>
          <a:lstStyle/>
          <a:p>
            <a:pPr algn="ctr"/>
            <a:r>
              <a:rPr lang="en-US" dirty="0"/>
              <a:t>Graphic Arts Cert. of Proficiency</a:t>
            </a:r>
          </a:p>
        </p:txBody>
      </p:sp>
      <p:sp>
        <p:nvSpPr>
          <p:cNvPr id="17" name="TextBox 16">
            <a:extLst>
              <a:ext uri="{FF2B5EF4-FFF2-40B4-BE49-F238E27FC236}">
                <a16:creationId xmlns:a16="http://schemas.microsoft.com/office/drawing/2014/main" id="{AD60C5B8-C40B-324D-BB64-1E04F82DD48A}"/>
              </a:ext>
            </a:extLst>
          </p:cNvPr>
          <p:cNvSpPr txBox="1"/>
          <p:nvPr/>
        </p:nvSpPr>
        <p:spPr>
          <a:xfrm>
            <a:off x="7460839" y="980016"/>
            <a:ext cx="4035287" cy="2031325"/>
          </a:xfrm>
          <a:prstGeom prst="rect">
            <a:avLst/>
          </a:prstGeom>
          <a:noFill/>
        </p:spPr>
        <p:txBody>
          <a:bodyPr wrap="square" rtlCol="0">
            <a:spAutoFit/>
          </a:bodyPr>
          <a:lstStyle/>
          <a:p>
            <a:r>
              <a:rPr lang="en-US" dirty="0"/>
              <a:t>It was so great to see you the other day. This is a reminder that I will have two classes (about 70 students) who will have taken Art 100, Art 110, Art 195 and Art 162 by the end of the spring semester. They will need two other courses for the Fall of 2021.</a:t>
            </a:r>
          </a:p>
        </p:txBody>
      </p:sp>
    </p:spTree>
    <p:extLst>
      <p:ext uri="{BB962C8B-B14F-4D97-AF65-F5344CB8AC3E}">
        <p14:creationId xmlns:p14="http://schemas.microsoft.com/office/powerpoint/2010/main" val="290565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EFEB-FA2E-2447-BC85-E4D334B59591}"/>
              </a:ext>
            </a:extLst>
          </p:cNvPr>
          <p:cNvSpPr>
            <a:spLocks noGrp="1"/>
          </p:cNvSpPr>
          <p:nvPr>
            <p:ph type="ctrTitle"/>
          </p:nvPr>
        </p:nvSpPr>
        <p:spPr/>
        <p:txBody>
          <a:bodyPr/>
          <a:lstStyle/>
          <a:p>
            <a:pPr algn="ctr"/>
            <a:r>
              <a:rPr lang="en-US" dirty="0"/>
              <a:t>High School Communication</a:t>
            </a:r>
          </a:p>
        </p:txBody>
      </p:sp>
      <p:sp>
        <p:nvSpPr>
          <p:cNvPr id="3" name="Subtitle 2">
            <a:extLst>
              <a:ext uri="{FF2B5EF4-FFF2-40B4-BE49-F238E27FC236}">
                <a16:creationId xmlns:a16="http://schemas.microsoft.com/office/drawing/2014/main" id="{2070A690-6F0C-E849-93C4-A572C764C073}"/>
              </a:ext>
            </a:extLst>
          </p:cNvPr>
          <p:cNvSpPr>
            <a:spLocks noGrp="1"/>
          </p:cNvSpPr>
          <p:nvPr>
            <p:ph type="subTitle" idx="1"/>
          </p:nvPr>
        </p:nvSpPr>
        <p:spPr/>
        <p:txBody>
          <a:bodyPr/>
          <a:lstStyle/>
          <a:p>
            <a:r>
              <a:rPr lang="en-US" dirty="0"/>
              <a:t>Agreement Began Fall 2018</a:t>
            </a:r>
          </a:p>
        </p:txBody>
      </p:sp>
      <p:sp>
        <p:nvSpPr>
          <p:cNvPr id="5" name="Rectangle 4">
            <a:extLst>
              <a:ext uri="{FF2B5EF4-FFF2-40B4-BE49-F238E27FC236}">
                <a16:creationId xmlns:a16="http://schemas.microsoft.com/office/drawing/2014/main" id="{D688EB20-8B11-334A-B6ED-80AB467AA90D}"/>
              </a:ext>
            </a:extLst>
          </p:cNvPr>
          <p:cNvSpPr/>
          <p:nvPr/>
        </p:nvSpPr>
        <p:spPr>
          <a:xfrm>
            <a:off x="710031" y="2084287"/>
            <a:ext cx="5348697" cy="227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6EED38-4BBC-7647-B2D0-2BB6EB2D4E75}"/>
              </a:ext>
            </a:extLst>
          </p:cNvPr>
          <p:cNvSpPr txBox="1"/>
          <p:nvPr/>
        </p:nvSpPr>
        <p:spPr>
          <a:xfrm>
            <a:off x="815502" y="2582480"/>
            <a:ext cx="1417128" cy="428861"/>
          </a:xfrm>
          <a:prstGeom prst="rect">
            <a:avLst/>
          </a:prstGeom>
          <a:noFill/>
        </p:spPr>
        <p:txBody>
          <a:bodyPr wrap="square" rtlCol="0">
            <a:noAutofit/>
          </a:bodyPr>
          <a:lstStyle/>
          <a:p>
            <a:pPr algn="ctr"/>
            <a:r>
              <a:rPr lang="en-US" dirty="0"/>
              <a:t>ART 100</a:t>
            </a:r>
          </a:p>
        </p:txBody>
      </p:sp>
      <p:sp>
        <p:nvSpPr>
          <p:cNvPr id="7" name="TextBox 6">
            <a:extLst>
              <a:ext uri="{FF2B5EF4-FFF2-40B4-BE49-F238E27FC236}">
                <a16:creationId xmlns:a16="http://schemas.microsoft.com/office/drawing/2014/main" id="{B1A47E07-F121-8F4C-8720-90FAB7812BB7}"/>
              </a:ext>
            </a:extLst>
          </p:cNvPr>
          <p:cNvSpPr txBox="1"/>
          <p:nvPr/>
        </p:nvSpPr>
        <p:spPr>
          <a:xfrm>
            <a:off x="2075486" y="2582480"/>
            <a:ext cx="1417128" cy="428861"/>
          </a:xfrm>
          <a:prstGeom prst="rect">
            <a:avLst/>
          </a:prstGeom>
          <a:noFill/>
        </p:spPr>
        <p:txBody>
          <a:bodyPr wrap="square" rtlCol="0">
            <a:noAutofit/>
          </a:bodyPr>
          <a:lstStyle/>
          <a:p>
            <a:pPr algn="ctr"/>
            <a:r>
              <a:rPr lang="en-US" dirty="0"/>
              <a:t>ART 110</a:t>
            </a:r>
          </a:p>
        </p:txBody>
      </p:sp>
      <p:sp>
        <p:nvSpPr>
          <p:cNvPr id="8" name="TextBox 7">
            <a:extLst>
              <a:ext uri="{FF2B5EF4-FFF2-40B4-BE49-F238E27FC236}">
                <a16:creationId xmlns:a16="http://schemas.microsoft.com/office/drawing/2014/main" id="{686731FE-A0D0-054C-9EB8-917309DB61D4}"/>
              </a:ext>
            </a:extLst>
          </p:cNvPr>
          <p:cNvSpPr txBox="1"/>
          <p:nvPr/>
        </p:nvSpPr>
        <p:spPr>
          <a:xfrm>
            <a:off x="3321313" y="2582480"/>
            <a:ext cx="1417128" cy="428861"/>
          </a:xfrm>
          <a:prstGeom prst="rect">
            <a:avLst/>
          </a:prstGeom>
          <a:noFill/>
        </p:spPr>
        <p:txBody>
          <a:bodyPr wrap="square" rtlCol="0">
            <a:noAutofit/>
          </a:bodyPr>
          <a:lstStyle/>
          <a:p>
            <a:pPr algn="ctr"/>
            <a:r>
              <a:rPr lang="en-US" dirty="0"/>
              <a:t>ART 195</a:t>
            </a:r>
          </a:p>
        </p:txBody>
      </p:sp>
      <p:sp>
        <p:nvSpPr>
          <p:cNvPr id="9" name="TextBox 8">
            <a:extLst>
              <a:ext uri="{FF2B5EF4-FFF2-40B4-BE49-F238E27FC236}">
                <a16:creationId xmlns:a16="http://schemas.microsoft.com/office/drawing/2014/main" id="{71509F7E-7239-1E47-9428-8D718BE31751}"/>
              </a:ext>
            </a:extLst>
          </p:cNvPr>
          <p:cNvSpPr txBox="1"/>
          <p:nvPr/>
        </p:nvSpPr>
        <p:spPr>
          <a:xfrm>
            <a:off x="4581297" y="2582480"/>
            <a:ext cx="1417128" cy="428861"/>
          </a:xfrm>
          <a:prstGeom prst="rect">
            <a:avLst/>
          </a:prstGeom>
          <a:noFill/>
        </p:spPr>
        <p:txBody>
          <a:bodyPr wrap="square" rtlCol="0">
            <a:noAutofit/>
          </a:bodyPr>
          <a:lstStyle/>
          <a:p>
            <a:pPr algn="ctr"/>
            <a:r>
              <a:rPr lang="en-US" dirty="0"/>
              <a:t>ART 162</a:t>
            </a:r>
          </a:p>
        </p:txBody>
      </p:sp>
      <p:sp>
        <p:nvSpPr>
          <p:cNvPr id="10" name="TextBox 9">
            <a:extLst>
              <a:ext uri="{FF2B5EF4-FFF2-40B4-BE49-F238E27FC236}">
                <a16:creationId xmlns:a16="http://schemas.microsoft.com/office/drawing/2014/main" id="{92DFFE72-8FFA-D94B-9BD3-5CD742C5D695}"/>
              </a:ext>
            </a:extLst>
          </p:cNvPr>
          <p:cNvSpPr txBox="1"/>
          <p:nvPr/>
        </p:nvSpPr>
        <p:spPr>
          <a:xfrm>
            <a:off x="2075486" y="3364437"/>
            <a:ext cx="1417128" cy="428861"/>
          </a:xfrm>
          <a:prstGeom prst="rect">
            <a:avLst/>
          </a:prstGeom>
          <a:solidFill>
            <a:schemeClr val="accent2">
              <a:lumMod val="10000"/>
              <a:lumOff val="90000"/>
            </a:schemeClr>
          </a:solidFill>
        </p:spPr>
        <p:txBody>
          <a:bodyPr wrap="square" rtlCol="0">
            <a:noAutofit/>
          </a:bodyPr>
          <a:lstStyle/>
          <a:p>
            <a:pPr algn="ctr"/>
            <a:r>
              <a:rPr lang="en-US" dirty="0"/>
              <a:t>ART 122</a:t>
            </a:r>
          </a:p>
        </p:txBody>
      </p:sp>
      <p:sp>
        <p:nvSpPr>
          <p:cNvPr id="11" name="TextBox 10">
            <a:extLst>
              <a:ext uri="{FF2B5EF4-FFF2-40B4-BE49-F238E27FC236}">
                <a16:creationId xmlns:a16="http://schemas.microsoft.com/office/drawing/2014/main" id="{84349D92-9772-3943-93C7-04ABEB9D157F}"/>
              </a:ext>
            </a:extLst>
          </p:cNvPr>
          <p:cNvSpPr txBox="1"/>
          <p:nvPr/>
        </p:nvSpPr>
        <p:spPr>
          <a:xfrm>
            <a:off x="3165585" y="3364437"/>
            <a:ext cx="1650782" cy="428861"/>
          </a:xfrm>
          <a:prstGeom prst="rect">
            <a:avLst/>
          </a:prstGeom>
          <a:solidFill>
            <a:schemeClr val="accent2">
              <a:lumMod val="10000"/>
              <a:lumOff val="90000"/>
            </a:schemeClr>
          </a:solidFill>
        </p:spPr>
        <p:txBody>
          <a:bodyPr wrap="square" rtlCol="0">
            <a:noAutofit/>
          </a:bodyPr>
          <a:lstStyle/>
          <a:p>
            <a:pPr algn="ctr"/>
            <a:r>
              <a:rPr lang="en-US" i="1" dirty="0"/>
              <a:t>or</a:t>
            </a:r>
            <a:r>
              <a:rPr lang="en-US" dirty="0"/>
              <a:t> ART 121A</a:t>
            </a:r>
          </a:p>
        </p:txBody>
      </p:sp>
      <p:sp>
        <p:nvSpPr>
          <p:cNvPr id="12" name="TextBox 11">
            <a:extLst>
              <a:ext uri="{FF2B5EF4-FFF2-40B4-BE49-F238E27FC236}">
                <a16:creationId xmlns:a16="http://schemas.microsoft.com/office/drawing/2014/main" id="{9476B23F-E340-C849-9DB7-9CF159D6E2E4}"/>
              </a:ext>
            </a:extLst>
          </p:cNvPr>
          <p:cNvSpPr txBox="1"/>
          <p:nvPr/>
        </p:nvSpPr>
        <p:spPr>
          <a:xfrm>
            <a:off x="1370215" y="4146394"/>
            <a:ext cx="4083222" cy="428861"/>
          </a:xfrm>
          <a:prstGeom prst="rect">
            <a:avLst/>
          </a:prstGeom>
          <a:solidFill>
            <a:schemeClr val="accent2">
              <a:lumMod val="10000"/>
              <a:lumOff val="90000"/>
            </a:schemeClr>
          </a:solidFill>
        </p:spPr>
        <p:txBody>
          <a:bodyPr wrap="square" rtlCol="0">
            <a:spAutoFit/>
          </a:bodyPr>
          <a:lstStyle/>
          <a:p>
            <a:pPr algn="ctr"/>
            <a:r>
              <a:rPr lang="en-US" dirty="0"/>
              <a:t>Graphic Arts Cert. of Proficiency</a:t>
            </a:r>
          </a:p>
        </p:txBody>
      </p:sp>
      <p:sp>
        <p:nvSpPr>
          <p:cNvPr id="13" name="TextBox 12">
            <a:extLst>
              <a:ext uri="{FF2B5EF4-FFF2-40B4-BE49-F238E27FC236}">
                <a16:creationId xmlns:a16="http://schemas.microsoft.com/office/drawing/2014/main" id="{FAAD6BEF-0C73-5747-9BF6-9F025CBD2C66}"/>
              </a:ext>
            </a:extLst>
          </p:cNvPr>
          <p:cNvSpPr txBox="1"/>
          <p:nvPr/>
        </p:nvSpPr>
        <p:spPr>
          <a:xfrm>
            <a:off x="695874" y="1534853"/>
            <a:ext cx="5408021" cy="428861"/>
          </a:xfrm>
          <a:prstGeom prst="rect">
            <a:avLst/>
          </a:prstGeom>
          <a:solidFill>
            <a:schemeClr val="accent2">
              <a:lumMod val="10000"/>
              <a:lumOff val="90000"/>
            </a:schemeClr>
          </a:solidFill>
          <a:ln w="19050">
            <a:solidFill>
              <a:schemeClr val="tx1"/>
            </a:solidFill>
          </a:ln>
        </p:spPr>
        <p:txBody>
          <a:bodyPr wrap="square" rtlCol="0">
            <a:spAutoFit/>
          </a:bodyPr>
          <a:lstStyle/>
          <a:p>
            <a:pPr algn="ctr"/>
            <a:r>
              <a:rPr lang="en-US" dirty="0"/>
              <a:t>ART 130		ART 168</a:t>
            </a:r>
          </a:p>
        </p:txBody>
      </p:sp>
      <p:sp>
        <p:nvSpPr>
          <p:cNvPr id="14" name="TextBox 13">
            <a:extLst>
              <a:ext uri="{FF2B5EF4-FFF2-40B4-BE49-F238E27FC236}">
                <a16:creationId xmlns:a16="http://schemas.microsoft.com/office/drawing/2014/main" id="{68D43C55-BCAB-684F-B8FA-056C0789B132}"/>
              </a:ext>
            </a:extLst>
          </p:cNvPr>
          <p:cNvSpPr txBox="1"/>
          <p:nvPr/>
        </p:nvSpPr>
        <p:spPr>
          <a:xfrm>
            <a:off x="1370215" y="4641894"/>
            <a:ext cx="4083222" cy="369332"/>
          </a:xfrm>
          <a:prstGeom prst="rect">
            <a:avLst/>
          </a:prstGeom>
          <a:solidFill>
            <a:schemeClr val="accent2">
              <a:lumMod val="10000"/>
              <a:lumOff val="90000"/>
            </a:schemeClr>
          </a:solidFill>
        </p:spPr>
        <p:txBody>
          <a:bodyPr wrap="square" rtlCol="0">
            <a:spAutoFit/>
          </a:bodyPr>
          <a:lstStyle/>
          <a:p>
            <a:pPr algn="ctr"/>
            <a:r>
              <a:rPr lang="en-US" dirty="0"/>
              <a:t>Graphic Design Degree </a:t>
            </a:r>
          </a:p>
        </p:txBody>
      </p:sp>
      <p:sp>
        <p:nvSpPr>
          <p:cNvPr id="17" name="TextBox 16">
            <a:extLst>
              <a:ext uri="{FF2B5EF4-FFF2-40B4-BE49-F238E27FC236}">
                <a16:creationId xmlns:a16="http://schemas.microsoft.com/office/drawing/2014/main" id="{579B4A13-7E85-744B-AB39-67CDBF1BA316}"/>
              </a:ext>
            </a:extLst>
          </p:cNvPr>
          <p:cNvSpPr txBox="1"/>
          <p:nvPr/>
        </p:nvSpPr>
        <p:spPr>
          <a:xfrm>
            <a:off x="7460839" y="980016"/>
            <a:ext cx="4035287" cy="2031325"/>
          </a:xfrm>
          <a:prstGeom prst="rect">
            <a:avLst/>
          </a:prstGeom>
          <a:noFill/>
        </p:spPr>
        <p:txBody>
          <a:bodyPr wrap="square" rtlCol="0">
            <a:spAutoFit/>
          </a:bodyPr>
          <a:lstStyle/>
          <a:p>
            <a:r>
              <a:rPr lang="en-US" dirty="0"/>
              <a:t>It was so great to see you the other day. This is a reminder that I will have two classes (about 70 students) who will have taken Art 100, Art 110, Art 195 and Art 162 by the end of the spring semester. They will need two other courses for the Fall of 2021.</a:t>
            </a:r>
          </a:p>
        </p:txBody>
      </p:sp>
    </p:spTree>
    <p:extLst>
      <p:ext uri="{BB962C8B-B14F-4D97-AF65-F5344CB8AC3E}">
        <p14:creationId xmlns:p14="http://schemas.microsoft.com/office/powerpoint/2010/main" val="429053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EFEB-FA2E-2447-BC85-E4D334B59591}"/>
              </a:ext>
            </a:extLst>
          </p:cNvPr>
          <p:cNvSpPr>
            <a:spLocks noGrp="1"/>
          </p:cNvSpPr>
          <p:nvPr>
            <p:ph type="ctrTitle"/>
          </p:nvPr>
        </p:nvSpPr>
        <p:spPr/>
        <p:txBody>
          <a:bodyPr/>
          <a:lstStyle/>
          <a:p>
            <a:pPr algn="ctr"/>
            <a:r>
              <a:rPr lang="en-US" dirty="0"/>
              <a:t>High School Communication</a:t>
            </a:r>
          </a:p>
        </p:txBody>
      </p:sp>
      <p:sp>
        <p:nvSpPr>
          <p:cNvPr id="3" name="Subtitle 2">
            <a:extLst>
              <a:ext uri="{FF2B5EF4-FFF2-40B4-BE49-F238E27FC236}">
                <a16:creationId xmlns:a16="http://schemas.microsoft.com/office/drawing/2014/main" id="{2070A690-6F0C-E849-93C4-A572C764C073}"/>
              </a:ext>
            </a:extLst>
          </p:cNvPr>
          <p:cNvSpPr>
            <a:spLocks noGrp="1"/>
          </p:cNvSpPr>
          <p:nvPr>
            <p:ph type="subTitle" idx="1"/>
          </p:nvPr>
        </p:nvSpPr>
        <p:spPr/>
        <p:txBody>
          <a:bodyPr/>
          <a:lstStyle/>
          <a:p>
            <a:r>
              <a:rPr lang="en-US" dirty="0"/>
              <a:t>Agreement Began Fall 2018</a:t>
            </a:r>
          </a:p>
        </p:txBody>
      </p:sp>
      <p:grpSp>
        <p:nvGrpSpPr>
          <p:cNvPr id="16" name="Group 15">
            <a:extLst>
              <a:ext uri="{FF2B5EF4-FFF2-40B4-BE49-F238E27FC236}">
                <a16:creationId xmlns:a16="http://schemas.microsoft.com/office/drawing/2014/main" id="{9473064C-01FD-894D-B9AD-556390B506EC}"/>
              </a:ext>
            </a:extLst>
          </p:cNvPr>
          <p:cNvGrpSpPr/>
          <p:nvPr/>
        </p:nvGrpSpPr>
        <p:grpSpPr>
          <a:xfrm>
            <a:off x="695874" y="1025197"/>
            <a:ext cx="5408021" cy="4367204"/>
            <a:chOff x="1018032" y="1142651"/>
            <a:chExt cx="4657344" cy="3761001"/>
          </a:xfrm>
        </p:grpSpPr>
        <p:sp>
          <p:nvSpPr>
            <p:cNvPr id="5" name="Rectangle 4">
              <a:extLst>
                <a:ext uri="{FF2B5EF4-FFF2-40B4-BE49-F238E27FC236}">
                  <a16:creationId xmlns:a16="http://schemas.microsoft.com/office/drawing/2014/main" id="{D688EB20-8B11-334A-B6ED-80AB467AA90D}"/>
                </a:ext>
              </a:extLst>
            </p:cNvPr>
            <p:cNvSpPr/>
            <p:nvPr/>
          </p:nvSpPr>
          <p:spPr>
            <a:xfrm>
              <a:off x="1030224" y="2054731"/>
              <a:ext cx="4606255" cy="19605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6EED38-4BBC-7647-B2D0-2BB6EB2D4E75}"/>
                </a:ext>
              </a:extLst>
            </p:cNvPr>
            <p:cNvSpPr txBox="1"/>
            <p:nvPr/>
          </p:nvSpPr>
          <p:spPr>
            <a:xfrm>
              <a:off x="1121055" y="2483771"/>
              <a:ext cx="1220419" cy="369332"/>
            </a:xfrm>
            <a:prstGeom prst="rect">
              <a:avLst/>
            </a:prstGeom>
            <a:noFill/>
          </p:spPr>
          <p:txBody>
            <a:bodyPr wrap="square" rtlCol="0">
              <a:noAutofit/>
            </a:bodyPr>
            <a:lstStyle/>
            <a:p>
              <a:pPr algn="ctr"/>
              <a:r>
                <a:rPr lang="en-US" dirty="0"/>
                <a:t>ART 100</a:t>
              </a:r>
            </a:p>
          </p:txBody>
        </p:sp>
        <p:sp>
          <p:nvSpPr>
            <p:cNvPr id="7" name="TextBox 6">
              <a:extLst>
                <a:ext uri="{FF2B5EF4-FFF2-40B4-BE49-F238E27FC236}">
                  <a16:creationId xmlns:a16="http://schemas.microsoft.com/office/drawing/2014/main" id="{B1A47E07-F121-8F4C-8720-90FAB7812BB7}"/>
                </a:ext>
              </a:extLst>
            </p:cNvPr>
            <p:cNvSpPr txBox="1"/>
            <p:nvPr/>
          </p:nvSpPr>
          <p:spPr>
            <a:xfrm>
              <a:off x="2206143" y="2483771"/>
              <a:ext cx="1220419" cy="369332"/>
            </a:xfrm>
            <a:prstGeom prst="rect">
              <a:avLst/>
            </a:prstGeom>
            <a:noFill/>
          </p:spPr>
          <p:txBody>
            <a:bodyPr wrap="square" rtlCol="0">
              <a:noAutofit/>
            </a:bodyPr>
            <a:lstStyle/>
            <a:p>
              <a:pPr algn="ctr"/>
              <a:r>
                <a:rPr lang="en-US" dirty="0"/>
                <a:t>ART 110</a:t>
              </a:r>
            </a:p>
          </p:txBody>
        </p:sp>
        <p:sp>
          <p:nvSpPr>
            <p:cNvPr id="8" name="TextBox 7">
              <a:extLst>
                <a:ext uri="{FF2B5EF4-FFF2-40B4-BE49-F238E27FC236}">
                  <a16:creationId xmlns:a16="http://schemas.microsoft.com/office/drawing/2014/main" id="{686731FE-A0D0-054C-9EB8-917309DB61D4}"/>
                </a:ext>
              </a:extLst>
            </p:cNvPr>
            <p:cNvSpPr txBox="1"/>
            <p:nvPr/>
          </p:nvSpPr>
          <p:spPr>
            <a:xfrm>
              <a:off x="3279039" y="2483771"/>
              <a:ext cx="1220419" cy="369332"/>
            </a:xfrm>
            <a:prstGeom prst="rect">
              <a:avLst/>
            </a:prstGeom>
            <a:noFill/>
          </p:spPr>
          <p:txBody>
            <a:bodyPr wrap="square" rtlCol="0">
              <a:noAutofit/>
            </a:bodyPr>
            <a:lstStyle/>
            <a:p>
              <a:pPr algn="ctr"/>
              <a:r>
                <a:rPr lang="en-US" dirty="0"/>
                <a:t>ART 195</a:t>
              </a:r>
            </a:p>
          </p:txBody>
        </p:sp>
        <p:sp>
          <p:nvSpPr>
            <p:cNvPr id="9" name="TextBox 8">
              <a:extLst>
                <a:ext uri="{FF2B5EF4-FFF2-40B4-BE49-F238E27FC236}">
                  <a16:creationId xmlns:a16="http://schemas.microsoft.com/office/drawing/2014/main" id="{71509F7E-7239-1E47-9428-8D718BE31751}"/>
                </a:ext>
              </a:extLst>
            </p:cNvPr>
            <p:cNvSpPr txBox="1"/>
            <p:nvPr/>
          </p:nvSpPr>
          <p:spPr>
            <a:xfrm>
              <a:off x="4364127" y="2483771"/>
              <a:ext cx="1220419" cy="369332"/>
            </a:xfrm>
            <a:prstGeom prst="rect">
              <a:avLst/>
            </a:prstGeom>
            <a:noFill/>
          </p:spPr>
          <p:txBody>
            <a:bodyPr wrap="square" rtlCol="0">
              <a:noAutofit/>
            </a:bodyPr>
            <a:lstStyle/>
            <a:p>
              <a:pPr algn="ctr"/>
              <a:r>
                <a:rPr lang="en-US" dirty="0"/>
                <a:t>ART 162</a:t>
              </a:r>
            </a:p>
          </p:txBody>
        </p:sp>
        <p:sp>
          <p:nvSpPr>
            <p:cNvPr id="10" name="TextBox 9">
              <a:extLst>
                <a:ext uri="{FF2B5EF4-FFF2-40B4-BE49-F238E27FC236}">
                  <a16:creationId xmlns:a16="http://schemas.microsoft.com/office/drawing/2014/main" id="{92DFFE72-8FFA-D94B-9BD3-5CD742C5D695}"/>
                </a:ext>
              </a:extLst>
            </p:cNvPr>
            <p:cNvSpPr txBox="1"/>
            <p:nvPr/>
          </p:nvSpPr>
          <p:spPr>
            <a:xfrm>
              <a:off x="2206143" y="3157186"/>
              <a:ext cx="1220419" cy="369332"/>
            </a:xfrm>
            <a:prstGeom prst="rect">
              <a:avLst/>
            </a:prstGeom>
            <a:noFill/>
          </p:spPr>
          <p:txBody>
            <a:bodyPr wrap="square" rtlCol="0">
              <a:noAutofit/>
            </a:bodyPr>
            <a:lstStyle/>
            <a:p>
              <a:pPr algn="ctr"/>
              <a:r>
                <a:rPr lang="en-US" dirty="0"/>
                <a:t>ART 122</a:t>
              </a:r>
            </a:p>
          </p:txBody>
        </p:sp>
        <p:sp>
          <p:nvSpPr>
            <p:cNvPr id="11" name="TextBox 10">
              <a:extLst>
                <a:ext uri="{FF2B5EF4-FFF2-40B4-BE49-F238E27FC236}">
                  <a16:creationId xmlns:a16="http://schemas.microsoft.com/office/drawing/2014/main" id="{84349D92-9772-3943-93C7-04ABEB9D157F}"/>
                </a:ext>
              </a:extLst>
            </p:cNvPr>
            <p:cNvSpPr txBox="1"/>
            <p:nvPr/>
          </p:nvSpPr>
          <p:spPr>
            <a:xfrm>
              <a:off x="3144927" y="3157186"/>
              <a:ext cx="1421640" cy="369332"/>
            </a:xfrm>
            <a:prstGeom prst="rect">
              <a:avLst/>
            </a:prstGeom>
            <a:noFill/>
          </p:spPr>
          <p:txBody>
            <a:bodyPr wrap="square" rtlCol="0">
              <a:noAutofit/>
            </a:bodyPr>
            <a:lstStyle/>
            <a:p>
              <a:pPr algn="ctr"/>
              <a:r>
                <a:rPr lang="en-US" i="1" dirty="0"/>
                <a:t>or</a:t>
              </a:r>
              <a:r>
                <a:rPr lang="en-US" dirty="0"/>
                <a:t> ART 121A</a:t>
              </a:r>
            </a:p>
          </p:txBody>
        </p:sp>
        <p:sp>
          <p:nvSpPr>
            <p:cNvPr id="12" name="TextBox 11">
              <a:extLst>
                <a:ext uri="{FF2B5EF4-FFF2-40B4-BE49-F238E27FC236}">
                  <a16:creationId xmlns:a16="http://schemas.microsoft.com/office/drawing/2014/main" id="{9476B23F-E340-C849-9DB7-9CF159D6E2E4}"/>
                </a:ext>
              </a:extLst>
            </p:cNvPr>
            <p:cNvSpPr txBox="1"/>
            <p:nvPr/>
          </p:nvSpPr>
          <p:spPr>
            <a:xfrm>
              <a:off x="1598769" y="3830601"/>
              <a:ext cx="3516438" cy="369332"/>
            </a:xfrm>
            <a:prstGeom prst="rect">
              <a:avLst/>
            </a:prstGeom>
            <a:solidFill>
              <a:schemeClr val="accent2">
                <a:lumMod val="10000"/>
                <a:lumOff val="90000"/>
              </a:schemeClr>
            </a:solidFill>
          </p:spPr>
          <p:txBody>
            <a:bodyPr wrap="square" rtlCol="0">
              <a:spAutoFit/>
            </a:bodyPr>
            <a:lstStyle/>
            <a:p>
              <a:pPr algn="ctr"/>
              <a:r>
                <a:rPr lang="en-US" dirty="0"/>
                <a:t>Graphic Arts Cert. of Proficiency</a:t>
              </a:r>
            </a:p>
          </p:txBody>
        </p:sp>
        <p:sp>
          <p:nvSpPr>
            <p:cNvPr id="13" name="TextBox 12">
              <a:extLst>
                <a:ext uri="{FF2B5EF4-FFF2-40B4-BE49-F238E27FC236}">
                  <a16:creationId xmlns:a16="http://schemas.microsoft.com/office/drawing/2014/main" id="{FAAD6BEF-0C73-5747-9BF6-9F025CBD2C66}"/>
                </a:ext>
              </a:extLst>
            </p:cNvPr>
            <p:cNvSpPr txBox="1"/>
            <p:nvPr/>
          </p:nvSpPr>
          <p:spPr>
            <a:xfrm>
              <a:off x="1018032" y="1581563"/>
              <a:ext cx="4657344" cy="369332"/>
            </a:xfrm>
            <a:prstGeom prst="rect">
              <a:avLst/>
            </a:prstGeom>
            <a:solidFill>
              <a:schemeClr val="accent2">
                <a:lumMod val="10000"/>
                <a:lumOff val="90000"/>
              </a:schemeClr>
            </a:solidFill>
            <a:ln w="19050">
              <a:solidFill>
                <a:schemeClr val="tx1"/>
              </a:solidFill>
            </a:ln>
          </p:spPr>
          <p:txBody>
            <a:bodyPr wrap="square" rtlCol="0">
              <a:spAutoFit/>
            </a:bodyPr>
            <a:lstStyle/>
            <a:p>
              <a:pPr algn="ctr"/>
              <a:r>
                <a:rPr lang="en-US" dirty="0"/>
                <a:t>ART 130		ART 168</a:t>
              </a:r>
            </a:p>
          </p:txBody>
        </p:sp>
        <p:sp>
          <p:nvSpPr>
            <p:cNvPr id="14" name="TextBox 13">
              <a:extLst>
                <a:ext uri="{FF2B5EF4-FFF2-40B4-BE49-F238E27FC236}">
                  <a16:creationId xmlns:a16="http://schemas.microsoft.com/office/drawing/2014/main" id="{68D43C55-BCAB-684F-B8FA-056C0789B132}"/>
                </a:ext>
              </a:extLst>
            </p:cNvPr>
            <p:cNvSpPr txBox="1"/>
            <p:nvPr/>
          </p:nvSpPr>
          <p:spPr>
            <a:xfrm>
              <a:off x="1598769" y="4257321"/>
              <a:ext cx="3516438" cy="646331"/>
            </a:xfrm>
            <a:prstGeom prst="rect">
              <a:avLst/>
            </a:prstGeom>
            <a:solidFill>
              <a:schemeClr val="accent2">
                <a:lumMod val="10000"/>
                <a:lumOff val="90000"/>
              </a:schemeClr>
            </a:solidFill>
          </p:spPr>
          <p:txBody>
            <a:bodyPr wrap="square" rtlCol="0">
              <a:spAutoFit/>
            </a:bodyPr>
            <a:lstStyle/>
            <a:p>
              <a:pPr algn="ctr"/>
              <a:r>
                <a:rPr lang="en-US" dirty="0"/>
                <a:t>Graphic Design Degree </a:t>
              </a:r>
            </a:p>
            <a:p>
              <a:pPr algn="ctr"/>
              <a:r>
                <a:rPr lang="en-US" dirty="0"/>
                <a:t>+ Digital Media Arts Degree</a:t>
              </a:r>
            </a:p>
          </p:txBody>
        </p:sp>
        <p:sp>
          <p:nvSpPr>
            <p:cNvPr id="15" name="TextBox 14">
              <a:extLst>
                <a:ext uri="{FF2B5EF4-FFF2-40B4-BE49-F238E27FC236}">
                  <a16:creationId xmlns:a16="http://schemas.microsoft.com/office/drawing/2014/main" id="{DB0D0826-7B1A-E343-9353-AE1B125518F1}"/>
                </a:ext>
              </a:extLst>
            </p:cNvPr>
            <p:cNvSpPr txBox="1"/>
            <p:nvPr/>
          </p:nvSpPr>
          <p:spPr>
            <a:xfrm>
              <a:off x="1018032" y="1142651"/>
              <a:ext cx="4657344" cy="369332"/>
            </a:xfrm>
            <a:prstGeom prst="rect">
              <a:avLst/>
            </a:prstGeom>
            <a:solidFill>
              <a:schemeClr val="accent2">
                <a:lumMod val="10000"/>
                <a:lumOff val="90000"/>
              </a:schemeClr>
            </a:solidFill>
            <a:ln w="19050">
              <a:solidFill>
                <a:schemeClr val="tx1"/>
              </a:solidFill>
            </a:ln>
          </p:spPr>
          <p:txBody>
            <a:bodyPr wrap="square" rtlCol="0">
              <a:spAutoFit/>
            </a:bodyPr>
            <a:lstStyle/>
            <a:p>
              <a:pPr algn="ctr"/>
              <a:r>
                <a:rPr lang="en-US" dirty="0"/>
                <a:t>ART 164		Elective</a:t>
              </a:r>
            </a:p>
          </p:txBody>
        </p:sp>
      </p:grpSp>
      <p:sp>
        <p:nvSpPr>
          <p:cNvPr id="17" name="TextBox 16">
            <a:extLst>
              <a:ext uri="{FF2B5EF4-FFF2-40B4-BE49-F238E27FC236}">
                <a16:creationId xmlns:a16="http://schemas.microsoft.com/office/drawing/2014/main" id="{4DD1CE58-FDC9-EF42-A933-9E3FDC9E5CD5}"/>
              </a:ext>
            </a:extLst>
          </p:cNvPr>
          <p:cNvSpPr txBox="1"/>
          <p:nvPr/>
        </p:nvSpPr>
        <p:spPr>
          <a:xfrm>
            <a:off x="7460839" y="980016"/>
            <a:ext cx="4035287" cy="2031325"/>
          </a:xfrm>
          <a:prstGeom prst="rect">
            <a:avLst/>
          </a:prstGeom>
          <a:noFill/>
        </p:spPr>
        <p:txBody>
          <a:bodyPr wrap="square" rtlCol="0">
            <a:spAutoFit/>
          </a:bodyPr>
          <a:lstStyle/>
          <a:p>
            <a:r>
              <a:rPr lang="en-US" dirty="0"/>
              <a:t>It was so great to see you the other day. This is a reminder that I will have two classes (about 70 students) who will have taken Art 100, Art 110, Art 195 and Art 162 by the end of the spring semester. They will need two other courses for the Fall of 2021.</a:t>
            </a:r>
          </a:p>
        </p:txBody>
      </p:sp>
    </p:spTree>
    <p:extLst>
      <p:ext uri="{BB962C8B-B14F-4D97-AF65-F5344CB8AC3E}">
        <p14:creationId xmlns:p14="http://schemas.microsoft.com/office/powerpoint/2010/main" val="3212391745"/>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31189f8-a51b-453f-9f0c-3a0b3b65b12f">HNYXMCCMVK3K-743504103-86</_dlc_DocId>
    <_dlc_DocIdUrl xmlns="431189f8-a51b-453f-9f0c-3a0b3b65b12f">
      <Url>https://sac.edu/President/AcademicSenate/_layouts/15/DocIdRedir.aspx?ID=HNYXMCCMVK3K-743504103-86</Url>
      <Description>HNYXMCCMVK3K-743504103-86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0ADB4C0DF3A844A4BBD864BA281FAD" ma:contentTypeVersion="1" ma:contentTypeDescription="Create a new document." ma:contentTypeScope="" ma:versionID="c916b72c6e6ad54f1b2256709559a4fd">
  <xsd:schema xmlns:xsd="http://www.w3.org/2001/XMLSchema" xmlns:xs="http://www.w3.org/2001/XMLSchema" xmlns:p="http://schemas.microsoft.com/office/2006/metadata/properties" xmlns:ns2="431189f8-a51b-453f-9f0c-3a0b3b65b12f" targetNamespace="http://schemas.microsoft.com/office/2006/metadata/properties" ma:root="true" ma:fieldsID="b96c214a694ffaf4954aeac313948b30" ns2:_="">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DE575C36-314A-42CB-9114-6E0CE4AB2735}">
  <ds:schemaRef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9F7D720E-C867-48D4-96BC-AC0878EDD722}"/>
</file>

<file path=customXml/itemProps4.xml><?xml version="1.0" encoding="utf-8"?>
<ds:datastoreItem xmlns:ds="http://schemas.openxmlformats.org/officeDocument/2006/customXml" ds:itemID="{5EB985B3-1319-476E-A6A0-84007E42D16C}"/>
</file>

<file path=docProps/app.xml><?xml version="1.0" encoding="utf-8"?>
<Properties xmlns="http://schemas.openxmlformats.org/officeDocument/2006/extended-properties" xmlns:vt="http://schemas.openxmlformats.org/officeDocument/2006/docPropsVTypes">
  <Template>Education presentation</Template>
  <TotalTime>0</TotalTime>
  <Words>1391</Words>
  <Application>Microsoft Macintosh PowerPoint</Application>
  <PresentationFormat>Widescreen</PresentationFormat>
  <Paragraphs>217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Corbel</vt:lpstr>
      <vt:lpstr>Times New Roman</vt:lpstr>
      <vt:lpstr>Wingdings</vt:lpstr>
      <vt:lpstr>Office Theme</vt:lpstr>
      <vt:lpstr>Demystifying Dual Enrollment</vt:lpstr>
      <vt:lpstr>Concurrent Enrollment is…</vt:lpstr>
      <vt:lpstr>Dual Enrollment is…</vt:lpstr>
      <vt:lpstr>An Example</vt:lpstr>
      <vt:lpstr>High School Communication</vt:lpstr>
      <vt:lpstr>High School Communication</vt:lpstr>
      <vt:lpstr>High School Communication</vt:lpstr>
      <vt:lpstr>High School Communication</vt:lpstr>
      <vt:lpstr>High School Communication</vt:lpstr>
      <vt:lpstr>PowerPoint Presentation</vt:lpstr>
      <vt:lpstr>PowerPoint Presentation</vt:lpstr>
      <vt:lpstr>PowerPoint Presentation</vt:lpstr>
      <vt:lpstr>SPRING 2018</vt:lpstr>
      <vt:lpstr>PowerPoint Presentation</vt:lpstr>
      <vt:lpstr>Benefits &amp; Challenges</vt:lpstr>
      <vt:lpstr>Thank you!   Q&amp; A </vt:lpstr>
      <vt:lpstr>PowerPoint Presentation</vt:lpstr>
      <vt:lpstr>Goal to complete</vt:lpstr>
      <vt:lpstr>Growth &amp; Structure…</vt:lpstr>
      <vt:lpstr>PowerPoint Presentation</vt:lpstr>
      <vt:lpstr>PowerPoint Presentation</vt:lpstr>
      <vt:lpstr>Course Request &amp; Building Procedures </vt:lpstr>
      <vt:lpstr>Why don’t I have student enrolled?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2019-06-14T15:10:10Z</dcterms:created>
  <dcterms:modified xsi:type="dcterms:W3CDTF">2019-12-10T20:02:28Z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0x010100F90ADB4C0DF3A844A4BBD864BA281FAD</vt:lpwstr>
  </property>
  <property fmtid="{D5CDD505-2E9C-101B-9397-08002B2CF9AE}" pid="3" name="_dlc_DocIdItemGuid">
    <vt:lpwstr>3d8075aa-5360-41c1-9c16-45f4315b1be6</vt:lpwstr>
  </property>
</Properties>
</file>