
<file path=[Content_Types].xml><?xml version="1.0" encoding="utf-8"?>
<Types xmlns="http://schemas.openxmlformats.org/package/2006/content-types">
  <Default Extension="png" ContentType="image/png"/>
  <Default Extension="rels" ContentType="application/vnd.openxmlformats-package.relationships+xml"/>
  <Default Extension="fntdata" ContentType="application/x-fontdata"/>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presentation.xml" ContentType="application/vnd.openxmlformats-officedocument.presentationml.presentation.main+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embeddedFontLst>
    <p:embeddedFont>
      <p:font typeface="Roboto"/>
      <p:regular r:id="rId14"/>
      <p:bold r:id="rId15"/>
      <p:italic r:id="rId16"/>
      <p:boldItalic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8" Type="http://schemas.openxmlformats.org/officeDocument/2006/relationships/slide" Target="slides/slide3.xml"/><Relationship Id="rId18" Type="http://schemas.openxmlformats.org/officeDocument/2006/relationships/customXml" Target="../customXml/item1.xml"/><Relationship Id="rId3" Type="http://schemas.openxmlformats.org/officeDocument/2006/relationships/presProps" Target="presProps.xml"/><Relationship Id="rId21" Type="http://schemas.openxmlformats.org/officeDocument/2006/relationships/customXml" Target="../customXml/item4.xml"/><Relationship Id="rId12" Type="http://schemas.openxmlformats.org/officeDocument/2006/relationships/slide" Target="slides/slide7.xml"/><Relationship Id="rId17" Type="http://schemas.openxmlformats.org/officeDocument/2006/relationships/font" Target="fonts/Roboto-boldItalic.fntdata"/><Relationship Id="rId7" Type="http://schemas.openxmlformats.org/officeDocument/2006/relationships/slide" Target="slides/slide2.xml"/><Relationship Id="rId2" Type="http://schemas.openxmlformats.org/officeDocument/2006/relationships/viewProps" Target="viewProps.xml"/><Relationship Id="rId16" Type="http://schemas.openxmlformats.org/officeDocument/2006/relationships/font" Target="fonts/Roboto-italic.fntdata"/><Relationship Id="rId20" Type="http://schemas.openxmlformats.org/officeDocument/2006/relationships/customXml" Target="../customXml/item3.xml"/><Relationship Id="rId11" Type="http://schemas.openxmlformats.org/officeDocument/2006/relationships/slide" Target="slides/slide6.xml"/><Relationship Id="rId1" Type="http://schemas.openxmlformats.org/officeDocument/2006/relationships/theme" Target="theme/theme2.xml"/><Relationship Id="rId6" Type="http://schemas.openxmlformats.org/officeDocument/2006/relationships/slide" Target="slides/slide1.xml"/><Relationship Id="rId15" Type="http://schemas.openxmlformats.org/officeDocument/2006/relationships/font" Target="fonts/Roboto-bold.fntdata"/><Relationship Id="rId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customXml" Target="../customXml/item2.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font" Target="fonts/Roboto-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3" name="Shape 63"/>
        <p:cNvGrpSpPr/>
        <p:nvPr/>
      </p:nvGrpSpPr>
      <p:grpSpPr>
        <a:xfrm>
          <a:off x="0" y="0"/>
          <a:ext cx="0" cy="0"/>
          <a:chOff x="0" y="0"/>
          <a:chExt cx="0" cy="0"/>
        </a:xfrm>
      </p:grpSpPr>
      <p:sp>
        <p:nvSpPr>
          <p:cNvPr id="64" name="Google Shape;64;gc6f73a04f_0_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c6f73a04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9" name="Shape 69"/>
        <p:cNvGrpSpPr/>
        <p:nvPr/>
      </p:nvGrpSpPr>
      <p:grpSpPr>
        <a:xfrm>
          <a:off x="0" y="0"/>
          <a:ext cx="0" cy="0"/>
          <a:chOff x="0" y="0"/>
          <a:chExt cx="0" cy="0"/>
        </a:xfrm>
      </p:grpSpPr>
      <p:sp>
        <p:nvSpPr>
          <p:cNvPr id="70" name="Google Shape;70;gc6f73a04f_0_9: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c6f73a04f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5" name="Shape 75"/>
        <p:cNvGrpSpPr/>
        <p:nvPr/>
      </p:nvGrpSpPr>
      <p:grpSpPr>
        <a:xfrm>
          <a:off x="0" y="0"/>
          <a:ext cx="0" cy="0"/>
          <a:chOff x="0" y="0"/>
          <a:chExt cx="0" cy="0"/>
        </a:xfrm>
      </p:grpSpPr>
      <p:sp>
        <p:nvSpPr>
          <p:cNvPr id="76" name="Google Shape;76;gc6f73a04f_0_2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c6f73a04f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2" name="Shape 82"/>
        <p:cNvGrpSpPr/>
        <p:nvPr/>
      </p:nvGrpSpPr>
      <p:grpSpPr>
        <a:xfrm>
          <a:off x="0" y="0"/>
          <a:ext cx="0" cy="0"/>
          <a:chOff x="0" y="0"/>
          <a:chExt cx="0" cy="0"/>
        </a:xfrm>
      </p:grpSpPr>
      <p:sp>
        <p:nvSpPr>
          <p:cNvPr id="83" name="Google Shape;83;g841a746e99_0_3: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841a746e99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9" name="Shape 89"/>
        <p:cNvGrpSpPr/>
        <p:nvPr/>
      </p:nvGrpSpPr>
      <p:grpSpPr>
        <a:xfrm>
          <a:off x="0" y="0"/>
          <a:ext cx="0" cy="0"/>
          <a:chOff x="0" y="0"/>
          <a:chExt cx="0" cy="0"/>
        </a:xfrm>
      </p:grpSpPr>
      <p:sp>
        <p:nvSpPr>
          <p:cNvPr id="90" name="Google Shape;90;g841a746e99_0_9: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841a746e99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6" name="Shape 96"/>
        <p:cNvGrpSpPr/>
        <p:nvPr/>
      </p:nvGrpSpPr>
      <p:grpSpPr>
        <a:xfrm>
          <a:off x="0" y="0"/>
          <a:ext cx="0" cy="0"/>
          <a:chOff x="0" y="0"/>
          <a:chExt cx="0" cy="0"/>
        </a:xfrm>
      </p:grpSpPr>
      <p:sp>
        <p:nvSpPr>
          <p:cNvPr id="97" name="Google Shape;97;gc6f73a04f_0_14: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c6f73a04f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3" name="Shape 103"/>
        <p:cNvGrpSpPr/>
        <p:nvPr/>
      </p:nvGrpSpPr>
      <p:grpSpPr>
        <a:xfrm>
          <a:off x="0" y="0"/>
          <a:ext cx="0" cy="0"/>
          <a:chOff x="0" y="0"/>
          <a:chExt cx="0" cy="0"/>
        </a:xfrm>
      </p:grpSpPr>
      <p:sp>
        <p:nvSpPr>
          <p:cNvPr id="104" name="Google Shape;104;g841a746e99_0_16: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841a746e99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0" name="Shape 110"/>
        <p:cNvGrpSpPr/>
        <p:nvPr/>
      </p:nvGrpSpPr>
      <p:grpSpPr>
        <a:xfrm>
          <a:off x="0" y="0"/>
          <a:ext cx="0" cy="0"/>
          <a:chOff x="0" y="0"/>
          <a:chExt cx="0" cy="0"/>
        </a:xfrm>
      </p:grpSpPr>
      <p:sp>
        <p:nvSpPr>
          <p:cNvPr id="111" name="Google Shape;111;gc6f73a04f_0_3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c6f73a04f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flipH="1">
            <a:off x="8246400" y="4245925"/>
            <a:ext cx="897600" cy="897600"/>
          </a:xfrm>
          <a:prstGeom prst="rtTriangle">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8246400" y="4245875"/>
            <a:ext cx="897600" cy="897600"/>
          </a:xfrm>
          <a:prstGeom prst="round1Rect">
            <a:avLst>
              <a:gd fmla="val 16667" name="adj"/>
            </a:avLst>
          </a:prstGeom>
          <a:solidFill>
            <a:schemeClr val="lt1">
              <a:alpha val="6808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390525" y="1819275"/>
            <a:ext cx="8222100" cy="933600"/>
          </a:xfrm>
          <a:prstGeom prst="rect">
            <a:avLst/>
          </a:prstGeom>
        </p:spPr>
        <p:txBody>
          <a:bodyPr anchorCtr="0" anchor="b"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13" name="Google Shape;13;p2"/>
          <p:cNvSpPr txBox="1"/>
          <p:nvPr>
            <p:ph idx="1" type="subTitle"/>
          </p:nvPr>
        </p:nvSpPr>
        <p:spPr>
          <a:xfrm>
            <a:off x="390525" y="2789130"/>
            <a:ext cx="8222100" cy="4329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1800">
                <a:solidFill>
                  <a:schemeClr val="lt1"/>
                </a:solidFill>
              </a:defRPr>
            </a:lvl2pPr>
            <a:lvl3pPr lvl="2">
              <a:lnSpc>
                <a:spcPct val="100000"/>
              </a:lnSpc>
              <a:spcBef>
                <a:spcPts val="0"/>
              </a:spcBef>
              <a:spcAft>
                <a:spcPts val="0"/>
              </a:spcAft>
              <a:buClr>
                <a:schemeClr val="lt1"/>
              </a:buClr>
              <a:buSzPts val="1800"/>
              <a:buNone/>
              <a:defRPr sz="1800">
                <a:solidFill>
                  <a:schemeClr val="lt1"/>
                </a:solidFill>
              </a:defRPr>
            </a:lvl3pPr>
            <a:lvl4pPr lvl="3">
              <a:lnSpc>
                <a:spcPct val="100000"/>
              </a:lnSpc>
              <a:spcBef>
                <a:spcPts val="0"/>
              </a:spcBef>
              <a:spcAft>
                <a:spcPts val="0"/>
              </a:spcAft>
              <a:buClr>
                <a:schemeClr val="lt1"/>
              </a:buClr>
              <a:buSzPts val="1800"/>
              <a:buNone/>
              <a:defRPr sz="1800">
                <a:solidFill>
                  <a:schemeClr val="lt1"/>
                </a:solidFill>
              </a:defRPr>
            </a:lvl4pPr>
            <a:lvl5pPr lvl="4">
              <a:lnSpc>
                <a:spcPct val="100000"/>
              </a:lnSpc>
              <a:spcBef>
                <a:spcPts val="0"/>
              </a:spcBef>
              <a:spcAft>
                <a:spcPts val="0"/>
              </a:spcAft>
              <a:buClr>
                <a:schemeClr val="lt1"/>
              </a:buClr>
              <a:buSzPts val="1800"/>
              <a:buNone/>
              <a:defRPr sz="1800">
                <a:solidFill>
                  <a:schemeClr val="lt1"/>
                </a:solidFill>
              </a:defRPr>
            </a:lvl5pPr>
            <a:lvl6pPr lvl="5">
              <a:lnSpc>
                <a:spcPct val="100000"/>
              </a:lnSpc>
              <a:spcBef>
                <a:spcPts val="0"/>
              </a:spcBef>
              <a:spcAft>
                <a:spcPts val="0"/>
              </a:spcAft>
              <a:buClr>
                <a:schemeClr val="lt1"/>
              </a:buClr>
              <a:buSzPts val="1800"/>
              <a:buNone/>
              <a:defRPr sz="1800">
                <a:solidFill>
                  <a:schemeClr val="lt1"/>
                </a:solidFill>
              </a:defRPr>
            </a:lvl6pPr>
            <a:lvl7pPr lvl="6">
              <a:lnSpc>
                <a:spcPct val="100000"/>
              </a:lnSpc>
              <a:spcBef>
                <a:spcPts val="0"/>
              </a:spcBef>
              <a:spcAft>
                <a:spcPts val="0"/>
              </a:spcAft>
              <a:buClr>
                <a:schemeClr val="lt1"/>
              </a:buClr>
              <a:buSzPts val="1800"/>
              <a:buNone/>
              <a:defRPr sz="1800">
                <a:solidFill>
                  <a:schemeClr val="lt1"/>
                </a:solidFill>
              </a:defRPr>
            </a:lvl7pPr>
            <a:lvl8pPr lvl="7">
              <a:lnSpc>
                <a:spcPct val="100000"/>
              </a:lnSpc>
              <a:spcBef>
                <a:spcPts val="0"/>
              </a:spcBef>
              <a:spcAft>
                <a:spcPts val="0"/>
              </a:spcAft>
              <a:buClr>
                <a:schemeClr val="lt1"/>
              </a:buClr>
              <a:buSzPts val="1800"/>
              <a:buNone/>
              <a:defRPr sz="1800">
                <a:solidFill>
                  <a:schemeClr val="lt1"/>
                </a:solidFill>
              </a:defRPr>
            </a:lvl8pPr>
            <a:lvl9pPr lvl="8">
              <a:lnSpc>
                <a:spcPct val="100000"/>
              </a:lnSpc>
              <a:spcBef>
                <a:spcPts val="0"/>
              </a:spcBef>
              <a:spcAft>
                <a:spcPts val="0"/>
              </a:spcAft>
              <a:buClr>
                <a:schemeClr val="lt1"/>
              </a:buClr>
              <a:buSzPts val="1800"/>
              <a:buNone/>
              <a:defRPr sz="1800">
                <a:solidFill>
                  <a:schemeClr val="lt1"/>
                </a:solidFill>
              </a:defRPr>
            </a:lvl9pPr>
          </a:lstStyle>
          <a:p/>
        </p:txBody>
      </p:sp>
      <p:sp>
        <p:nvSpPr>
          <p:cNvPr id="14" name="Google Shape;14;p2"/>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bg>
      <p:bgPr>
        <a:solidFill>
          <a:schemeClr val="accent4"/>
        </a:solidFill>
      </p:bgPr>
    </p:bg>
    <p:spTree>
      <p:nvGrpSpPr>
        <p:cNvPr id="57" name="Shape 57"/>
        <p:cNvGrpSpPr/>
        <p:nvPr/>
      </p:nvGrpSpPr>
      <p:grpSpPr>
        <a:xfrm>
          <a:off x="0" y="0"/>
          <a:ext cx="0" cy="0"/>
          <a:chOff x="0" y="0"/>
          <a:chExt cx="0" cy="0"/>
        </a:xfrm>
      </p:grpSpPr>
      <p:sp>
        <p:nvSpPr>
          <p:cNvPr id="58" name="Google Shape;58;p11"/>
          <p:cNvSpPr txBox="1"/>
          <p:nvPr>
            <p:ph hasCustomPrompt="1" type="title"/>
          </p:nvPr>
        </p:nvSpPr>
        <p:spPr>
          <a:xfrm>
            <a:off x="475500" y="1258525"/>
            <a:ext cx="8222100" cy="1963500"/>
          </a:xfrm>
          <a:prstGeom prst="rect">
            <a:avLst/>
          </a:prstGeom>
        </p:spPr>
        <p:txBody>
          <a:bodyPr anchorCtr="0" anchor="b" bIns="91425" lIns="91425" spcFirstLastPara="1" rIns="91425" wrap="square" tIns="91425">
            <a:noAutofit/>
          </a:bodyPr>
          <a:lstStyle>
            <a:lvl1pPr lvl="0" algn="ctr">
              <a:spcBef>
                <a:spcPts val="0"/>
              </a:spcBef>
              <a:spcAft>
                <a:spcPts val="0"/>
              </a:spcAft>
              <a:buClr>
                <a:schemeClr val="dk2"/>
              </a:buClr>
              <a:buSzPts val="12000"/>
              <a:buNone/>
              <a:defRPr sz="12000">
                <a:solidFill>
                  <a:schemeClr val="dk2"/>
                </a:solidFill>
              </a:defRPr>
            </a:lvl1pPr>
            <a:lvl2pPr lvl="1" algn="ctr">
              <a:spcBef>
                <a:spcPts val="0"/>
              </a:spcBef>
              <a:spcAft>
                <a:spcPts val="0"/>
              </a:spcAft>
              <a:buClr>
                <a:schemeClr val="dk2"/>
              </a:buClr>
              <a:buSzPts val="12000"/>
              <a:buNone/>
              <a:defRPr sz="12000">
                <a:solidFill>
                  <a:schemeClr val="dk2"/>
                </a:solidFill>
              </a:defRPr>
            </a:lvl2pPr>
            <a:lvl3pPr lvl="2" algn="ctr">
              <a:spcBef>
                <a:spcPts val="0"/>
              </a:spcBef>
              <a:spcAft>
                <a:spcPts val="0"/>
              </a:spcAft>
              <a:buClr>
                <a:schemeClr val="dk2"/>
              </a:buClr>
              <a:buSzPts val="12000"/>
              <a:buNone/>
              <a:defRPr sz="12000">
                <a:solidFill>
                  <a:schemeClr val="dk2"/>
                </a:solidFill>
              </a:defRPr>
            </a:lvl3pPr>
            <a:lvl4pPr lvl="3" algn="ctr">
              <a:spcBef>
                <a:spcPts val="0"/>
              </a:spcBef>
              <a:spcAft>
                <a:spcPts val="0"/>
              </a:spcAft>
              <a:buClr>
                <a:schemeClr val="dk2"/>
              </a:buClr>
              <a:buSzPts val="12000"/>
              <a:buNone/>
              <a:defRPr sz="12000">
                <a:solidFill>
                  <a:schemeClr val="dk2"/>
                </a:solidFill>
              </a:defRPr>
            </a:lvl4pPr>
            <a:lvl5pPr lvl="4" algn="ctr">
              <a:spcBef>
                <a:spcPts val="0"/>
              </a:spcBef>
              <a:spcAft>
                <a:spcPts val="0"/>
              </a:spcAft>
              <a:buClr>
                <a:schemeClr val="dk2"/>
              </a:buClr>
              <a:buSzPts val="12000"/>
              <a:buNone/>
              <a:defRPr sz="12000">
                <a:solidFill>
                  <a:schemeClr val="dk2"/>
                </a:solidFill>
              </a:defRPr>
            </a:lvl5pPr>
            <a:lvl6pPr lvl="5" algn="ctr">
              <a:spcBef>
                <a:spcPts val="0"/>
              </a:spcBef>
              <a:spcAft>
                <a:spcPts val="0"/>
              </a:spcAft>
              <a:buClr>
                <a:schemeClr val="dk2"/>
              </a:buClr>
              <a:buSzPts val="12000"/>
              <a:buNone/>
              <a:defRPr sz="12000">
                <a:solidFill>
                  <a:schemeClr val="dk2"/>
                </a:solidFill>
              </a:defRPr>
            </a:lvl6pPr>
            <a:lvl7pPr lvl="6" algn="ctr">
              <a:spcBef>
                <a:spcPts val="0"/>
              </a:spcBef>
              <a:spcAft>
                <a:spcPts val="0"/>
              </a:spcAft>
              <a:buClr>
                <a:schemeClr val="dk2"/>
              </a:buClr>
              <a:buSzPts val="12000"/>
              <a:buNone/>
              <a:defRPr sz="12000">
                <a:solidFill>
                  <a:schemeClr val="dk2"/>
                </a:solidFill>
              </a:defRPr>
            </a:lvl7pPr>
            <a:lvl8pPr lvl="7" algn="ctr">
              <a:spcBef>
                <a:spcPts val="0"/>
              </a:spcBef>
              <a:spcAft>
                <a:spcPts val="0"/>
              </a:spcAft>
              <a:buClr>
                <a:schemeClr val="dk2"/>
              </a:buClr>
              <a:buSzPts val="12000"/>
              <a:buNone/>
              <a:defRPr sz="12000">
                <a:solidFill>
                  <a:schemeClr val="dk2"/>
                </a:solidFill>
              </a:defRPr>
            </a:lvl8pPr>
            <a:lvl9pPr lvl="8" algn="ctr">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p:nvPr>
            <p:ph idx="1" type="body"/>
          </p:nvPr>
        </p:nvSpPr>
        <p:spPr>
          <a:xfrm>
            <a:off x="475500" y="3304625"/>
            <a:ext cx="82221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60" name="Google Shape;60;p11"/>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bg>
      <p:bgPr>
        <a:solidFill>
          <a:schemeClr val="accent4"/>
        </a:solidFill>
      </p:bgPr>
    </p:bg>
    <p:spTree>
      <p:nvGrpSpPr>
        <p:cNvPr id="61" name="Shape 61"/>
        <p:cNvGrpSpPr/>
        <p:nvPr/>
      </p:nvGrpSpPr>
      <p:grpSpPr>
        <a:xfrm>
          <a:off x="0" y="0"/>
          <a:ext cx="0" cy="0"/>
          <a:chOff x="0" y="0"/>
          <a:chExt cx="0" cy="0"/>
        </a:xfrm>
      </p:grpSpPr>
      <p:sp>
        <p:nvSpPr>
          <p:cNvPr id="62" name="Google Shape;62;p12"/>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5" name="Shape 15"/>
        <p:cNvGrpSpPr/>
        <p:nvPr/>
      </p:nvGrpSpPr>
      <p:grpSpPr>
        <a:xfrm>
          <a:off x="0" y="0"/>
          <a:ext cx="0" cy="0"/>
          <a:chOff x="0" y="0"/>
          <a:chExt cx="0" cy="0"/>
        </a:xfrm>
      </p:grpSpPr>
      <p:sp>
        <p:nvSpPr>
          <p:cNvPr id="16" name="Google Shape;16;p3"/>
          <p:cNvSpPr txBox="1"/>
          <p:nvPr>
            <p:ph type="title"/>
          </p:nvPr>
        </p:nvSpPr>
        <p:spPr>
          <a:xfrm>
            <a:off x="460950" y="2065350"/>
            <a:ext cx="8222100" cy="1012800"/>
          </a:xfrm>
          <a:prstGeom prst="rect">
            <a:avLst/>
          </a:prstGeom>
        </p:spPr>
        <p:txBody>
          <a:bodyPr anchorCtr="0" anchor="ctr" bIns="91425" lIns="91425" spcFirstLastPara="1" rIns="91425" wrap="square" tIns="91425">
            <a:no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17" name="Google Shape;17;p3"/>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8" name="Shape 18"/>
        <p:cNvGrpSpPr/>
        <p:nvPr/>
      </p:nvGrpSpPr>
      <p:grpSpPr>
        <a:xfrm>
          <a:off x="0" y="0"/>
          <a:ext cx="0" cy="0"/>
          <a:chOff x="0" y="0"/>
          <a:chExt cx="0" cy="0"/>
        </a:xfrm>
      </p:grpSpPr>
      <p:sp>
        <p:nvSpPr>
          <p:cNvPr id="19" name="Google Shape;19;p4"/>
          <p:cNvSpPr/>
          <p:nvPr/>
        </p:nvSpPr>
        <p:spPr>
          <a:xfrm flipH="1" rot="10800000">
            <a:off x="0" y="1686000"/>
            <a:ext cx="9144000" cy="3457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2" name="Google Shape;22;p4"/>
          <p:cNvSpPr txBox="1"/>
          <p:nvPr>
            <p:ph idx="1" type="body"/>
          </p:nvPr>
        </p:nvSpPr>
        <p:spPr>
          <a:xfrm>
            <a:off x="471900" y="1919075"/>
            <a:ext cx="8222100" cy="27102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3" name="Google Shape;23;p4"/>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p:nvPr/>
        </p:nvSpPr>
        <p:spPr>
          <a:xfrm flipH="1" rot="10800000">
            <a:off x="0" y="1686000"/>
            <a:ext cx="9144000" cy="3457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5"/>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8" name="Google Shape;28;p5"/>
          <p:cNvSpPr txBox="1"/>
          <p:nvPr>
            <p:ph idx="1" type="body"/>
          </p:nvPr>
        </p:nvSpPr>
        <p:spPr>
          <a:xfrm>
            <a:off x="471900" y="1919075"/>
            <a:ext cx="3999900" cy="27102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9" name="Google Shape;29;p5"/>
          <p:cNvSpPr txBox="1"/>
          <p:nvPr>
            <p:ph idx="2" type="body"/>
          </p:nvPr>
        </p:nvSpPr>
        <p:spPr>
          <a:xfrm>
            <a:off x="4694250" y="1919075"/>
            <a:ext cx="3999900" cy="27102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0" name="Google Shape;30;p5"/>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31" name="Shape 31"/>
        <p:cNvGrpSpPr/>
        <p:nvPr/>
      </p:nvGrpSpPr>
      <p:grpSpPr>
        <a:xfrm>
          <a:off x="0" y="0"/>
          <a:ext cx="0" cy="0"/>
          <a:chOff x="0" y="0"/>
          <a:chExt cx="0" cy="0"/>
        </a:xfrm>
      </p:grpSpPr>
      <p:sp>
        <p:nvSpPr>
          <p:cNvPr id="32" name="Google Shape;32;p6"/>
          <p:cNvSpPr/>
          <p:nvPr/>
        </p:nvSpPr>
        <p:spPr>
          <a:xfrm flipH="1" rot="10800000">
            <a:off x="0" y="656400"/>
            <a:ext cx="9144000" cy="44871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6"/>
          <p:cNvSpPr txBox="1"/>
          <p:nvPr>
            <p:ph type="title"/>
          </p:nvPr>
        </p:nvSpPr>
        <p:spPr>
          <a:xfrm>
            <a:off x="98250" y="16350"/>
            <a:ext cx="8826600" cy="602700"/>
          </a:xfrm>
          <a:prstGeom prst="rect">
            <a:avLst/>
          </a:prstGeom>
        </p:spPr>
        <p:txBody>
          <a:bodyPr anchorCtr="0" anchor="ctr" bIns="91425" lIns="91425" spcFirstLastPara="1" rIns="91425" wrap="square" tIns="91425">
            <a:noAutofit/>
          </a:bodyPr>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p:txBody>
      </p:sp>
      <p:sp>
        <p:nvSpPr>
          <p:cNvPr id="35" name="Google Shape;35;p6"/>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36" name="Shape 36"/>
        <p:cNvGrpSpPr/>
        <p:nvPr/>
      </p:nvGrpSpPr>
      <p:grpSpPr>
        <a:xfrm>
          <a:off x="0" y="0"/>
          <a:ext cx="0" cy="0"/>
          <a:chOff x="0" y="0"/>
          <a:chExt cx="0" cy="0"/>
        </a:xfrm>
      </p:grpSpPr>
      <p:sp>
        <p:nvSpPr>
          <p:cNvPr id="37" name="Google Shape;37;p7"/>
          <p:cNvSpPr txBox="1"/>
          <p:nvPr/>
        </p:nvSpPr>
        <p:spPr>
          <a:xfrm flipH="1" rot="10800000">
            <a:off x="3276600" y="25"/>
            <a:ext cx="5867400" cy="5143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7"/>
          <p:cNvSpPr txBox="1"/>
          <p:nvPr>
            <p:ph type="title"/>
          </p:nvPr>
        </p:nvSpPr>
        <p:spPr>
          <a:xfrm>
            <a:off x="226078" y="357800"/>
            <a:ext cx="2808000" cy="9534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0" name="Google Shape;40;p7"/>
          <p:cNvSpPr txBox="1"/>
          <p:nvPr>
            <p:ph idx="1" type="body"/>
          </p:nvPr>
        </p:nvSpPr>
        <p:spPr>
          <a:xfrm>
            <a:off x="226075" y="1465800"/>
            <a:ext cx="2808000" cy="3163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Clr>
                <a:schemeClr val="lt1"/>
              </a:buClr>
              <a:buSzPts val="1200"/>
              <a:buChar char="●"/>
              <a:defRPr sz="1200">
                <a:solidFill>
                  <a:schemeClr val="lt1"/>
                </a:solidFill>
              </a:defRPr>
            </a:lvl1pPr>
            <a:lvl2pPr indent="-304800" lvl="1" marL="914400">
              <a:spcBef>
                <a:spcPts val="1600"/>
              </a:spcBef>
              <a:spcAft>
                <a:spcPts val="0"/>
              </a:spcAft>
              <a:buClr>
                <a:schemeClr val="lt1"/>
              </a:buClr>
              <a:buSzPts val="1200"/>
              <a:buChar char="○"/>
              <a:defRPr sz="1200">
                <a:solidFill>
                  <a:schemeClr val="lt1"/>
                </a:solidFill>
              </a:defRPr>
            </a:lvl2pPr>
            <a:lvl3pPr indent="-304800" lvl="2" marL="1371600">
              <a:spcBef>
                <a:spcPts val="1600"/>
              </a:spcBef>
              <a:spcAft>
                <a:spcPts val="0"/>
              </a:spcAft>
              <a:buClr>
                <a:schemeClr val="lt1"/>
              </a:buClr>
              <a:buSzPts val="1200"/>
              <a:buChar char="■"/>
              <a:defRPr sz="1200">
                <a:solidFill>
                  <a:schemeClr val="lt1"/>
                </a:solidFill>
              </a:defRPr>
            </a:lvl3pPr>
            <a:lvl4pPr indent="-304800" lvl="3" marL="1828800">
              <a:spcBef>
                <a:spcPts val="1600"/>
              </a:spcBef>
              <a:spcAft>
                <a:spcPts val="0"/>
              </a:spcAft>
              <a:buClr>
                <a:schemeClr val="lt1"/>
              </a:buClr>
              <a:buSzPts val="1200"/>
              <a:buChar char="●"/>
              <a:defRPr sz="1200">
                <a:solidFill>
                  <a:schemeClr val="lt1"/>
                </a:solidFill>
              </a:defRPr>
            </a:lvl4pPr>
            <a:lvl5pPr indent="-304800" lvl="4" marL="2286000">
              <a:spcBef>
                <a:spcPts val="1600"/>
              </a:spcBef>
              <a:spcAft>
                <a:spcPts val="0"/>
              </a:spcAft>
              <a:buClr>
                <a:schemeClr val="lt1"/>
              </a:buClr>
              <a:buSzPts val="1200"/>
              <a:buChar char="○"/>
              <a:defRPr sz="1200">
                <a:solidFill>
                  <a:schemeClr val="lt1"/>
                </a:solidFill>
              </a:defRPr>
            </a:lvl5pPr>
            <a:lvl6pPr indent="-304800" lvl="5" marL="2743200">
              <a:spcBef>
                <a:spcPts val="1600"/>
              </a:spcBef>
              <a:spcAft>
                <a:spcPts val="0"/>
              </a:spcAft>
              <a:buClr>
                <a:schemeClr val="lt1"/>
              </a:buClr>
              <a:buSzPts val="1200"/>
              <a:buChar char="■"/>
              <a:defRPr sz="1200">
                <a:solidFill>
                  <a:schemeClr val="lt1"/>
                </a:solidFill>
              </a:defRPr>
            </a:lvl6pPr>
            <a:lvl7pPr indent="-304800" lvl="6" marL="3200400">
              <a:spcBef>
                <a:spcPts val="1600"/>
              </a:spcBef>
              <a:spcAft>
                <a:spcPts val="0"/>
              </a:spcAft>
              <a:buClr>
                <a:schemeClr val="lt1"/>
              </a:buClr>
              <a:buSzPts val="1200"/>
              <a:buChar char="●"/>
              <a:defRPr sz="1200">
                <a:solidFill>
                  <a:schemeClr val="lt1"/>
                </a:solidFill>
              </a:defRPr>
            </a:lvl7pPr>
            <a:lvl8pPr indent="-304800" lvl="7" marL="3657600">
              <a:spcBef>
                <a:spcPts val="1600"/>
              </a:spcBef>
              <a:spcAft>
                <a:spcPts val="0"/>
              </a:spcAft>
              <a:buClr>
                <a:schemeClr val="lt1"/>
              </a:buClr>
              <a:buSzPts val="1200"/>
              <a:buChar char="○"/>
              <a:defRPr sz="1200">
                <a:solidFill>
                  <a:schemeClr val="lt1"/>
                </a:solidFill>
              </a:defRPr>
            </a:lvl8pPr>
            <a:lvl9pPr indent="-304800" lvl="8" marL="4114800">
              <a:spcBef>
                <a:spcPts val="1600"/>
              </a:spcBef>
              <a:spcAft>
                <a:spcPts val="1600"/>
              </a:spcAft>
              <a:buClr>
                <a:schemeClr val="lt1"/>
              </a:buClr>
              <a:buSzPts val="1200"/>
              <a:buChar char="■"/>
              <a:defRPr sz="1200">
                <a:solidFill>
                  <a:schemeClr val="lt1"/>
                </a:solidFill>
              </a:defRPr>
            </a:lvl9pPr>
          </a:lstStyle>
          <a:p/>
        </p:txBody>
      </p:sp>
      <p:sp>
        <p:nvSpPr>
          <p:cNvPr id="41" name="Google Shape;41;p7"/>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42" name="Shape 42"/>
        <p:cNvGrpSpPr/>
        <p:nvPr/>
      </p:nvGrpSpPr>
      <p:grpSpPr>
        <a:xfrm>
          <a:off x="0" y="0"/>
          <a:ext cx="0" cy="0"/>
          <a:chOff x="0" y="0"/>
          <a:chExt cx="0" cy="0"/>
        </a:xfrm>
      </p:grpSpPr>
      <p:sp>
        <p:nvSpPr>
          <p:cNvPr id="43" name="Google Shape;43;p8"/>
          <p:cNvSpPr txBox="1"/>
          <p:nvPr>
            <p:ph type="title"/>
          </p:nvPr>
        </p:nvSpPr>
        <p:spPr>
          <a:xfrm>
            <a:off x="490250" y="488250"/>
            <a:ext cx="62271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p:txBody>
      </p:sp>
      <p:sp>
        <p:nvSpPr>
          <p:cNvPr id="44" name="Google Shape;44;p8"/>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Clr>
                <a:schemeClr val="dk2"/>
              </a:buClr>
              <a:buSzPts val="4200"/>
              <a:buNone/>
              <a:defRPr sz="4200">
                <a:solidFill>
                  <a:schemeClr val="dk2"/>
                </a:solidFill>
              </a:defRPr>
            </a:lvl1pPr>
            <a:lvl2pPr lvl="1" algn="ctr">
              <a:spcBef>
                <a:spcPts val="0"/>
              </a:spcBef>
              <a:spcAft>
                <a:spcPts val="0"/>
              </a:spcAft>
              <a:buClr>
                <a:schemeClr val="dk2"/>
              </a:buClr>
              <a:buSzPts val="4200"/>
              <a:buNone/>
              <a:defRPr sz="4200">
                <a:solidFill>
                  <a:schemeClr val="dk2"/>
                </a:solidFill>
              </a:defRPr>
            </a:lvl2pPr>
            <a:lvl3pPr lvl="2" algn="ctr">
              <a:spcBef>
                <a:spcPts val="0"/>
              </a:spcBef>
              <a:spcAft>
                <a:spcPts val="0"/>
              </a:spcAft>
              <a:buClr>
                <a:schemeClr val="dk2"/>
              </a:buClr>
              <a:buSzPts val="4200"/>
              <a:buNone/>
              <a:defRPr sz="4200">
                <a:solidFill>
                  <a:schemeClr val="dk2"/>
                </a:solidFill>
              </a:defRPr>
            </a:lvl3pPr>
            <a:lvl4pPr lvl="3" algn="ctr">
              <a:spcBef>
                <a:spcPts val="0"/>
              </a:spcBef>
              <a:spcAft>
                <a:spcPts val="0"/>
              </a:spcAft>
              <a:buClr>
                <a:schemeClr val="dk2"/>
              </a:buClr>
              <a:buSzPts val="4200"/>
              <a:buNone/>
              <a:defRPr sz="4200">
                <a:solidFill>
                  <a:schemeClr val="dk2"/>
                </a:solidFill>
              </a:defRPr>
            </a:lvl4pPr>
            <a:lvl5pPr lvl="4" algn="ctr">
              <a:spcBef>
                <a:spcPts val="0"/>
              </a:spcBef>
              <a:spcAft>
                <a:spcPts val="0"/>
              </a:spcAft>
              <a:buClr>
                <a:schemeClr val="dk2"/>
              </a:buClr>
              <a:buSzPts val="4200"/>
              <a:buNone/>
              <a:defRPr sz="4200">
                <a:solidFill>
                  <a:schemeClr val="dk2"/>
                </a:solidFill>
              </a:defRPr>
            </a:lvl5pPr>
            <a:lvl6pPr lvl="5" algn="ctr">
              <a:spcBef>
                <a:spcPts val="0"/>
              </a:spcBef>
              <a:spcAft>
                <a:spcPts val="0"/>
              </a:spcAft>
              <a:buClr>
                <a:schemeClr val="dk2"/>
              </a:buClr>
              <a:buSzPts val="4200"/>
              <a:buNone/>
              <a:defRPr sz="4200">
                <a:solidFill>
                  <a:schemeClr val="dk2"/>
                </a:solidFill>
              </a:defRPr>
            </a:lvl6pPr>
            <a:lvl7pPr lvl="6" algn="ctr">
              <a:spcBef>
                <a:spcPts val="0"/>
              </a:spcBef>
              <a:spcAft>
                <a:spcPts val="0"/>
              </a:spcAft>
              <a:buClr>
                <a:schemeClr val="dk2"/>
              </a:buClr>
              <a:buSzPts val="4200"/>
              <a:buNone/>
              <a:defRPr sz="4200">
                <a:solidFill>
                  <a:schemeClr val="dk2"/>
                </a:solidFill>
              </a:defRPr>
            </a:lvl7pPr>
            <a:lvl8pPr lvl="7" algn="ctr">
              <a:spcBef>
                <a:spcPts val="0"/>
              </a:spcBef>
              <a:spcAft>
                <a:spcPts val="0"/>
              </a:spcAft>
              <a:buClr>
                <a:schemeClr val="dk2"/>
              </a:buClr>
              <a:buSzPts val="4200"/>
              <a:buNone/>
              <a:defRPr sz="4200">
                <a:solidFill>
                  <a:schemeClr val="dk2"/>
                </a:solidFill>
              </a:defRPr>
            </a:lvl8pPr>
            <a:lvl9pPr lvl="8" algn="ctr">
              <a:spcBef>
                <a:spcPts val="0"/>
              </a:spcBef>
              <a:spcAft>
                <a:spcPts val="0"/>
              </a:spcAft>
              <a:buClr>
                <a:schemeClr val="dk2"/>
              </a:buClr>
              <a:buSzPts val="4200"/>
              <a:buNone/>
              <a:defRPr sz="4200">
                <a:solidFill>
                  <a:schemeClr val="dk2"/>
                </a:solidFill>
              </a:defRPr>
            </a:lvl9pPr>
          </a:lstStyle>
          <a:p/>
        </p:txBody>
      </p:sp>
      <p:sp>
        <p:nvSpPr>
          <p:cNvPr id="49" name="Google Shape;49;p9"/>
          <p:cNvSpPr txBox="1"/>
          <p:nvPr>
            <p:ph idx="1" type="subTitle"/>
          </p:nvPr>
        </p:nvSpPr>
        <p:spPr>
          <a:xfrm>
            <a:off x="265500" y="2779467"/>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0" name="Google Shape;50;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p:txBody>
      </p:sp>
      <p:sp>
        <p:nvSpPr>
          <p:cNvPr id="51" name="Google Shape;51;p9"/>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52" name="Shape 52"/>
        <p:cNvGrpSpPr/>
        <p:nvPr/>
      </p:nvGrpSpPr>
      <p:grpSpPr>
        <a:xfrm>
          <a:off x="0" y="0"/>
          <a:ext cx="0" cy="0"/>
          <a:chOff x="0" y="0"/>
          <a:chExt cx="0" cy="0"/>
        </a:xfrm>
      </p:grpSpPr>
      <p:sp>
        <p:nvSpPr>
          <p:cNvPr id="53" name="Google Shape;53;p10"/>
          <p:cNvSpPr txBox="1"/>
          <p:nvPr/>
        </p:nvSpPr>
        <p:spPr>
          <a:xfrm flipH="1" rot="10800000">
            <a:off x="0" y="0"/>
            <a:ext cx="9144000" cy="4695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10"/>
          <p:cNvSpPr/>
          <p:nvPr/>
        </p:nvSpPr>
        <p:spPr>
          <a:xfrm flipH="1" rot="10800000">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10"/>
          <p:cNvSpPr txBox="1"/>
          <p:nvPr>
            <p:ph idx="1" type="body"/>
          </p:nvPr>
        </p:nvSpPr>
        <p:spPr>
          <a:xfrm>
            <a:off x="57150" y="4696825"/>
            <a:ext cx="8382000" cy="4467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Clr>
                <a:schemeClr val="lt1"/>
              </a:buClr>
              <a:buSzPts val="1200"/>
              <a:buNone/>
              <a:defRPr sz="1200">
                <a:solidFill>
                  <a:schemeClr val="lt1"/>
                </a:solidFill>
              </a:defRPr>
            </a:lvl1pPr>
          </a:lstStyle>
          <a:p/>
        </p:txBody>
      </p:sp>
      <p:sp>
        <p:nvSpPr>
          <p:cNvPr id="56" name="Google Shape;56;p10"/>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material">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71900" y="738725"/>
            <a:ext cx="8222100" cy="767700"/>
          </a:xfrm>
          <a:prstGeom prst="rect">
            <a:avLst/>
          </a:prstGeom>
          <a:noFill/>
          <a:ln>
            <a:noFill/>
          </a:ln>
        </p:spPr>
        <p:txBody>
          <a:bodyPr anchorCtr="0" anchor="b" bIns="91425" lIns="91425" spcFirstLastPara="1" rIns="91425" wrap="square" tIns="91425">
            <a:no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p:txBody>
      </p:sp>
      <p:sp>
        <p:nvSpPr>
          <p:cNvPr id="7" name="Google Shape;7;p1"/>
          <p:cNvSpPr txBox="1"/>
          <p:nvPr>
            <p:ph idx="1" type="body"/>
          </p:nvPr>
        </p:nvSpPr>
        <p:spPr>
          <a:xfrm>
            <a:off x="471900" y="1919075"/>
            <a:ext cx="8222100" cy="27102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indent="-317500" lvl="1" marL="9144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2pPr>
            <a:lvl3pPr indent="-317500" lvl="2" marL="13716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3pPr>
            <a:lvl4pPr indent="-317500" lvl="3" marL="18288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4pPr>
            <a:lvl5pPr indent="-317500" lvl="4" marL="22860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5pPr>
            <a:lvl6pPr indent="-317500" lvl="5" marL="27432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6pPr>
            <a:lvl7pPr indent="-317500" lvl="6" marL="32004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7pPr>
            <a:lvl8pPr indent="-317500" lvl="7" marL="36576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8pPr>
            <a:lvl9pPr indent="-317500" lvl="8" marL="4114800">
              <a:lnSpc>
                <a:spcPct val="115000"/>
              </a:lnSpc>
              <a:spcBef>
                <a:spcPts val="1600"/>
              </a:spcBef>
              <a:spcAft>
                <a:spcPts val="1600"/>
              </a:spcAft>
              <a:buClr>
                <a:schemeClr val="lt2"/>
              </a:buClr>
              <a:buSzPts val="1400"/>
              <a:buFont typeface="Roboto"/>
              <a:buChar char="■"/>
              <a:defRPr>
                <a:solidFill>
                  <a:schemeClr val="lt2"/>
                </a:solidFill>
                <a:latin typeface="Roboto"/>
                <a:ea typeface="Roboto"/>
                <a:cs typeface="Roboto"/>
                <a:sym typeface="Roboto"/>
              </a:defRPr>
            </a:lvl9pPr>
          </a:lstStyle>
          <a:p/>
        </p:txBody>
      </p:sp>
      <p:sp>
        <p:nvSpPr>
          <p:cNvPr id="8" name="Google Shape;8;p1"/>
          <p:cNvSpPr txBox="1"/>
          <p:nvPr>
            <p:ph idx="12" type="sldNum"/>
          </p:nvPr>
        </p:nvSpPr>
        <p:spPr>
          <a:xfrm>
            <a:off x="8523541" y="4695623"/>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lt2"/>
                </a:solidFill>
                <a:latin typeface="Roboto"/>
                <a:ea typeface="Roboto"/>
                <a:cs typeface="Roboto"/>
                <a:sym typeface="Roboto"/>
              </a:defRPr>
            </a:lvl1pPr>
            <a:lvl2pPr lvl="1" algn="r">
              <a:buNone/>
              <a:defRPr sz="1000">
                <a:solidFill>
                  <a:schemeClr val="lt2"/>
                </a:solidFill>
                <a:latin typeface="Roboto"/>
                <a:ea typeface="Roboto"/>
                <a:cs typeface="Roboto"/>
                <a:sym typeface="Roboto"/>
              </a:defRPr>
            </a:lvl2pPr>
            <a:lvl3pPr lvl="2" algn="r">
              <a:buNone/>
              <a:defRPr sz="1000">
                <a:solidFill>
                  <a:schemeClr val="lt2"/>
                </a:solidFill>
                <a:latin typeface="Roboto"/>
                <a:ea typeface="Roboto"/>
                <a:cs typeface="Roboto"/>
                <a:sym typeface="Roboto"/>
              </a:defRPr>
            </a:lvl3pPr>
            <a:lvl4pPr lvl="3" algn="r">
              <a:buNone/>
              <a:defRPr sz="1000">
                <a:solidFill>
                  <a:schemeClr val="lt2"/>
                </a:solidFill>
                <a:latin typeface="Roboto"/>
                <a:ea typeface="Roboto"/>
                <a:cs typeface="Roboto"/>
                <a:sym typeface="Roboto"/>
              </a:defRPr>
            </a:lvl4pPr>
            <a:lvl5pPr lvl="4" algn="r">
              <a:buNone/>
              <a:defRPr sz="1000">
                <a:solidFill>
                  <a:schemeClr val="lt2"/>
                </a:solidFill>
                <a:latin typeface="Roboto"/>
                <a:ea typeface="Roboto"/>
                <a:cs typeface="Roboto"/>
                <a:sym typeface="Roboto"/>
              </a:defRPr>
            </a:lvl5pPr>
            <a:lvl6pPr lvl="5" algn="r">
              <a:buNone/>
              <a:defRPr sz="1000">
                <a:solidFill>
                  <a:schemeClr val="lt2"/>
                </a:solidFill>
                <a:latin typeface="Roboto"/>
                <a:ea typeface="Roboto"/>
                <a:cs typeface="Roboto"/>
                <a:sym typeface="Roboto"/>
              </a:defRPr>
            </a:lvl6pPr>
            <a:lvl7pPr lvl="6" algn="r">
              <a:buNone/>
              <a:defRPr sz="1000">
                <a:solidFill>
                  <a:schemeClr val="lt2"/>
                </a:solidFill>
                <a:latin typeface="Roboto"/>
                <a:ea typeface="Roboto"/>
                <a:cs typeface="Roboto"/>
                <a:sym typeface="Roboto"/>
              </a:defRPr>
            </a:lvl7pPr>
            <a:lvl8pPr lvl="7" algn="r">
              <a:buNone/>
              <a:defRPr sz="1000">
                <a:solidFill>
                  <a:schemeClr val="lt2"/>
                </a:solidFill>
                <a:latin typeface="Roboto"/>
                <a:ea typeface="Roboto"/>
                <a:cs typeface="Roboto"/>
                <a:sym typeface="Roboto"/>
              </a:defRPr>
            </a:lvl8pPr>
            <a:lvl9pPr lvl="8" algn="r">
              <a:buNone/>
              <a:defRPr sz="1000">
                <a:solidFill>
                  <a:schemeClr val="lt2"/>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hyperlink" Target="http://cccdeco.org/resources/ccc-de-coordinators-monthly-meetings-link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 Id="rId3" Type="http://schemas.openxmlformats.org/officeDocument/2006/relationships/hyperlink" Target="https://www.cccco.edu/-/media/CCCCO-Website/Files/Communications/COVID-19/es-20-12-temporary-distance-education-blanket-addendum-summer-and-fall-2020.pdf?la=en&amp;hash=6ADEEEAF8FCA199431F954611437D55CB7906E5E" TargetMode="External"/><Relationship Id="rId4" Type="http://schemas.openxmlformats.org/officeDocument/2006/relationships/hyperlink" Target="https://accjc.org/wp-content/uploads/2020_04_20-Memo-ACCJC-Summer-Fall-2020-DE-Notification.pdf"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6" name="Shape 66"/>
        <p:cNvGrpSpPr/>
        <p:nvPr/>
      </p:nvGrpSpPr>
      <p:grpSpPr>
        <a:xfrm>
          <a:off x="0" y="0"/>
          <a:ext cx="0" cy="0"/>
          <a:chOff x="0" y="0"/>
          <a:chExt cx="0" cy="0"/>
        </a:xfrm>
      </p:grpSpPr>
      <p:sp>
        <p:nvSpPr>
          <p:cNvPr id="67" name="Google Shape;67;p13"/>
          <p:cNvSpPr txBox="1"/>
          <p:nvPr>
            <p:ph type="ctrTitle"/>
          </p:nvPr>
        </p:nvSpPr>
        <p:spPr>
          <a:xfrm>
            <a:off x="390525" y="1819275"/>
            <a:ext cx="8222100" cy="9336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Distance Education </a:t>
            </a:r>
            <a:endParaRPr/>
          </a:p>
        </p:txBody>
      </p:sp>
      <p:sp>
        <p:nvSpPr>
          <p:cNvPr id="68" name="Google Shape;68;p13"/>
          <p:cNvSpPr txBox="1"/>
          <p:nvPr>
            <p:ph idx="1" type="subTitle"/>
          </p:nvPr>
        </p:nvSpPr>
        <p:spPr>
          <a:xfrm>
            <a:off x="390525" y="2789130"/>
            <a:ext cx="8222100" cy="432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Training Plan</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2" name="Shape 72"/>
        <p:cNvGrpSpPr/>
        <p:nvPr/>
      </p:nvGrpSpPr>
      <p:grpSpPr>
        <a:xfrm>
          <a:off x="0" y="0"/>
          <a:ext cx="0" cy="0"/>
          <a:chOff x="0" y="0"/>
          <a:chExt cx="0" cy="0"/>
        </a:xfrm>
      </p:grpSpPr>
      <p:sp>
        <p:nvSpPr>
          <p:cNvPr id="73" name="Google Shape;73;p14"/>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2500"/>
              <a:t>Distance Education during Emergencies</a:t>
            </a:r>
            <a:endParaRPr sz="3300"/>
          </a:p>
        </p:txBody>
      </p:sp>
      <p:sp>
        <p:nvSpPr>
          <p:cNvPr id="74" name="Google Shape;74;p14"/>
          <p:cNvSpPr txBox="1"/>
          <p:nvPr>
            <p:ph idx="1" type="body"/>
          </p:nvPr>
        </p:nvSpPr>
        <p:spPr>
          <a:xfrm>
            <a:off x="471900" y="1814050"/>
            <a:ext cx="8222100" cy="3210300"/>
          </a:xfrm>
          <a:prstGeom prst="rect">
            <a:avLst/>
          </a:prstGeom>
        </p:spPr>
        <p:txBody>
          <a:bodyPr anchorCtr="0" anchor="t" bIns="91425" lIns="91425" spcFirstLastPara="1" rIns="91425" wrap="square" tIns="91425">
            <a:noAutofit/>
          </a:bodyPr>
          <a:lstStyle/>
          <a:p>
            <a:pPr indent="-342900" lvl="0" marL="457200" rtl="0" algn="l">
              <a:lnSpc>
                <a:spcPct val="100000"/>
              </a:lnSpc>
              <a:spcBef>
                <a:spcPts val="0"/>
              </a:spcBef>
              <a:spcAft>
                <a:spcPts val="0"/>
              </a:spcAft>
              <a:buClr>
                <a:srgbClr val="000000"/>
              </a:buClr>
              <a:buSzPts val="1800"/>
              <a:buFont typeface="Roboto"/>
              <a:buChar char="●"/>
            </a:pPr>
            <a:r>
              <a:rPr lang="en">
                <a:solidFill>
                  <a:srgbClr val="000000"/>
                </a:solidFill>
              </a:rPr>
              <a:t>S</a:t>
            </a:r>
            <a:r>
              <a:rPr lang="en">
                <a:solidFill>
                  <a:srgbClr val="000000"/>
                </a:solidFill>
              </a:rPr>
              <a:t>ubmit a SAC Professional Development Plan for faculty for converting to online instruction.</a:t>
            </a:r>
            <a:endParaRPr>
              <a:solidFill>
                <a:srgbClr val="000000"/>
              </a:solidFill>
            </a:endParaRPr>
          </a:p>
          <a:p>
            <a:pPr indent="-342900" lvl="1" marL="914400" rtl="0" algn="l">
              <a:lnSpc>
                <a:spcPct val="100000"/>
              </a:lnSpc>
              <a:spcBef>
                <a:spcPts val="0"/>
              </a:spcBef>
              <a:spcAft>
                <a:spcPts val="0"/>
              </a:spcAft>
              <a:buClr>
                <a:srgbClr val="000000"/>
              </a:buClr>
              <a:buSzPts val="1800"/>
              <a:buFont typeface="Roboto"/>
              <a:buChar char="○"/>
            </a:pPr>
            <a:r>
              <a:rPr lang="en" sz="1800">
                <a:solidFill>
                  <a:srgbClr val="000000"/>
                </a:solidFill>
              </a:rPr>
              <a:t>“remote instruction” is still viewed as online or DE</a:t>
            </a:r>
            <a:endParaRPr sz="1800">
              <a:solidFill>
                <a:srgbClr val="000000"/>
              </a:solidFill>
            </a:endParaRPr>
          </a:p>
          <a:p>
            <a:pPr indent="-342900" lvl="0" marL="457200" rtl="0" algn="l">
              <a:lnSpc>
                <a:spcPct val="100000"/>
              </a:lnSpc>
              <a:spcBef>
                <a:spcPts val="0"/>
              </a:spcBef>
              <a:spcAft>
                <a:spcPts val="0"/>
              </a:spcAft>
              <a:buClr>
                <a:srgbClr val="000000"/>
              </a:buClr>
              <a:buSzPts val="1800"/>
              <a:buFont typeface="Roboto"/>
              <a:buChar char="●"/>
            </a:pPr>
            <a:r>
              <a:rPr lang="en">
                <a:solidFill>
                  <a:srgbClr val="000000"/>
                </a:solidFill>
              </a:rPr>
              <a:t>By current AS resolution, faculty require the Online Teaching Certification (OTC)</a:t>
            </a:r>
            <a:endParaRPr>
              <a:solidFill>
                <a:srgbClr val="000000"/>
              </a:solidFill>
            </a:endParaRPr>
          </a:p>
          <a:p>
            <a:pPr indent="-342900" lvl="1" marL="914400" rtl="0" algn="l">
              <a:lnSpc>
                <a:spcPct val="100000"/>
              </a:lnSpc>
              <a:spcBef>
                <a:spcPts val="0"/>
              </a:spcBef>
              <a:spcAft>
                <a:spcPts val="0"/>
              </a:spcAft>
              <a:buClr>
                <a:srgbClr val="000000"/>
              </a:buClr>
              <a:buSzPts val="1800"/>
              <a:buFont typeface="Roboto"/>
              <a:buChar char="○"/>
            </a:pPr>
            <a:r>
              <a:rPr b="1" lang="en" sz="1800">
                <a:solidFill>
                  <a:srgbClr val="000000"/>
                </a:solidFill>
              </a:rPr>
              <a:t>OR</a:t>
            </a:r>
            <a:r>
              <a:rPr lang="en" sz="1800">
                <a:solidFill>
                  <a:srgbClr val="000000"/>
                </a:solidFill>
              </a:rPr>
              <a:t> is there an alternative?</a:t>
            </a:r>
            <a:endParaRPr sz="1800">
              <a:solidFill>
                <a:srgbClr val="000000"/>
              </a:solidFill>
            </a:endParaRPr>
          </a:p>
          <a:p>
            <a:pPr indent="-342900" lvl="1" marL="914400" rtl="0" algn="l">
              <a:lnSpc>
                <a:spcPct val="100000"/>
              </a:lnSpc>
              <a:spcBef>
                <a:spcPts val="0"/>
              </a:spcBef>
              <a:spcAft>
                <a:spcPts val="0"/>
              </a:spcAft>
              <a:buClr>
                <a:srgbClr val="000000"/>
              </a:buClr>
              <a:buSzPts val="1800"/>
              <a:buFont typeface="Roboto"/>
              <a:buChar char="○"/>
            </a:pPr>
            <a:r>
              <a:rPr lang="en" sz="1800">
                <a:solidFill>
                  <a:srgbClr val="000000"/>
                </a:solidFill>
              </a:rPr>
              <a:t>CCC says “institutions need to plan for continuity and resiliency”</a:t>
            </a:r>
            <a:endParaRPr sz="1800">
              <a:solidFill>
                <a:srgbClr val="000000"/>
              </a:solidFill>
            </a:endParaRPr>
          </a:p>
          <a:p>
            <a:pPr indent="0" lvl="0" marL="0" rtl="0" algn="l">
              <a:lnSpc>
                <a:spcPct val="100000"/>
              </a:lnSpc>
              <a:spcBef>
                <a:spcPts val="0"/>
              </a:spcBef>
              <a:spcAft>
                <a:spcPts val="0"/>
              </a:spcAft>
              <a:buNone/>
            </a:pPr>
            <a:r>
              <a:t/>
            </a:r>
            <a:endParaRPr>
              <a:solidFill>
                <a:srgbClr val="000000"/>
              </a:solidFill>
            </a:endParaRPr>
          </a:p>
          <a:p>
            <a:pPr indent="-342900" lvl="0" marL="457200" rtl="0" algn="l">
              <a:lnSpc>
                <a:spcPct val="100000"/>
              </a:lnSpc>
              <a:spcBef>
                <a:spcPts val="0"/>
              </a:spcBef>
              <a:spcAft>
                <a:spcPts val="0"/>
              </a:spcAft>
              <a:buClr>
                <a:srgbClr val="000000"/>
              </a:buClr>
              <a:buSzPts val="1800"/>
              <a:buFont typeface="Roboto"/>
              <a:buChar char="●"/>
            </a:pPr>
            <a:r>
              <a:rPr lang="en">
                <a:solidFill>
                  <a:srgbClr val="000000"/>
                </a:solidFill>
              </a:rPr>
              <a:t>DE Advisory Group suggests consideration of: </a:t>
            </a:r>
            <a:br>
              <a:rPr lang="en">
                <a:solidFill>
                  <a:srgbClr val="000000"/>
                </a:solidFill>
              </a:rPr>
            </a:br>
            <a:r>
              <a:rPr lang="en">
                <a:solidFill>
                  <a:srgbClr val="000000"/>
                </a:solidFill>
              </a:rPr>
              <a:t>“Remote Instruction Certificate”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
                                            <p:txEl>
                                              <p:pRg end="0" st="0"/>
                                            </p:txEl>
                                          </p:spTgt>
                                        </p:tgtEl>
                                        <p:attrNameLst>
                                          <p:attrName>style.visibility</p:attrName>
                                        </p:attrNameLst>
                                      </p:cBhvr>
                                      <p:to>
                                        <p:strVal val="visible"/>
                                      </p:to>
                                    </p:set>
                                    <p:animEffect filter="fade" transition="in">
                                      <p:cBhvr>
                                        <p:cTn dur="400"/>
                                        <p:tgtEl>
                                          <p:spTgt spid="7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
                                            <p:txEl>
                                              <p:pRg end="1" st="1"/>
                                            </p:txEl>
                                          </p:spTgt>
                                        </p:tgtEl>
                                        <p:attrNameLst>
                                          <p:attrName>style.visibility</p:attrName>
                                        </p:attrNameLst>
                                      </p:cBhvr>
                                      <p:to>
                                        <p:strVal val="visible"/>
                                      </p:to>
                                    </p:set>
                                    <p:animEffect filter="fade" transition="in">
                                      <p:cBhvr>
                                        <p:cTn dur="400"/>
                                        <p:tgtEl>
                                          <p:spTgt spid="74">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
                                            <p:txEl>
                                              <p:pRg end="2" st="2"/>
                                            </p:txEl>
                                          </p:spTgt>
                                        </p:tgtEl>
                                        <p:attrNameLst>
                                          <p:attrName>style.visibility</p:attrName>
                                        </p:attrNameLst>
                                      </p:cBhvr>
                                      <p:to>
                                        <p:strVal val="visible"/>
                                      </p:to>
                                    </p:set>
                                    <p:animEffect filter="fade" transition="in">
                                      <p:cBhvr>
                                        <p:cTn dur="400"/>
                                        <p:tgtEl>
                                          <p:spTgt spid="74">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
                                            <p:txEl>
                                              <p:pRg end="3" st="3"/>
                                            </p:txEl>
                                          </p:spTgt>
                                        </p:tgtEl>
                                        <p:attrNameLst>
                                          <p:attrName>style.visibility</p:attrName>
                                        </p:attrNameLst>
                                      </p:cBhvr>
                                      <p:to>
                                        <p:strVal val="visible"/>
                                      </p:to>
                                    </p:set>
                                    <p:animEffect filter="fade" transition="in">
                                      <p:cBhvr>
                                        <p:cTn dur="400"/>
                                        <p:tgtEl>
                                          <p:spTgt spid="74">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
                                            <p:txEl>
                                              <p:pRg end="4" st="4"/>
                                            </p:txEl>
                                          </p:spTgt>
                                        </p:tgtEl>
                                        <p:attrNameLst>
                                          <p:attrName>style.visibility</p:attrName>
                                        </p:attrNameLst>
                                      </p:cBhvr>
                                      <p:to>
                                        <p:strVal val="visible"/>
                                      </p:to>
                                    </p:set>
                                    <p:animEffect filter="fade" transition="in">
                                      <p:cBhvr>
                                        <p:cTn dur="400"/>
                                        <p:tgtEl>
                                          <p:spTgt spid="74">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
                                            <p:txEl>
                                              <p:pRg end="5" st="5"/>
                                            </p:txEl>
                                          </p:spTgt>
                                        </p:tgtEl>
                                        <p:attrNameLst>
                                          <p:attrName>style.visibility</p:attrName>
                                        </p:attrNameLst>
                                      </p:cBhvr>
                                      <p:to>
                                        <p:strVal val="visible"/>
                                      </p:to>
                                    </p:set>
                                    <p:animEffect filter="fade" transition="in">
                                      <p:cBhvr>
                                        <p:cTn dur="400"/>
                                        <p:tgtEl>
                                          <p:spTgt spid="74">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
                                            <p:txEl>
                                              <p:pRg end="6" st="6"/>
                                            </p:txEl>
                                          </p:spTgt>
                                        </p:tgtEl>
                                        <p:attrNameLst>
                                          <p:attrName>style.visibility</p:attrName>
                                        </p:attrNameLst>
                                      </p:cBhvr>
                                      <p:to>
                                        <p:strVal val="visible"/>
                                      </p:to>
                                    </p:set>
                                    <p:animEffect filter="fade" transition="in">
                                      <p:cBhvr>
                                        <p:cTn dur="400"/>
                                        <p:tgtEl>
                                          <p:spTgt spid="74">
                                            <p:txEl>
                                              <p:pRg end="6" st="6"/>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8" name="Shape 78"/>
        <p:cNvGrpSpPr/>
        <p:nvPr/>
      </p:nvGrpSpPr>
      <p:grpSpPr>
        <a:xfrm>
          <a:off x="0" y="0"/>
          <a:ext cx="0" cy="0"/>
          <a:chOff x="0" y="0"/>
          <a:chExt cx="0" cy="0"/>
        </a:xfrm>
      </p:grpSpPr>
      <p:sp>
        <p:nvSpPr>
          <p:cNvPr id="79" name="Google Shape;79;p15"/>
          <p:cNvSpPr txBox="1"/>
          <p:nvPr>
            <p:ph type="title"/>
          </p:nvPr>
        </p:nvSpPr>
        <p:spPr>
          <a:xfrm>
            <a:off x="226075" y="627050"/>
            <a:ext cx="2808000" cy="16206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2500"/>
              <a:t>Summer 2020 Online Teaching Certification (OTC)</a:t>
            </a:r>
            <a:endParaRPr sz="2500"/>
          </a:p>
          <a:p>
            <a:pPr indent="0" lvl="0" marL="0" rtl="0" algn="l">
              <a:spcBef>
                <a:spcPts val="0"/>
              </a:spcBef>
              <a:spcAft>
                <a:spcPts val="0"/>
              </a:spcAft>
              <a:buNone/>
            </a:pPr>
            <a:r>
              <a:rPr lang="en" sz="2500"/>
              <a:t> </a:t>
            </a:r>
            <a:endParaRPr sz="2500"/>
          </a:p>
        </p:txBody>
      </p:sp>
      <p:sp>
        <p:nvSpPr>
          <p:cNvPr id="80" name="Google Shape;80;p15"/>
          <p:cNvSpPr txBox="1"/>
          <p:nvPr>
            <p:ph idx="1" type="body"/>
          </p:nvPr>
        </p:nvSpPr>
        <p:spPr>
          <a:xfrm>
            <a:off x="226075" y="3675900"/>
            <a:ext cx="2808000" cy="953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a:t>Doubled number of cohorts</a:t>
            </a:r>
            <a:endParaRPr/>
          </a:p>
        </p:txBody>
      </p:sp>
      <p:sp>
        <p:nvSpPr>
          <p:cNvPr id="81" name="Google Shape;81;p15"/>
          <p:cNvSpPr txBox="1"/>
          <p:nvPr/>
        </p:nvSpPr>
        <p:spPr>
          <a:xfrm>
            <a:off x="3328416" y="401025"/>
            <a:ext cx="5509200" cy="4425600"/>
          </a:xfrm>
          <a:prstGeom prst="rect">
            <a:avLst/>
          </a:prstGeom>
          <a:noFill/>
          <a:ln>
            <a:noFill/>
          </a:ln>
        </p:spPr>
        <p:txBody>
          <a:bodyPr anchorCtr="0" anchor="t" bIns="91425" lIns="91425" spcFirstLastPara="1" rIns="91425" wrap="square" tIns="91425">
            <a:noAutofit/>
          </a:bodyPr>
          <a:lstStyle/>
          <a:p>
            <a:pPr indent="-349250" lvl="0" marL="457200" rtl="0" algn="l">
              <a:spcBef>
                <a:spcPts val="0"/>
              </a:spcBef>
              <a:spcAft>
                <a:spcPts val="0"/>
              </a:spcAft>
              <a:buSzPts val="1900"/>
              <a:buFont typeface="Roboto"/>
              <a:buChar char="●"/>
            </a:pPr>
            <a:r>
              <a:rPr b="1" lang="en" sz="1900">
                <a:latin typeface="Roboto"/>
                <a:ea typeface="Roboto"/>
                <a:cs typeface="Roboto"/>
                <a:sym typeface="Roboto"/>
              </a:rPr>
              <a:t>Spring Preparation</a:t>
            </a:r>
            <a:r>
              <a:rPr lang="en" sz="1900">
                <a:latin typeface="Roboto"/>
                <a:ea typeface="Roboto"/>
                <a:cs typeface="Roboto"/>
                <a:sym typeface="Roboto"/>
              </a:rPr>
              <a:t> </a:t>
            </a:r>
            <a:r>
              <a:rPr lang="en" sz="1500">
                <a:latin typeface="Roboto"/>
                <a:ea typeface="Roboto"/>
                <a:cs typeface="Roboto"/>
                <a:sym typeface="Roboto"/>
              </a:rPr>
              <a:t>(137 flex hours)</a:t>
            </a:r>
            <a:endParaRPr sz="1500">
              <a:latin typeface="Roboto"/>
              <a:ea typeface="Roboto"/>
              <a:cs typeface="Roboto"/>
              <a:sym typeface="Roboto"/>
            </a:endParaRPr>
          </a:p>
          <a:p>
            <a:pPr indent="-349250" lvl="1" marL="914400" rtl="0" algn="l">
              <a:spcBef>
                <a:spcPts val="0"/>
              </a:spcBef>
              <a:spcAft>
                <a:spcPts val="0"/>
              </a:spcAft>
              <a:buSzPts val="1900"/>
              <a:buFont typeface="Roboto"/>
              <a:buChar char="○"/>
            </a:pPr>
            <a:r>
              <a:rPr b="1" lang="en" sz="1900">
                <a:latin typeface="Roboto"/>
                <a:ea typeface="Roboto"/>
                <a:cs typeface="Roboto"/>
                <a:sym typeface="Roboto"/>
              </a:rPr>
              <a:t>Canvas Bronze Certificate</a:t>
            </a:r>
            <a:r>
              <a:rPr b="1" lang="en" sz="1500">
                <a:latin typeface="Roboto"/>
                <a:ea typeface="Roboto"/>
                <a:cs typeface="Roboto"/>
                <a:sym typeface="Roboto"/>
              </a:rPr>
              <a:t> </a:t>
            </a:r>
            <a:r>
              <a:rPr lang="en" sz="1500">
                <a:latin typeface="Roboto"/>
                <a:ea typeface="Roboto"/>
                <a:cs typeface="Roboto"/>
                <a:sym typeface="Roboto"/>
              </a:rPr>
              <a:t>(2 hours)</a:t>
            </a:r>
            <a:endParaRPr sz="1500">
              <a:latin typeface="Roboto"/>
              <a:ea typeface="Roboto"/>
              <a:cs typeface="Roboto"/>
              <a:sym typeface="Roboto"/>
            </a:endParaRPr>
          </a:p>
          <a:p>
            <a:pPr indent="-349250" lvl="1" marL="914400" rtl="0" algn="l">
              <a:spcBef>
                <a:spcPts val="0"/>
              </a:spcBef>
              <a:spcAft>
                <a:spcPts val="0"/>
              </a:spcAft>
              <a:buSzPts val="1900"/>
              <a:buFont typeface="Roboto"/>
              <a:buChar char="○"/>
            </a:pPr>
            <a:r>
              <a:rPr b="1" lang="en" sz="1900">
                <a:latin typeface="Roboto"/>
                <a:ea typeface="Roboto"/>
                <a:cs typeface="Roboto"/>
                <a:sym typeface="Roboto"/>
              </a:rPr>
              <a:t>Canvas Silver Badge </a:t>
            </a:r>
            <a:r>
              <a:rPr lang="en" sz="1500">
                <a:latin typeface="Roboto"/>
                <a:ea typeface="Roboto"/>
                <a:cs typeface="Roboto"/>
                <a:sym typeface="Roboto"/>
              </a:rPr>
              <a:t>(self-paced, quizzes) (10 hours)</a:t>
            </a:r>
            <a:endParaRPr sz="1500">
              <a:latin typeface="Roboto"/>
              <a:ea typeface="Roboto"/>
              <a:cs typeface="Roboto"/>
              <a:sym typeface="Roboto"/>
            </a:endParaRPr>
          </a:p>
          <a:p>
            <a:pPr indent="-349250" lvl="1" marL="914400" rtl="0" algn="l">
              <a:spcBef>
                <a:spcPts val="0"/>
              </a:spcBef>
              <a:spcAft>
                <a:spcPts val="0"/>
              </a:spcAft>
              <a:buSzPts val="1900"/>
              <a:buFont typeface="Roboto"/>
              <a:buChar char="○"/>
            </a:pPr>
            <a:r>
              <a:rPr b="1" lang="en" sz="1900">
                <a:latin typeface="Roboto"/>
                <a:ea typeface="Roboto"/>
                <a:cs typeface="Roboto"/>
                <a:sym typeface="Roboto"/>
              </a:rPr>
              <a:t>Accessibility Training </a:t>
            </a:r>
            <a:r>
              <a:rPr lang="en" sz="1500">
                <a:latin typeface="Roboto"/>
                <a:ea typeface="Roboto"/>
                <a:cs typeface="Roboto"/>
                <a:sym typeface="Roboto"/>
              </a:rPr>
              <a:t>(self-paced, quizzes) (3 hours)</a:t>
            </a:r>
            <a:endParaRPr sz="1500">
              <a:latin typeface="Roboto"/>
              <a:ea typeface="Roboto"/>
              <a:cs typeface="Roboto"/>
              <a:sym typeface="Roboto"/>
            </a:endParaRPr>
          </a:p>
          <a:p>
            <a:pPr indent="-349250" lvl="1" marL="914400" rtl="0" algn="l">
              <a:spcBef>
                <a:spcPts val="0"/>
              </a:spcBef>
              <a:spcAft>
                <a:spcPts val="0"/>
              </a:spcAft>
              <a:buSzPts val="1900"/>
              <a:buFont typeface="Roboto"/>
              <a:buChar char="○"/>
            </a:pPr>
            <a:r>
              <a:rPr b="1" lang="en" sz="1900">
                <a:latin typeface="Roboto"/>
                <a:ea typeface="Roboto"/>
                <a:cs typeface="Roboto"/>
                <a:sym typeface="Roboto"/>
              </a:rPr>
              <a:t>Video Creation Course</a:t>
            </a:r>
            <a:r>
              <a:rPr lang="en" sz="1500">
                <a:latin typeface="Roboto"/>
                <a:ea typeface="Roboto"/>
                <a:cs typeface="Roboto"/>
                <a:sym typeface="Roboto"/>
              </a:rPr>
              <a:t> (self-paced, quizzes) (2 hours)</a:t>
            </a:r>
            <a:endParaRPr sz="1500">
              <a:latin typeface="Roboto"/>
              <a:ea typeface="Roboto"/>
              <a:cs typeface="Roboto"/>
              <a:sym typeface="Roboto"/>
            </a:endParaRPr>
          </a:p>
          <a:p>
            <a:pPr indent="0" lvl="0" marL="0" rtl="0" algn="l">
              <a:spcBef>
                <a:spcPts val="0"/>
              </a:spcBef>
              <a:spcAft>
                <a:spcPts val="0"/>
              </a:spcAft>
              <a:buNone/>
            </a:pPr>
            <a:r>
              <a:t/>
            </a:r>
            <a:endParaRPr sz="1500">
              <a:latin typeface="Roboto"/>
              <a:ea typeface="Roboto"/>
              <a:cs typeface="Roboto"/>
              <a:sym typeface="Roboto"/>
            </a:endParaRPr>
          </a:p>
          <a:p>
            <a:pPr indent="-349250" lvl="0" marL="457200" rtl="0" algn="l">
              <a:spcBef>
                <a:spcPts val="0"/>
              </a:spcBef>
              <a:spcAft>
                <a:spcPts val="0"/>
              </a:spcAft>
              <a:buSzPts val="1900"/>
              <a:buFont typeface="Roboto"/>
              <a:buChar char="●"/>
            </a:pPr>
            <a:r>
              <a:rPr b="1" lang="en" sz="1900">
                <a:latin typeface="Roboto"/>
                <a:ea typeface="Roboto"/>
                <a:cs typeface="Roboto"/>
                <a:sym typeface="Roboto"/>
              </a:rPr>
              <a:t>Summer Online Teaching Certificate</a:t>
            </a:r>
            <a:r>
              <a:rPr lang="en" sz="1900">
                <a:latin typeface="Roboto"/>
                <a:ea typeface="Roboto"/>
                <a:cs typeface="Roboto"/>
                <a:sym typeface="Roboto"/>
              </a:rPr>
              <a:t> </a:t>
            </a:r>
            <a:r>
              <a:rPr lang="en" sz="1500">
                <a:latin typeface="Roboto"/>
                <a:ea typeface="Roboto"/>
                <a:cs typeface="Roboto"/>
                <a:sym typeface="Roboto"/>
              </a:rPr>
              <a:t>(2.5 CEUs toward column movement, or 120 flex hours)</a:t>
            </a:r>
            <a:endParaRPr sz="1500">
              <a:latin typeface="Roboto"/>
              <a:ea typeface="Roboto"/>
              <a:cs typeface="Roboto"/>
              <a:sym typeface="Roboto"/>
            </a:endParaRPr>
          </a:p>
          <a:p>
            <a:pPr indent="0" lvl="0" marL="0" rtl="0" algn="l">
              <a:spcBef>
                <a:spcPts val="0"/>
              </a:spcBef>
              <a:spcAft>
                <a:spcPts val="0"/>
              </a:spcAft>
              <a:buNone/>
            </a:pPr>
            <a:r>
              <a:t/>
            </a:r>
            <a:endParaRPr sz="1500">
              <a:latin typeface="Roboto"/>
              <a:ea typeface="Roboto"/>
              <a:cs typeface="Roboto"/>
              <a:sym typeface="Roboto"/>
            </a:endParaRPr>
          </a:p>
          <a:p>
            <a:pPr indent="-349250" lvl="0" marL="457200" rtl="0" algn="l">
              <a:spcBef>
                <a:spcPts val="0"/>
              </a:spcBef>
              <a:spcAft>
                <a:spcPts val="0"/>
              </a:spcAft>
              <a:buSzPts val="1900"/>
              <a:buFont typeface="Roboto"/>
              <a:buChar char="●"/>
            </a:pPr>
            <a:r>
              <a:rPr b="1" lang="en" sz="1900">
                <a:latin typeface="Roboto"/>
                <a:ea typeface="Roboto"/>
                <a:cs typeface="Roboto"/>
                <a:sym typeface="Roboto"/>
              </a:rPr>
              <a:t>4 cohorts</a:t>
            </a:r>
            <a:r>
              <a:rPr lang="en" sz="1900">
                <a:latin typeface="Roboto"/>
                <a:ea typeface="Roboto"/>
                <a:cs typeface="Roboto"/>
                <a:sym typeface="Roboto"/>
              </a:rPr>
              <a:t> (8-weeks) June 15 – August 7</a:t>
            </a:r>
            <a:endParaRPr sz="1900">
              <a:latin typeface="Roboto"/>
              <a:ea typeface="Roboto"/>
              <a:cs typeface="Roboto"/>
              <a:sym typeface="Roboto"/>
            </a:endParaRPr>
          </a:p>
          <a:p>
            <a:pPr indent="0" lvl="0" marL="0" rtl="0" algn="l">
              <a:spcBef>
                <a:spcPts val="0"/>
              </a:spcBef>
              <a:spcAft>
                <a:spcPts val="0"/>
              </a:spcAft>
              <a:buNone/>
            </a:pPr>
            <a:r>
              <a:t/>
            </a:r>
            <a:endParaRPr>
              <a:latin typeface="Roboto"/>
              <a:ea typeface="Roboto"/>
              <a:cs typeface="Roboto"/>
              <a:sym typeface="Robo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5" name="Shape 85"/>
        <p:cNvGrpSpPr/>
        <p:nvPr/>
      </p:nvGrpSpPr>
      <p:grpSpPr>
        <a:xfrm>
          <a:off x="0" y="0"/>
          <a:ext cx="0" cy="0"/>
          <a:chOff x="0" y="0"/>
          <a:chExt cx="0" cy="0"/>
        </a:xfrm>
      </p:grpSpPr>
      <p:sp>
        <p:nvSpPr>
          <p:cNvPr id="86" name="Google Shape;86;p16"/>
          <p:cNvSpPr txBox="1"/>
          <p:nvPr>
            <p:ph type="title"/>
          </p:nvPr>
        </p:nvSpPr>
        <p:spPr>
          <a:xfrm>
            <a:off x="226075" y="627050"/>
            <a:ext cx="2808000" cy="16206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2500"/>
              <a:t>Fall</a:t>
            </a:r>
            <a:r>
              <a:rPr lang="en" sz="2500"/>
              <a:t> 2020 Online Teaching Certification (OTC) </a:t>
            </a:r>
            <a:endParaRPr sz="2500"/>
          </a:p>
          <a:p>
            <a:pPr indent="0" lvl="0" marL="0" rtl="0" algn="l">
              <a:spcBef>
                <a:spcPts val="0"/>
              </a:spcBef>
              <a:spcAft>
                <a:spcPts val="0"/>
              </a:spcAft>
              <a:buNone/>
            </a:pPr>
            <a:r>
              <a:t/>
            </a:r>
            <a:endParaRPr sz="2500"/>
          </a:p>
        </p:txBody>
      </p:sp>
      <p:sp>
        <p:nvSpPr>
          <p:cNvPr id="87" name="Google Shape;87;p16"/>
          <p:cNvSpPr txBox="1"/>
          <p:nvPr>
            <p:ph idx="1" type="body"/>
          </p:nvPr>
        </p:nvSpPr>
        <p:spPr>
          <a:xfrm>
            <a:off x="226075" y="3675900"/>
            <a:ext cx="2808000" cy="953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a:t>Doubled number of cohorts</a:t>
            </a:r>
            <a:endParaRPr/>
          </a:p>
        </p:txBody>
      </p:sp>
      <p:sp>
        <p:nvSpPr>
          <p:cNvPr id="88" name="Google Shape;88;p16"/>
          <p:cNvSpPr txBox="1"/>
          <p:nvPr/>
        </p:nvSpPr>
        <p:spPr>
          <a:xfrm>
            <a:off x="3328416" y="401025"/>
            <a:ext cx="5509200" cy="4425600"/>
          </a:xfrm>
          <a:prstGeom prst="rect">
            <a:avLst/>
          </a:prstGeom>
          <a:noFill/>
          <a:ln>
            <a:noFill/>
          </a:ln>
        </p:spPr>
        <p:txBody>
          <a:bodyPr anchorCtr="0" anchor="t" bIns="91425" lIns="91425" spcFirstLastPara="1" rIns="91425" wrap="square" tIns="91425">
            <a:noAutofit/>
          </a:bodyPr>
          <a:lstStyle/>
          <a:p>
            <a:pPr indent="-349250" lvl="0" marL="457200" rtl="0" algn="l">
              <a:spcBef>
                <a:spcPts val="0"/>
              </a:spcBef>
              <a:spcAft>
                <a:spcPts val="0"/>
              </a:spcAft>
              <a:buSzPts val="1900"/>
              <a:buFont typeface="Roboto"/>
              <a:buChar char="●"/>
            </a:pPr>
            <a:r>
              <a:rPr b="1" lang="en" sz="1900">
                <a:latin typeface="Roboto"/>
                <a:ea typeface="Roboto"/>
                <a:cs typeface="Roboto"/>
                <a:sym typeface="Roboto"/>
              </a:rPr>
              <a:t>Fall</a:t>
            </a:r>
            <a:r>
              <a:rPr b="1" lang="en" sz="1900">
                <a:latin typeface="Roboto"/>
                <a:ea typeface="Roboto"/>
                <a:cs typeface="Roboto"/>
                <a:sym typeface="Roboto"/>
              </a:rPr>
              <a:t> Preparation</a:t>
            </a:r>
            <a:r>
              <a:rPr lang="en" sz="1900">
                <a:latin typeface="Roboto"/>
                <a:ea typeface="Roboto"/>
                <a:cs typeface="Roboto"/>
                <a:sym typeface="Roboto"/>
              </a:rPr>
              <a:t> </a:t>
            </a:r>
            <a:r>
              <a:rPr lang="en" sz="1500">
                <a:latin typeface="Roboto"/>
                <a:ea typeface="Roboto"/>
                <a:cs typeface="Roboto"/>
                <a:sym typeface="Roboto"/>
              </a:rPr>
              <a:t>(137 flex hours)</a:t>
            </a:r>
            <a:endParaRPr sz="1500">
              <a:latin typeface="Roboto"/>
              <a:ea typeface="Roboto"/>
              <a:cs typeface="Roboto"/>
              <a:sym typeface="Roboto"/>
            </a:endParaRPr>
          </a:p>
          <a:p>
            <a:pPr indent="-349250" lvl="1" marL="914400" rtl="0" algn="l">
              <a:spcBef>
                <a:spcPts val="0"/>
              </a:spcBef>
              <a:spcAft>
                <a:spcPts val="0"/>
              </a:spcAft>
              <a:buSzPts val="1900"/>
              <a:buFont typeface="Roboto"/>
              <a:buChar char="○"/>
            </a:pPr>
            <a:r>
              <a:rPr b="1" lang="en" sz="1900">
                <a:latin typeface="Roboto"/>
                <a:ea typeface="Roboto"/>
                <a:cs typeface="Roboto"/>
                <a:sym typeface="Roboto"/>
              </a:rPr>
              <a:t>Canvas Bronze Certificate</a:t>
            </a:r>
            <a:r>
              <a:rPr b="1" lang="en" sz="1500">
                <a:latin typeface="Roboto"/>
                <a:ea typeface="Roboto"/>
                <a:cs typeface="Roboto"/>
                <a:sym typeface="Roboto"/>
              </a:rPr>
              <a:t> </a:t>
            </a:r>
            <a:r>
              <a:rPr lang="en" sz="1500">
                <a:latin typeface="Roboto"/>
                <a:ea typeface="Roboto"/>
                <a:cs typeface="Roboto"/>
                <a:sym typeface="Roboto"/>
              </a:rPr>
              <a:t>(2 hours)</a:t>
            </a:r>
            <a:endParaRPr sz="1500">
              <a:latin typeface="Roboto"/>
              <a:ea typeface="Roboto"/>
              <a:cs typeface="Roboto"/>
              <a:sym typeface="Roboto"/>
            </a:endParaRPr>
          </a:p>
          <a:p>
            <a:pPr indent="-349250" lvl="1" marL="914400" rtl="0" algn="l">
              <a:spcBef>
                <a:spcPts val="0"/>
              </a:spcBef>
              <a:spcAft>
                <a:spcPts val="0"/>
              </a:spcAft>
              <a:buSzPts val="1900"/>
              <a:buFont typeface="Roboto"/>
              <a:buChar char="○"/>
            </a:pPr>
            <a:r>
              <a:rPr b="1" lang="en" sz="1900">
                <a:latin typeface="Roboto"/>
                <a:ea typeface="Roboto"/>
                <a:cs typeface="Roboto"/>
                <a:sym typeface="Roboto"/>
              </a:rPr>
              <a:t>Canvas Silver Badge </a:t>
            </a:r>
            <a:r>
              <a:rPr lang="en" sz="1500">
                <a:latin typeface="Roboto"/>
                <a:ea typeface="Roboto"/>
                <a:cs typeface="Roboto"/>
                <a:sym typeface="Roboto"/>
              </a:rPr>
              <a:t>(self-paced, quizzes) (10 hours)</a:t>
            </a:r>
            <a:endParaRPr sz="1500">
              <a:latin typeface="Roboto"/>
              <a:ea typeface="Roboto"/>
              <a:cs typeface="Roboto"/>
              <a:sym typeface="Roboto"/>
            </a:endParaRPr>
          </a:p>
          <a:p>
            <a:pPr indent="-349250" lvl="1" marL="914400" rtl="0" algn="l">
              <a:spcBef>
                <a:spcPts val="0"/>
              </a:spcBef>
              <a:spcAft>
                <a:spcPts val="0"/>
              </a:spcAft>
              <a:buSzPts val="1900"/>
              <a:buFont typeface="Roboto"/>
              <a:buChar char="○"/>
            </a:pPr>
            <a:r>
              <a:rPr b="1" lang="en" sz="1900">
                <a:latin typeface="Roboto"/>
                <a:ea typeface="Roboto"/>
                <a:cs typeface="Roboto"/>
                <a:sym typeface="Roboto"/>
              </a:rPr>
              <a:t>Accessibility Training </a:t>
            </a:r>
            <a:r>
              <a:rPr lang="en" sz="1500">
                <a:latin typeface="Roboto"/>
                <a:ea typeface="Roboto"/>
                <a:cs typeface="Roboto"/>
                <a:sym typeface="Roboto"/>
              </a:rPr>
              <a:t>(self-paced, quizzes) (3 hours)</a:t>
            </a:r>
            <a:endParaRPr sz="1500">
              <a:latin typeface="Roboto"/>
              <a:ea typeface="Roboto"/>
              <a:cs typeface="Roboto"/>
              <a:sym typeface="Roboto"/>
            </a:endParaRPr>
          </a:p>
          <a:p>
            <a:pPr indent="-349250" lvl="1" marL="914400" rtl="0" algn="l">
              <a:spcBef>
                <a:spcPts val="0"/>
              </a:spcBef>
              <a:spcAft>
                <a:spcPts val="0"/>
              </a:spcAft>
              <a:buSzPts val="1900"/>
              <a:buFont typeface="Roboto"/>
              <a:buChar char="○"/>
            </a:pPr>
            <a:r>
              <a:rPr b="1" lang="en" sz="1900">
                <a:latin typeface="Roboto"/>
                <a:ea typeface="Roboto"/>
                <a:cs typeface="Roboto"/>
                <a:sym typeface="Roboto"/>
              </a:rPr>
              <a:t>Video Creation Course</a:t>
            </a:r>
            <a:r>
              <a:rPr lang="en" sz="1500">
                <a:latin typeface="Roboto"/>
                <a:ea typeface="Roboto"/>
                <a:cs typeface="Roboto"/>
                <a:sym typeface="Roboto"/>
              </a:rPr>
              <a:t> (self-paced, quizzes) (2 hours)</a:t>
            </a:r>
            <a:endParaRPr sz="1500">
              <a:latin typeface="Roboto"/>
              <a:ea typeface="Roboto"/>
              <a:cs typeface="Roboto"/>
              <a:sym typeface="Roboto"/>
            </a:endParaRPr>
          </a:p>
          <a:p>
            <a:pPr indent="0" lvl="0" marL="0" rtl="0" algn="l">
              <a:spcBef>
                <a:spcPts val="0"/>
              </a:spcBef>
              <a:spcAft>
                <a:spcPts val="0"/>
              </a:spcAft>
              <a:buNone/>
            </a:pPr>
            <a:r>
              <a:t/>
            </a:r>
            <a:endParaRPr sz="1500">
              <a:latin typeface="Roboto"/>
              <a:ea typeface="Roboto"/>
              <a:cs typeface="Roboto"/>
              <a:sym typeface="Roboto"/>
            </a:endParaRPr>
          </a:p>
          <a:p>
            <a:pPr indent="-349250" lvl="0" marL="457200" rtl="0" algn="l">
              <a:spcBef>
                <a:spcPts val="0"/>
              </a:spcBef>
              <a:spcAft>
                <a:spcPts val="0"/>
              </a:spcAft>
              <a:buSzPts val="1900"/>
              <a:buFont typeface="Roboto"/>
              <a:buChar char="●"/>
            </a:pPr>
            <a:r>
              <a:rPr b="1" lang="en" sz="1900">
                <a:latin typeface="Roboto"/>
                <a:ea typeface="Roboto"/>
                <a:cs typeface="Roboto"/>
                <a:sym typeface="Roboto"/>
              </a:rPr>
              <a:t>Fall</a:t>
            </a:r>
            <a:r>
              <a:rPr b="1" lang="en" sz="1900">
                <a:latin typeface="Roboto"/>
                <a:ea typeface="Roboto"/>
                <a:cs typeface="Roboto"/>
                <a:sym typeface="Roboto"/>
              </a:rPr>
              <a:t> Online Teaching Certificate</a:t>
            </a:r>
            <a:r>
              <a:rPr lang="en" sz="1900">
                <a:latin typeface="Roboto"/>
                <a:ea typeface="Roboto"/>
                <a:cs typeface="Roboto"/>
                <a:sym typeface="Roboto"/>
              </a:rPr>
              <a:t> </a:t>
            </a:r>
            <a:r>
              <a:rPr lang="en" sz="1500">
                <a:latin typeface="Roboto"/>
                <a:ea typeface="Roboto"/>
                <a:cs typeface="Roboto"/>
                <a:sym typeface="Roboto"/>
              </a:rPr>
              <a:t>(2.5 CEUs toward column movement, or 120 flex hours)</a:t>
            </a:r>
            <a:endParaRPr sz="1500">
              <a:latin typeface="Roboto"/>
              <a:ea typeface="Roboto"/>
              <a:cs typeface="Roboto"/>
              <a:sym typeface="Roboto"/>
            </a:endParaRPr>
          </a:p>
          <a:p>
            <a:pPr indent="0" lvl="0" marL="0" rtl="0" algn="l">
              <a:spcBef>
                <a:spcPts val="0"/>
              </a:spcBef>
              <a:spcAft>
                <a:spcPts val="0"/>
              </a:spcAft>
              <a:buNone/>
            </a:pPr>
            <a:r>
              <a:t/>
            </a:r>
            <a:endParaRPr sz="1500">
              <a:latin typeface="Roboto"/>
              <a:ea typeface="Roboto"/>
              <a:cs typeface="Roboto"/>
              <a:sym typeface="Roboto"/>
            </a:endParaRPr>
          </a:p>
          <a:p>
            <a:pPr indent="-349250" lvl="0" marL="457200" rtl="0" algn="l">
              <a:spcBef>
                <a:spcPts val="0"/>
              </a:spcBef>
              <a:spcAft>
                <a:spcPts val="0"/>
              </a:spcAft>
              <a:buSzPts val="1900"/>
              <a:buFont typeface="Roboto"/>
              <a:buChar char="●"/>
            </a:pPr>
            <a:r>
              <a:rPr b="1" lang="en" sz="1900">
                <a:latin typeface="Roboto"/>
                <a:ea typeface="Roboto"/>
                <a:cs typeface="Roboto"/>
                <a:sym typeface="Roboto"/>
              </a:rPr>
              <a:t>4 cohorts</a:t>
            </a:r>
            <a:r>
              <a:rPr lang="en" sz="1500">
                <a:latin typeface="Roboto"/>
                <a:ea typeface="Roboto"/>
                <a:cs typeface="Roboto"/>
                <a:sym typeface="Roboto"/>
              </a:rPr>
              <a:t> (10-weeks) September 8 – November 13</a:t>
            </a:r>
            <a:endParaRPr sz="1500">
              <a:latin typeface="Roboto"/>
              <a:ea typeface="Roboto"/>
              <a:cs typeface="Roboto"/>
              <a:sym typeface="Roboto"/>
            </a:endParaRPr>
          </a:p>
          <a:p>
            <a:pPr indent="0" lvl="0" marL="0" rtl="0" algn="l">
              <a:spcBef>
                <a:spcPts val="0"/>
              </a:spcBef>
              <a:spcAft>
                <a:spcPts val="0"/>
              </a:spcAft>
              <a:buNone/>
            </a:pPr>
            <a:r>
              <a:t/>
            </a:r>
            <a:endParaRPr>
              <a:latin typeface="Roboto"/>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2" name="Shape 92"/>
        <p:cNvGrpSpPr/>
        <p:nvPr/>
      </p:nvGrpSpPr>
      <p:grpSpPr>
        <a:xfrm>
          <a:off x="0" y="0"/>
          <a:ext cx="0" cy="0"/>
          <a:chOff x="0" y="0"/>
          <a:chExt cx="0" cy="0"/>
        </a:xfrm>
      </p:grpSpPr>
      <p:sp>
        <p:nvSpPr>
          <p:cNvPr id="93" name="Google Shape;93;p17"/>
          <p:cNvSpPr txBox="1"/>
          <p:nvPr>
            <p:ph type="title"/>
          </p:nvPr>
        </p:nvSpPr>
        <p:spPr>
          <a:xfrm>
            <a:off x="226075" y="516600"/>
            <a:ext cx="2808000" cy="21420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2500"/>
              <a:t>Summer/Fall 2020 Remote Instruction Certification</a:t>
            </a:r>
            <a:endParaRPr sz="2500"/>
          </a:p>
          <a:p>
            <a:pPr indent="0" lvl="0" marL="0" rtl="0" algn="l">
              <a:spcBef>
                <a:spcPts val="0"/>
              </a:spcBef>
              <a:spcAft>
                <a:spcPts val="0"/>
              </a:spcAft>
              <a:buNone/>
            </a:pPr>
            <a:r>
              <a:t/>
            </a:r>
            <a:endParaRPr sz="2500"/>
          </a:p>
        </p:txBody>
      </p:sp>
      <p:sp>
        <p:nvSpPr>
          <p:cNvPr id="94" name="Google Shape;94;p17"/>
          <p:cNvSpPr txBox="1"/>
          <p:nvPr>
            <p:ph idx="1" type="body"/>
          </p:nvPr>
        </p:nvSpPr>
        <p:spPr>
          <a:xfrm>
            <a:off x="226075" y="2272100"/>
            <a:ext cx="2808000" cy="2357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i="1" lang="en"/>
              <a:t>Self-paced, begin spring or summer</a:t>
            </a:r>
            <a:endParaRPr i="1"/>
          </a:p>
          <a:p>
            <a:pPr indent="0" lvl="0" marL="0" rtl="0" algn="l">
              <a:spcBef>
                <a:spcPts val="1600"/>
              </a:spcBef>
              <a:spcAft>
                <a:spcPts val="0"/>
              </a:spcAft>
              <a:buNone/>
            </a:pPr>
            <a:r>
              <a:rPr lang="en"/>
              <a:t>​</a:t>
            </a:r>
            <a:endParaRPr/>
          </a:p>
          <a:p>
            <a:pPr indent="0" lvl="0" marL="0" rtl="0" algn="l">
              <a:spcBef>
                <a:spcPts val="1600"/>
              </a:spcBef>
              <a:spcAft>
                <a:spcPts val="1600"/>
              </a:spcAft>
              <a:buNone/>
            </a:pPr>
            <a:r>
              <a:rPr lang="en"/>
              <a:t>Target faculty: meant for faculty that do not plan to teach online after we go back to the classroom.  If faculty later decide they want to teach online, this certificate completes the majority of "pre-requisite" work for the OTC</a:t>
            </a:r>
            <a:endParaRPr/>
          </a:p>
        </p:txBody>
      </p:sp>
      <p:sp>
        <p:nvSpPr>
          <p:cNvPr id="95" name="Google Shape;95;p17"/>
          <p:cNvSpPr txBox="1"/>
          <p:nvPr/>
        </p:nvSpPr>
        <p:spPr>
          <a:xfrm>
            <a:off x="3328416" y="401025"/>
            <a:ext cx="5509200" cy="4425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900">
                <a:latin typeface="Roboto"/>
                <a:ea typeface="Roboto"/>
                <a:cs typeface="Roboto"/>
                <a:sym typeface="Roboto"/>
              </a:rPr>
              <a:t>Remote Instruction Certificate</a:t>
            </a:r>
            <a:r>
              <a:rPr lang="en" sz="1900">
                <a:latin typeface="Roboto"/>
                <a:ea typeface="Roboto"/>
                <a:cs typeface="Roboto"/>
                <a:sym typeface="Roboto"/>
              </a:rPr>
              <a:t> (24 flex hours)</a:t>
            </a:r>
            <a:endParaRPr sz="1900">
              <a:latin typeface="Roboto"/>
              <a:ea typeface="Roboto"/>
              <a:cs typeface="Roboto"/>
              <a:sym typeface="Roboto"/>
            </a:endParaRPr>
          </a:p>
          <a:p>
            <a:pPr indent="-349250" lvl="0" marL="457200" rtl="0" algn="l">
              <a:spcBef>
                <a:spcPts val="0"/>
              </a:spcBef>
              <a:spcAft>
                <a:spcPts val="0"/>
              </a:spcAft>
              <a:buSzPts val="1900"/>
              <a:buFont typeface="Roboto"/>
              <a:buChar char="●"/>
            </a:pPr>
            <a:r>
              <a:rPr b="1" lang="en" sz="1900">
                <a:latin typeface="Roboto"/>
                <a:ea typeface="Roboto"/>
                <a:cs typeface="Roboto"/>
                <a:sym typeface="Roboto"/>
              </a:rPr>
              <a:t>Canvas Silver Certificate</a:t>
            </a:r>
            <a:r>
              <a:rPr lang="en" sz="1500">
                <a:latin typeface="Roboto"/>
                <a:ea typeface="Roboto"/>
                <a:cs typeface="Roboto"/>
                <a:sym typeface="Roboto"/>
              </a:rPr>
              <a:t> (10 hours)</a:t>
            </a:r>
            <a:endParaRPr sz="1500">
              <a:latin typeface="Roboto"/>
              <a:ea typeface="Roboto"/>
              <a:cs typeface="Roboto"/>
              <a:sym typeface="Roboto"/>
            </a:endParaRPr>
          </a:p>
          <a:p>
            <a:pPr indent="-349250" lvl="0" marL="457200" rtl="0" algn="l">
              <a:spcBef>
                <a:spcPts val="0"/>
              </a:spcBef>
              <a:spcAft>
                <a:spcPts val="0"/>
              </a:spcAft>
              <a:buSzPts val="1900"/>
              <a:buFont typeface="Roboto"/>
              <a:buChar char="●"/>
            </a:pPr>
            <a:r>
              <a:rPr b="1" lang="en" sz="1900">
                <a:latin typeface="Roboto"/>
                <a:ea typeface="Roboto"/>
                <a:cs typeface="Roboto"/>
                <a:sym typeface="Roboto"/>
              </a:rPr>
              <a:t>Canvas Silver Badge</a:t>
            </a:r>
            <a:r>
              <a:rPr lang="en" sz="1900">
                <a:latin typeface="Roboto"/>
                <a:ea typeface="Roboto"/>
                <a:cs typeface="Roboto"/>
                <a:sym typeface="Roboto"/>
              </a:rPr>
              <a:t> </a:t>
            </a:r>
            <a:r>
              <a:rPr lang="en" sz="1500">
                <a:latin typeface="Roboto"/>
                <a:ea typeface="Roboto"/>
                <a:cs typeface="Roboto"/>
                <a:sym typeface="Roboto"/>
              </a:rPr>
              <a:t>(self-paced, quizzes) </a:t>
            </a:r>
            <a:r>
              <a:rPr lang="en" sz="1500">
                <a:latin typeface="Roboto"/>
                <a:ea typeface="Roboto"/>
                <a:cs typeface="Roboto"/>
                <a:sym typeface="Roboto"/>
              </a:rPr>
              <a:t>(10 hours) </a:t>
            </a:r>
            <a:endParaRPr sz="1500">
              <a:latin typeface="Roboto"/>
              <a:ea typeface="Roboto"/>
              <a:cs typeface="Roboto"/>
              <a:sym typeface="Roboto"/>
            </a:endParaRPr>
          </a:p>
          <a:p>
            <a:pPr indent="-349250" lvl="0" marL="457200" rtl="0" algn="l">
              <a:spcBef>
                <a:spcPts val="0"/>
              </a:spcBef>
              <a:spcAft>
                <a:spcPts val="0"/>
              </a:spcAft>
              <a:buSzPts val="1900"/>
              <a:buFont typeface="Roboto"/>
              <a:buChar char="●"/>
            </a:pPr>
            <a:r>
              <a:rPr b="1" lang="en" sz="1900">
                <a:latin typeface="Roboto"/>
                <a:ea typeface="Roboto"/>
                <a:cs typeface="Roboto"/>
                <a:sym typeface="Roboto"/>
              </a:rPr>
              <a:t>Accessibility Training</a:t>
            </a:r>
            <a:r>
              <a:rPr lang="en" sz="1500">
                <a:latin typeface="Roboto"/>
                <a:ea typeface="Roboto"/>
                <a:cs typeface="Roboto"/>
                <a:sym typeface="Roboto"/>
              </a:rPr>
              <a:t> (self-paced, quizzes) (3 hours)</a:t>
            </a:r>
            <a:endParaRPr sz="1500">
              <a:latin typeface="Roboto"/>
              <a:ea typeface="Roboto"/>
              <a:cs typeface="Roboto"/>
              <a:sym typeface="Roboto"/>
            </a:endParaRPr>
          </a:p>
          <a:p>
            <a:pPr indent="-349250" lvl="0" marL="457200" rtl="0" algn="l">
              <a:spcBef>
                <a:spcPts val="0"/>
              </a:spcBef>
              <a:spcAft>
                <a:spcPts val="0"/>
              </a:spcAft>
              <a:buSzPts val="1900"/>
              <a:buFont typeface="Roboto"/>
              <a:buChar char="●"/>
            </a:pPr>
            <a:r>
              <a:rPr b="1" lang="en" sz="1900">
                <a:latin typeface="Roboto"/>
                <a:ea typeface="Roboto"/>
                <a:cs typeface="Roboto"/>
                <a:sym typeface="Roboto"/>
              </a:rPr>
              <a:t>ConferZoom / ConferZoom Security Training</a:t>
            </a:r>
            <a:r>
              <a:rPr lang="en" sz="1900">
                <a:latin typeface="Roboto"/>
                <a:ea typeface="Roboto"/>
                <a:cs typeface="Roboto"/>
                <a:sym typeface="Roboto"/>
              </a:rPr>
              <a:t> </a:t>
            </a:r>
            <a:r>
              <a:rPr lang="en" sz="1500">
                <a:latin typeface="Roboto"/>
                <a:ea typeface="Roboto"/>
                <a:cs typeface="Roboto"/>
                <a:sym typeface="Roboto"/>
              </a:rPr>
              <a:t>(DE training course: recording, security, and accessibility options) (self-paced, quizzes) (1 hour)</a:t>
            </a:r>
            <a:endParaRPr sz="1500">
              <a:latin typeface="Roboto"/>
              <a:ea typeface="Roboto"/>
              <a:cs typeface="Roboto"/>
              <a:sym typeface="Roboto"/>
            </a:endParaRPr>
          </a:p>
          <a:p>
            <a:pPr indent="0" lvl="0" marL="0" rtl="0" algn="l">
              <a:spcBef>
                <a:spcPts val="0"/>
              </a:spcBef>
              <a:spcAft>
                <a:spcPts val="0"/>
              </a:spcAft>
              <a:buNone/>
            </a:pPr>
            <a:r>
              <a:t/>
            </a:r>
            <a:endParaRPr sz="1500">
              <a:latin typeface="Roboto"/>
              <a:ea typeface="Roboto"/>
              <a:cs typeface="Roboto"/>
              <a:sym typeface="Roboto"/>
            </a:endParaRPr>
          </a:p>
          <a:p>
            <a:pPr indent="-342900" lvl="1" marL="914400" rtl="0" algn="l">
              <a:spcBef>
                <a:spcPts val="0"/>
              </a:spcBef>
              <a:spcAft>
                <a:spcPts val="0"/>
              </a:spcAft>
              <a:buSzPts val="1800"/>
              <a:buFont typeface="Roboto"/>
              <a:buChar char="○"/>
            </a:pPr>
            <a:r>
              <a:rPr lang="en" sz="1800">
                <a:latin typeface="Roboto"/>
                <a:ea typeface="Roboto"/>
                <a:cs typeface="Roboto"/>
                <a:sym typeface="Roboto"/>
              </a:rPr>
              <a:t>Certificate assures faculty have required training: Title V, instructor contact and student-student contact and Section 504 of the Rehabilitation Act of 1973 and the Americans with Disabilities Act of 1990 (ADA)</a:t>
            </a:r>
            <a:endParaRPr sz="1800">
              <a:latin typeface="Roboto"/>
              <a:ea typeface="Roboto"/>
              <a:cs typeface="Roboto"/>
              <a:sym typeface="Roboto"/>
            </a:endParaRPr>
          </a:p>
          <a:p>
            <a:pPr indent="0" lvl="0" marL="0" rtl="0" algn="l">
              <a:spcBef>
                <a:spcPts val="0"/>
              </a:spcBef>
              <a:spcAft>
                <a:spcPts val="0"/>
              </a:spcAft>
              <a:buNone/>
            </a:pPr>
            <a:r>
              <a:t/>
            </a:r>
            <a:endParaRPr>
              <a:latin typeface="Roboto"/>
              <a:ea typeface="Roboto"/>
              <a:cs typeface="Roboto"/>
              <a:sym typeface="Robo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9" name="Shape 99"/>
        <p:cNvGrpSpPr/>
        <p:nvPr/>
      </p:nvGrpSpPr>
      <p:grpSpPr>
        <a:xfrm>
          <a:off x="0" y="0"/>
          <a:ext cx="0" cy="0"/>
          <a:chOff x="0" y="0"/>
          <a:chExt cx="0" cy="0"/>
        </a:xfrm>
      </p:grpSpPr>
      <p:sp>
        <p:nvSpPr>
          <p:cNvPr id="100" name="Google Shape;100;p18"/>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Further Information:</a:t>
            </a:r>
            <a:r>
              <a:rPr lang="en" sz="2200"/>
              <a:t> </a:t>
            </a:r>
            <a:r>
              <a:rPr lang="en" sz="2200" u="sng">
                <a:solidFill>
                  <a:schemeClr val="hlink"/>
                </a:solidFill>
                <a:hlinkClick r:id="rId3"/>
              </a:rPr>
              <a:t>CCC DECO meeting 4/17</a:t>
            </a:r>
            <a:r>
              <a:rPr lang="en" sz="2200"/>
              <a:t>: Q&amp;A with Marty Alvarado – Transitioning to Distance Education</a:t>
            </a:r>
            <a:endParaRPr sz="2200"/>
          </a:p>
        </p:txBody>
      </p:sp>
      <p:sp>
        <p:nvSpPr>
          <p:cNvPr id="101" name="Google Shape;101;p18"/>
          <p:cNvSpPr txBox="1"/>
          <p:nvPr>
            <p:ph idx="1" type="body"/>
          </p:nvPr>
        </p:nvSpPr>
        <p:spPr>
          <a:xfrm>
            <a:off x="471900" y="1919075"/>
            <a:ext cx="3999900" cy="2710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700"/>
              <a:t>Transcript Excerpts</a:t>
            </a:r>
            <a:endParaRPr sz="1700"/>
          </a:p>
          <a:p>
            <a:pPr indent="0" lvl="0" marL="0" rtl="0" algn="l">
              <a:spcBef>
                <a:spcPts val="1600"/>
              </a:spcBef>
              <a:spcAft>
                <a:spcPts val="1600"/>
              </a:spcAft>
              <a:buNone/>
            </a:pPr>
            <a:r>
              <a:rPr lang="en"/>
              <a:t>“A faculty meet the qualifications as designated at the local level. So </a:t>
            </a:r>
            <a:r>
              <a:rPr b="1" lang="en"/>
              <a:t>whatever you all are requiring in terms of preparation that faculty are prepared based on what you require at the local level.</a:t>
            </a:r>
            <a:r>
              <a:rPr lang="en"/>
              <a:t> So this is an entirely a local level decision.”</a:t>
            </a:r>
            <a:endParaRPr/>
          </a:p>
        </p:txBody>
      </p:sp>
      <p:sp>
        <p:nvSpPr>
          <p:cNvPr id="102" name="Google Shape;102;p18"/>
          <p:cNvSpPr txBox="1"/>
          <p:nvPr>
            <p:ph idx="2" type="body"/>
          </p:nvPr>
        </p:nvSpPr>
        <p:spPr>
          <a:xfrm>
            <a:off x="4694250" y="1919075"/>
            <a:ext cx="3999900" cy="2710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t>
            </a:r>
            <a:r>
              <a:rPr lang="en"/>
              <a:t>Our institutions </a:t>
            </a:r>
            <a:r>
              <a:rPr b="1" lang="en"/>
              <a:t>need to be planning for continuity and resiliency, this will not be the last emergency</a:t>
            </a:r>
            <a:r>
              <a:rPr lang="en"/>
              <a:t>. We have had fires and floods and rolling outages and all sorts of Natural disasters that have been impacting our institutions for the past couple of years now and and this is just one more in that thread. And so the </a:t>
            </a:r>
            <a:r>
              <a:rPr b="1" lang="en"/>
              <a:t>focus here is on ensuring our institutions can continue and that we have resiliency in the times of crisis</a:t>
            </a:r>
            <a:r>
              <a:rPr lang="en"/>
              <a:t>.”</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6" name="Shape 106"/>
        <p:cNvGrpSpPr/>
        <p:nvPr/>
      </p:nvGrpSpPr>
      <p:grpSpPr>
        <a:xfrm>
          <a:off x="0" y="0"/>
          <a:ext cx="0" cy="0"/>
          <a:chOff x="0" y="0"/>
          <a:chExt cx="0" cy="0"/>
        </a:xfrm>
      </p:grpSpPr>
      <p:sp>
        <p:nvSpPr>
          <p:cNvPr id="107" name="Google Shape;107;p19"/>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Further Information</a:t>
            </a:r>
            <a:endParaRPr sz="2200"/>
          </a:p>
        </p:txBody>
      </p:sp>
      <p:sp>
        <p:nvSpPr>
          <p:cNvPr id="108" name="Google Shape;108;p19"/>
          <p:cNvSpPr txBox="1"/>
          <p:nvPr>
            <p:ph idx="1" type="body"/>
          </p:nvPr>
        </p:nvSpPr>
        <p:spPr>
          <a:xfrm>
            <a:off x="471900" y="1919075"/>
            <a:ext cx="3999900" cy="2710200"/>
          </a:xfrm>
          <a:prstGeom prst="rect">
            <a:avLst/>
          </a:prstGeom>
        </p:spPr>
        <p:txBody>
          <a:bodyPr anchorCtr="0" anchor="t" bIns="91425" lIns="91425" spcFirstLastPara="1" rIns="91425" wrap="square" tIns="91425">
            <a:noAutofit/>
          </a:bodyPr>
          <a:lstStyle/>
          <a:p>
            <a:pPr indent="0" lvl="0" marL="0" rtl="0" algn="l">
              <a:spcBef>
                <a:spcPts val="1200"/>
              </a:spcBef>
              <a:spcAft>
                <a:spcPts val="0"/>
              </a:spcAft>
              <a:buNone/>
            </a:pPr>
            <a:r>
              <a:rPr lang="en" sz="1800" u="sng">
                <a:solidFill>
                  <a:schemeClr val="hlink"/>
                </a:solidFill>
                <a:latin typeface="Arial"/>
                <a:ea typeface="Arial"/>
                <a:cs typeface="Arial"/>
                <a:sym typeface="Arial"/>
                <a:hlinkClick r:id="rId3"/>
              </a:rPr>
              <a:t>EMERGENCY TEMPORARY DISTANCE EDUCATION BLANKET ADDENDUM FOR SUMMER 2020 OR FALL 2020</a:t>
            </a:r>
            <a:endParaRPr sz="1800" u="sng">
              <a:solidFill>
                <a:schemeClr val="hlink"/>
              </a:solidFill>
              <a:latin typeface="Arial"/>
              <a:ea typeface="Arial"/>
              <a:cs typeface="Arial"/>
              <a:sym typeface="Arial"/>
            </a:endParaRPr>
          </a:p>
          <a:p>
            <a:pPr indent="0" lvl="0" marL="0" rtl="0" algn="l">
              <a:spcBef>
                <a:spcPts val="1200"/>
              </a:spcBef>
              <a:spcAft>
                <a:spcPts val="1600"/>
              </a:spcAft>
              <a:buNone/>
            </a:pPr>
            <a:r>
              <a:t/>
            </a:r>
            <a:endParaRPr sz="1700"/>
          </a:p>
        </p:txBody>
      </p:sp>
      <p:sp>
        <p:nvSpPr>
          <p:cNvPr id="109" name="Google Shape;109;p19"/>
          <p:cNvSpPr txBox="1"/>
          <p:nvPr>
            <p:ph idx="2" type="body"/>
          </p:nvPr>
        </p:nvSpPr>
        <p:spPr>
          <a:xfrm>
            <a:off x="4694250" y="1919075"/>
            <a:ext cx="3999900" cy="2710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900"/>
              <a:t>ACCJC:</a:t>
            </a:r>
            <a:endParaRPr sz="1900"/>
          </a:p>
          <a:p>
            <a:pPr indent="-349250" lvl="0" marL="457200" rtl="0" algn="l">
              <a:spcBef>
                <a:spcPts val="1600"/>
              </a:spcBef>
              <a:spcAft>
                <a:spcPts val="0"/>
              </a:spcAft>
              <a:buSzPts val="1900"/>
              <a:buChar char="●"/>
            </a:pPr>
            <a:r>
              <a:rPr lang="en" sz="1900" u="sng">
                <a:solidFill>
                  <a:schemeClr val="hlink"/>
                </a:solidFill>
                <a:hlinkClick r:id="rId4"/>
              </a:rPr>
              <a:t>April 4, 2020 Memo</a:t>
            </a:r>
            <a:endParaRPr sz="1900"/>
          </a:p>
          <a:p>
            <a:pPr indent="-349250" lvl="1" marL="914400" rtl="0" algn="l">
              <a:spcBef>
                <a:spcPts val="0"/>
              </a:spcBef>
              <a:spcAft>
                <a:spcPts val="0"/>
              </a:spcAft>
              <a:buSzPts val="1900"/>
              <a:buChar char="○"/>
            </a:pPr>
            <a:r>
              <a:rPr lang="en" sz="1900"/>
              <a:t>How we are providing DE and CE options for students</a:t>
            </a:r>
            <a:endParaRPr sz="1900"/>
          </a:p>
          <a:p>
            <a:pPr indent="-349250" lvl="0" marL="457200" rtl="0" algn="l">
              <a:spcBef>
                <a:spcPts val="0"/>
              </a:spcBef>
              <a:spcAft>
                <a:spcPts val="0"/>
              </a:spcAft>
              <a:buSzPts val="1900"/>
              <a:buChar char="●"/>
            </a:pPr>
            <a:r>
              <a:rPr lang="en" sz="1900"/>
              <a:t>SAC -- &gt; DE, do not claim CE</a:t>
            </a:r>
            <a:endParaRPr sz="1900"/>
          </a:p>
          <a:p>
            <a:pPr indent="0" lvl="0" marL="0" rtl="0" algn="l">
              <a:spcBef>
                <a:spcPts val="1600"/>
              </a:spcBef>
              <a:spcAft>
                <a:spcPts val="0"/>
              </a:spcAft>
              <a:buNone/>
            </a:pPr>
            <a:r>
              <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3" name="Shape 113"/>
        <p:cNvGrpSpPr/>
        <p:nvPr/>
      </p:nvGrpSpPr>
      <p:grpSpPr>
        <a:xfrm>
          <a:off x="0" y="0"/>
          <a:ext cx="0" cy="0"/>
          <a:chOff x="0" y="0"/>
          <a:chExt cx="0" cy="0"/>
        </a:xfrm>
      </p:grpSpPr>
      <p:sp>
        <p:nvSpPr>
          <p:cNvPr id="114" name="Google Shape;114;p20"/>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Discussion</a:t>
            </a:r>
            <a:endParaRPr/>
          </a:p>
        </p:txBody>
      </p:sp>
      <p:sp>
        <p:nvSpPr>
          <p:cNvPr id="115" name="Google Shape;115;p20"/>
          <p:cNvSpPr txBox="1"/>
          <p:nvPr>
            <p:ph idx="1" type="subTitle"/>
          </p:nvPr>
        </p:nvSpPr>
        <p:spPr>
          <a:xfrm>
            <a:off x="265500" y="2779467"/>
            <a:ext cx="4045200" cy="1235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Questions?</a:t>
            </a:r>
            <a:endParaRPr/>
          </a:p>
        </p:txBody>
      </p:sp>
      <p:pic>
        <p:nvPicPr>
          <p:cNvPr id="116" name="Google Shape;116;p20"/>
          <p:cNvPicPr preferRelativeResize="0"/>
          <p:nvPr/>
        </p:nvPicPr>
        <p:blipFill>
          <a:blip r:embed="rId3">
            <a:alphaModFix/>
          </a:blip>
          <a:stretch>
            <a:fillRect/>
          </a:stretch>
        </p:blipFill>
        <p:spPr>
          <a:xfrm>
            <a:off x="4861975" y="1355675"/>
            <a:ext cx="3995324" cy="24321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90ADB4C0DF3A844A4BBD864BA281FAD" ma:contentTypeVersion="1" ma:contentTypeDescription="Create a new document." ma:contentTypeScope="" ma:versionID="c916b72c6e6ad54f1b2256709559a4fd">
  <xsd:schema xmlns:xsd="http://www.w3.org/2001/XMLSchema" xmlns:xs="http://www.w3.org/2001/XMLSchema" xmlns:p="http://schemas.microsoft.com/office/2006/metadata/properties" xmlns:ns2="431189f8-a51b-453f-9f0c-3a0b3b65b12f" targetNamespace="http://schemas.microsoft.com/office/2006/metadata/properties" ma:root="true" ma:fieldsID="b96c214a694ffaf4954aeac313948b30" ns2:_="">
    <xsd:import namespace="431189f8-a51b-453f-9f0c-3a0b3b65b12f"/>
    <xsd:element name="properties">
      <xsd:complexType>
        <xsd:sequence>
          <xsd:element name="documentManagement">
            <xsd:complexType>
              <xsd:all>
                <xsd:element ref="ns2:_dlc_DocId" minOccurs="0"/>
                <xsd:element ref="ns2:_dlc_DocIdUrl" minOccurs="0"/>
                <xsd:element ref="ns2:_dlc_DocIdPersistId"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431189f8-a51b-453f-9f0c-3a0b3b65b12f">HNYXMCCMVK3K-743504103-131</_dlc_DocId>
    <_dlc_DocIdUrl xmlns="431189f8-a51b-453f-9f0c-3a0b3b65b12f">
      <Url>https://www.sac.edu/President/AcademicSenate/_layouts/15/DocIdRedir.aspx?ID=HNYXMCCMVK3K-743504103-131</Url>
      <Description>HNYXMCCMVK3K-743504103-131</Description>
    </_dlc_DocIdUrl>
  </documentManagement>
</p:properties>
</file>

<file path=customXml/itemProps1.xml><?xml version="1.0" encoding="utf-8"?>
<ds:datastoreItem xmlns:ds="http://schemas.openxmlformats.org/officeDocument/2006/customXml" ds:itemID="{E2DADED7-9E24-49DD-ACAB-C6CE9E04FAF8}"/>
</file>

<file path=customXml/itemProps2.xml><?xml version="1.0" encoding="utf-8"?>
<ds:datastoreItem xmlns:ds="http://schemas.openxmlformats.org/officeDocument/2006/customXml" ds:itemID="{EE26D481-B12F-4285-A64A-7F2065567480}"/>
</file>

<file path=customXml/itemProps3.xml><?xml version="1.0" encoding="utf-8"?>
<ds:datastoreItem xmlns:ds="http://schemas.openxmlformats.org/officeDocument/2006/customXml" ds:itemID="{32C6A1AF-0D90-4FD7-81BB-3B1517C12623}"/>
</file>

<file path=customXml/itemProps4.xml><?xml version="1.0" encoding="utf-8"?>
<ds:datastoreItem xmlns:ds="http://schemas.openxmlformats.org/officeDocument/2006/customXml" ds:itemID="{45050B3F-E51A-4574-91C8-827107EB1C2F}"/>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0x010100F90ADB4C0DF3A844A4BBD864BA281FAD</vt:lpwstr>
  </property>
  <property fmtid="{D5CDD505-2E9C-101B-9397-08002B2CF9AE}" pid="3" name="_dlc_DocIdItemGuid">
    <vt:lpwstr>3a7f95aa-3e54-49ca-bf9c-c9d50bf6ee1b</vt:lpwstr>
  </property>
</Properties>
</file>