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commentAuthors.xml" ContentType="application/vnd.openxmlformats-officedocument.presentationml.commentAuthors+xml"/>
  <Override PartName="/ppt/webextensions/taskpanes.xml" ContentType="application/vnd.ms-office.webextensiontaskpanes+xml"/>
  <Override PartName="/ppt/webextensions/webextension1.xml" ContentType="application/vnd.ms-office.webextension+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1"/>
  </p:notesMasterIdLst>
  <p:sldIdLst>
    <p:sldId id="297" r:id="rId5"/>
    <p:sldId id="311" r:id="rId6"/>
    <p:sldId id="296" r:id="rId7"/>
    <p:sldId id="322" r:id="rId8"/>
    <p:sldId id="323" r:id="rId9"/>
    <p:sldId id="324" r:id="rId10"/>
    <p:sldId id="310" r:id="rId11"/>
    <p:sldId id="325" r:id="rId12"/>
    <p:sldId id="298" r:id="rId13"/>
    <p:sldId id="314" r:id="rId14"/>
    <p:sldId id="326" r:id="rId15"/>
    <p:sldId id="327" r:id="rId16"/>
    <p:sldId id="328" r:id="rId17"/>
    <p:sldId id="329" r:id="rId18"/>
    <p:sldId id="330" r:id="rId19"/>
    <p:sldId id="300" r:id="rId20"/>
  </p:sldIdLst>
  <p:sldSz cx="12193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 id="2" name="wowo hermawan" initials="wh" lastIdx="1" clrIdx="1">
    <p:extLst>
      <p:ext uri="{19B8F6BF-5375-455C-9EA6-DF929625EA0E}">
        <p15:presenceInfo xmlns:p15="http://schemas.microsoft.com/office/powerpoint/2012/main" userId="598feb332afde99c" providerId="Windows Live"/>
      </p:ext>
    </p:extLst>
  </p:cmAuthor>
  <p:cmAuthor id="3" name="wowoher@outlook.com" initials="w" lastIdx="1" clrIdx="2">
    <p:extLst>
      <p:ext uri="{19B8F6BF-5375-455C-9EA6-DF929625EA0E}">
        <p15:presenceInfo xmlns:p15="http://schemas.microsoft.com/office/powerpoint/2012/main" userId="5fe86b4ec768752f" providerId="Windows Live"/>
      </p:ext>
    </p:extLst>
  </p:cmAuthor>
  <p:cmAuthor id="4" name="smart" initials="s" lastIdx="1" clrIdx="3">
    <p:extLst>
      <p:ext uri="{19B8F6BF-5375-455C-9EA6-DF929625EA0E}">
        <p15:presenceInfo xmlns:p15="http://schemas.microsoft.com/office/powerpoint/2012/main" userId="sma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524"/>
    <a:srgbClr val="8D8D8D"/>
    <a:srgbClr val="A98E7A"/>
    <a:srgbClr val="8A4327"/>
    <a:srgbClr val="91795A"/>
    <a:srgbClr val="BECCCF"/>
    <a:srgbClr val="6E7D76"/>
    <a:srgbClr val="CF786F"/>
    <a:srgbClr val="6E5434"/>
    <a:srgbClr val="322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3" autoAdjust="0"/>
    <p:restoredTop sz="94286" autoAdjust="0"/>
  </p:normalViewPr>
  <p:slideViewPr>
    <p:cSldViewPr snapToGrid="0">
      <p:cViewPr varScale="1">
        <p:scale>
          <a:sx n="94" d="100"/>
          <a:sy n="94" d="100"/>
        </p:scale>
        <p:origin x="32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17/02/2022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399" rtl="0" eaLnBrk="1" latinLnBrk="0" hangingPunct="1">
      <a:defRPr sz="864" kern="1200">
        <a:solidFill>
          <a:schemeClr val="tx1"/>
        </a:solidFill>
        <a:latin typeface="+mn-lt"/>
        <a:ea typeface="+mn-ea"/>
        <a:cs typeface="+mn-cs"/>
      </a:defRPr>
    </a:lvl1pPr>
    <a:lvl2pPr marL="329199" algn="l" defTabSz="658399" rtl="0" eaLnBrk="1" latinLnBrk="0" hangingPunct="1">
      <a:defRPr sz="864" kern="1200">
        <a:solidFill>
          <a:schemeClr val="tx1"/>
        </a:solidFill>
        <a:latin typeface="+mn-lt"/>
        <a:ea typeface="+mn-ea"/>
        <a:cs typeface="+mn-cs"/>
      </a:defRPr>
    </a:lvl2pPr>
    <a:lvl3pPr marL="658399" algn="l" defTabSz="658399" rtl="0" eaLnBrk="1" latinLnBrk="0" hangingPunct="1">
      <a:defRPr sz="864" kern="1200">
        <a:solidFill>
          <a:schemeClr val="tx1"/>
        </a:solidFill>
        <a:latin typeface="+mn-lt"/>
        <a:ea typeface="+mn-ea"/>
        <a:cs typeface="+mn-cs"/>
      </a:defRPr>
    </a:lvl3pPr>
    <a:lvl4pPr marL="987597" algn="l" defTabSz="658399" rtl="0" eaLnBrk="1" latinLnBrk="0" hangingPunct="1">
      <a:defRPr sz="864" kern="1200">
        <a:solidFill>
          <a:schemeClr val="tx1"/>
        </a:solidFill>
        <a:latin typeface="+mn-lt"/>
        <a:ea typeface="+mn-ea"/>
        <a:cs typeface="+mn-cs"/>
      </a:defRPr>
    </a:lvl4pPr>
    <a:lvl5pPr marL="1316797" algn="l" defTabSz="658399" rtl="0" eaLnBrk="1" latinLnBrk="0" hangingPunct="1">
      <a:defRPr sz="864" kern="1200">
        <a:solidFill>
          <a:schemeClr val="tx1"/>
        </a:solidFill>
        <a:latin typeface="+mn-lt"/>
        <a:ea typeface="+mn-ea"/>
        <a:cs typeface="+mn-cs"/>
      </a:defRPr>
    </a:lvl5pPr>
    <a:lvl6pPr marL="1645996" algn="l" defTabSz="658399" rtl="0" eaLnBrk="1" latinLnBrk="0" hangingPunct="1">
      <a:defRPr sz="864" kern="1200">
        <a:solidFill>
          <a:schemeClr val="tx1"/>
        </a:solidFill>
        <a:latin typeface="+mn-lt"/>
        <a:ea typeface="+mn-ea"/>
        <a:cs typeface="+mn-cs"/>
      </a:defRPr>
    </a:lvl6pPr>
    <a:lvl7pPr marL="1975195" algn="l" defTabSz="658399" rtl="0" eaLnBrk="1" latinLnBrk="0" hangingPunct="1">
      <a:defRPr sz="864" kern="1200">
        <a:solidFill>
          <a:schemeClr val="tx1"/>
        </a:solidFill>
        <a:latin typeface="+mn-lt"/>
        <a:ea typeface="+mn-ea"/>
        <a:cs typeface="+mn-cs"/>
      </a:defRPr>
    </a:lvl7pPr>
    <a:lvl8pPr marL="2304395" algn="l" defTabSz="658399" rtl="0" eaLnBrk="1" latinLnBrk="0" hangingPunct="1">
      <a:defRPr sz="864" kern="1200">
        <a:solidFill>
          <a:schemeClr val="tx1"/>
        </a:solidFill>
        <a:latin typeface="+mn-lt"/>
        <a:ea typeface="+mn-ea"/>
        <a:cs typeface="+mn-cs"/>
      </a:defRPr>
    </a:lvl8pPr>
    <a:lvl9pPr marL="2633594" algn="l" defTabSz="658399" rtl="0" eaLnBrk="1" latinLnBrk="0" hangingPunct="1">
      <a:defRPr sz="8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E7763-7AA7-4511-95D0-0DC176BB7E31}" type="slidenum">
              <a:rPr lang="en-ID" smtClean="0"/>
              <a:t>3</a:t>
            </a:fld>
            <a:endParaRPr lang="en-ID"/>
          </a:p>
        </p:txBody>
      </p:sp>
    </p:spTree>
    <p:extLst>
      <p:ext uri="{BB962C8B-B14F-4D97-AF65-F5344CB8AC3E}">
        <p14:creationId xmlns:p14="http://schemas.microsoft.com/office/powerpoint/2010/main" val="170254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E7763-7AA7-4511-95D0-0DC176BB7E31}" type="slidenum">
              <a:rPr lang="en-ID" smtClean="0"/>
              <a:t>4</a:t>
            </a:fld>
            <a:endParaRPr lang="en-ID"/>
          </a:p>
        </p:txBody>
      </p:sp>
    </p:spTree>
    <p:extLst>
      <p:ext uri="{BB962C8B-B14F-4D97-AF65-F5344CB8AC3E}">
        <p14:creationId xmlns:p14="http://schemas.microsoft.com/office/powerpoint/2010/main" val="232891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E7763-7AA7-4511-95D0-0DC176BB7E31}" type="slidenum">
              <a:rPr lang="en-ID" smtClean="0"/>
              <a:t>5</a:t>
            </a:fld>
            <a:endParaRPr lang="en-ID"/>
          </a:p>
        </p:txBody>
      </p:sp>
    </p:spTree>
    <p:extLst>
      <p:ext uri="{BB962C8B-B14F-4D97-AF65-F5344CB8AC3E}">
        <p14:creationId xmlns:p14="http://schemas.microsoft.com/office/powerpoint/2010/main" val="422615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EE7763-7AA7-4511-95D0-0DC176BB7E31}" type="slidenum">
              <a:rPr lang="en-ID" smtClean="0"/>
              <a:t>6</a:t>
            </a:fld>
            <a:endParaRPr lang="en-ID"/>
          </a:p>
        </p:txBody>
      </p:sp>
    </p:spTree>
    <p:extLst>
      <p:ext uri="{BB962C8B-B14F-4D97-AF65-F5344CB8AC3E}">
        <p14:creationId xmlns:p14="http://schemas.microsoft.com/office/powerpoint/2010/main" val="237695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E64C4299-0914-476C-932A-F79DEF511092}"/>
              </a:ext>
            </a:extLst>
          </p:cNvPr>
          <p:cNvSpPr>
            <a:spLocks noGrp="1"/>
          </p:cNvSpPr>
          <p:nvPr>
            <p:ph type="pic" sz="quarter" idx="10"/>
          </p:nvPr>
        </p:nvSpPr>
        <p:spPr>
          <a:xfrm>
            <a:off x="0" y="0"/>
            <a:ext cx="7677150" cy="4514850"/>
          </a:xfrm>
          <a:custGeom>
            <a:avLst/>
            <a:gdLst>
              <a:gd name="connsiteX0" fmla="*/ 0 w 7677150"/>
              <a:gd name="connsiteY0" fmla="*/ 0 h 4514850"/>
              <a:gd name="connsiteX1" fmla="*/ 7677150 w 7677150"/>
              <a:gd name="connsiteY1" fmla="*/ 0 h 4514850"/>
              <a:gd name="connsiteX2" fmla="*/ 7677150 w 7677150"/>
              <a:gd name="connsiteY2" fmla="*/ 4514850 h 4514850"/>
              <a:gd name="connsiteX3" fmla="*/ 0 w 7677150"/>
              <a:gd name="connsiteY3" fmla="*/ 4514850 h 4514850"/>
            </a:gdLst>
            <a:ahLst/>
            <a:cxnLst>
              <a:cxn ang="0">
                <a:pos x="connsiteX0" y="connsiteY0"/>
              </a:cxn>
              <a:cxn ang="0">
                <a:pos x="connsiteX1" y="connsiteY1"/>
              </a:cxn>
              <a:cxn ang="0">
                <a:pos x="connsiteX2" y="connsiteY2"/>
              </a:cxn>
              <a:cxn ang="0">
                <a:pos x="connsiteX3" y="connsiteY3"/>
              </a:cxn>
            </a:cxnLst>
            <a:rect l="l" t="t" r="r" b="b"/>
            <a:pathLst>
              <a:path w="7677150" h="4514850">
                <a:moveTo>
                  <a:pt x="0" y="0"/>
                </a:moveTo>
                <a:lnTo>
                  <a:pt x="7677150" y="0"/>
                </a:lnTo>
                <a:lnTo>
                  <a:pt x="7677150" y="4514850"/>
                </a:lnTo>
                <a:lnTo>
                  <a:pt x="0" y="451485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8550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Add3">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9931BA03-A6F9-411D-83CD-BFE453B0D2FF}"/>
              </a:ext>
            </a:extLst>
          </p:cNvPr>
          <p:cNvSpPr>
            <a:spLocks noGrp="1"/>
          </p:cNvSpPr>
          <p:nvPr>
            <p:ph type="pic" sz="quarter" idx="10"/>
          </p:nvPr>
        </p:nvSpPr>
        <p:spPr>
          <a:xfrm>
            <a:off x="2591595" y="956603"/>
            <a:ext cx="3291091" cy="3805897"/>
          </a:xfrm>
          <a:custGeom>
            <a:avLst/>
            <a:gdLst>
              <a:gd name="connsiteX0" fmla="*/ 0 w 3291091"/>
              <a:gd name="connsiteY0" fmla="*/ 0 h 3805897"/>
              <a:gd name="connsiteX1" fmla="*/ 3291091 w 3291091"/>
              <a:gd name="connsiteY1" fmla="*/ 0 h 3805897"/>
              <a:gd name="connsiteX2" fmla="*/ 3291091 w 3291091"/>
              <a:gd name="connsiteY2" fmla="*/ 3805897 h 3805897"/>
              <a:gd name="connsiteX3" fmla="*/ 0 w 3291091"/>
              <a:gd name="connsiteY3" fmla="*/ 3805897 h 3805897"/>
            </a:gdLst>
            <a:ahLst/>
            <a:cxnLst>
              <a:cxn ang="0">
                <a:pos x="connsiteX0" y="connsiteY0"/>
              </a:cxn>
              <a:cxn ang="0">
                <a:pos x="connsiteX1" y="connsiteY1"/>
              </a:cxn>
              <a:cxn ang="0">
                <a:pos x="connsiteX2" y="connsiteY2"/>
              </a:cxn>
              <a:cxn ang="0">
                <a:pos x="connsiteX3" y="connsiteY3"/>
              </a:cxn>
            </a:cxnLst>
            <a:rect l="l" t="t" r="r" b="b"/>
            <a:pathLst>
              <a:path w="3291091" h="3805897">
                <a:moveTo>
                  <a:pt x="0" y="0"/>
                </a:moveTo>
                <a:lnTo>
                  <a:pt x="3291091" y="0"/>
                </a:lnTo>
                <a:lnTo>
                  <a:pt x="3291091" y="3805897"/>
                </a:lnTo>
                <a:lnTo>
                  <a:pt x="0" y="3805897"/>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42037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9" name="PpHolder2">
            <a:extLst>
              <a:ext uri="{FF2B5EF4-FFF2-40B4-BE49-F238E27FC236}">
                <a16:creationId xmlns:a16="http://schemas.microsoft.com/office/drawing/2014/main" id="{81AA3776-1BF4-4A3D-A7CB-3778D01988BE}"/>
              </a:ext>
            </a:extLst>
          </p:cNvPr>
          <p:cNvSpPr>
            <a:spLocks noGrp="1"/>
          </p:cNvSpPr>
          <p:nvPr>
            <p:ph type="pic" sz="quarter" idx="11"/>
          </p:nvPr>
        </p:nvSpPr>
        <p:spPr>
          <a:xfrm>
            <a:off x="444501" y="2838450"/>
            <a:ext cx="2984501" cy="4019550"/>
          </a:xfrm>
          <a:custGeom>
            <a:avLst/>
            <a:gdLst>
              <a:gd name="connsiteX0" fmla="*/ 0 w 2984501"/>
              <a:gd name="connsiteY0" fmla="*/ 0 h 4019550"/>
              <a:gd name="connsiteX1" fmla="*/ 2984501 w 2984501"/>
              <a:gd name="connsiteY1" fmla="*/ 0 h 4019550"/>
              <a:gd name="connsiteX2" fmla="*/ 2984501 w 2984501"/>
              <a:gd name="connsiteY2" fmla="*/ 4019550 h 4019550"/>
              <a:gd name="connsiteX3" fmla="*/ 0 w 2984501"/>
              <a:gd name="connsiteY3" fmla="*/ 4019550 h 4019550"/>
            </a:gdLst>
            <a:ahLst/>
            <a:cxnLst>
              <a:cxn ang="0">
                <a:pos x="connsiteX0" y="connsiteY0"/>
              </a:cxn>
              <a:cxn ang="0">
                <a:pos x="connsiteX1" y="connsiteY1"/>
              </a:cxn>
              <a:cxn ang="0">
                <a:pos x="connsiteX2" y="connsiteY2"/>
              </a:cxn>
              <a:cxn ang="0">
                <a:pos x="connsiteX3" y="connsiteY3"/>
              </a:cxn>
            </a:cxnLst>
            <a:rect l="l" t="t" r="r" b="b"/>
            <a:pathLst>
              <a:path w="2984501" h="4019550">
                <a:moveTo>
                  <a:pt x="0" y="0"/>
                </a:moveTo>
                <a:lnTo>
                  <a:pt x="2984501" y="0"/>
                </a:lnTo>
                <a:lnTo>
                  <a:pt x="2984501" y="4019550"/>
                </a:lnTo>
                <a:lnTo>
                  <a:pt x="0" y="401955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
        <p:nvSpPr>
          <p:cNvPr id="7" name="PpHolder3">
            <a:extLst>
              <a:ext uri="{FF2B5EF4-FFF2-40B4-BE49-F238E27FC236}">
                <a16:creationId xmlns:a16="http://schemas.microsoft.com/office/drawing/2014/main" id="{58CF3710-804C-4314-856B-AA7B23414FB9}"/>
              </a:ext>
            </a:extLst>
          </p:cNvPr>
          <p:cNvSpPr>
            <a:spLocks noGrp="1"/>
          </p:cNvSpPr>
          <p:nvPr userDrawn="1">
            <p:ph type="pic" sz="quarter" idx="10"/>
          </p:nvPr>
        </p:nvSpPr>
        <p:spPr>
          <a:xfrm>
            <a:off x="8839200" y="978813"/>
            <a:ext cx="2628900" cy="2628900"/>
          </a:xfrm>
          <a:custGeom>
            <a:avLst/>
            <a:gdLst>
              <a:gd name="connsiteX0" fmla="*/ 0 w 2628900"/>
              <a:gd name="connsiteY0" fmla="*/ 0 h 2628900"/>
              <a:gd name="connsiteX1" fmla="*/ 2628900 w 2628900"/>
              <a:gd name="connsiteY1" fmla="*/ 0 h 2628900"/>
              <a:gd name="connsiteX2" fmla="*/ 2628900 w 2628900"/>
              <a:gd name="connsiteY2" fmla="*/ 2628900 h 2628900"/>
              <a:gd name="connsiteX3" fmla="*/ 0 w 2628900"/>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2628900" h="2628900">
                <a:moveTo>
                  <a:pt x="0" y="0"/>
                </a:moveTo>
                <a:lnTo>
                  <a:pt x="2628900" y="0"/>
                </a:lnTo>
                <a:lnTo>
                  <a:pt x="2628900" y="2628900"/>
                </a:lnTo>
                <a:lnTo>
                  <a:pt x="0" y="26289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0417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2DD5F634-AD9F-41EE-BAF8-6A65A0F04248}"/>
              </a:ext>
            </a:extLst>
          </p:cNvPr>
          <p:cNvSpPr>
            <a:spLocks noGrp="1"/>
          </p:cNvSpPr>
          <p:nvPr>
            <p:ph type="pic" sz="quarter" idx="10"/>
          </p:nvPr>
        </p:nvSpPr>
        <p:spPr>
          <a:xfrm>
            <a:off x="6457950" y="441325"/>
            <a:ext cx="3409950" cy="5159376"/>
          </a:xfrm>
          <a:custGeom>
            <a:avLst/>
            <a:gdLst>
              <a:gd name="connsiteX0" fmla="*/ 0 w 3409950"/>
              <a:gd name="connsiteY0" fmla="*/ 0 h 5159376"/>
              <a:gd name="connsiteX1" fmla="*/ 3409950 w 3409950"/>
              <a:gd name="connsiteY1" fmla="*/ 0 h 5159376"/>
              <a:gd name="connsiteX2" fmla="*/ 3409950 w 3409950"/>
              <a:gd name="connsiteY2" fmla="*/ 5159376 h 5159376"/>
              <a:gd name="connsiteX3" fmla="*/ 0 w 3409950"/>
              <a:gd name="connsiteY3" fmla="*/ 5159376 h 5159376"/>
            </a:gdLst>
            <a:ahLst/>
            <a:cxnLst>
              <a:cxn ang="0">
                <a:pos x="connsiteX0" y="connsiteY0"/>
              </a:cxn>
              <a:cxn ang="0">
                <a:pos x="connsiteX1" y="connsiteY1"/>
              </a:cxn>
              <a:cxn ang="0">
                <a:pos x="connsiteX2" y="connsiteY2"/>
              </a:cxn>
              <a:cxn ang="0">
                <a:pos x="connsiteX3" y="connsiteY3"/>
              </a:cxn>
            </a:cxnLst>
            <a:rect l="l" t="t" r="r" b="b"/>
            <a:pathLst>
              <a:path w="3409950" h="5159376">
                <a:moveTo>
                  <a:pt x="0" y="0"/>
                </a:moveTo>
                <a:lnTo>
                  <a:pt x="3409950" y="0"/>
                </a:lnTo>
                <a:lnTo>
                  <a:pt x="3409950" y="5159376"/>
                </a:lnTo>
                <a:lnTo>
                  <a:pt x="0" y="515937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159882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8A973F7C-1953-4531-8C79-D7F6F6DE3713}"/>
              </a:ext>
            </a:extLst>
          </p:cNvPr>
          <p:cNvSpPr>
            <a:spLocks noGrp="1"/>
          </p:cNvSpPr>
          <p:nvPr>
            <p:ph type="pic" sz="quarter" idx="10"/>
          </p:nvPr>
        </p:nvSpPr>
        <p:spPr>
          <a:xfrm>
            <a:off x="-12699" y="4400551"/>
            <a:ext cx="12206289" cy="2473324"/>
          </a:xfrm>
          <a:custGeom>
            <a:avLst/>
            <a:gdLst>
              <a:gd name="connsiteX0" fmla="*/ 0 w 12206289"/>
              <a:gd name="connsiteY0" fmla="*/ 0 h 2473324"/>
              <a:gd name="connsiteX1" fmla="*/ 12206289 w 12206289"/>
              <a:gd name="connsiteY1" fmla="*/ 0 h 2473324"/>
              <a:gd name="connsiteX2" fmla="*/ 12206289 w 12206289"/>
              <a:gd name="connsiteY2" fmla="*/ 2473324 h 2473324"/>
              <a:gd name="connsiteX3" fmla="*/ 0 w 12206289"/>
              <a:gd name="connsiteY3" fmla="*/ 2473324 h 2473324"/>
            </a:gdLst>
            <a:ahLst/>
            <a:cxnLst>
              <a:cxn ang="0">
                <a:pos x="connsiteX0" y="connsiteY0"/>
              </a:cxn>
              <a:cxn ang="0">
                <a:pos x="connsiteX1" y="connsiteY1"/>
              </a:cxn>
              <a:cxn ang="0">
                <a:pos x="connsiteX2" y="connsiteY2"/>
              </a:cxn>
              <a:cxn ang="0">
                <a:pos x="connsiteX3" y="connsiteY3"/>
              </a:cxn>
            </a:cxnLst>
            <a:rect l="l" t="t" r="r" b="b"/>
            <a:pathLst>
              <a:path w="12206289" h="2473324">
                <a:moveTo>
                  <a:pt x="0" y="0"/>
                </a:moveTo>
                <a:lnTo>
                  <a:pt x="12206289" y="0"/>
                </a:lnTo>
                <a:lnTo>
                  <a:pt x="12206289" y="2473324"/>
                </a:lnTo>
                <a:lnTo>
                  <a:pt x="0" y="2473324"/>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12215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C90EC94F-BBE9-4AA1-BFF8-1FEA2900D807}"/>
              </a:ext>
            </a:extLst>
          </p:cNvPr>
          <p:cNvSpPr>
            <a:spLocks noGrp="1"/>
          </p:cNvSpPr>
          <p:nvPr>
            <p:ph type="pic" sz="quarter" idx="10"/>
          </p:nvPr>
        </p:nvSpPr>
        <p:spPr>
          <a:xfrm>
            <a:off x="9155290" y="1223385"/>
            <a:ext cx="3037123" cy="5634615"/>
          </a:xfrm>
          <a:custGeom>
            <a:avLst/>
            <a:gdLst>
              <a:gd name="connsiteX0" fmla="*/ 0 w 3037123"/>
              <a:gd name="connsiteY0" fmla="*/ 0 h 5634615"/>
              <a:gd name="connsiteX1" fmla="*/ 3037123 w 3037123"/>
              <a:gd name="connsiteY1" fmla="*/ 0 h 5634615"/>
              <a:gd name="connsiteX2" fmla="*/ 3037123 w 3037123"/>
              <a:gd name="connsiteY2" fmla="*/ 5634615 h 5634615"/>
              <a:gd name="connsiteX3" fmla="*/ 0 w 3037123"/>
              <a:gd name="connsiteY3" fmla="*/ 5634615 h 5634615"/>
            </a:gdLst>
            <a:ahLst/>
            <a:cxnLst>
              <a:cxn ang="0">
                <a:pos x="connsiteX0" y="connsiteY0"/>
              </a:cxn>
              <a:cxn ang="0">
                <a:pos x="connsiteX1" y="connsiteY1"/>
              </a:cxn>
              <a:cxn ang="0">
                <a:pos x="connsiteX2" y="connsiteY2"/>
              </a:cxn>
              <a:cxn ang="0">
                <a:pos x="connsiteX3" y="connsiteY3"/>
              </a:cxn>
            </a:cxnLst>
            <a:rect l="l" t="t" r="r" b="b"/>
            <a:pathLst>
              <a:path w="3037123" h="5634615">
                <a:moveTo>
                  <a:pt x="0" y="0"/>
                </a:moveTo>
                <a:lnTo>
                  <a:pt x="3037123" y="0"/>
                </a:lnTo>
                <a:lnTo>
                  <a:pt x="3037123" y="5634615"/>
                </a:lnTo>
                <a:lnTo>
                  <a:pt x="0" y="563461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343059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5" name="PpHolder6">
            <a:extLst>
              <a:ext uri="{FF2B5EF4-FFF2-40B4-BE49-F238E27FC236}">
                <a16:creationId xmlns:a16="http://schemas.microsoft.com/office/drawing/2014/main" id="{F497E35C-6DD8-4AA5-B8E6-4F6AD0659B79}"/>
              </a:ext>
            </a:extLst>
          </p:cNvPr>
          <p:cNvSpPr>
            <a:spLocks noGrp="1"/>
          </p:cNvSpPr>
          <p:nvPr>
            <p:ph type="pic" sz="quarter" idx="10"/>
          </p:nvPr>
        </p:nvSpPr>
        <p:spPr>
          <a:xfrm>
            <a:off x="6096794" y="2466458"/>
            <a:ext cx="6096794" cy="4391542"/>
          </a:xfrm>
          <a:custGeom>
            <a:avLst/>
            <a:gdLst>
              <a:gd name="connsiteX0" fmla="*/ 0 w 6096794"/>
              <a:gd name="connsiteY0" fmla="*/ 0 h 4391542"/>
              <a:gd name="connsiteX1" fmla="*/ 6096794 w 6096794"/>
              <a:gd name="connsiteY1" fmla="*/ 0 h 4391542"/>
              <a:gd name="connsiteX2" fmla="*/ 6096794 w 6096794"/>
              <a:gd name="connsiteY2" fmla="*/ 4391542 h 4391542"/>
              <a:gd name="connsiteX3" fmla="*/ 0 w 6096794"/>
              <a:gd name="connsiteY3" fmla="*/ 4391542 h 4391542"/>
            </a:gdLst>
            <a:ahLst/>
            <a:cxnLst>
              <a:cxn ang="0">
                <a:pos x="connsiteX0" y="connsiteY0"/>
              </a:cxn>
              <a:cxn ang="0">
                <a:pos x="connsiteX1" y="connsiteY1"/>
              </a:cxn>
              <a:cxn ang="0">
                <a:pos x="connsiteX2" y="connsiteY2"/>
              </a:cxn>
              <a:cxn ang="0">
                <a:pos x="connsiteX3" y="connsiteY3"/>
              </a:cxn>
            </a:cxnLst>
            <a:rect l="l" t="t" r="r" b="b"/>
            <a:pathLst>
              <a:path w="6096794" h="4391542">
                <a:moveTo>
                  <a:pt x="0" y="0"/>
                </a:moveTo>
                <a:lnTo>
                  <a:pt x="6096794" y="0"/>
                </a:lnTo>
                <a:lnTo>
                  <a:pt x="6096794" y="4391542"/>
                </a:lnTo>
                <a:lnTo>
                  <a:pt x="0" y="4391542"/>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27959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3" r:id="rId3"/>
    <p:sldLayoutId id="2147483694" r:id="rId4"/>
    <p:sldLayoutId id="2147483696" r:id="rId5"/>
    <p:sldLayoutId id="2147483697" r:id="rId6"/>
    <p:sldLayoutId id="2147483698" r:id="rId7"/>
    <p:sldLayoutId id="2147483702" r:id="rId8"/>
  </p:sldLayoutIdLst>
  <p:txStyles>
    <p:titleStyle>
      <a:lvl1pPr algn="l" defTabSz="914065"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17" indent="-228517" algn="l" defTabSz="9140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8" indent="-228517" algn="l" defTabSz="9140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95" indent="-228517" algn="l" defTabSz="9140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4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7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76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89"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2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55"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65" rtl="0" eaLnBrk="1" latinLnBrk="0" hangingPunct="1">
        <a:defRPr sz="1800" kern="1200">
          <a:solidFill>
            <a:schemeClr val="tx1"/>
          </a:solidFill>
          <a:latin typeface="+mn-lt"/>
          <a:ea typeface="+mn-ea"/>
          <a:cs typeface="+mn-cs"/>
        </a:defRPr>
      </a:lvl1pPr>
      <a:lvl2pPr marL="457032" algn="l" defTabSz="914065" rtl="0" eaLnBrk="1" latinLnBrk="0" hangingPunct="1">
        <a:defRPr sz="1800" kern="1200">
          <a:solidFill>
            <a:schemeClr val="tx1"/>
          </a:solidFill>
          <a:latin typeface="+mn-lt"/>
          <a:ea typeface="+mn-ea"/>
          <a:cs typeface="+mn-cs"/>
        </a:defRPr>
      </a:lvl2pPr>
      <a:lvl3pPr marL="914065" algn="l" defTabSz="914065" rtl="0" eaLnBrk="1" latinLnBrk="0" hangingPunct="1">
        <a:defRPr sz="1800" kern="1200">
          <a:solidFill>
            <a:schemeClr val="tx1"/>
          </a:solidFill>
          <a:latin typeface="+mn-lt"/>
          <a:ea typeface="+mn-ea"/>
          <a:cs typeface="+mn-cs"/>
        </a:defRPr>
      </a:lvl3pPr>
      <a:lvl4pPr marL="1371098" algn="l" defTabSz="914065" rtl="0" eaLnBrk="1" latinLnBrk="0" hangingPunct="1">
        <a:defRPr sz="1800" kern="1200">
          <a:solidFill>
            <a:schemeClr val="tx1"/>
          </a:solidFill>
          <a:latin typeface="+mn-lt"/>
          <a:ea typeface="+mn-ea"/>
          <a:cs typeface="+mn-cs"/>
        </a:defRPr>
      </a:lvl4pPr>
      <a:lvl5pPr marL="1828131" algn="l" defTabSz="914065" rtl="0" eaLnBrk="1" latinLnBrk="0" hangingPunct="1">
        <a:defRPr sz="1800" kern="1200">
          <a:solidFill>
            <a:schemeClr val="tx1"/>
          </a:solidFill>
          <a:latin typeface="+mn-lt"/>
          <a:ea typeface="+mn-ea"/>
          <a:cs typeface="+mn-cs"/>
        </a:defRPr>
      </a:lvl5pPr>
      <a:lvl6pPr marL="2285160" algn="l" defTabSz="914065" rtl="0" eaLnBrk="1" latinLnBrk="0" hangingPunct="1">
        <a:defRPr sz="1800" kern="1200">
          <a:solidFill>
            <a:schemeClr val="tx1"/>
          </a:solidFill>
          <a:latin typeface="+mn-lt"/>
          <a:ea typeface="+mn-ea"/>
          <a:cs typeface="+mn-cs"/>
        </a:defRPr>
      </a:lvl6pPr>
      <a:lvl7pPr marL="2742221" algn="l" defTabSz="914065" rtl="0" eaLnBrk="1" latinLnBrk="0" hangingPunct="1">
        <a:defRPr sz="1800" kern="1200">
          <a:solidFill>
            <a:schemeClr val="tx1"/>
          </a:solidFill>
          <a:latin typeface="+mn-lt"/>
          <a:ea typeface="+mn-ea"/>
          <a:cs typeface="+mn-cs"/>
        </a:defRPr>
      </a:lvl7pPr>
      <a:lvl8pPr marL="3199280" algn="l" defTabSz="914065" rtl="0" eaLnBrk="1" latinLnBrk="0" hangingPunct="1">
        <a:defRPr sz="1800" kern="1200">
          <a:solidFill>
            <a:schemeClr val="tx1"/>
          </a:solidFill>
          <a:latin typeface="+mn-lt"/>
          <a:ea typeface="+mn-ea"/>
          <a:cs typeface="+mn-cs"/>
        </a:defRPr>
      </a:lvl8pPr>
      <a:lvl9pPr marL="3656312" algn="l" defTabSz="91406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p15:clr>
            <a:srgbClr val="F26B43"/>
          </p15:clr>
        </p15:guide>
        <p15:guide id="2" pos="280">
          <p15:clr>
            <a:srgbClr val="F26B43"/>
          </p15:clr>
        </p15:guide>
        <p15:guide id="3" pos="7401">
          <p15:clr>
            <a:srgbClr val="F26B43"/>
          </p15:clr>
        </p15:guide>
        <p15:guide id="4" orient="horz" pos="2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emf"/><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A70AEF1-9B14-4CE1-B1D2-CF7AE0FEA891}"/>
              </a:ext>
            </a:extLst>
          </p:cNvPr>
          <p:cNvSpPr/>
          <p:nvPr/>
        </p:nvSpPr>
        <p:spPr>
          <a:xfrm>
            <a:off x="2247900" y="3341079"/>
            <a:ext cx="9525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7DEC6F66-F2B0-4B5E-8822-BA06E08B6CA9}"/>
              </a:ext>
            </a:extLst>
          </p:cNvPr>
          <p:cNvSpPr/>
          <p:nvPr/>
        </p:nvSpPr>
        <p:spPr>
          <a:xfrm>
            <a:off x="0" y="3817329"/>
            <a:ext cx="2724150" cy="30406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 name="Group 8">
            <a:extLst>
              <a:ext uri="{FF2B5EF4-FFF2-40B4-BE49-F238E27FC236}">
                <a16:creationId xmlns:a16="http://schemas.microsoft.com/office/drawing/2014/main" id="{C655D120-4E31-4EBD-9834-CC8D70ECC71B}"/>
              </a:ext>
            </a:extLst>
          </p:cNvPr>
          <p:cNvGrpSpPr/>
          <p:nvPr/>
        </p:nvGrpSpPr>
        <p:grpSpPr>
          <a:xfrm>
            <a:off x="239237" y="4100747"/>
            <a:ext cx="2199163" cy="938752"/>
            <a:chOff x="563087" y="4100747"/>
            <a:chExt cx="2199163" cy="938752"/>
          </a:xfrm>
        </p:grpSpPr>
        <p:sp>
          <p:nvSpPr>
            <p:cNvPr id="4" name="Left Text Body">
              <a:extLst>
                <a:ext uri="{FF2B5EF4-FFF2-40B4-BE49-F238E27FC236}">
                  <a16:creationId xmlns:a16="http://schemas.microsoft.com/office/drawing/2014/main" id="{414DCFEA-A64A-45C3-BF24-35EA75DD3AC3}"/>
                </a:ext>
              </a:extLst>
            </p:cNvPr>
            <p:cNvSpPr txBox="1"/>
            <p:nvPr/>
          </p:nvSpPr>
          <p:spPr>
            <a:xfrm>
              <a:off x="563087" y="4516279"/>
              <a:ext cx="2199163" cy="523220"/>
            </a:xfrm>
            <a:prstGeom prst="rect">
              <a:avLst/>
            </a:prstGeom>
            <a:noFill/>
          </p:spPr>
          <p:txBody>
            <a:bodyPr wrap="square" lIns="0" tIns="0" rIns="0" bIns="0" rtlCol="0">
              <a:spAutoFit/>
            </a:bodyPr>
            <a:lstStyle>
              <a:defPPr>
                <a:defRPr lang="en-US"/>
              </a:defPPr>
              <a:lvl1pPr algn="just">
                <a:lnSpc>
                  <a:spcPct val="150000"/>
                </a:lnSpc>
                <a:defRPr sz="1200">
                  <a:solidFill>
                    <a:schemeClr val="tx1">
                      <a:lumMod val="50000"/>
                      <a:lumOff val="50000"/>
                    </a:schemeClr>
                  </a:solidFill>
                </a:defRPr>
              </a:lvl1pPr>
            </a:lstStyle>
            <a:p>
              <a:pPr algn="r"/>
              <a:r>
                <a:rPr lang="en-US" i="1" dirty="0"/>
                <a:t>Vice President, Academic Affairs,</a:t>
              </a:r>
            </a:p>
            <a:p>
              <a:pPr algn="r"/>
              <a:r>
                <a:rPr lang="en-US" i="1" dirty="0"/>
                <a:t> Santa Ana College</a:t>
              </a:r>
              <a:endParaRPr lang="en-ID" i="1" dirty="0"/>
            </a:p>
          </p:txBody>
        </p:sp>
        <p:sp>
          <p:nvSpPr>
            <p:cNvPr id="5" name="LeftSub">
              <a:extLst>
                <a:ext uri="{FF2B5EF4-FFF2-40B4-BE49-F238E27FC236}">
                  <a16:creationId xmlns:a16="http://schemas.microsoft.com/office/drawing/2014/main" id="{41D53559-8BB2-42B6-ACB3-99606518D162}"/>
                </a:ext>
              </a:extLst>
            </p:cNvPr>
            <p:cNvSpPr txBox="1"/>
            <p:nvPr/>
          </p:nvSpPr>
          <p:spPr>
            <a:xfrm>
              <a:off x="1170872" y="4100747"/>
              <a:ext cx="1591378" cy="287258"/>
            </a:xfrm>
            <a:prstGeom prst="rect">
              <a:avLst/>
            </a:prstGeom>
            <a:noFill/>
          </p:spPr>
          <p:txBody>
            <a:bodyPr wrap="square" lIns="0" tIns="0" rIns="0" bIns="0" rtlCol="0">
              <a:spAutoFit/>
            </a:bodyPr>
            <a:lstStyle>
              <a:defPPr>
                <a:defRPr lang="en-US"/>
              </a:defPPr>
              <a:lvl1pPr>
                <a:lnSpc>
                  <a:spcPct val="150000"/>
                </a:lnSpc>
                <a:defRPr sz="1200" b="1">
                  <a:solidFill>
                    <a:schemeClr val="tx1">
                      <a:lumMod val="65000"/>
                      <a:lumOff val="35000"/>
                    </a:schemeClr>
                  </a:solidFill>
                </a:defRPr>
              </a:lvl1pPr>
            </a:lstStyle>
            <a:p>
              <a:pPr algn="r"/>
              <a:r>
                <a:rPr lang="en-ID" sz="1400" dirty="0" err="1"/>
                <a:t>Dr.</a:t>
              </a:r>
              <a:r>
                <a:rPr lang="en-ID" sz="1400" dirty="0"/>
                <a:t> Jeffrey Lamb</a:t>
              </a:r>
            </a:p>
          </p:txBody>
        </p:sp>
        <p:cxnSp>
          <p:nvCxnSpPr>
            <p:cNvPr id="6" name="Straight Connector 5">
              <a:extLst>
                <a:ext uri="{FF2B5EF4-FFF2-40B4-BE49-F238E27FC236}">
                  <a16:creationId xmlns:a16="http://schemas.microsoft.com/office/drawing/2014/main" id="{71BE0E7C-CC9A-4578-A1EE-2DE34BA9CB90}"/>
                </a:ext>
              </a:extLst>
            </p:cNvPr>
            <p:cNvCxnSpPr>
              <a:cxnSpLocks/>
            </p:cNvCxnSpPr>
            <p:nvPr/>
          </p:nvCxnSpPr>
          <p:spPr>
            <a:xfrm>
              <a:off x="1299112" y="4479838"/>
              <a:ext cx="1463138"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4" name="Justify Text Body">
            <a:extLst>
              <a:ext uri="{FF2B5EF4-FFF2-40B4-BE49-F238E27FC236}">
                <a16:creationId xmlns:a16="http://schemas.microsoft.com/office/drawing/2014/main" id="{706F50D0-9EC9-4CA6-BEE2-F4FDA0C34DDA}"/>
              </a:ext>
            </a:extLst>
          </p:cNvPr>
          <p:cNvSpPr txBox="1"/>
          <p:nvPr/>
        </p:nvSpPr>
        <p:spPr>
          <a:xfrm>
            <a:off x="4106174" y="2402326"/>
            <a:ext cx="7074053" cy="1805623"/>
          </a:xfrm>
          <a:prstGeom prst="rect">
            <a:avLst/>
          </a:prstGeom>
          <a:noFill/>
        </p:spPr>
        <p:txBody>
          <a:bodyPr wrap="square" lIns="0" tIns="0" rIns="0" bIns="0" rtlCol="0">
            <a:spAutoFit/>
          </a:bodyPr>
          <a:lstStyle/>
          <a:p>
            <a:pPr algn="r">
              <a:lnSpc>
                <a:spcPct val="150000"/>
              </a:lnSpc>
            </a:pPr>
            <a:r>
              <a:rPr lang="en-US" sz="1600" dirty="0">
                <a:solidFill>
                  <a:schemeClr val="tx1">
                    <a:lumMod val="50000"/>
                    <a:lumOff val="50000"/>
                  </a:schemeClr>
                </a:solidFill>
              </a:rPr>
              <a:t>In November 2021, Santa Ana College sent a letter of interest to the California Community Colleges related to the Institutional Effective Partnership Initiative (IEPI) Grant.  The initiative dispatches a Partnership Resource Team (PRT) to visit colleges and assist in strengthening the institution.  Santa Ana College was approved and chosen for a visit in Spring 2022. </a:t>
            </a:r>
            <a:endParaRPr lang="en-ID" sz="1600" dirty="0">
              <a:solidFill>
                <a:schemeClr val="tx1">
                  <a:lumMod val="50000"/>
                  <a:lumOff val="50000"/>
                </a:schemeClr>
              </a:solidFill>
            </a:endParaRPr>
          </a:p>
        </p:txBody>
      </p:sp>
      <p:sp>
        <p:nvSpPr>
          <p:cNvPr id="15" name="TextBox 14">
            <a:extLst>
              <a:ext uri="{FF2B5EF4-FFF2-40B4-BE49-F238E27FC236}">
                <a16:creationId xmlns:a16="http://schemas.microsoft.com/office/drawing/2014/main" id="{B5253C44-7F13-420E-A3CB-7836D6B92E97}"/>
              </a:ext>
            </a:extLst>
          </p:cNvPr>
          <p:cNvSpPr txBox="1"/>
          <p:nvPr/>
        </p:nvSpPr>
        <p:spPr>
          <a:xfrm>
            <a:off x="4106174" y="1289157"/>
            <a:ext cx="7074052" cy="861774"/>
          </a:xfrm>
          <a:prstGeom prst="rect">
            <a:avLst/>
          </a:prstGeom>
          <a:noFill/>
        </p:spPr>
        <p:txBody>
          <a:bodyPr wrap="none" lIns="0" tIns="0" rIns="0" bIns="0" rtlCol="0">
            <a:spAutoFit/>
          </a:bodyPr>
          <a:lstStyle/>
          <a:p>
            <a:pPr algn="r"/>
            <a:r>
              <a:rPr lang="en-US" sz="2800" dirty="0">
                <a:solidFill>
                  <a:schemeClr val="tx1">
                    <a:lumMod val="75000"/>
                    <a:lumOff val="25000"/>
                  </a:schemeClr>
                </a:solidFill>
                <a:latin typeface="+mj-lt"/>
              </a:rPr>
              <a:t>SANTA ANA COLLEGE</a:t>
            </a:r>
          </a:p>
          <a:p>
            <a:pPr algn="r"/>
            <a:r>
              <a:rPr lang="en-US" sz="2800" dirty="0">
                <a:solidFill>
                  <a:schemeClr val="accent1"/>
                </a:solidFill>
                <a:latin typeface="+mj-lt"/>
              </a:rPr>
              <a:t>PARTNERSHIP RESOURCE TEAM VISIT</a:t>
            </a:r>
          </a:p>
        </p:txBody>
      </p:sp>
      <p:sp>
        <p:nvSpPr>
          <p:cNvPr id="39" name="Rectangle 38">
            <a:extLst>
              <a:ext uri="{FF2B5EF4-FFF2-40B4-BE49-F238E27FC236}">
                <a16:creationId xmlns:a16="http://schemas.microsoft.com/office/drawing/2014/main" id="{94A36B00-4E95-5B4A-B036-CA8805592D24}"/>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0" name="Picture 39">
            <a:extLst>
              <a:ext uri="{FF2B5EF4-FFF2-40B4-BE49-F238E27FC236}">
                <a16:creationId xmlns:a16="http://schemas.microsoft.com/office/drawing/2014/main" id="{F102930F-71A7-8146-9970-FE1E6E1BC7DD}"/>
              </a:ext>
            </a:extLst>
          </p:cNvPr>
          <p:cNvPicPr>
            <a:picLocks noChangeAspect="1"/>
          </p:cNvPicPr>
          <p:nvPr/>
        </p:nvPicPr>
        <p:blipFill>
          <a:blip r:embed="rId2"/>
          <a:stretch>
            <a:fillRect/>
          </a:stretch>
        </p:blipFill>
        <p:spPr>
          <a:xfrm>
            <a:off x="229885" y="63281"/>
            <a:ext cx="2744963" cy="412389"/>
          </a:xfrm>
          <a:prstGeom prst="rect">
            <a:avLst/>
          </a:prstGeom>
        </p:spPr>
      </p:pic>
      <p:sp>
        <p:nvSpPr>
          <p:cNvPr id="41" name="Grand Title">
            <a:extLst>
              <a:ext uri="{FF2B5EF4-FFF2-40B4-BE49-F238E27FC236}">
                <a16:creationId xmlns:a16="http://schemas.microsoft.com/office/drawing/2014/main" id="{D85F66A6-8AB4-734C-93E2-B6D231CF808B}"/>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
        <p:nvSpPr>
          <p:cNvPr id="11" name="Rectangle 2">
            <a:extLst>
              <a:ext uri="{FF2B5EF4-FFF2-40B4-BE49-F238E27FC236}">
                <a16:creationId xmlns:a16="http://schemas.microsoft.com/office/drawing/2014/main" id="{1A782C1B-A7FA-48AB-B815-A6826C83F763}"/>
              </a:ext>
            </a:extLst>
          </p:cNvPr>
          <p:cNvSpPr>
            <a:spLocks noChangeArrowheads="1"/>
          </p:cNvSpPr>
          <p:nvPr/>
        </p:nvSpPr>
        <p:spPr bwMode="auto">
          <a:xfrm>
            <a:off x="4828638" y="4460882"/>
            <a:ext cx="12193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1BA9B37F-8E60-4D64-8CF4-BD3E74F4F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138" y="4918082"/>
            <a:ext cx="6410325"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62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able&#10;&#10;Description automatically generated">
            <a:extLst>
              <a:ext uri="{FF2B5EF4-FFF2-40B4-BE49-F238E27FC236}">
                <a16:creationId xmlns:a16="http://schemas.microsoft.com/office/drawing/2014/main" id="{AA74505A-F037-46F8-A34D-DDFD64D8C74A}"/>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3392" b="33290"/>
          <a:stretch/>
        </p:blipFill>
        <p:spPr>
          <a:xfrm>
            <a:off x="4680965" y="3182276"/>
            <a:ext cx="7512623" cy="3675724"/>
          </a:xfrm>
        </p:spPr>
      </p:pic>
      <p:sp>
        <p:nvSpPr>
          <p:cNvPr id="23" name="TextBox 22">
            <a:extLst>
              <a:ext uri="{FF2B5EF4-FFF2-40B4-BE49-F238E27FC236}">
                <a16:creationId xmlns:a16="http://schemas.microsoft.com/office/drawing/2014/main" id="{1264E25C-A8BA-4804-BDDD-E1DFDF40B068}"/>
              </a:ext>
            </a:extLst>
          </p:cNvPr>
          <p:cNvSpPr txBox="1"/>
          <p:nvPr/>
        </p:nvSpPr>
        <p:spPr>
          <a:xfrm>
            <a:off x="3431306" y="873502"/>
            <a:ext cx="5330975" cy="430887"/>
          </a:xfrm>
          <a:prstGeom prst="rect">
            <a:avLst/>
          </a:prstGeom>
          <a:noFill/>
        </p:spPr>
        <p:txBody>
          <a:bodyPr wrap="square" lIns="0" tIns="0" rIns="0" bIns="0" rtlCol="0">
            <a:spAutoFit/>
          </a:bodyPr>
          <a:lstStyle/>
          <a:p>
            <a:pPr algn="ctr"/>
            <a:r>
              <a:rPr lang="en-US" sz="2800" dirty="0">
                <a:solidFill>
                  <a:schemeClr val="tx1">
                    <a:lumMod val="75000"/>
                    <a:lumOff val="25000"/>
                  </a:schemeClr>
                </a:solidFill>
                <a:latin typeface="+mj-lt"/>
              </a:rPr>
              <a:t>FOLLOW-UP TO VISIT ONE</a:t>
            </a:r>
            <a:endParaRPr lang="en-US" sz="2800" dirty="0">
              <a:solidFill>
                <a:schemeClr val="accent1"/>
              </a:solidFill>
              <a:latin typeface="+mj-lt"/>
            </a:endParaRPr>
          </a:p>
        </p:txBody>
      </p:sp>
      <p:sp>
        <p:nvSpPr>
          <p:cNvPr id="28" name="Justify Text Body">
            <a:extLst>
              <a:ext uri="{FF2B5EF4-FFF2-40B4-BE49-F238E27FC236}">
                <a16:creationId xmlns:a16="http://schemas.microsoft.com/office/drawing/2014/main" id="{331438F5-58AA-4661-A62A-733A4C4241D1}"/>
              </a:ext>
            </a:extLst>
          </p:cNvPr>
          <p:cNvSpPr txBox="1"/>
          <p:nvPr/>
        </p:nvSpPr>
        <p:spPr>
          <a:xfrm>
            <a:off x="304800" y="1535671"/>
            <a:ext cx="6816435" cy="2193742"/>
          </a:xfrm>
          <a:prstGeom prst="rect">
            <a:avLst/>
          </a:prstGeom>
          <a:noFill/>
        </p:spPr>
        <p:txBody>
          <a:bodyPr wrap="square" lIns="0" tIns="0" rIns="0" bIns="0" rtlCol="0">
            <a:spAutoFit/>
          </a:bodyPr>
          <a:lstStyle/>
          <a:p>
            <a:pPr marL="171450" indent="-171450">
              <a:lnSpc>
                <a:spcPct val="114000"/>
              </a:lnSpc>
              <a:buFont typeface="Arial" panose="020B0604020202020204" pitchFamily="34" charset="0"/>
              <a:buChar char="•"/>
            </a:pPr>
            <a:r>
              <a:rPr lang="en-US" sz="1400" dirty="0">
                <a:solidFill>
                  <a:schemeClr val="tx1">
                    <a:lumMod val="50000"/>
                    <a:lumOff val="50000"/>
                  </a:schemeClr>
                </a:solidFill>
              </a:rPr>
              <a:t>The PRT prepares and submits the written Summary of Initial Visit within two weeks of the visit, if at all possible.  This document summarizes what the PRT heard during the visit: ideas expressed by institutional personnel, along with activities that the institution has already undertaken to address its Areas of Focus, if any.  It does not contain findings, conclusions, suggestions, recommendations, or prescriptions.</a:t>
            </a:r>
          </a:p>
          <a:p>
            <a:pPr marL="171450" indent="-171450">
              <a:lnSpc>
                <a:spcPct val="114000"/>
              </a:lnSpc>
              <a:buFont typeface="Arial" panose="020B0604020202020204" pitchFamily="34" charset="0"/>
              <a:buChar char="•"/>
            </a:pPr>
            <a:r>
              <a:rPr lang="en-US" sz="1400" dirty="0">
                <a:solidFill>
                  <a:schemeClr val="tx1">
                    <a:lumMod val="50000"/>
                    <a:lumOff val="50000"/>
                  </a:schemeClr>
                </a:solidFill>
              </a:rPr>
              <a:t>The PRT Lead forwards any request for additional documentation to the institutional point persons.</a:t>
            </a:r>
          </a:p>
          <a:p>
            <a:pPr marL="171450" indent="-171450">
              <a:lnSpc>
                <a:spcPct val="114000"/>
              </a:lnSpc>
              <a:buFont typeface="Arial" panose="020B0604020202020204" pitchFamily="34" charset="0"/>
              <a:buChar char="•"/>
            </a:pPr>
            <a:r>
              <a:rPr lang="en-US" sz="1400" dirty="0">
                <a:solidFill>
                  <a:schemeClr val="tx1">
                    <a:lumMod val="50000"/>
                    <a:lumOff val="50000"/>
                  </a:schemeClr>
                </a:solidFill>
              </a:rPr>
              <a:t>The CEO, point persons, and others who had substantial interaction </a:t>
            </a:r>
            <a:br>
              <a:rPr lang="en-US" sz="1400" dirty="0">
                <a:solidFill>
                  <a:schemeClr val="tx1">
                    <a:lumMod val="50000"/>
                    <a:lumOff val="50000"/>
                  </a:schemeClr>
                </a:solidFill>
              </a:rPr>
            </a:br>
            <a:r>
              <a:rPr lang="en-US" sz="1400" dirty="0">
                <a:solidFill>
                  <a:schemeClr val="tx1">
                    <a:lumMod val="50000"/>
                    <a:lumOff val="50000"/>
                  </a:schemeClr>
                </a:solidFill>
              </a:rPr>
              <a:t>with the PRT are asked to participate in the post-visit evaluation.</a:t>
            </a:r>
          </a:p>
        </p:txBody>
      </p:sp>
      <p:sp>
        <p:nvSpPr>
          <p:cNvPr id="31" name="Rectangle 30">
            <a:extLst>
              <a:ext uri="{FF2B5EF4-FFF2-40B4-BE49-F238E27FC236}">
                <a16:creationId xmlns:a16="http://schemas.microsoft.com/office/drawing/2014/main" id="{CC3A43C4-CFD6-C94E-91B8-5ED41F14B8BE}"/>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2" name="Picture 31">
            <a:extLst>
              <a:ext uri="{FF2B5EF4-FFF2-40B4-BE49-F238E27FC236}">
                <a16:creationId xmlns:a16="http://schemas.microsoft.com/office/drawing/2014/main" id="{4E333BCC-C464-AC44-8D44-BE6F6373D49F}"/>
              </a:ext>
            </a:extLst>
          </p:cNvPr>
          <p:cNvPicPr>
            <a:picLocks noChangeAspect="1"/>
          </p:cNvPicPr>
          <p:nvPr/>
        </p:nvPicPr>
        <p:blipFill>
          <a:blip r:embed="rId3"/>
          <a:stretch>
            <a:fillRect/>
          </a:stretch>
        </p:blipFill>
        <p:spPr>
          <a:xfrm>
            <a:off x="229885" y="63281"/>
            <a:ext cx="2744963" cy="412389"/>
          </a:xfrm>
          <a:prstGeom prst="rect">
            <a:avLst/>
          </a:prstGeom>
        </p:spPr>
      </p:pic>
      <p:sp>
        <p:nvSpPr>
          <p:cNvPr id="33" name="Grand Title">
            <a:extLst>
              <a:ext uri="{FF2B5EF4-FFF2-40B4-BE49-F238E27FC236}">
                <a16:creationId xmlns:a16="http://schemas.microsoft.com/office/drawing/2014/main" id="{81F24FBB-54E7-0046-8CDA-CE505A650DF9}"/>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Tree>
    <p:extLst>
      <p:ext uri="{BB962C8B-B14F-4D97-AF65-F5344CB8AC3E}">
        <p14:creationId xmlns:p14="http://schemas.microsoft.com/office/powerpoint/2010/main" val="387421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D6836B7-5576-476A-97D7-DC8A5591E5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192"/>
          <a:stretch/>
        </p:blipFill>
        <p:spPr>
          <a:xfrm>
            <a:off x="-69615" y="1797497"/>
            <a:ext cx="6701232" cy="4184424"/>
          </a:xfrm>
          <a:prstGeom prst="rect">
            <a:avLst/>
          </a:prstGeom>
        </p:spPr>
      </p:pic>
      <p:sp>
        <p:nvSpPr>
          <p:cNvPr id="19" name="Rectangle 18">
            <a:extLst>
              <a:ext uri="{FF2B5EF4-FFF2-40B4-BE49-F238E27FC236}">
                <a16:creationId xmlns:a16="http://schemas.microsoft.com/office/drawing/2014/main" id="{7BB5C367-8B06-47F5-B3FF-F42D3BCCF43F}"/>
              </a:ext>
            </a:extLst>
          </p:cNvPr>
          <p:cNvSpPr/>
          <p:nvPr/>
        </p:nvSpPr>
        <p:spPr>
          <a:xfrm>
            <a:off x="6410036" y="1301575"/>
            <a:ext cx="5783552" cy="5556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a:extLst>
              <a:ext uri="{FF2B5EF4-FFF2-40B4-BE49-F238E27FC236}">
                <a16:creationId xmlns:a16="http://schemas.microsoft.com/office/drawing/2014/main" id="{E6759C45-F550-4A40-A578-B12EEB3BCD84}"/>
              </a:ext>
            </a:extLst>
          </p:cNvPr>
          <p:cNvSpPr txBox="1"/>
          <p:nvPr/>
        </p:nvSpPr>
        <p:spPr>
          <a:xfrm>
            <a:off x="229885" y="893196"/>
            <a:ext cx="5940006" cy="430887"/>
          </a:xfrm>
          <a:prstGeom prst="rect">
            <a:avLst/>
          </a:prstGeom>
          <a:noFill/>
        </p:spPr>
        <p:txBody>
          <a:bodyPr wrap="square" lIns="0" tIns="0" rIns="0" bIns="0" rtlCol="0">
            <a:spAutoFit/>
          </a:bodyPr>
          <a:lstStyle/>
          <a:p>
            <a:r>
              <a:rPr lang="en-US" sz="2800" dirty="0">
                <a:solidFill>
                  <a:schemeClr val="accent1"/>
                </a:solidFill>
                <a:latin typeface="+mj-lt"/>
              </a:rPr>
              <a:t>PREPARATION FOR VISIT TWO</a:t>
            </a:r>
          </a:p>
        </p:txBody>
      </p:sp>
      <p:sp>
        <p:nvSpPr>
          <p:cNvPr id="28" name="Justify Text Body">
            <a:extLst>
              <a:ext uri="{FF2B5EF4-FFF2-40B4-BE49-F238E27FC236}">
                <a16:creationId xmlns:a16="http://schemas.microsoft.com/office/drawing/2014/main" id="{4447397B-2722-405A-8B81-F638935F7125}"/>
              </a:ext>
            </a:extLst>
          </p:cNvPr>
          <p:cNvSpPr txBox="1"/>
          <p:nvPr/>
        </p:nvSpPr>
        <p:spPr>
          <a:xfrm>
            <a:off x="6631618" y="1431193"/>
            <a:ext cx="5082364" cy="5263107"/>
          </a:xfrm>
          <a:prstGeom prst="rect">
            <a:avLst/>
          </a:prstGeom>
          <a:noFill/>
        </p:spPr>
        <p:txBody>
          <a:bodyPr wrap="square" lIns="0" tIns="0" rIns="0" bIns="0" rtlCol="0">
            <a:spAutoFit/>
          </a:bodyPr>
          <a:lstStyle/>
          <a:p>
            <a:pPr marL="176213" marR="0" lvl="0" indent="-176213">
              <a:lnSpc>
                <a:spcPct val="120000"/>
              </a:lnSpc>
              <a:spcBef>
                <a:spcPts val="0"/>
              </a:spcBef>
              <a:spcAft>
                <a:spcPts val="0"/>
              </a:spcAft>
              <a:buFont typeface="Arial" panose="020B0604020202020204" pitchFamily="34" charset="0"/>
              <a:buChar char="•"/>
            </a:pPr>
            <a:r>
              <a:rPr lang="en-US" sz="1300" dirty="0">
                <a:solidFill>
                  <a:schemeClr val="tx1">
                    <a:lumMod val="50000"/>
                    <a:lumOff val="50000"/>
                  </a:schemeClr>
                </a:solidFill>
              </a:rPr>
              <a:t>Based on the documentation review, interviews, meetings, further discussions, and their own collective expertise, the PRT creates a List of Primary Successes and Menu of Options (MOO) for consideration by the institution as it develops its Innovation and Effectiveness Plan (I&amp;EP).  The MOO consists primarily of ideas for improvement and/or best practices, along with references and models or examples of applicable practices successfully used at other institutions, in each Area of Focus.  At least a week before the second visit, the PRT Lead sends this document to the CEO and point persons for review.  The CEO reviews it, and if any tweaks are in order, suggests them to the Lead, who incorporates them as appropriate and sends the final to the CEO and point persons for distribution to the I&amp;EP Drafting Group, which should read it carefully and, if feasible, meet to discuss it prior to Visit 2.</a:t>
            </a:r>
            <a:br>
              <a:rPr lang="en-US" sz="1300" dirty="0">
                <a:solidFill>
                  <a:schemeClr val="tx1">
                    <a:lumMod val="50000"/>
                    <a:lumOff val="50000"/>
                  </a:schemeClr>
                </a:solidFill>
              </a:rPr>
            </a:br>
            <a:endParaRPr lang="en-US" sz="1300" dirty="0">
              <a:solidFill>
                <a:schemeClr val="tx1">
                  <a:lumMod val="50000"/>
                  <a:lumOff val="50000"/>
                </a:schemeClr>
              </a:solidFill>
            </a:endParaRPr>
          </a:p>
          <a:p>
            <a:pPr marL="176213" marR="0" lvl="0" indent="-176213">
              <a:lnSpc>
                <a:spcPct val="120000"/>
              </a:lnSpc>
              <a:spcBef>
                <a:spcPts val="0"/>
              </a:spcBef>
              <a:spcAft>
                <a:spcPts val="0"/>
              </a:spcAft>
              <a:buFont typeface="Arial" panose="020B0604020202020204" pitchFamily="34" charset="0"/>
              <a:buChar char="•"/>
            </a:pPr>
            <a:r>
              <a:rPr lang="en-US" sz="1300" dirty="0">
                <a:solidFill>
                  <a:schemeClr val="tx1">
                    <a:lumMod val="50000"/>
                    <a:lumOff val="50000"/>
                  </a:schemeClr>
                </a:solidFill>
              </a:rPr>
              <a:t>At least two weeks before the visit, the point persons send a draft schedule for the visit and list of I&amp;EP Drafting Group(s) members to the Lead.  Then, in a brief zoom/phone meeting, the PRT Lead, CEO, and point persons confirm the structure and schedule of the second visit.  The length of the visit depends on the I&amp;EP Drafting Group(s) involved and the complexity of the issues to be covered, and might range from half a day to a full day. </a:t>
            </a:r>
            <a:endParaRPr lang="en-ID" sz="1300" dirty="0">
              <a:solidFill>
                <a:schemeClr val="tx1">
                  <a:lumMod val="50000"/>
                  <a:lumOff val="50000"/>
                </a:schemeClr>
              </a:solidFill>
            </a:endParaRPr>
          </a:p>
        </p:txBody>
      </p:sp>
      <p:sp>
        <p:nvSpPr>
          <p:cNvPr id="35" name="Rectangle 34">
            <a:extLst>
              <a:ext uri="{FF2B5EF4-FFF2-40B4-BE49-F238E27FC236}">
                <a16:creationId xmlns:a16="http://schemas.microsoft.com/office/drawing/2014/main" id="{5556A426-89E7-604C-BAF3-4D280755D7E9}"/>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6" name="Picture 35">
            <a:extLst>
              <a:ext uri="{FF2B5EF4-FFF2-40B4-BE49-F238E27FC236}">
                <a16:creationId xmlns:a16="http://schemas.microsoft.com/office/drawing/2014/main" id="{7D24D7B1-83C5-1544-A463-DDEDC1CBC208}"/>
              </a:ext>
            </a:extLst>
          </p:cNvPr>
          <p:cNvPicPr>
            <a:picLocks noChangeAspect="1"/>
          </p:cNvPicPr>
          <p:nvPr/>
        </p:nvPicPr>
        <p:blipFill>
          <a:blip r:embed="rId3"/>
          <a:stretch>
            <a:fillRect/>
          </a:stretch>
        </p:blipFill>
        <p:spPr>
          <a:xfrm>
            <a:off x="229885" y="63281"/>
            <a:ext cx="2744963" cy="412389"/>
          </a:xfrm>
          <a:prstGeom prst="rect">
            <a:avLst/>
          </a:prstGeom>
        </p:spPr>
      </p:pic>
      <p:sp>
        <p:nvSpPr>
          <p:cNvPr id="37" name="Grand Title">
            <a:extLst>
              <a:ext uri="{FF2B5EF4-FFF2-40B4-BE49-F238E27FC236}">
                <a16:creationId xmlns:a16="http://schemas.microsoft.com/office/drawing/2014/main" id="{62154F4B-6894-1546-A936-FCE22409640B}"/>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Tree>
    <p:extLst>
      <p:ext uri="{BB962C8B-B14F-4D97-AF65-F5344CB8AC3E}">
        <p14:creationId xmlns:p14="http://schemas.microsoft.com/office/powerpoint/2010/main" val="253709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6D1E0F-421B-481C-A8D8-6F156780074B}"/>
              </a:ext>
            </a:extLst>
          </p:cNvPr>
          <p:cNvSpPr/>
          <p:nvPr/>
        </p:nvSpPr>
        <p:spPr>
          <a:xfrm>
            <a:off x="10416308" y="2246193"/>
            <a:ext cx="9525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C60A8549-6208-4FF7-B104-D4741EFDEF86}"/>
              </a:ext>
            </a:extLst>
          </p:cNvPr>
          <p:cNvSpPr/>
          <p:nvPr/>
        </p:nvSpPr>
        <p:spPr>
          <a:xfrm>
            <a:off x="-1" y="2549236"/>
            <a:ext cx="11092874" cy="4327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5003BD49-E2AE-40FC-881E-41F9B3E5441C}"/>
              </a:ext>
            </a:extLst>
          </p:cNvPr>
          <p:cNvSpPr txBox="1"/>
          <p:nvPr/>
        </p:nvSpPr>
        <p:spPr>
          <a:xfrm>
            <a:off x="654050" y="876250"/>
            <a:ext cx="10885487" cy="1292662"/>
          </a:xfrm>
          <a:prstGeom prst="rect">
            <a:avLst/>
          </a:prstGeom>
          <a:noFill/>
        </p:spPr>
        <p:txBody>
          <a:bodyPr wrap="square" lIns="0" tIns="0" rIns="0" bIns="0" rtlCol="0">
            <a:spAutoFit/>
          </a:bodyPr>
          <a:lstStyle/>
          <a:p>
            <a:r>
              <a:rPr lang="en-US" sz="2800" dirty="0">
                <a:solidFill>
                  <a:schemeClr val="tx1">
                    <a:lumMod val="75000"/>
                    <a:lumOff val="25000"/>
                  </a:schemeClr>
                </a:solidFill>
                <a:latin typeface="+mj-lt"/>
              </a:rPr>
              <a:t>VISIT TWO:</a:t>
            </a:r>
          </a:p>
          <a:p>
            <a:r>
              <a:rPr lang="en-US" sz="2800" dirty="0">
                <a:solidFill>
                  <a:schemeClr val="accent1"/>
                </a:solidFill>
                <a:latin typeface="+mj-lt"/>
              </a:rPr>
              <a:t>HELPING THE INSTITUTION DEVELOP ITS INNOVATION AND EFFECTIVENESS PLAN</a:t>
            </a:r>
          </a:p>
        </p:txBody>
      </p:sp>
      <p:sp>
        <p:nvSpPr>
          <p:cNvPr id="10" name="Left Text Body">
            <a:extLst>
              <a:ext uri="{FF2B5EF4-FFF2-40B4-BE49-F238E27FC236}">
                <a16:creationId xmlns:a16="http://schemas.microsoft.com/office/drawing/2014/main" id="{64EBD2AF-05DB-4EDA-840A-06C95402F747}"/>
              </a:ext>
            </a:extLst>
          </p:cNvPr>
          <p:cNvSpPr txBox="1"/>
          <p:nvPr/>
        </p:nvSpPr>
        <p:spPr>
          <a:xfrm>
            <a:off x="323850" y="2757433"/>
            <a:ext cx="10515600" cy="4007507"/>
          </a:xfrm>
          <a:prstGeom prst="rect">
            <a:avLst/>
          </a:prstGeom>
          <a:noFill/>
        </p:spPr>
        <p:txBody>
          <a:bodyPr wrap="square" lIns="0" tIns="0" rIns="0" bIns="0" rtlCol="0">
            <a:spAutoFit/>
          </a:bodyPr>
          <a:lstStyle>
            <a:defPPr>
              <a:defRPr lang="en-US"/>
            </a:defPPr>
            <a:lvl1pPr algn="just">
              <a:lnSpc>
                <a:spcPct val="150000"/>
              </a:lnSpc>
              <a:defRPr sz="1200">
                <a:solidFill>
                  <a:schemeClr val="tx1">
                    <a:lumMod val="50000"/>
                    <a:lumOff val="50000"/>
                  </a:schemeClr>
                </a:solidFill>
              </a:defRPr>
            </a:lvl1pPr>
          </a:lstStyle>
          <a:p>
            <a:pPr marL="285750" indent="-285750" algn="l">
              <a:buFont typeface="Arial" panose="020B0604020202020204" pitchFamily="34" charset="0"/>
              <a:buChar char="•"/>
            </a:pPr>
            <a:r>
              <a:rPr lang="en-US" sz="1250" dirty="0"/>
              <a:t>The PRT typically meets with the CEO (and others as he or she wishes) at the beginning of the visit, the end, or both.</a:t>
            </a:r>
          </a:p>
          <a:p>
            <a:pPr marL="285750" indent="-285750" algn="l">
              <a:buFont typeface="Arial" panose="020B0604020202020204" pitchFamily="34" charset="0"/>
              <a:buChar char="•"/>
            </a:pPr>
            <a:r>
              <a:rPr lang="en-US" sz="1250" dirty="0"/>
              <a:t>The PRT meets with the I&amp;EP Drafting Group, discusses the MOO, reminds them of the I&amp;EP template to be used, and assists the I&amp;EP Drafting Group as they draft the I&amp;EP over the course of the visit, providing constructive, colleague-to-colleague advice, commentary, and feedback as needed.</a:t>
            </a:r>
          </a:p>
          <a:p>
            <a:pPr marL="685800" indent="-285750" algn="l">
              <a:buFont typeface="Courier New" panose="02070309020205020404" pitchFamily="49" charset="0"/>
              <a:buChar char="o"/>
            </a:pPr>
            <a:r>
              <a:rPr lang="en-US" sz="1250" dirty="0"/>
              <a:t>The components of the I&amp;EP should at some point be integrated into the institution’s existing planning processes and documents, but the template is an important transitional repository for objectives, associated planning elements, and, assuming the institution wishes to request a Seed Grant to expedite implementation of the I&amp;EP, the Request for IEPI Resources, which is required to obtain that grant (see below).</a:t>
            </a:r>
          </a:p>
          <a:p>
            <a:pPr marL="685800" indent="-285750" algn="l">
              <a:buFont typeface="Courier New" panose="02070309020205020404" pitchFamily="49" charset="0"/>
              <a:buChar char="o"/>
            </a:pPr>
            <a:r>
              <a:rPr lang="en-US" sz="1250" dirty="0"/>
              <a:t>If the I&amp;EP Drafting Group does not finish an approved draft I&amp;EP during the visit (which is likely), the Group should finish the draft within about one week if possible, and the point person or CEO should then email the draft I&amp;EP in Word (not PDF) to the PRT Lead and Project Director for feedback.</a:t>
            </a:r>
          </a:p>
          <a:p>
            <a:pPr marL="685800" indent="-285750" algn="l">
              <a:buFont typeface="Courier New" panose="02070309020205020404" pitchFamily="49" charset="0"/>
              <a:buChar char="o"/>
            </a:pPr>
            <a:r>
              <a:rPr lang="en-US" sz="1250" dirty="0"/>
              <a:t>When the time comes, the final I&amp;EP is to be signed by both the CEO and the Academic Senate President.  The signature of the Senate President (or Presidents, on an I&amp;EP in a multi-campus District that does not have a District-level Senate) simply signifies that collegial consultation with the Senate or its President has occurred.</a:t>
            </a:r>
          </a:p>
        </p:txBody>
      </p:sp>
      <p:sp>
        <p:nvSpPr>
          <p:cNvPr id="36" name="Rectangle 35">
            <a:extLst>
              <a:ext uri="{FF2B5EF4-FFF2-40B4-BE49-F238E27FC236}">
                <a16:creationId xmlns:a16="http://schemas.microsoft.com/office/drawing/2014/main" id="{C246691F-2B54-CD4D-AD07-F76B1E39587F}"/>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7" name="Picture 36">
            <a:extLst>
              <a:ext uri="{FF2B5EF4-FFF2-40B4-BE49-F238E27FC236}">
                <a16:creationId xmlns:a16="http://schemas.microsoft.com/office/drawing/2014/main" id="{5B53307F-737C-9945-88DB-FA663D70CDEE}"/>
              </a:ext>
            </a:extLst>
          </p:cNvPr>
          <p:cNvPicPr>
            <a:picLocks noChangeAspect="1"/>
          </p:cNvPicPr>
          <p:nvPr/>
        </p:nvPicPr>
        <p:blipFill>
          <a:blip r:embed="rId2"/>
          <a:stretch>
            <a:fillRect/>
          </a:stretch>
        </p:blipFill>
        <p:spPr>
          <a:xfrm>
            <a:off x="229885" y="63281"/>
            <a:ext cx="2744963" cy="412389"/>
          </a:xfrm>
          <a:prstGeom prst="rect">
            <a:avLst/>
          </a:prstGeom>
        </p:spPr>
      </p:pic>
      <p:sp>
        <p:nvSpPr>
          <p:cNvPr id="38" name="Grand Title">
            <a:extLst>
              <a:ext uri="{FF2B5EF4-FFF2-40B4-BE49-F238E27FC236}">
                <a16:creationId xmlns:a16="http://schemas.microsoft.com/office/drawing/2014/main" id="{0BF8DB02-ED7C-F043-B173-FADF59E2863D}"/>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Tree>
    <p:extLst>
      <p:ext uri="{BB962C8B-B14F-4D97-AF65-F5344CB8AC3E}">
        <p14:creationId xmlns:p14="http://schemas.microsoft.com/office/powerpoint/2010/main" val="73121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264E25C-A8BA-4804-BDDD-E1DFDF40B068}"/>
              </a:ext>
            </a:extLst>
          </p:cNvPr>
          <p:cNvSpPr txBox="1"/>
          <p:nvPr/>
        </p:nvSpPr>
        <p:spPr>
          <a:xfrm>
            <a:off x="3431306" y="873502"/>
            <a:ext cx="5330975" cy="430887"/>
          </a:xfrm>
          <a:prstGeom prst="rect">
            <a:avLst/>
          </a:prstGeom>
          <a:noFill/>
        </p:spPr>
        <p:txBody>
          <a:bodyPr wrap="square" lIns="0" tIns="0" rIns="0" bIns="0" rtlCol="0">
            <a:spAutoFit/>
          </a:bodyPr>
          <a:lstStyle/>
          <a:p>
            <a:pPr algn="ctr"/>
            <a:r>
              <a:rPr lang="en-US" sz="2800" dirty="0">
                <a:solidFill>
                  <a:schemeClr val="tx1">
                    <a:lumMod val="75000"/>
                    <a:lumOff val="25000"/>
                  </a:schemeClr>
                </a:solidFill>
                <a:latin typeface="+mj-lt"/>
              </a:rPr>
              <a:t>FOLLOW-UP TO VISIT TWO</a:t>
            </a:r>
            <a:endParaRPr lang="en-US" sz="2800" dirty="0">
              <a:solidFill>
                <a:schemeClr val="accent1"/>
              </a:solidFill>
              <a:latin typeface="+mj-lt"/>
            </a:endParaRPr>
          </a:p>
        </p:txBody>
      </p:sp>
      <p:sp>
        <p:nvSpPr>
          <p:cNvPr id="28" name="Justify Text Body">
            <a:extLst>
              <a:ext uri="{FF2B5EF4-FFF2-40B4-BE49-F238E27FC236}">
                <a16:creationId xmlns:a16="http://schemas.microsoft.com/office/drawing/2014/main" id="{331438F5-58AA-4661-A62A-733A4C4241D1}"/>
              </a:ext>
            </a:extLst>
          </p:cNvPr>
          <p:cNvSpPr txBox="1"/>
          <p:nvPr/>
        </p:nvSpPr>
        <p:spPr>
          <a:xfrm>
            <a:off x="304800" y="1535671"/>
            <a:ext cx="4535055" cy="4982133"/>
          </a:xfrm>
          <a:prstGeom prst="rect">
            <a:avLst/>
          </a:prstGeom>
          <a:noFill/>
        </p:spPr>
        <p:txBody>
          <a:bodyPr wrap="square" lIns="0" tIns="0" rIns="0" bIns="0" rtlCol="0">
            <a:spAutoFit/>
          </a:bodyPr>
          <a:lstStyle/>
          <a:p>
            <a:pPr marL="171450" indent="-171450">
              <a:lnSpc>
                <a:spcPct val="114000"/>
              </a:lnSpc>
              <a:buFont typeface="Arial" panose="020B0604020202020204" pitchFamily="34" charset="0"/>
              <a:buChar char="•"/>
            </a:pPr>
            <a:r>
              <a:rPr lang="en-US" sz="1500" dirty="0">
                <a:solidFill>
                  <a:schemeClr val="tx1">
                    <a:lumMod val="50000"/>
                    <a:lumOff val="50000"/>
                  </a:schemeClr>
                </a:solidFill>
              </a:rPr>
              <a:t>The PRT and Project Director provide constructive written feedback on the draft of the I&amp;EP.  The Project Director forwards the final version of the feedback to the CEO.  The CEO then incorporates the feedback as he or she sees fit, adds the signatures, and emails the final I&amp;EP to the Project Director, with a copy to the Lead for distribution to the PRT.  </a:t>
            </a:r>
          </a:p>
          <a:p>
            <a:pPr marL="171450" indent="-171450">
              <a:lnSpc>
                <a:spcPct val="114000"/>
              </a:lnSpc>
              <a:buFont typeface="Arial" panose="020B0604020202020204" pitchFamily="34" charset="0"/>
              <a:buChar char="•"/>
            </a:pPr>
            <a:r>
              <a:rPr lang="en-US" sz="1500" dirty="0">
                <a:solidFill>
                  <a:schemeClr val="tx1">
                    <a:lumMod val="50000"/>
                    <a:lumOff val="50000"/>
                  </a:schemeClr>
                </a:solidFill>
              </a:rPr>
              <a:t>Upon receipt of the final I&amp;EP, assuming that it includes a request for IEPI resources to expedite its implementation, the Project Director forwards to the CEO and point persons the application and agreement forms for a Seed Grant.  Ordinarily, the time elapsed from receipt of the properly completed and signed Seed Grant forms to issuing the check is no more than 45 days.</a:t>
            </a:r>
          </a:p>
          <a:p>
            <a:pPr marL="171450" indent="-171450">
              <a:lnSpc>
                <a:spcPct val="114000"/>
              </a:lnSpc>
              <a:buFont typeface="Arial" panose="020B0604020202020204" pitchFamily="34" charset="0"/>
              <a:buChar char="•"/>
            </a:pPr>
            <a:r>
              <a:rPr lang="en-US" sz="1500" dirty="0">
                <a:solidFill>
                  <a:schemeClr val="tx1">
                    <a:lumMod val="50000"/>
                    <a:lumOff val="50000"/>
                  </a:schemeClr>
                </a:solidFill>
              </a:rPr>
              <a:t>The CEO, point persons, and others who had substantial interaction with the PRT are asked to participate in the post-visit evaluation.</a:t>
            </a:r>
          </a:p>
        </p:txBody>
      </p:sp>
      <p:sp>
        <p:nvSpPr>
          <p:cNvPr id="31" name="Rectangle 30">
            <a:extLst>
              <a:ext uri="{FF2B5EF4-FFF2-40B4-BE49-F238E27FC236}">
                <a16:creationId xmlns:a16="http://schemas.microsoft.com/office/drawing/2014/main" id="{CC3A43C4-CFD6-C94E-91B8-5ED41F14B8BE}"/>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2" name="Picture 31">
            <a:extLst>
              <a:ext uri="{FF2B5EF4-FFF2-40B4-BE49-F238E27FC236}">
                <a16:creationId xmlns:a16="http://schemas.microsoft.com/office/drawing/2014/main" id="{4E333BCC-C464-AC44-8D44-BE6F6373D49F}"/>
              </a:ext>
            </a:extLst>
          </p:cNvPr>
          <p:cNvPicPr>
            <a:picLocks noChangeAspect="1"/>
          </p:cNvPicPr>
          <p:nvPr/>
        </p:nvPicPr>
        <p:blipFill>
          <a:blip r:embed="rId2"/>
          <a:stretch>
            <a:fillRect/>
          </a:stretch>
        </p:blipFill>
        <p:spPr>
          <a:xfrm>
            <a:off x="229885" y="63281"/>
            <a:ext cx="2744963" cy="412389"/>
          </a:xfrm>
          <a:prstGeom prst="rect">
            <a:avLst/>
          </a:prstGeom>
        </p:spPr>
      </p:pic>
      <p:sp>
        <p:nvSpPr>
          <p:cNvPr id="33" name="Grand Title">
            <a:extLst>
              <a:ext uri="{FF2B5EF4-FFF2-40B4-BE49-F238E27FC236}">
                <a16:creationId xmlns:a16="http://schemas.microsoft.com/office/drawing/2014/main" id="{81F24FBB-54E7-0046-8CDA-CE505A650DF9}"/>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pic>
        <p:nvPicPr>
          <p:cNvPr id="6" name="Picture Placeholder 5" descr="Table&#10;&#10;Description automatically generated">
            <a:extLst>
              <a:ext uri="{FF2B5EF4-FFF2-40B4-BE49-F238E27FC236}">
                <a16:creationId xmlns:a16="http://schemas.microsoft.com/office/drawing/2014/main" id="{BC2219B0-59A9-4B7A-88DE-98A0F2B9B5D1}"/>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3392" b="35988"/>
          <a:stretch/>
        </p:blipFill>
        <p:spPr>
          <a:xfrm>
            <a:off x="4788447" y="1431984"/>
            <a:ext cx="7405141" cy="3468729"/>
          </a:xfrm>
        </p:spPr>
      </p:pic>
      <p:pic>
        <p:nvPicPr>
          <p:cNvPr id="8" name="Picture 7" descr="Table&#10;&#10;Description automatically generated">
            <a:extLst>
              <a:ext uri="{FF2B5EF4-FFF2-40B4-BE49-F238E27FC236}">
                <a16:creationId xmlns:a16="http://schemas.microsoft.com/office/drawing/2014/main" id="{1BC76426-1163-410D-8C0F-12304F63B6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62" b="50000"/>
          <a:stretch/>
        </p:blipFill>
        <p:spPr>
          <a:xfrm>
            <a:off x="4788448" y="4295615"/>
            <a:ext cx="7405141" cy="2548521"/>
          </a:xfrm>
          <a:prstGeom prst="rect">
            <a:avLst/>
          </a:prstGeom>
        </p:spPr>
      </p:pic>
    </p:spTree>
    <p:extLst>
      <p:ext uri="{BB962C8B-B14F-4D97-AF65-F5344CB8AC3E}">
        <p14:creationId xmlns:p14="http://schemas.microsoft.com/office/powerpoint/2010/main" val="3400737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BB5C367-8B06-47F5-B3FF-F42D3BCCF43F}"/>
              </a:ext>
            </a:extLst>
          </p:cNvPr>
          <p:cNvSpPr/>
          <p:nvPr/>
        </p:nvSpPr>
        <p:spPr>
          <a:xfrm>
            <a:off x="-1" y="1644073"/>
            <a:ext cx="12193588" cy="5213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a:extLst>
              <a:ext uri="{FF2B5EF4-FFF2-40B4-BE49-F238E27FC236}">
                <a16:creationId xmlns:a16="http://schemas.microsoft.com/office/drawing/2014/main" id="{E6759C45-F550-4A40-A578-B12EEB3BCD84}"/>
              </a:ext>
            </a:extLst>
          </p:cNvPr>
          <p:cNvSpPr txBox="1"/>
          <p:nvPr/>
        </p:nvSpPr>
        <p:spPr>
          <a:xfrm>
            <a:off x="229885" y="893196"/>
            <a:ext cx="11435642" cy="430887"/>
          </a:xfrm>
          <a:prstGeom prst="rect">
            <a:avLst/>
          </a:prstGeom>
          <a:noFill/>
        </p:spPr>
        <p:txBody>
          <a:bodyPr wrap="square" lIns="0" tIns="0" rIns="0" bIns="0" rtlCol="0">
            <a:spAutoFit/>
          </a:bodyPr>
          <a:lstStyle/>
          <a:p>
            <a:r>
              <a:rPr lang="en-US" sz="2800" dirty="0">
                <a:solidFill>
                  <a:schemeClr val="accent1"/>
                </a:solidFill>
                <a:latin typeface="+mj-lt"/>
              </a:rPr>
              <a:t>PREPARATION FOR VISIT THREE &amp; ANY SUBSEQUENT VISITS</a:t>
            </a:r>
          </a:p>
        </p:txBody>
      </p:sp>
      <p:sp>
        <p:nvSpPr>
          <p:cNvPr id="28" name="Justify Text Body">
            <a:extLst>
              <a:ext uri="{FF2B5EF4-FFF2-40B4-BE49-F238E27FC236}">
                <a16:creationId xmlns:a16="http://schemas.microsoft.com/office/drawing/2014/main" id="{4447397B-2722-405A-8B81-F638935F7125}"/>
              </a:ext>
            </a:extLst>
          </p:cNvPr>
          <p:cNvSpPr txBox="1"/>
          <p:nvPr/>
        </p:nvSpPr>
        <p:spPr>
          <a:xfrm>
            <a:off x="332509" y="1736437"/>
            <a:ext cx="11594093" cy="5360698"/>
          </a:xfrm>
          <a:prstGeom prst="rect">
            <a:avLst/>
          </a:prstGeom>
          <a:noFill/>
        </p:spPr>
        <p:txBody>
          <a:bodyPr wrap="square" lIns="0" tIns="0" rIns="0" bIns="0" rtlCol="0">
            <a:spAutoFit/>
          </a:bodyPr>
          <a:lstStyle/>
          <a:p>
            <a:pPr marL="342900" marR="0" lvl="0" indent="-342900">
              <a:lnSpc>
                <a:spcPct val="114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After completion of the final I&amp;EP, the Project Director or PRT Lead requests date options for the third visit from the CEO and point persons.  If none of these date options works for the PRT, the Lead requests alternatives until a mutually agreeable date (ordinarily about three primary-term months later, as schedules permit) is identified.  </a:t>
            </a:r>
          </a:p>
          <a:p>
            <a:pPr marL="342900" marR="0" lvl="0" indent="-342900">
              <a:lnSpc>
                <a:spcPct val="114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About a month before the visit, the Project Director asks the substantive point person to provide a status report on implementation of the I&amp;EP within two weeks.  (The status report consists of one or more update entries in the last column of the I&amp;EP for each Objective or Action Step.)  The Project Director also asks for any quarterly reports on the Seed Grant already submitted, any documents called for in the I&amp;EP that the institution has produced to date, and any particular aspects of I&amp;EP implementation on which the institution needs additional PRT guidance during the visit.  The Project Director distributes this information to the PRT upon receipt.</a:t>
            </a:r>
          </a:p>
          <a:p>
            <a:pPr marL="342900" marR="0" lvl="0" indent="-342900">
              <a:lnSpc>
                <a:spcPct val="114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The PRT reads the status report and any other documentation supplied by the institution, and assesses overall progress on the I&amp;EP, paying particular attention to the sustainability of the improvements underway.</a:t>
            </a:r>
          </a:p>
          <a:p>
            <a:pPr marL="342900" marR="0" lvl="0" indent="-342900">
              <a:lnSpc>
                <a:spcPct val="114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The CEO invites individuals and/or groups who are in the best position to report on progress or wish to request implementation guidance from the PRT to participate in Visit 3.  That set of people often includes the members of the I&amp;EP Drafting Group.  </a:t>
            </a:r>
          </a:p>
          <a:p>
            <a:pPr marL="342900" marR="0" lvl="0" indent="-342900">
              <a:lnSpc>
                <a:spcPct val="114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At least one week before the visit, the point persons send a draft schedule for the visit and list of participants to the PRT Lead.  The CEO discusses both with the Lead in a zoom/phone meeting at least a week before the visit.  After discussion, the CEO or point person sends the final list of participants and agenda to the PRT Lead for distribution to the PRT (with a copy to the Project Director).</a:t>
            </a:r>
          </a:p>
          <a:p>
            <a:pPr marL="517525" algn="just">
              <a:lnSpc>
                <a:spcPct val="150000"/>
              </a:lnSpc>
            </a:pPr>
            <a:endParaRPr lang="en-ID" sz="1500" dirty="0">
              <a:solidFill>
                <a:schemeClr val="tx1">
                  <a:lumMod val="50000"/>
                  <a:lumOff val="50000"/>
                </a:schemeClr>
              </a:solidFill>
            </a:endParaRPr>
          </a:p>
        </p:txBody>
      </p:sp>
      <p:sp>
        <p:nvSpPr>
          <p:cNvPr id="35" name="Rectangle 34">
            <a:extLst>
              <a:ext uri="{FF2B5EF4-FFF2-40B4-BE49-F238E27FC236}">
                <a16:creationId xmlns:a16="http://schemas.microsoft.com/office/drawing/2014/main" id="{5556A426-89E7-604C-BAF3-4D280755D7E9}"/>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6" name="Picture 35">
            <a:extLst>
              <a:ext uri="{FF2B5EF4-FFF2-40B4-BE49-F238E27FC236}">
                <a16:creationId xmlns:a16="http://schemas.microsoft.com/office/drawing/2014/main" id="{7D24D7B1-83C5-1544-A463-DDEDC1CBC208}"/>
              </a:ext>
            </a:extLst>
          </p:cNvPr>
          <p:cNvPicPr>
            <a:picLocks noChangeAspect="1"/>
          </p:cNvPicPr>
          <p:nvPr/>
        </p:nvPicPr>
        <p:blipFill>
          <a:blip r:embed="rId2"/>
          <a:stretch>
            <a:fillRect/>
          </a:stretch>
        </p:blipFill>
        <p:spPr>
          <a:xfrm>
            <a:off x="229885" y="63281"/>
            <a:ext cx="2744963" cy="412389"/>
          </a:xfrm>
          <a:prstGeom prst="rect">
            <a:avLst/>
          </a:prstGeom>
        </p:spPr>
      </p:pic>
      <p:sp>
        <p:nvSpPr>
          <p:cNvPr id="37" name="Grand Title">
            <a:extLst>
              <a:ext uri="{FF2B5EF4-FFF2-40B4-BE49-F238E27FC236}">
                <a16:creationId xmlns:a16="http://schemas.microsoft.com/office/drawing/2014/main" id="{62154F4B-6894-1546-A936-FCE22409640B}"/>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Tree>
    <p:extLst>
      <p:ext uri="{BB962C8B-B14F-4D97-AF65-F5344CB8AC3E}">
        <p14:creationId xmlns:p14="http://schemas.microsoft.com/office/powerpoint/2010/main" val="193130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264E25C-A8BA-4804-BDDD-E1DFDF40B068}"/>
              </a:ext>
            </a:extLst>
          </p:cNvPr>
          <p:cNvSpPr txBox="1"/>
          <p:nvPr/>
        </p:nvSpPr>
        <p:spPr>
          <a:xfrm>
            <a:off x="304800" y="873502"/>
            <a:ext cx="11425382" cy="430887"/>
          </a:xfrm>
          <a:prstGeom prst="rect">
            <a:avLst/>
          </a:prstGeom>
          <a:noFill/>
        </p:spPr>
        <p:txBody>
          <a:bodyPr wrap="square" lIns="0" tIns="0" rIns="0" bIns="0" rtlCol="0">
            <a:spAutoFit/>
          </a:bodyPr>
          <a:lstStyle/>
          <a:p>
            <a:pPr algn="ctr"/>
            <a:r>
              <a:rPr lang="en-US" sz="2800" dirty="0">
                <a:solidFill>
                  <a:schemeClr val="tx1">
                    <a:lumMod val="75000"/>
                    <a:lumOff val="25000"/>
                  </a:schemeClr>
                </a:solidFill>
                <a:latin typeface="+mj-lt"/>
              </a:rPr>
              <a:t>FOLLOW-UP TO VISIT THREE AND ANY SUBSEQUENT VISITS</a:t>
            </a:r>
            <a:endParaRPr lang="en-US" sz="2800" dirty="0">
              <a:solidFill>
                <a:schemeClr val="accent1"/>
              </a:solidFill>
              <a:latin typeface="+mj-lt"/>
            </a:endParaRPr>
          </a:p>
        </p:txBody>
      </p:sp>
      <p:sp>
        <p:nvSpPr>
          <p:cNvPr id="28" name="Justify Text Body">
            <a:extLst>
              <a:ext uri="{FF2B5EF4-FFF2-40B4-BE49-F238E27FC236}">
                <a16:creationId xmlns:a16="http://schemas.microsoft.com/office/drawing/2014/main" id="{331438F5-58AA-4661-A62A-733A4C4241D1}"/>
              </a:ext>
            </a:extLst>
          </p:cNvPr>
          <p:cNvSpPr txBox="1"/>
          <p:nvPr/>
        </p:nvSpPr>
        <p:spPr>
          <a:xfrm>
            <a:off x="304800" y="1535671"/>
            <a:ext cx="11545455" cy="4649543"/>
          </a:xfrm>
          <a:prstGeom prst="rect">
            <a:avLst/>
          </a:prstGeom>
          <a:noFill/>
        </p:spPr>
        <p:txBody>
          <a:bodyPr wrap="square" lIns="0" tIns="0" rIns="0" bIns="0" rtlCol="0">
            <a:spAutoFit/>
          </a:bodyPr>
          <a:lstStyle/>
          <a:p>
            <a:pPr marL="171450" indent="-171450">
              <a:lnSpc>
                <a:spcPct val="114000"/>
              </a:lnSpc>
              <a:buFont typeface="Arial" panose="020B0604020202020204" pitchFamily="34" charset="0"/>
              <a:buChar char="•"/>
            </a:pPr>
            <a:r>
              <a:rPr lang="en-US" sz="1400" dirty="0">
                <a:solidFill>
                  <a:schemeClr val="tx1">
                    <a:lumMod val="50000"/>
                    <a:lumOff val="50000"/>
                  </a:schemeClr>
                </a:solidFill>
              </a:rPr>
              <a:t>The third visit is an important component of the PRT process, and has five primary purposes:</a:t>
            </a:r>
          </a:p>
          <a:p>
            <a:pPr marL="684213" indent="-342900">
              <a:lnSpc>
                <a:spcPct val="114000"/>
              </a:lnSpc>
              <a:buFont typeface="+mj-lt"/>
              <a:buAutoNum type="arabicParenR"/>
            </a:pPr>
            <a:r>
              <a:rPr lang="en-US" sz="1400" dirty="0">
                <a:solidFill>
                  <a:schemeClr val="tx1">
                    <a:lumMod val="50000"/>
                    <a:lumOff val="50000"/>
                  </a:schemeClr>
                </a:solidFill>
              </a:rPr>
              <a:t>Gather information about early progress on implementing the I&amp;EP to supplement the status report.  Note that this visit is not designed as a summative assessment of the extent to which the institution has achieved the Objectives in the I&amp;EP, but rather as an opportunity for the institution to request the PRT’s advice on potential course corrections in the early stages of implementation.</a:t>
            </a:r>
          </a:p>
          <a:p>
            <a:pPr marL="684213" indent="-342900">
              <a:lnSpc>
                <a:spcPct val="114000"/>
              </a:lnSpc>
              <a:buFont typeface="+mj-lt"/>
              <a:buAutoNum type="arabicParenR"/>
            </a:pPr>
            <a:r>
              <a:rPr lang="en-US" sz="1400" dirty="0">
                <a:solidFill>
                  <a:schemeClr val="tx1">
                    <a:lumMod val="50000"/>
                    <a:lumOff val="50000"/>
                  </a:schemeClr>
                </a:solidFill>
              </a:rPr>
              <a:t>Recognize and celebrate progress where appropriate, in keeping with IEPI’s positive approach to technical assistance.</a:t>
            </a:r>
          </a:p>
          <a:p>
            <a:pPr marL="684213" indent="-342900">
              <a:lnSpc>
                <a:spcPct val="114000"/>
              </a:lnSpc>
              <a:buFont typeface="+mj-lt"/>
              <a:buAutoNum type="arabicParenR"/>
            </a:pPr>
            <a:r>
              <a:rPr lang="en-US" sz="1400" dirty="0">
                <a:solidFill>
                  <a:schemeClr val="tx1">
                    <a:lumMod val="50000"/>
                    <a:lumOff val="50000"/>
                  </a:schemeClr>
                </a:solidFill>
              </a:rPr>
              <a:t>Provide advice on those course corrections where requested or otherwise appropriate, as colleagues helping colleagues.</a:t>
            </a:r>
          </a:p>
          <a:p>
            <a:pPr marL="684213" indent="-342900">
              <a:lnSpc>
                <a:spcPct val="114000"/>
              </a:lnSpc>
              <a:buFont typeface="+mj-lt"/>
              <a:buAutoNum type="arabicParenR"/>
            </a:pPr>
            <a:r>
              <a:rPr lang="en-US" sz="1400" dirty="0">
                <a:solidFill>
                  <a:schemeClr val="tx1">
                    <a:lumMod val="50000"/>
                    <a:lumOff val="50000"/>
                  </a:schemeClr>
                </a:solidFill>
              </a:rPr>
              <a:t>Assess sustainability of the improvements underway, and provide advice as needed on sustaining long-term progress. </a:t>
            </a:r>
          </a:p>
          <a:p>
            <a:pPr marL="684213" indent="-342900">
              <a:lnSpc>
                <a:spcPct val="114000"/>
              </a:lnSpc>
              <a:buFont typeface="+mj-lt"/>
              <a:buAutoNum type="arabicParenR"/>
            </a:pPr>
            <a:r>
              <a:rPr lang="en-US" sz="1400" dirty="0">
                <a:solidFill>
                  <a:schemeClr val="tx1">
                    <a:lumMod val="50000"/>
                    <a:lumOff val="50000"/>
                  </a:schemeClr>
                </a:solidFill>
              </a:rPr>
              <a:t>Reach closure on the visits component of the PRT process, for both the institution and the PRT, unless the institution requests one or more additional visits.</a:t>
            </a:r>
          </a:p>
          <a:p>
            <a:pPr marL="171450" indent="-171450">
              <a:lnSpc>
                <a:spcPct val="114000"/>
              </a:lnSpc>
              <a:buFont typeface="Arial" panose="020B0604020202020204" pitchFamily="34" charset="0"/>
              <a:buChar char="•"/>
            </a:pPr>
            <a:r>
              <a:rPr lang="en-US" sz="1400" dirty="0">
                <a:solidFill>
                  <a:schemeClr val="tx1">
                    <a:lumMod val="50000"/>
                    <a:lumOff val="50000"/>
                  </a:schemeClr>
                </a:solidFill>
              </a:rPr>
              <a:t>The PRT meets with the CEO (and others that he or she might wish to include) to discuss her or his perspective on progress to date, and then shares any positive comments or questions that the initial discussion has not already covered, and asks questions as needed.</a:t>
            </a:r>
          </a:p>
          <a:p>
            <a:pPr marL="171450" indent="-171450">
              <a:lnSpc>
                <a:spcPct val="114000"/>
              </a:lnSpc>
              <a:buFont typeface="Arial" panose="020B0604020202020204" pitchFamily="34" charset="0"/>
              <a:buChar char="•"/>
            </a:pPr>
            <a:r>
              <a:rPr lang="en-US" sz="1400" dirty="0">
                <a:solidFill>
                  <a:schemeClr val="tx1">
                    <a:lumMod val="50000"/>
                    <a:lumOff val="50000"/>
                  </a:schemeClr>
                </a:solidFill>
              </a:rPr>
              <a:t>The PRT meets with the people who are in the best position to know what progress has been made in implementing the I&amp;EP, and those who have specific implementation questions or issues (often including members of the I&amp;EP Drafting Group) to discuss their perspective on progress to date; shares any positive comments or questions that the initial discussion has not already covered; provides constructive advice, commentary, and feedback, including ideas or suggestions to improve implementation of the I&amp;EP and sustainability of progress as needed; and discusses whether one or more additional visits would be helpful to the institution.</a:t>
            </a:r>
          </a:p>
          <a:p>
            <a:pPr marL="171450" indent="-171450">
              <a:lnSpc>
                <a:spcPct val="114000"/>
              </a:lnSpc>
              <a:buFont typeface="Arial" panose="020B0604020202020204" pitchFamily="34" charset="0"/>
              <a:buChar char="•"/>
            </a:pPr>
            <a:r>
              <a:rPr lang="en-US" sz="1400" dirty="0">
                <a:solidFill>
                  <a:schemeClr val="tx1">
                    <a:lumMod val="50000"/>
                    <a:lumOff val="50000"/>
                  </a:schemeClr>
                </a:solidFill>
              </a:rPr>
              <a:t>Upon request, the PRT meets once more with the CEO to answer any questions and provide an oral summary of ideas or suggestions to improve implementation and/or sustainability of the I&amp;EP.  </a:t>
            </a:r>
          </a:p>
          <a:p>
            <a:pPr marL="171450" indent="-171450">
              <a:lnSpc>
                <a:spcPct val="114000"/>
              </a:lnSpc>
              <a:buFont typeface="Arial" panose="020B0604020202020204" pitchFamily="34" charset="0"/>
              <a:buChar char="•"/>
            </a:pPr>
            <a:r>
              <a:rPr lang="en-US" sz="1400" dirty="0">
                <a:solidFill>
                  <a:schemeClr val="tx1">
                    <a:lumMod val="50000"/>
                    <a:lumOff val="50000"/>
                  </a:schemeClr>
                </a:solidFill>
              </a:rPr>
              <a:t>The CEO, point persons, and others who had substantial interaction with the PRT are asked to participate in the post-visit evaluation.</a:t>
            </a:r>
          </a:p>
        </p:txBody>
      </p:sp>
      <p:sp>
        <p:nvSpPr>
          <p:cNvPr id="31" name="Rectangle 30">
            <a:extLst>
              <a:ext uri="{FF2B5EF4-FFF2-40B4-BE49-F238E27FC236}">
                <a16:creationId xmlns:a16="http://schemas.microsoft.com/office/drawing/2014/main" id="{CC3A43C4-CFD6-C94E-91B8-5ED41F14B8BE}"/>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2" name="Picture 31">
            <a:extLst>
              <a:ext uri="{FF2B5EF4-FFF2-40B4-BE49-F238E27FC236}">
                <a16:creationId xmlns:a16="http://schemas.microsoft.com/office/drawing/2014/main" id="{4E333BCC-C464-AC44-8D44-BE6F6373D49F}"/>
              </a:ext>
            </a:extLst>
          </p:cNvPr>
          <p:cNvPicPr>
            <a:picLocks noChangeAspect="1"/>
          </p:cNvPicPr>
          <p:nvPr/>
        </p:nvPicPr>
        <p:blipFill>
          <a:blip r:embed="rId2"/>
          <a:stretch>
            <a:fillRect/>
          </a:stretch>
        </p:blipFill>
        <p:spPr>
          <a:xfrm>
            <a:off x="229885" y="63281"/>
            <a:ext cx="2744963" cy="412389"/>
          </a:xfrm>
          <a:prstGeom prst="rect">
            <a:avLst/>
          </a:prstGeom>
        </p:spPr>
      </p:pic>
      <p:sp>
        <p:nvSpPr>
          <p:cNvPr id="33" name="Grand Title">
            <a:extLst>
              <a:ext uri="{FF2B5EF4-FFF2-40B4-BE49-F238E27FC236}">
                <a16:creationId xmlns:a16="http://schemas.microsoft.com/office/drawing/2014/main" id="{81F24FBB-54E7-0046-8CDA-CE505A650DF9}"/>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Tree>
    <p:extLst>
      <p:ext uri="{BB962C8B-B14F-4D97-AF65-F5344CB8AC3E}">
        <p14:creationId xmlns:p14="http://schemas.microsoft.com/office/powerpoint/2010/main" val="116648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517133-3EA9-49DA-8A3A-F8248E60ABEA}"/>
              </a:ext>
            </a:extLst>
          </p:cNvPr>
          <p:cNvSpPr/>
          <p:nvPr/>
        </p:nvSpPr>
        <p:spPr>
          <a:xfrm>
            <a:off x="1209964" y="2327563"/>
            <a:ext cx="10983624" cy="453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Justify Text Body">
            <a:extLst>
              <a:ext uri="{FF2B5EF4-FFF2-40B4-BE49-F238E27FC236}">
                <a16:creationId xmlns:a16="http://schemas.microsoft.com/office/drawing/2014/main" id="{B64D5873-ADCE-4038-BA46-5955D1924B0B}"/>
              </a:ext>
            </a:extLst>
          </p:cNvPr>
          <p:cNvSpPr txBox="1"/>
          <p:nvPr/>
        </p:nvSpPr>
        <p:spPr>
          <a:xfrm>
            <a:off x="2162464" y="2562679"/>
            <a:ext cx="9299863" cy="4021614"/>
          </a:xfrm>
          <a:prstGeom prst="rect">
            <a:avLst/>
          </a:prstGeom>
          <a:noFill/>
        </p:spPr>
        <p:txBody>
          <a:bodyPr wrap="square" lIns="0" tIns="0" rIns="0" bIns="0" rtlCol="0">
            <a:spAutoFit/>
          </a:bodyPr>
          <a:lstStyle/>
          <a:p>
            <a:pPr marL="461963" indent="-231775" algn="just">
              <a:lnSpc>
                <a:spcPct val="150000"/>
              </a:lnSpc>
            </a:pPr>
            <a:r>
              <a:rPr lang="en-US" sz="1200" dirty="0">
                <a:solidFill>
                  <a:schemeClr val="tx1">
                    <a:lumMod val="50000"/>
                    <a:lumOff val="50000"/>
                  </a:schemeClr>
                </a:solidFill>
              </a:rPr>
              <a:t>•	</a:t>
            </a:r>
            <a:r>
              <a:rPr lang="en-US" sz="1600" dirty="0">
                <a:solidFill>
                  <a:schemeClr val="tx1">
                    <a:lumMod val="50000"/>
                    <a:lumOff val="50000"/>
                  </a:schemeClr>
                </a:solidFill>
              </a:rPr>
              <a:t>The PRT prepares a brief (typically one or two pages) written PRT Process Summary Report summarizing the institution’s progress to date on its I&amp;EP objectives in each Area of Focus, along with any suggestions for sustaining progress or addressing remaining challenges.</a:t>
            </a:r>
          </a:p>
          <a:p>
            <a:pPr marL="461963" indent="-231775" algn="just">
              <a:lnSpc>
                <a:spcPct val="150000"/>
              </a:lnSpc>
            </a:pPr>
            <a:r>
              <a:rPr lang="en-US" sz="1600" dirty="0">
                <a:solidFill>
                  <a:schemeClr val="tx1">
                    <a:lumMod val="50000"/>
                    <a:lumOff val="50000"/>
                  </a:schemeClr>
                </a:solidFill>
              </a:rPr>
              <a:t>•	The Project Director may ask the CEO to provide a description of any PRT-related improvements in institutional structures or processes that have proven especially successful, for possible posting in the Vision Resource Center (https://visionresourcecenter.cccco.edu/) or sharing in other venues.</a:t>
            </a:r>
          </a:p>
          <a:p>
            <a:pPr marL="461963" indent="-231775" algn="just">
              <a:lnSpc>
                <a:spcPct val="150000"/>
              </a:lnSpc>
            </a:pPr>
            <a:r>
              <a:rPr lang="en-US" sz="1600" dirty="0">
                <a:solidFill>
                  <a:schemeClr val="tx1">
                    <a:lumMod val="50000"/>
                    <a:lumOff val="50000"/>
                  </a:schemeClr>
                </a:solidFill>
              </a:rPr>
              <a:t>•	About 10-12 months after the third visit, the external evaluator may contact the CEO and/or point persons to gather initial information about longer-term effects of the PRT process.</a:t>
            </a:r>
          </a:p>
          <a:p>
            <a:pPr marL="461963" indent="-231775" algn="just">
              <a:lnSpc>
                <a:spcPct val="150000"/>
              </a:lnSpc>
            </a:pPr>
            <a:r>
              <a:rPr lang="en-US" sz="1600" dirty="0">
                <a:solidFill>
                  <a:schemeClr val="tx1">
                    <a:lumMod val="50000"/>
                    <a:lumOff val="50000"/>
                  </a:schemeClr>
                </a:solidFill>
              </a:rPr>
              <a:t>•	Annually thereafter, the external evaluator may contact the CEO and/or point persons to gather more information about longer-term effects of the PRT process.</a:t>
            </a:r>
          </a:p>
        </p:txBody>
      </p:sp>
      <p:sp>
        <p:nvSpPr>
          <p:cNvPr id="26" name="TextBox 25">
            <a:extLst>
              <a:ext uri="{FF2B5EF4-FFF2-40B4-BE49-F238E27FC236}">
                <a16:creationId xmlns:a16="http://schemas.microsoft.com/office/drawing/2014/main" id="{81FA9A25-3256-4868-BFD1-ADCCC639FE83}"/>
              </a:ext>
            </a:extLst>
          </p:cNvPr>
          <p:cNvSpPr txBox="1"/>
          <p:nvPr/>
        </p:nvSpPr>
        <p:spPr>
          <a:xfrm>
            <a:off x="823660" y="917209"/>
            <a:ext cx="3103414" cy="861774"/>
          </a:xfrm>
          <a:prstGeom prst="rect">
            <a:avLst/>
          </a:prstGeom>
          <a:noFill/>
        </p:spPr>
        <p:txBody>
          <a:bodyPr wrap="none" lIns="0" tIns="0" rIns="0" bIns="0" rtlCol="0">
            <a:spAutoFit/>
          </a:bodyPr>
          <a:lstStyle/>
          <a:p>
            <a:r>
              <a:rPr lang="en-US" sz="2800" dirty="0">
                <a:solidFill>
                  <a:schemeClr val="tx1">
                    <a:lumMod val="75000"/>
                    <a:lumOff val="25000"/>
                  </a:schemeClr>
                </a:solidFill>
                <a:latin typeface="+mj-lt"/>
              </a:rPr>
              <a:t>FINAL WRAP-UP</a:t>
            </a:r>
          </a:p>
          <a:p>
            <a:r>
              <a:rPr lang="en-US" sz="2800" dirty="0">
                <a:solidFill>
                  <a:schemeClr val="accent1"/>
                </a:solidFill>
                <a:latin typeface="+mj-lt"/>
              </a:rPr>
              <a:t>&amp; EVALUATION</a:t>
            </a:r>
          </a:p>
        </p:txBody>
      </p:sp>
      <p:sp>
        <p:nvSpPr>
          <p:cNvPr id="29" name="Rectangle 28">
            <a:extLst>
              <a:ext uri="{FF2B5EF4-FFF2-40B4-BE49-F238E27FC236}">
                <a16:creationId xmlns:a16="http://schemas.microsoft.com/office/drawing/2014/main" id="{4464085B-9C22-4B06-9798-41F023E94462}"/>
              </a:ext>
            </a:extLst>
          </p:cNvPr>
          <p:cNvSpPr/>
          <p:nvPr/>
        </p:nvSpPr>
        <p:spPr>
          <a:xfrm>
            <a:off x="823660" y="2003876"/>
            <a:ext cx="9525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716B1F73-F63D-9843-9271-FAB41FD25BAF}"/>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4" name="Picture 33">
            <a:extLst>
              <a:ext uri="{FF2B5EF4-FFF2-40B4-BE49-F238E27FC236}">
                <a16:creationId xmlns:a16="http://schemas.microsoft.com/office/drawing/2014/main" id="{E01966C8-9B41-1F45-8B8F-E993E2EA5385}"/>
              </a:ext>
            </a:extLst>
          </p:cNvPr>
          <p:cNvPicPr>
            <a:picLocks noChangeAspect="1"/>
          </p:cNvPicPr>
          <p:nvPr/>
        </p:nvPicPr>
        <p:blipFill>
          <a:blip r:embed="rId2"/>
          <a:stretch>
            <a:fillRect/>
          </a:stretch>
        </p:blipFill>
        <p:spPr>
          <a:xfrm>
            <a:off x="229885" y="63281"/>
            <a:ext cx="2744963" cy="412389"/>
          </a:xfrm>
          <a:prstGeom prst="rect">
            <a:avLst/>
          </a:prstGeom>
        </p:spPr>
      </p:pic>
      <p:sp>
        <p:nvSpPr>
          <p:cNvPr id="35" name="Grand Title">
            <a:extLst>
              <a:ext uri="{FF2B5EF4-FFF2-40B4-BE49-F238E27FC236}">
                <a16:creationId xmlns:a16="http://schemas.microsoft.com/office/drawing/2014/main" id="{1453A2B3-07B1-8A46-BDB0-CC1FB83260D8}"/>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Tree>
    <p:extLst>
      <p:ext uri="{BB962C8B-B14F-4D97-AF65-F5344CB8AC3E}">
        <p14:creationId xmlns:p14="http://schemas.microsoft.com/office/powerpoint/2010/main" val="413426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BB5C367-8B06-47F5-B3FF-F42D3BCCF43F}"/>
              </a:ext>
            </a:extLst>
          </p:cNvPr>
          <p:cNvSpPr/>
          <p:nvPr/>
        </p:nvSpPr>
        <p:spPr>
          <a:xfrm>
            <a:off x="-1" y="1791855"/>
            <a:ext cx="3537528" cy="50661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a:extLst>
              <a:ext uri="{FF2B5EF4-FFF2-40B4-BE49-F238E27FC236}">
                <a16:creationId xmlns:a16="http://schemas.microsoft.com/office/drawing/2014/main" id="{E6759C45-F550-4A40-A578-B12EEB3BCD84}"/>
              </a:ext>
            </a:extLst>
          </p:cNvPr>
          <p:cNvSpPr txBox="1"/>
          <p:nvPr/>
        </p:nvSpPr>
        <p:spPr>
          <a:xfrm>
            <a:off x="229885" y="1179825"/>
            <a:ext cx="4101155" cy="430887"/>
          </a:xfrm>
          <a:prstGeom prst="rect">
            <a:avLst/>
          </a:prstGeom>
          <a:noFill/>
        </p:spPr>
        <p:txBody>
          <a:bodyPr wrap="square" lIns="0" tIns="0" rIns="0" bIns="0" rtlCol="0">
            <a:spAutoFit/>
          </a:bodyPr>
          <a:lstStyle/>
          <a:p>
            <a:r>
              <a:rPr lang="en-US" sz="2800" dirty="0">
                <a:solidFill>
                  <a:schemeClr val="accent1"/>
                </a:solidFill>
                <a:latin typeface="+mj-lt"/>
              </a:rPr>
              <a:t>AREAS OF FOCUS</a:t>
            </a:r>
          </a:p>
        </p:txBody>
      </p:sp>
      <p:sp>
        <p:nvSpPr>
          <p:cNvPr id="28" name="Justify Text Body">
            <a:extLst>
              <a:ext uri="{FF2B5EF4-FFF2-40B4-BE49-F238E27FC236}">
                <a16:creationId xmlns:a16="http://schemas.microsoft.com/office/drawing/2014/main" id="{4447397B-2722-405A-8B81-F638935F7125}"/>
              </a:ext>
            </a:extLst>
          </p:cNvPr>
          <p:cNvSpPr txBox="1"/>
          <p:nvPr/>
        </p:nvSpPr>
        <p:spPr>
          <a:xfrm>
            <a:off x="3956694" y="1791855"/>
            <a:ext cx="7969908" cy="4739759"/>
          </a:xfrm>
          <a:prstGeom prst="rect">
            <a:avLst/>
          </a:prstGeom>
          <a:noFill/>
        </p:spPr>
        <p:txBody>
          <a:bodyPr wrap="square" lIns="0" tIns="0" rIns="0" bIns="0" rtlCol="0">
            <a:spAutoFit/>
          </a:bodyPr>
          <a:lstStyle/>
          <a:p>
            <a:pPr algn="just">
              <a:lnSpc>
                <a:spcPct val="150000"/>
              </a:lnSpc>
            </a:pPr>
            <a:r>
              <a:rPr lang="en-US" sz="1600" b="1" dirty="0">
                <a:solidFill>
                  <a:schemeClr val="tx1">
                    <a:lumMod val="50000"/>
                    <a:lumOff val="50000"/>
                  </a:schemeClr>
                </a:solidFill>
              </a:rPr>
              <a:t>1.  Solidifying support to the Career and Academic Pathways (CAP) (aka Meta-Majors) </a:t>
            </a:r>
          </a:p>
          <a:p>
            <a:pPr marL="461963" indent="-171450" algn="just">
              <a:lnSpc>
                <a:spcPct val="150000"/>
              </a:lnSpc>
              <a:buFont typeface="Arial" panose="020B0604020202020204" pitchFamily="34" charset="0"/>
              <a:buChar char="•"/>
            </a:pPr>
            <a:r>
              <a:rPr lang="en-US" sz="1600" dirty="0">
                <a:solidFill>
                  <a:schemeClr val="tx1">
                    <a:lumMod val="50000"/>
                    <a:lumOff val="50000"/>
                  </a:schemeClr>
                </a:solidFill>
              </a:rPr>
              <a:t>Institutionalization</a:t>
            </a:r>
          </a:p>
          <a:p>
            <a:pPr marL="461963" indent="-171450" algn="just">
              <a:lnSpc>
                <a:spcPct val="150000"/>
              </a:lnSpc>
              <a:buFont typeface="Arial" panose="020B0604020202020204" pitchFamily="34" charset="0"/>
              <a:buChar char="•"/>
            </a:pPr>
            <a:r>
              <a:rPr lang="en-US" sz="1600" dirty="0">
                <a:solidFill>
                  <a:schemeClr val="tx1">
                    <a:lumMod val="50000"/>
                    <a:lumOff val="50000"/>
                  </a:schemeClr>
                </a:solidFill>
              </a:rPr>
              <a:t>Sustainability </a:t>
            </a:r>
            <a:endParaRPr lang="en-ID" sz="1600" dirty="0">
              <a:solidFill>
                <a:schemeClr val="tx1">
                  <a:lumMod val="50000"/>
                  <a:lumOff val="50000"/>
                </a:schemeClr>
              </a:solidFill>
            </a:endParaRPr>
          </a:p>
          <a:p>
            <a:pPr algn="just">
              <a:lnSpc>
                <a:spcPct val="150000"/>
              </a:lnSpc>
            </a:pPr>
            <a:r>
              <a:rPr lang="en-US" sz="1600" b="1" dirty="0">
                <a:solidFill>
                  <a:schemeClr val="tx1">
                    <a:lumMod val="50000"/>
                    <a:lumOff val="50000"/>
                  </a:schemeClr>
                </a:solidFill>
              </a:rPr>
              <a:t>2.  Program Mapping Project completion</a:t>
            </a:r>
          </a:p>
          <a:p>
            <a:pPr marL="461963" indent="-171450" algn="just">
              <a:lnSpc>
                <a:spcPct val="150000"/>
              </a:lnSpc>
              <a:buFont typeface="Arial" panose="020B0604020202020204" pitchFamily="34" charset="0"/>
              <a:buChar char="•"/>
            </a:pPr>
            <a:r>
              <a:rPr lang="en-US" sz="1600" dirty="0">
                <a:solidFill>
                  <a:schemeClr val="tx1">
                    <a:lumMod val="50000"/>
                    <a:lumOff val="50000"/>
                  </a:schemeClr>
                </a:solidFill>
              </a:rPr>
              <a:t>Technology</a:t>
            </a:r>
          </a:p>
          <a:p>
            <a:pPr marL="461963" indent="-171450" algn="just">
              <a:lnSpc>
                <a:spcPct val="150000"/>
              </a:lnSpc>
              <a:buFont typeface="Arial" panose="020B0604020202020204" pitchFamily="34" charset="0"/>
              <a:buChar char="•"/>
            </a:pPr>
            <a:r>
              <a:rPr lang="en-US" sz="1600" dirty="0">
                <a:solidFill>
                  <a:schemeClr val="tx1">
                    <a:lumMod val="50000"/>
                    <a:lumOff val="50000"/>
                  </a:schemeClr>
                </a:solidFill>
              </a:rPr>
              <a:t>Sustainability</a:t>
            </a:r>
          </a:p>
          <a:p>
            <a:pPr algn="just">
              <a:lnSpc>
                <a:spcPct val="150000"/>
              </a:lnSpc>
            </a:pPr>
            <a:r>
              <a:rPr lang="en-US" sz="1600" b="1" dirty="0">
                <a:solidFill>
                  <a:schemeClr val="tx1">
                    <a:lumMod val="50000"/>
                    <a:lumOff val="50000"/>
                  </a:schemeClr>
                </a:solidFill>
              </a:rPr>
              <a:t>3.  Learning and Engagement Equity Team</a:t>
            </a:r>
          </a:p>
          <a:p>
            <a:pPr marL="461963" indent="-171450" algn="just">
              <a:lnSpc>
                <a:spcPct val="150000"/>
              </a:lnSpc>
              <a:buFont typeface="Arial" panose="020B0604020202020204" pitchFamily="34" charset="0"/>
              <a:buChar char="•"/>
            </a:pPr>
            <a:r>
              <a:rPr lang="en-US" sz="1600" dirty="0">
                <a:solidFill>
                  <a:schemeClr val="tx1">
                    <a:lumMod val="50000"/>
                    <a:lumOff val="50000"/>
                  </a:schemeClr>
                </a:solidFill>
              </a:rPr>
              <a:t>Resistance to change</a:t>
            </a:r>
          </a:p>
          <a:p>
            <a:pPr marL="461963" indent="-171450" algn="just">
              <a:lnSpc>
                <a:spcPct val="150000"/>
              </a:lnSpc>
              <a:buFont typeface="Arial" panose="020B0604020202020204" pitchFamily="34" charset="0"/>
              <a:buChar char="•"/>
            </a:pPr>
            <a:r>
              <a:rPr lang="en-US" sz="1600" dirty="0">
                <a:solidFill>
                  <a:schemeClr val="tx1">
                    <a:lumMod val="50000"/>
                    <a:lumOff val="50000"/>
                  </a:schemeClr>
                </a:solidFill>
              </a:rPr>
              <a:t>Institutionalizing change</a:t>
            </a:r>
          </a:p>
          <a:p>
            <a:pPr algn="just">
              <a:lnSpc>
                <a:spcPct val="150000"/>
              </a:lnSpc>
            </a:pPr>
            <a:r>
              <a:rPr lang="en-US" sz="1600" b="1" dirty="0">
                <a:solidFill>
                  <a:schemeClr val="tx1">
                    <a:lumMod val="50000"/>
                    <a:lumOff val="50000"/>
                  </a:schemeClr>
                </a:solidFill>
              </a:rPr>
              <a:t>4.  Integrated Planning—</a:t>
            </a:r>
            <a:r>
              <a:rPr lang="en-US" sz="1600" b="1" dirty="0" err="1">
                <a:solidFill>
                  <a:schemeClr val="tx1">
                    <a:lumMod val="50000"/>
                    <a:lumOff val="50000"/>
                  </a:schemeClr>
                </a:solidFill>
              </a:rPr>
              <a:t>Nuventive</a:t>
            </a:r>
            <a:r>
              <a:rPr lang="en-US" sz="1600" b="1" dirty="0">
                <a:solidFill>
                  <a:schemeClr val="tx1">
                    <a:lumMod val="50000"/>
                    <a:lumOff val="50000"/>
                  </a:schemeClr>
                </a:solidFill>
              </a:rPr>
              <a:t> Tool</a:t>
            </a:r>
          </a:p>
          <a:p>
            <a:pPr marL="461963" indent="-171450" algn="just">
              <a:lnSpc>
                <a:spcPct val="150000"/>
              </a:lnSpc>
              <a:buFont typeface="Arial" panose="020B0604020202020204" pitchFamily="34" charset="0"/>
              <a:buChar char="•"/>
            </a:pPr>
            <a:r>
              <a:rPr lang="en-US" sz="1600" dirty="0">
                <a:solidFill>
                  <a:schemeClr val="tx1">
                    <a:lumMod val="50000"/>
                    <a:lumOff val="50000"/>
                  </a:schemeClr>
                </a:solidFill>
              </a:rPr>
              <a:t>Review Systems/Processes</a:t>
            </a:r>
          </a:p>
          <a:p>
            <a:pPr marL="461963" indent="-171450" algn="just">
              <a:lnSpc>
                <a:spcPct val="150000"/>
              </a:lnSpc>
              <a:buFont typeface="Arial" panose="020B0604020202020204" pitchFamily="34" charset="0"/>
              <a:buChar char="•"/>
            </a:pPr>
            <a:r>
              <a:rPr lang="en-US" sz="1600" dirty="0">
                <a:solidFill>
                  <a:schemeClr val="tx1">
                    <a:lumMod val="50000"/>
                    <a:lumOff val="50000"/>
                  </a:schemeClr>
                </a:solidFill>
              </a:rPr>
              <a:t>Institutional Change</a:t>
            </a:r>
          </a:p>
          <a:p>
            <a:pPr marL="517525" algn="just">
              <a:lnSpc>
                <a:spcPct val="150000"/>
              </a:lnSpc>
            </a:pPr>
            <a:endParaRPr lang="en-ID" sz="1500" dirty="0">
              <a:solidFill>
                <a:schemeClr val="tx1">
                  <a:lumMod val="50000"/>
                  <a:lumOff val="50000"/>
                </a:schemeClr>
              </a:solidFill>
            </a:endParaRPr>
          </a:p>
        </p:txBody>
      </p:sp>
      <p:sp>
        <p:nvSpPr>
          <p:cNvPr id="35" name="Rectangle 34">
            <a:extLst>
              <a:ext uri="{FF2B5EF4-FFF2-40B4-BE49-F238E27FC236}">
                <a16:creationId xmlns:a16="http://schemas.microsoft.com/office/drawing/2014/main" id="{5556A426-89E7-604C-BAF3-4D280755D7E9}"/>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6" name="Picture 35">
            <a:extLst>
              <a:ext uri="{FF2B5EF4-FFF2-40B4-BE49-F238E27FC236}">
                <a16:creationId xmlns:a16="http://schemas.microsoft.com/office/drawing/2014/main" id="{7D24D7B1-83C5-1544-A463-DDEDC1CBC208}"/>
              </a:ext>
            </a:extLst>
          </p:cNvPr>
          <p:cNvPicPr>
            <a:picLocks noChangeAspect="1"/>
          </p:cNvPicPr>
          <p:nvPr/>
        </p:nvPicPr>
        <p:blipFill>
          <a:blip r:embed="rId2"/>
          <a:stretch>
            <a:fillRect/>
          </a:stretch>
        </p:blipFill>
        <p:spPr>
          <a:xfrm>
            <a:off x="229885" y="63281"/>
            <a:ext cx="2744963" cy="412389"/>
          </a:xfrm>
          <a:prstGeom prst="rect">
            <a:avLst/>
          </a:prstGeom>
        </p:spPr>
      </p:pic>
      <p:sp>
        <p:nvSpPr>
          <p:cNvPr id="37" name="Grand Title">
            <a:extLst>
              <a:ext uri="{FF2B5EF4-FFF2-40B4-BE49-F238E27FC236}">
                <a16:creationId xmlns:a16="http://schemas.microsoft.com/office/drawing/2014/main" id="{62154F4B-6894-1546-A936-FCE22409640B}"/>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Tree>
    <p:extLst>
      <p:ext uri="{BB962C8B-B14F-4D97-AF65-F5344CB8AC3E}">
        <p14:creationId xmlns:p14="http://schemas.microsoft.com/office/powerpoint/2010/main" val="174602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820B84-B99B-4D5C-B33C-DAA162D28909}"/>
              </a:ext>
            </a:extLst>
          </p:cNvPr>
          <p:cNvSpPr/>
          <p:nvPr/>
        </p:nvSpPr>
        <p:spPr>
          <a:xfrm>
            <a:off x="2632157" y="1907610"/>
            <a:ext cx="9525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6CA9FEDB-3E04-42A9-9DB3-4B75270DFFB1}"/>
              </a:ext>
            </a:extLst>
          </p:cNvPr>
          <p:cNvSpPr/>
          <p:nvPr/>
        </p:nvSpPr>
        <p:spPr>
          <a:xfrm>
            <a:off x="2974848" y="2209284"/>
            <a:ext cx="9218740" cy="46487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Loose Subtitle">
            <a:extLst>
              <a:ext uri="{FF2B5EF4-FFF2-40B4-BE49-F238E27FC236}">
                <a16:creationId xmlns:a16="http://schemas.microsoft.com/office/drawing/2014/main" id="{E03BE332-8727-492C-A627-AA86F071F82F}"/>
              </a:ext>
            </a:extLst>
          </p:cNvPr>
          <p:cNvSpPr txBox="1"/>
          <p:nvPr/>
        </p:nvSpPr>
        <p:spPr>
          <a:xfrm>
            <a:off x="389005" y="1347510"/>
            <a:ext cx="8219927" cy="738664"/>
          </a:xfrm>
          <a:prstGeom prst="rect">
            <a:avLst/>
          </a:prstGeom>
          <a:noFill/>
        </p:spPr>
        <p:txBody>
          <a:bodyPr wrap="square" lIns="0" tIns="0" rIns="0" bIns="0" rtlCol="0" anchor="t" anchorCtr="0">
            <a:spAutoFit/>
          </a:bodyPr>
          <a:lstStyle/>
          <a:p>
            <a:r>
              <a:rPr lang="en-US" sz="1600" b="1" dirty="0">
                <a:solidFill>
                  <a:schemeClr val="tx1">
                    <a:lumMod val="65000"/>
                    <a:lumOff val="35000"/>
                  </a:schemeClr>
                </a:solidFill>
              </a:rPr>
              <a:t>1.  Solidifying support to the Career and Academic Pathways (CAP)</a:t>
            </a:r>
          </a:p>
          <a:p>
            <a:pPr marL="341313" indent="-165100">
              <a:buFont typeface="Arial" panose="020B0604020202020204" pitchFamily="34" charset="0"/>
              <a:buChar char="•"/>
            </a:pPr>
            <a:r>
              <a:rPr lang="en-US" sz="1600" dirty="0">
                <a:solidFill>
                  <a:schemeClr val="tx1">
                    <a:lumMod val="65000"/>
                    <a:lumOff val="35000"/>
                  </a:schemeClr>
                </a:solidFill>
              </a:rPr>
              <a:t>Institutionalization</a:t>
            </a:r>
          </a:p>
          <a:p>
            <a:pPr marL="341313" indent="-165100">
              <a:buFont typeface="Arial" panose="020B0604020202020204" pitchFamily="34" charset="0"/>
              <a:buChar char="•"/>
            </a:pPr>
            <a:r>
              <a:rPr lang="en-US" sz="1600" dirty="0">
                <a:solidFill>
                  <a:schemeClr val="tx1">
                    <a:lumMod val="65000"/>
                    <a:lumOff val="35000"/>
                  </a:schemeClr>
                </a:solidFill>
              </a:rPr>
              <a:t>Sustainability </a:t>
            </a:r>
          </a:p>
        </p:txBody>
      </p:sp>
      <p:sp>
        <p:nvSpPr>
          <p:cNvPr id="9" name="TextBox 8">
            <a:extLst>
              <a:ext uri="{FF2B5EF4-FFF2-40B4-BE49-F238E27FC236}">
                <a16:creationId xmlns:a16="http://schemas.microsoft.com/office/drawing/2014/main" id="{05953958-A4D6-4538-B78E-08C2E6AEC74E}"/>
              </a:ext>
            </a:extLst>
          </p:cNvPr>
          <p:cNvSpPr txBox="1"/>
          <p:nvPr/>
        </p:nvSpPr>
        <p:spPr>
          <a:xfrm>
            <a:off x="366058" y="793146"/>
            <a:ext cx="5730736" cy="430887"/>
          </a:xfrm>
          <a:prstGeom prst="rect">
            <a:avLst/>
          </a:prstGeom>
          <a:noFill/>
        </p:spPr>
        <p:txBody>
          <a:bodyPr wrap="none" lIns="0" tIns="0" rIns="0" bIns="0" rtlCol="0">
            <a:spAutoFit/>
          </a:bodyPr>
          <a:lstStyle/>
          <a:p>
            <a:r>
              <a:rPr lang="en-US" sz="2800" dirty="0">
                <a:solidFill>
                  <a:srgbClr val="701524"/>
                </a:solidFill>
                <a:latin typeface="+mj-lt"/>
              </a:rPr>
              <a:t>AREAS OF FOCUS/TREATMENT</a:t>
            </a:r>
          </a:p>
        </p:txBody>
      </p:sp>
      <p:sp>
        <p:nvSpPr>
          <p:cNvPr id="35" name="Rectangle 34">
            <a:extLst>
              <a:ext uri="{FF2B5EF4-FFF2-40B4-BE49-F238E27FC236}">
                <a16:creationId xmlns:a16="http://schemas.microsoft.com/office/drawing/2014/main" id="{8A5F65FE-6449-9B41-A5DB-51093852ED21}"/>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6" name="Picture 35">
            <a:extLst>
              <a:ext uri="{FF2B5EF4-FFF2-40B4-BE49-F238E27FC236}">
                <a16:creationId xmlns:a16="http://schemas.microsoft.com/office/drawing/2014/main" id="{9ABE305A-4E0B-4D4A-B4D8-01A34DE3AE78}"/>
              </a:ext>
            </a:extLst>
          </p:cNvPr>
          <p:cNvPicPr>
            <a:picLocks noChangeAspect="1"/>
          </p:cNvPicPr>
          <p:nvPr/>
        </p:nvPicPr>
        <p:blipFill>
          <a:blip r:embed="rId3"/>
          <a:stretch>
            <a:fillRect/>
          </a:stretch>
        </p:blipFill>
        <p:spPr>
          <a:xfrm>
            <a:off x="229885" y="63281"/>
            <a:ext cx="2744963" cy="412389"/>
          </a:xfrm>
          <a:prstGeom prst="rect">
            <a:avLst/>
          </a:prstGeom>
        </p:spPr>
      </p:pic>
      <p:sp>
        <p:nvSpPr>
          <p:cNvPr id="38" name="Grand Title">
            <a:extLst>
              <a:ext uri="{FF2B5EF4-FFF2-40B4-BE49-F238E27FC236}">
                <a16:creationId xmlns:a16="http://schemas.microsoft.com/office/drawing/2014/main" id="{27634BFB-BA83-3145-8654-C3D34F83F007}"/>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
        <p:nvSpPr>
          <p:cNvPr id="14" name="Left Text Body">
            <a:extLst>
              <a:ext uri="{FF2B5EF4-FFF2-40B4-BE49-F238E27FC236}">
                <a16:creationId xmlns:a16="http://schemas.microsoft.com/office/drawing/2014/main" id="{D491ED20-A374-486D-8F0D-AAC71612E2A8}"/>
              </a:ext>
            </a:extLst>
          </p:cNvPr>
          <p:cNvSpPr txBox="1"/>
          <p:nvPr/>
        </p:nvSpPr>
        <p:spPr>
          <a:xfrm>
            <a:off x="229885" y="2518341"/>
            <a:ext cx="2599983" cy="3800271"/>
          </a:xfrm>
          <a:prstGeom prst="rect">
            <a:avLst/>
          </a:prstGeom>
          <a:noFill/>
        </p:spPr>
        <p:txBody>
          <a:bodyPr wrap="square" lIns="0" tIns="0" rIns="0" bIns="0" rtlCol="0">
            <a:spAutoFit/>
          </a:bodyPr>
          <a:lstStyle>
            <a:defPPr>
              <a:defRPr lang="en-US"/>
            </a:defPPr>
            <a:lvl1pPr algn="just">
              <a:lnSpc>
                <a:spcPct val="150000"/>
              </a:lnSpc>
              <a:defRPr sz="1200">
                <a:solidFill>
                  <a:schemeClr val="tx1">
                    <a:lumMod val="50000"/>
                    <a:lumOff val="50000"/>
                  </a:schemeClr>
                </a:solidFill>
              </a:defRPr>
            </a:lvl1pPr>
          </a:lstStyle>
          <a:p>
            <a:r>
              <a:rPr lang="en-US" sz="1400" b="1" dirty="0">
                <a:solidFill>
                  <a:srgbClr val="701524"/>
                </a:solidFill>
              </a:rPr>
              <a:t>Pointed Questions: </a:t>
            </a:r>
          </a:p>
          <a:p>
            <a:pPr marL="285750" indent="-171450" algn="l">
              <a:lnSpc>
                <a:spcPct val="108000"/>
              </a:lnSpc>
              <a:buFont typeface="Arial" panose="020B0604020202020204" pitchFamily="34" charset="0"/>
              <a:buChar char="•"/>
            </a:pPr>
            <a:r>
              <a:rPr lang="en-US" sz="1400" dirty="0">
                <a:solidFill>
                  <a:srgbClr val="701524"/>
                </a:solidFill>
              </a:rPr>
              <a:t>What are examples of how other colleges have used disaggregated data to make curricular and onboarding systemic changes that center the CAP’s new meta-majors?   </a:t>
            </a:r>
          </a:p>
          <a:p>
            <a:pPr marL="285750" indent="-171450" algn="l">
              <a:lnSpc>
                <a:spcPct val="108000"/>
              </a:lnSpc>
              <a:buFont typeface="Arial" panose="020B0604020202020204" pitchFamily="34" charset="0"/>
              <a:buChar char="•"/>
            </a:pPr>
            <a:r>
              <a:rPr lang="en-US" sz="1400" dirty="0">
                <a:solidFill>
                  <a:srgbClr val="701524"/>
                </a:solidFill>
              </a:rPr>
              <a:t>Are there examples of program and curricular evaluations? </a:t>
            </a:r>
          </a:p>
          <a:p>
            <a:pPr marL="285750" indent="-171450" algn="l">
              <a:lnSpc>
                <a:spcPct val="108000"/>
              </a:lnSpc>
              <a:buFont typeface="Arial" panose="020B0604020202020204" pitchFamily="34" charset="0"/>
              <a:buChar char="•"/>
            </a:pPr>
            <a:r>
              <a:rPr lang="en-US" sz="1400" dirty="0">
                <a:solidFill>
                  <a:srgbClr val="701524"/>
                </a:solidFill>
              </a:rPr>
              <a:t>Are there recommendations for collecting and disaggregating marketing data that can authentically inform our equity efforts? </a:t>
            </a:r>
          </a:p>
        </p:txBody>
      </p:sp>
      <p:sp>
        <p:nvSpPr>
          <p:cNvPr id="15" name="Left Text Body">
            <a:extLst>
              <a:ext uri="{FF2B5EF4-FFF2-40B4-BE49-F238E27FC236}">
                <a16:creationId xmlns:a16="http://schemas.microsoft.com/office/drawing/2014/main" id="{7053FFA8-BA0A-4E1A-AB06-5852C112BB6A}"/>
              </a:ext>
            </a:extLst>
          </p:cNvPr>
          <p:cNvSpPr txBox="1"/>
          <p:nvPr/>
        </p:nvSpPr>
        <p:spPr>
          <a:xfrm>
            <a:off x="3231426" y="2408383"/>
            <a:ext cx="8589818" cy="4158382"/>
          </a:xfrm>
          <a:prstGeom prst="rect">
            <a:avLst/>
          </a:prstGeom>
          <a:noFill/>
        </p:spPr>
        <p:txBody>
          <a:bodyPr wrap="square" lIns="0" tIns="0" rIns="0" bIns="0" rtlCol="0">
            <a:spAutoFit/>
          </a:bodyPr>
          <a:lstStyle>
            <a:defPPr>
              <a:defRPr lang="en-US"/>
            </a:defPPr>
            <a:lvl1pPr algn="just">
              <a:lnSpc>
                <a:spcPct val="150000"/>
              </a:lnSpc>
              <a:defRPr sz="1200">
                <a:solidFill>
                  <a:schemeClr val="tx1">
                    <a:lumMod val="50000"/>
                    <a:lumOff val="50000"/>
                  </a:schemeClr>
                </a:solidFill>
              </a:defRPr>
            </a:lvl1pPr>
          </a:lstStyle>
          <a:p>
            <a:pPr>
              <a:lnSpc>
                <a:spcPct val="114000"/>
              </a:lnSpc>
            </a:pPr>
            <a:r>
              <a:rPr lang="en-US" sz="1400" dirty="0">
                <a:solidFill>
                  <a:schemeClr val="accent6">
                    <a:lumMod val="10000"/>
                  </a:schemeClr>
                </a:solidFill>
              </a:rPr>
              <a:t>Upon applying to Santa Ana College, students are provided with the option of identifying a Meta-Major that best aligns with their career interests. Based on best practices from other community colleges, the identification of an undecided major often prolongs the time to the completion of a degree. The Guided Pathways team decided early on to eliminate the undecided major as an option. </a:t>
            </a:r>
          </a:p>
          <a:p>
            <a:pPr>
              <a:lnSpc>
                <a:spcPct val="114000"/>
              </a:lnSpc>
            </a:pPr>
            <a:endParaRPr lang="en-US" sz="1400" dirty="0">
              <a:solidFill>
                <a:schemeClr val="accent6">
                  <a:lumMod val="10000"/>
                </a:schemeClr>
              </a:solidFill>
            </a:endParaRPr>
          </a:p>
          <a:p>
            <a:pPr>
              <a:lnSpc>
                <a:spcPct val="114000"/>
              </a:lnSpc>
            </a:pPr>
            <a:r>
              <a:rPr lang="en-US" sz="1400" dirty="0">
                <a:solidFill>
                  <a:schemeClr val="accent6">
                    <a:lumMod val="10000"/>
                  </a:schemeClr>
                </a:solidFill>
              </a:rPr>
              <a:t>Santa Ana College’s Meta-Majors were launched in the fall of 2019. Incoming and ongoing students were invited to participate in an introduction to their preferred Meta-Majors during a pre-semester workshop. Evidence shows that students who can identify their paths sooner will complete their degrees in a shorter time, and it will increase the likelihood of persistence.</a:t>
            </a:r>
          </a:p>
          <a:p>
            <a:pPr>
              <a:lnSpc>
                <a:spcPct val="114000"/>
              </a:lnSpc>
            </a:pPr>
            <a:endParaRPr lang="en-US" sz="1400" dirty="0">
              <a:solidFill>
                <a:schemeClr val="accent6">
                  <a:lumMod val="10000"/>
                </a:schemeClr>
              </a:solidFill>
            </a:endParaRPr>
          </a:p>
          <a:p>
            <a:pPr>
              <a:lnSpc>
                <a:spcPct val="114000"/>
              </a:lnSpc>
            </a:pPr>
            <a:r>
              <a:rPr lang="en-US" sz="1400" dirty="0">
                <a:solidFill>
                  <a:schemeClr val="accent6">
                    <a:lumMod val="10000"/>
                  </a:schemeClr>
                </a:solidFill>
              </a:rPr>
              <a:t>Identified Activities:</a:t>
            </a:r>
          </a:p>
          <a:p>
            <a:pPr marL="341313" indent="-171450">
              <a:lnSpc>
                <a:spcPct val="114000"/>
              </a:lnSpc>
              <a:buFont typeface="Arial" panose="020B0604020202020204" pitchFamily="34" charset="0"/>
              <a:buChar char="•"/>
            </a:pPr>
            <a:r>
              <a:rPr lang="en-US" sz="1400" dirty="0">
                <a:solidFill>
                  <a:schemeClr val="accent6">
                    <a:lumMod val="10000"/>
                  </a:schemeClr>
                </a:solidFill>
              </a:rPr>
              <a:t>Continue to evaluate programs under each CAP per curriculum changes to programs.</a:t>
            </a:r>
          </a:p>
          <a:p>
            <a:pPr marL="341313" indent="-171450">
              <a:lnSpc>
                <a:spcPct val="114000"/>
              </a:lnSpc>
              <a:buFont typeface="Arial" panose="020B0604020202020204" pitchFamily="34" charset="0"/>
              <a:buChar char="•"/>
            </a:pPr>
            <a:r>
              <a:rPr lang="en-US" sz="1400" dirty="0">
                <a:solidFill>
                  <a:schemeClr val="accent6">
                    <a:lumMod val="10000"/>
                  </a:schemeClr>
                </a:solidFill>
              </a:rPr>
              <a:t>Enhance marketing efforts to promote CAPs to all incoming students.</a:t>
            </a:r>
          </a:p>
          <a:p>
            <a:pPr marL="341313" indent="-171450">
              <a:lnSpc>
                <a:spcPct val="114000"/>
              </a:lnSpc>
              <a:buFont typeface="Arial" panose="020B0604020202020204" pitchFamily="34" charset="0"/>
              <a:buChar char="•"/>
            </a:pPr>
            <a:r>
              <a:rPr lang="en-US" sz="1400" dirty="0">
                <a:solidFill>
                  <a:schemeClr val="accent6">
                    <a:lumMod val="10000"/>
                  </a:schemeClr>
                </a:solidFill>
              </a:rPr>
              <a:t>Increase access to the </a:t>
            </a:r>
            <a:r>
              <a:rPr lang="en-US" sz="1400" dirty="0" err="1">
                <a:solidFill>
                  <a:schemeClr val="accent6">
                    <a:lumMod val="10000"/>
                  </a:schemeClr>
                </a:solidFill>
              </a:rPr>
              <a:t>SuperStrong</a:t>
            </a:r>
            <a:r>
              <a:rPr lang="en-US" sz="1400" dirty="0">
                <a:solidFill>
                  <a:schemeClr val="accent6">
                    <a:lumMod val="10000"/>
                  </a:schemeClr>
                </a:solidFill>
              </a:rPr>
              <a:t> assessment which includes CAP (meta-major) recommendations to non-traditional incoming students.</a:t>
            </a:r>
          </a:p>
          <a:p>
            <a:pPr marL="341313" indent="-171450">
              <a:lnSpc>
                <a:spcPct val="114000"/>
              </a:lnSpc>
              <a:buFont typeface="Arial" panose="020B0604020202020204" pitchFamily="34" charset="0"/>
              <a:buChar char="•"/>
            </a:pPr>
            <a:r>
              <a:rPr lang="en-US" sz="1400" dirty="0">
                <a:solidFill>
                  <a:schemeClr val="accent6">
                    <a:lumMod val="10000"/>
                  </a:schemeClr>
                </a:solidFill>
              </a:rPr>
              <a:t>Align Santa Ana College CAPs with existing Santa Ana Unified School District pathways so that students can easily transition into college.</a:t>
            </a:r>
          </a:p>
        </p:txBody>
      </p:sp>
    </p:spTree>
    <p:extLst>
      <p:ext uri="{BB962C8B-B14F-4D97-AF65-F5344CB8AC3E}">
        <p14:creationId xmlns:p14="http://schemas.microsoft.com/office/powerpoint/2010/main" val="82788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820B84-B99B-4D5C-B33C-DAA162D28909}"/>
              </a:ext>
            </a:extLst>
          </p:cNvPr>
          <p:cNvSpPr/>
          <p:nvPr/>
        </p:nvSpPr>
        <p:spPr>
          <a:xfrm>
            <a:off x="2632157" y="1907610"/>
            <a:ext cx="9525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6CA9FEDB-3E04-42A9-9DB3-4B75270DFFB1}"/>
              </a:ext>
            </a:extLst>
          </p:cNvPr>
          <p:cNvSpPr/>
          <p:nvPr/>
        </p:nvSpPr>
        <p:spPr>
          <a:xfrm>
            <a:off x="2974848" y="2209284"/>
            <a:ext cx="9218740" cy="46487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Loose Subtitle">
            <a:extLst>
              <a:ext uri="{FF2B5EF4-FFF2-40B4-BE49-F238E27FC236}">
                <a16:creationId xmlns:a16="http://schemas.microsoft.com/office/drawing/2014/main" id="{E03BE332-8727-492C-A627-AA86F071F82F}"/>
              </a:ext>
            </a:extLst>
          </p:cNvPr>
          <p:cNvSpPr txBox="1"/>
          <p:nvPr/>
        </p:nvSpPr>
        <p:spPr>
          <a:xfrm>
            <a:off x="389005" y="1347510"/>
            <a:ext cx="8219927" cy="738664"/>
          </a:xfrm>
          <a:prstGeom prst="rect">
            <a:avLst/>
          </a:prstGeom>
          <a:noFill/>
        </p:spPr>
        <p:txBody>
          <a:bodyPr wrap="square" lIns="0" tIns="0" rIns="0" bIns="0" rtlCol="0" anchor="t" anchorCtr="0">
            <a:spAutoFit/>
          </a:bodyPr>
          <a:lstStyle/>
          <a:p>
            <a:r>
              <a:rPr lang="en-US" sz="1600" b="1" dirty="0">
                <a:solidFill>
                  <a:schemeClr val="tx1">
                    <a:lumMod val="65000"/>
                    <a:lumOff val="35000"/>
                  </a:schemeClr>
                </a:solidFill>
              </a:rPr>
              <a:t>2.  Program Mapping Project Completion</a:t>
            </a:r>
          </a:p>
          <a:p>
            <a:pPr marL="341313" indent="-165100">
              <a:buFont typeface="Arial" panose="020B0604020202020204" pitchFamily="34" charset="0"/>
              <a:buChar char="•"/>
            </a:pPr>
            <a:r>
              <a:rPr lang="en-US" sz="1600" dirty="0">
                <a:solidFill>
                  <a:schemeClr val="tx1">
                    <a:lumMod val="65000"/>
                    <a:lumOff val="35000"/>
                  </a:schemeClr>
                </a:solidFill>
              </a:rPr>
              <a:t>Technology</a:t>
            </a:r>
          </a:p>
          <a:p>
            <a:pPr marL="341313" indent="-165100">
              <a:buFont typeface="Arial" panose="020B0604020202020204" pitchFamily="34" charset="0"/>
              <a:buChar char="•"/>
            </a:pPr>
            <a:r>
              <a:rPr lang="en-US" sz="1600" dirty="0">
                <a:solidFill>
                  <a:schemeClr val="tx1">
                    <a:lumMod val="65000"/>
                    <a:lumOff val="35000"/>
                  </a:schemeClr>
                </a:solidFill>
              </a:rPr>
              <a:t>Sustainability </a:t>
            </a:r>
          </a:p>
        </p:txBody>
      </p:sp>
      <p:sp>
        <p:nvSpPr>
          <p:cNvPr id="9" name="TextBox 8">
            <a:extLst>
              <a:ext uri="{FF2B5EF4-FFF2-40B4-BE49-F238E27FC236}">
                <a16:creationId xmlns:a16="http://schemas.microsoft.com/office/drawing/2014/main" id="{05953958-A4D6-4538-B78E-08C2E6AEC74E}"/>
              </a:ext>
            </a:extLst>
          </p:cNvPr>
          <p:cNvSpPr txBox="1"/>
          <p:nvPr/>
        </p:nvSpPr>
        <p:spPr>
          <a:xfrm>
            <a:off x="366058" y="793146"/>
            <a:ext cx="5730736" cy="430887"/>
          </a:xfrm>
          <a:prstGeom prst="rect">
            <a:avLst/>
          </a:prstGeom>
          <a:noFill/>
        </p:spPr>
        <p:txBody>
          <a:bodyPr wrap="none" lIns="0" tIns="0" rIns="0" bIns="0" rtlCol="0">
            <a:spAutoFit/>
          </a:bodyPr>
          <a:lstStyle/>
          <a:p>
            <a:r>
              <a:rPr lang="en-US" sz="2800" dirty="0">
                <a:solidFill>
                  <a:srgbClr val="701524"/>
                </a:solidFill>
                <a:latin typeface="+mj-lt"/>
              </a:rPr>
              <a:t>AREAS OF FOCUS/TREATMENT</a:t>
            </a:r>
          </a:p>
        </p:txBody>
      </p:sp>
      <p:sp>
        <p:nvSpPr>
          <p:cNvPr id="35" name="Rectangle 34">
            <a:extLst>
              <a:ext uri="{FF2B5EF4-FFF2-40B4-BE49-F238E27FC236}">
                <a16:creationId xmlns:a16="http://schemas.microsoft.com/office/drawing/2014/main" id="{8A5F65FE-6449-9B41-A5DB-51093852ED21}"/>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6" name="Picture 35">
            <a:extLst>
              <a:ext uri="{FF2B5EF4-FFF2-40B4-BE49-F238E27FC236}">
                <a16:creationId xmlns:a16="http://schemas.microsoft.com/office/drawing/2014/main" id="{9ABE305A-4E0B-4D4A-B4D8-01A34DE3AE78}"/>
              </a:ext>
            </a:extLst>
          </p:cNvPr>
          <p:cNvPicPr>
            <a:picLocks noChangeAspect="1"/>
          </p:cNvPicPr>
          <p:nvPr/>
        </p:nvPicPr>
        <p:blipFill>
          <a:blip r:embed="rId3"/>
          <a:stretch>
            <a:fillRect/>
          </a:stretch>
        </p:blipFill>
        <p:spPr>
          <a:xfrm>
            <a:off x="229885" y="63281"/>
            <a:ext cx="2744963" cy="412389"/>
          </a:xfrm>
          <a:prstGeom prst="rect">
            <a:avLst/>
          </a:prstGeom>
        </p:spPr>
      </p:pic>
      <p:sp>
        <p:nvSpPr>
          <p:cNvPr id="38" name="Grand Title">
            <a:extLst>
              <a:ext uri="{FF2B5EF4-FFF2-40B4-BE49-F238E27FC236}">
                <a16:creationId xmlns:a16="http://schemas.microsoft.com/office/drawing/2014/main" id="{27634BFB-BA83-3145-8654-C3D34F83F007}"/>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
        <p:nvSpPr>
          <p:cNvPr id="14" name="Left Text Body">
            <a:extLst>
              <a:ext uri="{FF2B5EF4-FFF2-40B4-BE49-F238E27FC236}">
                <a16:creationId xmlns:a16="http://schemas.microsoft.com/office/drawing/2014/main" id="{D491ED20-A374-486D-8F0D-AAC71612E2A8}"/>
              </a:ext>
            </a:extLst>
          </p:cNvPr>
          <p:cNvSpPr txBox="1"/>
          <p:nvPr/>
        </p:nvSpPr>
        <p:spPr>
          <a:xfrm>
            <a:off x="280177" y="2518341"/>
            <a:ext cx="2599983" cy="3334887"/>
          </a:xfrm>
          <a:prstGeom prst="rect">
            <a:avLst/>
          </a:prstGeom>
          <a:noFill/>
        </p:spPr>
        <p:txBody>
          <a:bodyPr wrap="square" lIns="0" tIns="0" rIns="0" bIns="0" rtlCol="0">
            <a:spAutoFit/>
          </a:bodyPr>
          <a:lstStyle>
            <a:defPPr>
              <a:defRPr lang="en-US"/>
            </a:defPPr>
            <a:lvl1pPr algn="just">
              <a:lnSpc>
                <a:spcPct val="150000"/>
              </a:lnSpc>
              <a:defRPr sz="1200">
                <a:solidFill>
                  <a:schemeClr val="tx1">
                    <a:lumMod val="50000"/>
                    <a:lumOff val="50000"/>
                  </a:schemeClr>
                </a:solidFill>
              </a:defRPr>
            </a:lvl1pPr>
          </a:lstStyle>
          <a:p>
            <a:r>
              <a:rPr lang="en-US" sz="1400" b="1" dirty="0">
                <a:solidFill>
                  <a:srgbClr val="701524"/>
                </a:solidFill>
              </a:rPr>
              <a:t>Pointed Questions: </a:t>
            </a:r>
          </a:p>
          <a:p>
            <a:pPr marL="285750" indent="-171450" algn="l">
              <a:lnSpc>
                <a:spcPct val="108000"/>
              </a:lnSpc>
              <a:buFont typeface="Arial" panose="020B0604020202020204" pitchFamily="34" charset="0"/>
              <a:buChar char="•"/>
            </a:pPr>
            <a:r>
              <a:rPr lang="en-US" sz="1400" dirty="0">
                <a:solidFill>
                  <a:srgbClr val="701524"/>
                </a:solidFill>
              </a:rPr>
              <a:t>Any effective practices around sustaining our work to develop and maintain program maps?</a:t>
            </a:r>
          </a:p>
          <a:p>
            <a:pPr marL="285750" indent="-171450" algn="l">
              <a:lnSpc>
                <a:spcPct val="108000"/>
              </a:lnSpc>
              <a:buFont typeface="Arial" panose="020B0604020202020204" pitchFamily="34" charset="0"/>
              <a:buChar char="•"/>
            </a:pPr>
            <a:r>
              <a:rPr lang="en-US" sz="1400" dirty="0">
                <a:solidFill>
                  <a:srgbClr val="701524"/>
                </a:solidFill>
              </a:rPr>
              <a:t>Any recommendations on ways to leverage technology to link ed planning, program maps, and schedule development?</a:t>
            </a:r>
          </a:p>
          <a:p>
            <a:pPr marL="285750" indent="-171450" algn="l">
              <a:lnSpc>
                <a:spcPct val="108000"/>
              </a:lnSpc>
              <a:buFont typeface="Arial" panose="020B0604020202020204" pitchFamily="34" charset="0"/>
              <a:buChar char="•"/>
            </a:pPr>
            <a:r>
              <a:rPr lang="en-US" sz="1400" dirty="0">
                <a:solidFill>
                  <a:srgbClr val="701524"/>
                </a:solidFill>
              </a:rPr>
              <a:t>Recommendations to address the potential increase of workload to faculty/staff?</a:t>
            </a:r>
          </a:p>
        </p:txBody>
      </p:sp>
      <p:sp>
        <p:nvSpPr>
          <p:cNvPr id="11" name="Left Text Body">
            <a:extLst>
              <a:ext uri="{FF2B5EF4-FFF2-40B4-BE49-F238E27FC236}">
                <a16:creationId xmlns:a16="http://schemas.microsoft.com/office/drawing/2014/main" id="{B18250DD-C965-4702-8B94-AB82BF95BA06}"/>
              </a:ext>
            </a:extLst>
          </p:cNvPr>
          <p:cNvSpPr txBox="1"/>
          <p:nvPr/>
        </p:nvSpPr>
        <p:spPr>
          <a:xfrm>
            <a:off x="3231426" y="2348011"/>
            <a:ext cx="8589818" cy="4371261"/>
          </a:xfrm>
          <a:prstGeom prst="rect">
            <a:avLst/>
          </a:prstGeom>
          <a:noFill/>
        </p:spPr>
        <p:txBody>
          <a:bodyPr wrap="square" lIns="0" tIns="0" rIns="0" bIns="0" rtlCol="0">
            <a:spAutoFit/>
          </a:bodyPr>
          <a:lstStyle>
            <a:defPPr>
              <a:defRPr lang="en-US"/>
            </a:defPPr>
            <a:lvl1pPr algn="just">
              <a:lnSpc>
                <a:spcPct val="150000"/>
              </a:lnSpc>
              <a:defRPr sz="1200">
                <a:solidFill>
                  <a:schemeClr val="tx1">
                    <a:lumMod val="50000"/>
                    <a:lumOff val="50000"/>
                  </a:schemeClr>
                </a:solidFill>
              </a:defRPr>
            </a:lvl1pPr>
          </a:lstStyle>
          <a:p>
            <a:pPr>
              <a:lnSpc>
                <a:spcPct val="114000"/>
              </a:lnSpc>
            </a:pPr>
            <a:r>
              <a:rPr lang="en-US" sz="1350" dirty="0">
                <a:solidFill>
                  <a:schemeClr val="accent6">
                    <a:lumMod val="10000"/>
                  </a:schemeClr>
                </a:solidFill>
              </a:rPr>
              <a:t>Currently, Santa Ana College’s Guided Pathways team is working to establish a process for the annual maintenance of program maps as part of the established program review process. It is anticipated that personnel and technology resources will be needed to create this process.</a:t>
            </a:r>
          </a:p>
          <a:p>
            <a:pPr>
              <a:lnSpc>
                <a:spcPct val="114000"/>
              </a:lnSpc>
            </a:pPr>
            <a:endParaRPr lang="en-US" sz="1350" dirty="0">
              <a:solidFill>
                <a:schemeClr val="accent6">
                  <a:lumMod val="10000"/>
                </a:schemeClr>
              </a:solidFill>
            </a:endParaRPr>
          </a:p>
          <a:p>
            <a:pPr>
              <a:lnSpc>
                <a:spcPct val="114000"/>
              </a:lnSpc>
            </a:pPr>
            <a:r>
              <a:rPr lang="en-US" sz="1350" dirty="0">
                <a:solidFill>
                  <a:schemeClr val="accent6">
                    <a:lumMod val="10000"/>
                  </a:schemeClr>
                </a:solidFill>
              </a:rPr>
              <a:t>Program maps are a fundamental part of the Guided Pathways framework and are designed to increase student completion by providing an articulated plan for students’ coursework across semesters. The concept of mapping has begun to influence other areas of Santa Ana College to improve student guidance. There has been an interest in developing a career-oriented map to assist students to develop their professional profiles during their academic journey as well as a rethinking of Santa Ana College’s math map to reflect quantitative reasoning as more course options become available to serve students with differing educational goals aligned with their respective Meta-Majors.</a:t>
            </a:r>
          </a:p>
          <a:p>
            <a:pPr>
              <a:lnSpc>
                <a:spcPct val="114000"/>
              </a:lnSpc>
            </a:pPr>
            <a:endParaRPr lang="en-US" sz="1350" dirty="0">
              <a:solidFill>
                <a:schemeClr val="accent6">
                  <a:lumMod val="10000"/>
                </a:schemeClr>
              </a:solidFill>
            </a:endParaRPr>
          </a:p>
          <a:p>
            <a:pPr>
              <a:lnSpc>
                <a:spcPct val="114000"/>
              </a:lnSpc>
            </a:pPr>
            <a:r>
              <a:rPr lang="en-US" sz="1350" dirty="0">
                <a:solidFill>
                  <a:schemeClr val="accent6">
                    <a:lumMod val="10000"/>
                  </a:schemeClr>
                </a:solidFill>
              </a:rPr>
              <a:t>Identified Activities:</a:t>
            </a:r>
          </a:p>
          <a:p>
            <a:pPr marL="341313" indent="-171450">
              <a:lnSpc>
                <a:spcPct val="114000"/>
              </a:lnSpc>
              <a:buFont typeface="Arial" panose="020B0604020202020204" pitchFamily="34" charset="0"/>
              <a:buChar char="•"/>
            </a:pPr>
            <a:r>
              <a:rPr lang="en-US" sz="1350" dirty="0">
                <a:solidFill>
                  <a:schemeClr val="accent6">
                    <a:lumMod val="10000"/>
                  </a:schemeClr>
                </a:solidFill>
              </a:rPr>
              <a:t>Update existing program maps for AA degrees.</a:t>
            </a:r>
          </a:p>
          <a:p>
            <a:pPr marL="341313" indent="-171450">
              <a:lnSpc>
                <a:spcPct val="114000"/>
              </a:lnSpc>
              <a:buFont typeface="Arial" panose="020B0604020202020204" pitchFamily="34" charset="0"/>
              <a:buChar char="•"/>
            </a:pPr>
            <a:r>
              <a:rPr lang="en-US" sz="1350" dirty="0">
                <a:solidFill>
                  <a:schemeClr val="accent6">
                    <a:lumMod val="10000"/>
                  </a:schemeClr>
                </a:solidFill>
              </a:rPr>
              <a:t>Publishing of all maps to public website.</a:t>
            </a:r>
          </a:p>
          <a:p>
            <a:pPr marL="341313" indent="-171450">
              <a:lnSpc>
                <a:spcPct val="114000"/>
              </a:lnSpc>
              <a:buFont typeface="Arial" panose="020B0604020202020204" pitchFamily="34" charset="0"/>
              <a:buChar char="•"/>
            </a:pPr>
            <a:r>
              <a:rPr lang="en-US" sz="1350" dirty="0">
                <a:solidFill>
                  <a:schemeClr val="accent6">
                    <a:lumMod val="10000"/>
                  </a:schemeClr>
                </a:solidFill>
              </a:rPr>
              <a:t>Create program maps for remaining certificate programs and ADT degrees.</a:t>
            </a:r>
          </a:p>
          <a:p>
            <a:pPr marL="341313" indent="-171450">
              <a:lnSpc>
                <a:spcPct val="114000"/>
              </a:lnSpc>
              <a:buFont typeface="Arial" panose="020B0604020202020204" pitchFamily="34" charset="0"/>
              <a:buChar char="•"/>
            </a:pPr>
            <a:r>
              <a:rPr lang="en-US" sz="1350" dirty="0">
                <a:solidFill>
                  <a:schemeClr val="accent6">
                    <a:lumMod val="10000"/>
                  </a:schemeClr>
                </a:solidFill>
              </a:rPr>
              <a:t>Upload program maps to Curriculum Tracks to integrate with electronic educational planning.</a:t>
            </a:r>
          </a:p>
          <a:p>
            <a:pPr marL="341313" indent="-171450">
              <a:lnSpc>
                <a:spcPct val="114000"/>
              </a:lnSpc>
              <a:buFont typeface="Arial" panose="020B0604020202020204" pitchFamily="34" charset="0"/>
              <a:buChar char="•"/>
            </a:pPr>
            <a:r>
              <a:rPr lang="en-US" sz="1350" dirty="0">
                <a:solidFill>
                  <a:schemeClr val="accent6">
                    <a:lumMod val="10000"/>
                  </a:schemeClr>
                </a:solidFill>
              </a:rPr>
              <a:t>Approval process for quadrennial review of program maps.</a:t>
            </a:r>
          </a:p>
        </p:txBody>
      </p:sp>
    </p:spTree>
    <p:extLst>
      <p:ext uri="{BB962C8B-B14F-4D97-AF65-F5344CB8AC3E}">
        <p14:creationId xmlns:p14="http://schemas.microsoft.com/office/powerpoint/2010/main" val="418739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820B84-B99B-4D5C-B33C-DAA162D28909}"/>
              </a:ext>
            </a:extLst>
          </p:cNvPr>
          <p:cNvSpPr/>
          <p:nvPr/>
        </p:nvSpPr>
        <p:spPr>
          <a:xfrm>
            <a:off x="2632157" y="1907610"/>
            <a:ext cx="9525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6CA9FEDB-3E04-42A9-9DB3-4B75270DFFB1}"/>
              </a:ext>
            </a:extLst>
          </p:cNvPr>
          <p:cNvSpPr/>
          <p:nvPr/>
        </p:nvSpPr>
        <p:spPr>
          <a:xfrm>
            <a:off x="2974848" y="2209284"/>
            <a:ext cx="9218740" cy="46487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Loose Subtitle">
            <a:extLst>
              <a:ext uri="{FF2B5EF4-FFF2-40B4-BE49-F238E27FC236}">
                <a16:creationId xmlns:a16="http://schemas.microsoft.com/office/drawing/2014/main" id="{E03BE332-8727-492C-A627-AA86F071F82F}"/>
              </a:ext>
            </a:extLst>
          </p:cNvPr>
          <p:cNvSpPr txBox="1"/>
          <p:nvPr/>
        </p:nvSpPr>
        <p:spPr>
          <a:xfrm>
            <a:off x="366058" y="1159247"/>
            <a:ext cx="8219927" cy="738664"/>
          </a:xfrm>
          <a:prstGeom prst="rect">
            <a:avLst/>
          </a:prstGeom>
          <a:noFill/>
        </p:spPr>
        <p:txBody>
          <a:bodyPr wrap="square" lIns="0" tIns="0" rIns="0" bIns="0" rtlCol="0" anchor="t" anchorCtr="0">
            <a:spAutoFit/>
          </a:bodyPr>
          <a:lstStyle/>
          <a:p>
            <a:r>
              <a:rPr lang="en-US" sz="1600" b="1" dirty="0">
                <a:solidFill>
                  <a:schemeClr val="tx1">
                    <a:lumMod val="65000"/>
                    <a:lumOff val="35000"/>
                  </a:schemeClr>
                </a:solidFill>
              </a:rPr>
              <a:t>3.  Learning and Engagement Equity Team</a:t>
            </a:r>
          </a:p>
          <a:p>
            <a:pPr marL="341313" indent="-165100">
              <a:buFont typeface="Arial" panose="020B0604020202020204" pitchFamily="34" charset="0"/>
              <a:buChar char="•"/>
            </a:pPr>
            <a:r>
              <a:rPr lang="en-US" sz="1600" dirty="0">
                <a:solidFill>
                  <a:schemeClr val="tx1">
                    <a:lumMod val="65000"/>
                    <a:lumOff val="35000"/>
                  </a:schemeClr>
                </a:solidFill>
              </a:rPr>
              <a:t>Resistance to Change</a:t>
            </a:r>
          </a:p>
          <a:p>
            <a:pPr marL="341313" indent="-165100">
              <a:buFont typeface="Arial" panose="020B0604020202020204" pitchFamily="34" charset="0"/>
              <a:buChar char="•"/>
            </a:pPr>
            <a:r>
              <a:rPr lang="en-US" sz="1600" dirty="0">
                <a:solidFill>
                  <a:schemeClr val="tx1">
                    <a:lumMod val="65000"/>
                    <a:lumOff val="35000"/>
                  </a:schemeClr>
                </a:solidFill>
              </a:rPr>
              <a:t>Institutionalizing Change</a:t>
            </a:r>
          </a:p>
        </p:txBody>
      </p:sp>
      <p:sp>
        <p:nvSpPr>
          <p:cNvPr id="9" name="TextBox 8">
            <a:extLst>
              <a:ext uri="{FF2B5EF4-FFF2-40B4-BE49-F238E27FC236}">
                <a16:creationId xmlns:a16="http://schemas.microsoft.com/office/drawing/2014/main" id="{05953958-A4D6-4538-B78E-08C2E6AEC74E}"/>
              </a:ext>
            </a:extLst>
          </p:cNvPr>
          <p:cNvSpPr txBox="1"/>
          <p:nvPr/>
        </p:nvSpPr>
        <p:spPr>
          <a:xfrm>
            <a:off x="366058" y="708649"/>
            <a:ext cx="5730736" cy="430887"/>
          </a:xfrm>
          <a:prstGeom prst="rect">
            <a:avLst/>
          </a:prstGeom>
          <a:noFill/>
        </p:spPr>
        <p:txBody>
          <a:bodyPr wrap="none" lIns="0" tIns="0" rIns="0" bIns="0" rtlCol="0">
            <a:spAutoFit/>
          </a:bodyPr>
          <a:lstStyle/>
          <a:p>
            <a:r>
              <a:rPr lang="en-US" sz="2800" dirty="0">
                <a:solidFill>
                  <a:srgbClr val="701524"/>
                </a:solidFill>
                <a:latin typeface="+mj-lt"/>
              </a:rPr>
              <a:t>AREAS OF FOCUS/TREATMENT</a:t>
            </a:r>
          </a:p>
        </p:txBody>
      </p:sp>
      <p:sp>
        <p:nvSpPr>
          <p:cNvPr id="35" name="Rectangle 34">
            <a:extLst>
              <a:ext uri="{FF2B5EF4-FFF2-40B4-BE49-F238E27FC236}">
                <a16:creationId xmlns:a16="http://schemas.microsoft.com/office/drawing/2014/main" id="{8A5F65FE-6449-9B41-A5DB-51093852ED21}"/>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6" name="Picture 35">
            <a:extLst>
              <a:ext uri="{FF2B5EF4-FFF2-40B4-BE49-F238E27FC236}">
                <a16:creationId xmlns:a16="http://schemas.microsoft.com/office/drawing/2014/main" id="{9ABE305A-4E0B-4D4A-B4D8-01A34DE3AE78}"/>
              </a:ext>
            </a:extLst>
          </p:cNvPr>
          <p:cNvPicPr>
            <a:picLocks noChangeAspect="1"/>
          </p:cNvPicPr>
          <p:nvPr/>
        </p:nvPicPr>
        <p:blipFill>
          <a:blip r:embed="rId3"/>
          <a:stretch>
            <a:fillRect/>
          </a:stretch>
        </p:blipFill>
        <p:spPr>
          <a:xfrm>
            <a:off x="229885" y="63281"/>
            <a:ext cx="2744963" cy="412389"/>
          </a:xfrm>
          <a:prstGeom prst="rect">
            <a:avLst/>
          </a:prstGeom>
        </p:spPr>
      </p:pic>
      <p:sp>
        <p:nvSpPr>
          <p:cNvPr id="38" name="Grand Title">
            <a:extLst>
              <a:ext uri="{FF2B5EF4-FFF2-40B4-BE49-F238E27FC236}">
                <a16:creationId xmlns:a16="http://schemas.microsoft.com/office/drawing/2014/main" id="{27634BFB-BA83-3145-8654-C3D34F83F007}"/>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
        <p:nvSpPr>
          <p:cNvPr id="14" name="Left Text Body">
            <a:extLst>
              <a:ext uri="{FF2B5EF4-FFF2-40B4-BE49-F238E27FC236}">
                <a16:creationId xmlns:a16="http://schemas.microsoft.com/office/drawing/2014/main" id="{D491ED20-A374-486D-8F0D-AAC71612E2A8}"/>
              </a:ext>
            </a:extLst>
          </p:cNvPr>
          <p:cNvSpPr txBox="1"/>
          <p:nvPr/>
        </p:nvSpPr>
        <p:spPr>
          <a:xfrm>
            <a:off x="280177" y="2518341"/>
            <a:ext cx="2599983" cy="4032964"/>
          </a:xfrm>
          <a:prstGeom prst="rect">
            <a:avLst/>
          </a:prstGeom>
          <a:noFill/>
        </p:spPr>
        <p:txBody>
          <a:bodyPr wrap="square" lIns="0" tIns="0" rIns="0" bIns="0" rtlCol="0">
            <a:spAutoFit/>
          </a:bodyPr>
          <a:lstStyle>
            <a:defPPr>
              <a:defRPr lang="en-US"/>
            </a:defPPr>
            <a:lvl1pPr algn="just">
              <a:lnSpc>
                <a:spcPct val="150000"/>
              </a:lnSpc>
              <a:defRPr sz="1200">
                <a:solidFill>
                  <a:schemeClr val="tx1">
                    <a:lumMod val="50000"/>
                    <a:lumOff val="50000"/>
                  </a:schemeClr>
                </a:solidFill>
              </a:defRPr>
            </a:lvl1pPr>
          </a:lstStyle>
          <a:p>
            <a:r>
              <a:rPr lang="en-US" sz="1400" b="1" dirty="0">
                <a:solidFill>
                  <a:srgbClr val="701524"/>
                </a:solidFill>
              </a:rPr>
              <a:t>Pointed Questions: </a:t>
            </a:r>
          </a:p>
          <a:p>
            <a:pPr marL="285750" indent="-171450" algn="l">
              <a:lnSpc>
                <a:spcPct val="108000"/>
              </a:lnSpc>
              <a:buFont typeface="Arial" panose="020B0604020202020204" pitchFamily="34" charset="0"/>
              <a:buChar char="•"/>
            </a:pPr>
            <a:r>
              <a:rPr lang="en-US" sz="1400" dirty="0">
                <a:solidFill>
                  <a:srgbClr val="701524"/>
                </a:solidFill>
              </a:rPr>
              <a:t>How do we systemically make meaningful changes that will support faculty engagement in this work through diversity, equity, and inclusion?   </a:t>
            </a:r>
          </a:p>
          <a:p>
            <a:pPr marL="285750" indent="-171450" algn="l">
              <a:lnSpc>
                <a:spcPct val="108000"/>
              </a:lnSpc>
              <a:buFont typeface="Arial" panose="020B0604020202020204" pitchFamily="34" charset="0"/>
              <a:buChar char="•"/>
            </a:pPr>
            <a:r>
              <a:rPr lang="en-US" sz="1400" dirty="0">
                <a:solidFill>
                  <a:srgbClr val="701524"/>
                </a:solidFill>
              </a:rPr>
              <a:t>Also, how do we create systemic accountability in partnership with faculty?</a:t>
            </a:r>
          </a:p>
          <a:p>
            <a:pPr marL="285750" indent="-171450" algn="l">
              <a:lnSpc>
                <a:spcPct val="108000"/>
              </a:lnSpc>
              <a:buFont typeface="Arial" panose="020B0604020202020204" pitchFamily="34" charset="0"/>
              <a:buChar char="•"/>
            </a:pPr>
            <a:r>
              <a:rPr lang="en-US" sz="1400" dirty="0">
                <a:solidFill>
                  <a:srgbClr val="701524"/>
                </a:solidFill>
              </a:rPr>
              <a:t>Are there any excellent examples from other institutions of evaluation methods for documenting the progress of this equity-based work in curriculum, pedagogy, or student life?</a:t>
            </a:r>
          </a:p>
        </p:txBody>
      </p:sp>
      <p:sp>
        <p:nvSpPr>
          <p:cNvPr id="11" name="Left Text Body">
            <a:extLst>
              <a:ext uri="{FF2B5EF4-FFF2-40B4-BE49-F238E27FC236}">
                <a16:creationId xmlns:a16="http://schemas.microsoft.com/office/drawing/2014/main" id="{B18250DD-C965-4702-8B94-AB82BF95BA06}"/>
              </a:ext>
            </a:extLst>
          </p:cNvPr>
          <p:cNvSpPr txBox="1"/>
          <p:nvPr/>
        </p:nvSpPr>
        <p:spPr>
          <a:xfrm>
            <a:off x="3289309" y="2352010"/>
            <a:ext cx="8589818" cy="4247573"/>
          </a:xfrm>
          <a:prstGeom prst="rect">
            <a:avLst/>
          </a:prstGeom>
          <a:noFill/>
        </p:spPr>
        <p:txBody>
          <a:bodyPr wrap="square" lIns="0" tIns="0" rIns="0" bIns="0" rtlCol="0">
            <a:spAutoFit/>
          </a:bodyPr>
          <a:lstStyle>
            <a:defPPr>
              <a:defRPr lang="en-US"/>
            </a:defPPr>
            <a:lvl1pPr algn="just">
              <a:lnSpc>
                <a:spcPct val="150000"/>
              </a:lnSpc>
              <a:defRPr sz="1200">
                <a:solidFill>
                  <a:schemeClr val="tx1">
                    <a:lumMod val="50000"/>
                    <a:lumOff val="50000"/>
                  </a:schemeClr>
                </a:solidFill>
              </a:defRPr>
            </a:lvl1pPr>
          </a:lstStyle>
          <a:p>
            <a:pPr>
              <a:lnSpc>
                <a:spcPct val="114000"/>
              </a:lnSpc>
            </a:pPr>
            <a:r>
              <a:rPr lang="en-US" sz="1350" dirty="0">
                <a:solidFill>
                  <a:schemeClr val="accent6">
                    <a:lumMod val="10000"/>
                  </a:schemeClr>
                </a:solidFill>
              </a:rPr>
              <a:t>One of the most challenging aspects of Guided Pathways implementation has been the operationalization of the fourth pillar: ensuring that students are learning. Santa Ana College’s Learning &amp; Engagement Team was initiated to address student learning with a focus on student equity. Currently, the Learning &amp; Engagement Team consists of student equity coordinators for credit and noncredit programs, a professional development coordinators for credit and noncredit programs, an outcomes assessment coordinator, and Guided Pathways coordinators for credit and noncredit programs.</a:t>
            </a:r>
          </a:p>
          <a:p>
            <a:pPr>
              <a:lnSpc>
                <a:spcPct val="114000"/>
              </a:lnSpc>
            </a:pPr>
            <a:endParaRPr lang="en-US" sz="1350" dirty="0">
              <a:solidFill>
                <a:schemeClr val="accent6">
                  <a:lumMod val="10000"/>
                </a:schemeClr>
              </a:solidFill>
            </a:endParaRPr>
          </a:p>
          <a:p>
            <a:pPr>
              <a:lnSpc>
                <a:spcPct val="114000"/>
              </a:lnSpc>
            </a:pPr>
            <a:r>
              <a:rPr lang="en-US" sz="1350" dirty="0">
                <a:solidFill>
                  <a:schemeClr val="accent6">
                    <a:lumMod val="10000"/>
                  </a:schemeClr>
                </a:solidFill>
              </a:rPr>
              <a:t>We have adopted a framework to achieve systemic transformation that involves an analysis of our services, practices and policies through a personal, professional, and systemic approach. </a:t>
            </a:r>
          </a:p>
          <a:p>
            <a:pPr marL="341313" indent="-171450">
              <a:lnSpc>
                <a:spcPct val="114000"/>
              </a:lnSpc>
              <a:buFont typeface="Arial" panose="020B0604020202020204" pitchFamily="34" charset="0"/>
              <a:buChar char="•"/>
            </a:pPr>
            <a:r>
              <a:rPr lang="en-US" sz="1350" dirty="0">
                <a:solidFill>
                  <a:schemeClr val="accent6">
                    <a:lumMod val="10000"/>
                  </a:schemeClr>
                </a:solidFill>
              </a:rPr>
              <a:t>The personal involves us having a common understanding of the equity and social justice terminology, learn about the inequitable historical context of our institution, and engage in ongoing critical reflection that leads to increasing our self-awareness.</a:t>
            </a:r>
          </a:p>
          <a:p>
            <a:pPr marL="341313" indent="-171450">
              <a:lnSpc>
                <a:spcPct val="114000"/>
              </a:lnSpc>
              <a:buFont typeface="Arial" panose="020B0604020202020204" pitchFamily="34" charset="0"/>
              <a:buChar char="•"/>
            </a:pPr>
            <a:r>
              <a:rPr lang="en-US" sz="1350" dirty="0">
                <a:solidFill>
                  <a:schemeClr val="accent6">
                    <a:lumMod val="10000"/>
                  </a:schemeClr>
                </a:solidFill>
              </a:rPr>
              <a:t>The professional involves incorporating inclusive, equity-minded and culturally responsive andragogy practices, services, and environment for students.</a:t>
            </a:r>
          </a:p>
          <a:p>
            <a:pPr marL="341313" indent="-171450">
              <a:lnSpc>
                <a:spcPct val="114000"/>
              </a:lnSpc>
              <a:buFont typeface="Arial" panose="020B0604020202020204" pitchFamily="34" charset="0"/>
              <a:buChar char="•"/>
            </a:pPr>
            <a:r>
              <a:rPr lang="en-US" sz="1350" dirty="0">
                <a:solidFill>
                  <a:schemeClr val="accent6">
                    <a:lumMod val="10000"/>
                  </a:schemeClr>
                </a:solidFill>
              </a:rPr>
              <a:t>The systemic involves evaluating, transforming, and designing flexibility in our campus culture, policies, processes, and procedures to support the diverse needs of our students.</a:t>
            </a:r>
          </a:p>
          <a:p>
            <a:pPr marL="341313" indent="-171450">
              <a:lnSpc>
                <a:spcPct val="114000"/>
              </a:lnSpc>
              <a:buFont typeface="Arial" panose="020B0604020202020204" pitchFamily="34" charset="0"/>
              <a:buChar char="•"/>
            </a:pPr>
            <a:r>
              <a:rPr lang="en-US" sz="1350" dirty="0">
                <a:solidFill>
                  <a:schemeClr val="accent6">
                    <a:lumMod val="10000"/>
                  </a:schemeClr>
                </a:solidFill>
              </a:rPr>
              <a:t>We are currently piloting the first year of the Equity Minded Teaching and Learning Institute with a cohort of 10 diverse discipline specific faculty.  The facilitators are members of the Learning and Engagement Team.</a:t>
            </a:r>
          </a:p>
        </p:txBody>
      </p:sp>
    </p:spTree>
    <p:extLst>
      <p:ext uri="{BB962C8B-B14F-4D97-AF65-F5344CB8AC3E}">
        <p14:creationId xmlns:p14="http://schemas.microsoft.com/office/powerpoint/2010/main" val="83565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820B84-B99B-4D5C-B33C-DAA162D28909}"/>
              </a:ext>
            </a:extLst>
          </p:cNvPr>
          <p:cNvSpPr/>
          <p:nvPr/>
        </p:nvSpPr>
        <p:spPr>
          <a:xfrm>
            <a:off x="5258123" y="1441372"/>
            <a:ext cx="9525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6CA9FEDB-3E04-42A9-9DB3-4B75270DFFB1}"/>
              </a:ext>
            </a:extLst>
          </p:cNvPr>
          <p:cNvSpPr/>
          <p:nvPr/>
        </p:nvSpPr>
        <p:spPr>
          <a:xfrm>
            <a:off x="5551054" y="1725576"/>
            <a:ext cx="6642533" cy="5132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Loose Subtitle">
            <a:extLst>
              <a:ext uri="{FF2B5EF4-FFF2-40B4-BE49-F238E27FC236}">
                <a16:creationId xmlns:a16="http://schemas.microsoft.com/office/drawing/2014/main" id="{E03BE332-8727-492C-A627-AA86F071F82F}"/>
              </a:ext>
            </a:extLst>
          </p:cNvPr>
          <p:cNvSpPr txBox="1"/>
          <p:nvPr/>
        </p:nvSpPr>
        <p:spPr>
          <a:xfrm>
            <a:off x="366058" y="1159247"/>
            <a:ext cx="8219927" cy="738664"/>
          </a:xfrm>
          <a:prstGeom prst="rect">
            <a:avLst/>
          </a:prstGeom>
          <a:noFill/>
        </p:spPr>
        <p:txBody>
          <a:bodyPr wrap="square" lIns="0" tIns="0" rIns="0" bIns="0" rtlCol="0" anchor="t" anchorCtr="0">
            <a:spAutoFit/>
          </a:bodyPr>
          <a:lstStyle/>
          <a:p>
            <a:r>
              <a:rPr lang="en-US" sz="1600" b="1" dirty="0">
                <a:solidFill>
                  <a:schemeClr val="tx1">
                    <a:lumMod val="65000"/>
                    <a:lumOff val="35000"/>
                  </a:schemeClr>
                </a:solidFill>
              </a:rPr>
              <a:t>4.  Integrated Planning—</a:t>
            </a:r>
            <a:r>
              <a:rPr lang="en-US" sz="1600" b="1" dirty="0" err="1">
                <a:solidFill>
                  <a:schemeClr val="tx1">
                    <a:lumMod val="65000"/>
                    <a:lumOff val="35000"/>
                  </a:schemeClr>
                </a:solidFill>
              </a:rPr>
              <a:t>Nuventive</a:t>
            </a:r>
            <a:r>
              <a:rPr lang="en-US" sz="1600" b="1" dirty="0">
                <a:solidFill>
                  <a:schemeClr val="tx1">
                    <a:lumMod val="65000"/>
                    <a:lumOff val="35000"/>
                  </a:schemeClr>
                </a:solidFill>
              </a:rPr>
              <a:t> Tool</a:t>
            </a:r>
          </a:p>
          <a:p>
            <a:pPr marL="341313" indent="-165100">
              <a:buFont typeface="Arial" panose="020B0604020202020204" pitchFamily="34" charset="0"/>
              <a:buChar char="•"/>
            </a:pPr>
            <a:r>
              <a:rPr lang="en-US" sz="1600" dirty="0">
                <a:solidFill>
                  <a:schemeClr val="tx1">
                    <a:lumMod val="65000"/>
                    <a:lumOff val="35000"/>
                  </a:schemeClr>
                </a:solidFill>
              </a:rPr>
              <a:t>Review Systems/Processes</a:t>
            </a:r>
          </a:p>
          <a:p>
            <a:pPr marL="341313" indent="-165100">
              <a:buFont typeface="Arial" panose="020B0604020202020204" pitchFamily="34" charset="0"/>
              <a:buChar char="•"/>
            </a:pPr>
            <a:r>
              <a:rPr lang="en-US" sz="1600" dirty="0">
                <a:solidFill>
                  <a:schemeClr val="tx1">
                    <a:lumMod val="65000"/>
                    <a:lumOff val="35000"/>
                  </a:schemeClr>
                </a:solidFill>
              </a:rPr>
              <a:t>Institutional Change</a:t>
            </a:r>
          </a:p>
        </p:txBody>
      </p:sp>
      <p:sp>
        <p:nvSpPr>
          <p:cNvPr id="9" name="TextBox 8">
            <a:extLst>
              <a:ext uri="{FF2B5EF4-FFF2-40B4-BE49-F238E27FC236}">
                <a16:creationId xmlns:a16="http://schemas.microsoft.com/office/drawing/2014/main" id="{05953958-A4D6-4538-B78E-08C2E6AEC74E}"/>
              </a:ext>
            </a:extLst>
          </p:cNvPr>
          <p:cNvSpPr txBox="1"/>
          <p:nvPr/>
        </p:nvSpPr>
        <p:spPr>
          <a:xfrm>
            <a:off x="366058" y="708649"/>
            <a:ext cx="5730736" cy="430887"/>
          </a:xfrm>
          <a:prstGeom prst="rect">
            <a:avLst/>
          </a:prstGeom>
          <a:noFill/>
        </p:spPr>
        <p:txBody>
          <a:bodyPr wrap="none" lIns="0" tIns="0" rIns="0" bIns="0" rtlCol="0">
            <a:spAutoFit/>
          </a:bodyPr>
          <a:lstStyle/>
          <a:p>
            <a:r>
              <a:rPr lang="en-US" sz="2800" dirty="0">
                <a:solidFill>
                  <a:srgbClr val="701524"/>
                </a:solidFill>
                <a:latin typeface="+mj-lt"/>
              </a:rPr>
              <a:t>AREAS OF FOCUS/TREATMENT</a:t>
            </a:r>
          </a:p>
        </p:txBody>
      </p:sp>
      <p:sp>
        <p:nvSpPr>
          <p:cNvPr id="35" name="Rectangle 34">
            <a:extLst>
              <a:ext uri="{FF2B5EF4-FFF2-40B4-BE49-F238E27FC236}">
                <a16:creationId xmlns:a16="http://schemas.microsoft.com/office/drawing/2014/main" id="{8A5F65FE-6449-9B41-A5DB-51093852ED21}"/>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6" name="Picture 35">
            <a:extLst>
              <a:ext uri="{FF2B5EF4-FFF2-40B4-BE49-F238E27FC236}">
                <a16:creationId xmlns:a16="http://schemas.microsoft.com/office/drawing/2014/main" id="{9ABE305A-4E0B-4D4A-B4D8-01A34DE3AE78}"/>
              </a:ext>
            </a:extLst>
          </p:cNvPr>
          <p:cNvPicPr>
            <a:picLocks noChangeAspect="1"/>
          </p:cNvPicPr>
          <p:nvPr/>
        </p:nvPicPr>
        <p:blipFill>
          <a:blip r:embed="rId3"/>
          <a:stretch>
            <a:fillRect/>
          </a:stretch>
        </p:blipFill>
        <p:spPr>
          <a:xfrm>
            <a:off x="229885" y="63281"/>
            <a:ext cx="2744963" cy="412389"/>
          </a:xfrm>
          <a:prstGeom prst="rect">
            <a:avLst/>
          </a:prstGeom>
        </p:spPr>
      </p:pic>
      <p:sp>
        <p:nvSpPr>
          <p:cNvPr id="38" name="Grand Title">
            <a:extLst>
              <a:ext uri="{FF2B5EF4-FFF2-40B4-BE49-F238E27FC236}">
                <a16:creationId xmlns:a16="http://schemas.microsoft.com/office/drawing/2014/main" id="{27634BFB-BA83-3145-8654-C3D34F83F007}"/>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
        <p:nvSpPr>
          <p:cNvPr id="14" name="Left Text Body">
            <a:extLst>
              <a:ext uri="{FF2B5EF4-FFF2-40B4-BE49-F238E27FC236}">
                <a16:creationId xmlns:a16="http://schemas.microsoft.com/office/drawing/2014/main" id="{D491ED20-A374-486D-8F0D-AAC71612E2A8}"/>
              </a:ext>
            </a:extLst>
          </p:cNvPr>
          <p:cNvSpPr txBox="1"/>
          <p:nvPr/>
        </p:nvSpPr>
        <p:spPr>
          <a:xfrm>
            <a:off x="112425" y="1917622"/>
            <a:ext cx="5310780" cy="4973797"/>
          </a:xfrm>
          <a:prstGeom prst="rect">
            <a:avLst/>
          </a:prstGeom>
          <a:noFill/>
        </p:spPr>
        <p:txBody>
          <a:bodyPr wrap="square" lIns="0" tIns="0" rIns="0" bIns="0" rtlCol="0">
            <a:spAutoFit/>
          </a:bodyPr>
          <a:lstStyle>
            <a:defPPr>
              <a:defRPr lang="en-US"/>
            </a:defPPr>
            <a:lvl1pPr algn="just">
              <a:lnSpc>
                <a:spcPct val="150000"/>
              </a:lnSpc>
              <a:defRPr sz="1200">
                <a:solidFill>
                  <a:schemeClr val="tx1">
                    <a:lumMod val="50000"/>
                    <a:lumOff val="50000"/>
                  </a:schemeClr>
                </a:solidFill>
              </a:defRPr>
            </a:lvl1pPr>
          </a:lstStyle>
          <a:p>
            <a:r>
              <a:rPr lang="en-US" sz="1230" b="1" dirty="0">
                <a:solidFill>
                  <a:srgbClr val="701524"/>
                </a:solidFill>
              </a:rPr>
              <a:t>Pointed Questions: </a:t>
            </a:r>
          </a:p>
          <a:p>
            <a:pPr marL="285750" indent="-171450" algn="l">
              <a:lnSpc>
                <a:spcPct val="108000"/>
              </a:lnSpc>
              <a:buFont typeface="Arial" panose="020B0604020202020204" pitchFamily="34" charset="0"/>
              <a:buChar char="•"/>
            </a:pPr>
            <a:r>
              <a:rPr lang="en-US" sz="1230" dirty="0">
                <a:solidFill>
                  <a:srgbClr val="701524"/>
                </a:solidFill>
              </a:rPr>
              <a:t>What are some effective practices in closing the</a:t>
            </a:r>
          </a:p>
          <a:p>
            <a:pPr marL="285750" algn="l">
              <a:lnSpc>
                <a:spcPct val="108000"/>
              </a:lnSpc>
            </a:pPr>
            <a:r>
              <a:rPr lang="en-US" sz="1230" dirty="0">
                <a:solidFill>
                  <a:srgbClr val="701524"/>
                </a:solidFill>
              </a:rPr>
              <a:t>loop to ensure that funded activities are evaluated and reviewed to meet student success prior to receiving future funding through the integrated planning process?</a:t>
            </a:r>
          </a:p>
          <a:p>
            <a:pPr marL="285750" indent="-171450" algn="l">
              <a:lnSpc>
                <a:spcPct val="108000"/>
              </a:lnSpc>
              <a:buFont typeface="Arial" panose="020B0604020202020204" pitchFamily="34" charset="0"/>
              <a:buChar char="•"/>
            </a:pPr>
            <a:r>
              <a:rPr lang="en-US" sz="1230" dirty="0">
                <a:solidFill>
                  <a:srgbClr val="701524"/>
                </a:solidFill>
              </a:rPr>
              <a:t>Any suggestions on creating sustainable practices to ensure meaningful engagement with integrated planning processes? From assessment to review to allocation and implementation…</a:t>
            </a:r>
          </a:p>
          <a:p>
            <a:pPr marL="285750" indent="-171450" algn="l">
              <a:lnSpc>
                <a:spcPct val="108000"/>
              </a:lnSpc>
              <a:buFont typeface="Arial" panose="020B0604020202020204" pitchFamily="34" charset="0"/>
              <a:buChar char="•"/>
            </a:pPr>
            <a:r>
              <a:rPr lang="en-US" sz="1230" dirty="0">
                <a:solidFill>
                  <a:srgbClr val="701524"/>
                </a:solidFill>
              </a:rPr>
              <a:t>How can the College ensure linkages between the developing institutional effectiveness efforts (College plans, revised committee structures, PGC handbook), our newly revised planning processes/college goals and resource allocation to support initiatives?</a:t>
            </a:r>
          </a:p>
          <a:p>
            <a:pPr marL="285750" indent="-171450" algn="l">
              <a:lnSpc>
                <a:spcPct val="108000"/>
              </a:lnSpc>
              <a:buFont typeface="Arial" panose="020B0604020202020204" pitchFamily="34" charset="0"/>
              <a:buChar char="•"/>
            </a:pPr>
            <a:r>
              <a:rPr lang="en-US" sz="1230" dirty="0">
                <a:solidFill>
                  <a:srgbClr val="701524"/>
                </a:solidFill>
              </a:rPr>
              <a:t>Any recommendations on mobilizing the College around integrated planning (in particular, re-engaging outcomes assessment, understanding the value of program review, and resource allocation processes)? </a:t>
            </a:r>
          </a:p>
          <a:p>
            <a:pPr marL="285750" indent="-171450" algn="l">
              <a:lnSpc>
                <a:spcPct val="108000"/>
              </a:lnSpc>
              <a:buFont typeface="Arial" panose="020B0604020202020204" pitchFamily="34" charset="0"/>
              <a:buChar char="•"/>
            </a:pPr>
            <a:r>
              <a:rPr lang="en-US" sz="1230" dirty="0">
                <a:solidFill>
                  <a:srgbClr val="701524"/>
                </a:solidFill>
              </a:rPr>
              <a:t>Suggestions on how to move off legacy processes and procedures to newer and hopefully more efficient processes? </a:t>
            </a:r>
          </a:p>
          <a:p>
            <a:pPr marL="285750" indent="-171450" algn="l">
              <a:lnSpc>
                <a:spcPct val="108000"/>
              </a:lnSpc>
              <a:buFont typeface="Arial" panose="020B0604020202020204" pitchFamily="34" charset="0"/>
              <a:buChar char="•"/>
            </a:pPr>
            <a:r>
              <a:rPr lang="en-US" sz="1230" dirty="0">
                <a:solidFill>
                  <a:srgbClr val="701524"/>
                </a:solidFill>
              </a:rPr>
              <a:t>We’d like to incorporate more funding sources into our newly developed integrated planning process… any recommendation on changing a newly developed process?</a:t>
            </a:r>
          </a:p>
          <a:p>
            <a:pPr marL="285750" indent="-171450" algn="l">
              <a:lnSpc>
                <a:spcPct val="108000"/>
              </a:lnSpc>
              <a:buFont typeface="Arial" panose="020B0604020202020204" pitchFamily="34" charset="0"/>
              <a:buChar char="•"/>
            </a:pPr>
            <a:r>
              <a:rPr lang="en-US" sz="1230" dirty="0">
                <a:solidFill>
                  <a:srgbClr val="701524"/>
                </a:solidFill>
              </a:rPr>
              <a:t>What are promising practices to keep the College informed and our practices transparent to strengthen trust and collaboration throughout the College?</a:t>
            </a:r>
          </a:p>
        </p:txBody>
      </p:sp>
      <p:sp>
        <p:nvSpPr>
          <p:cNvPr id="11" name="Left Text Body">
            <a:extLst>
              <a:ext uri="{FF2B5EF4-FFF2-40B4-BE49-F238E27FC236}">
                <a16:creationId xmlns:a16="http://schemas.microsoft.com/office/drawing/2014/main" id="{B18250DD-C965-4702-8B94-AB82BF95BA06}"/>
              </a:ext>
            </a:extLst>
          </p:cNvPr>
          <p:cNvSpPr txBox="1"/>
          <p:nvPr/>
        </p:nvSpPr>
        <p:spPr>
          <a:xfrm>
            <a:off x="5642010" y="1831073"/>
            <a:ext cx="6460620" cy="5021696"/>
          </a:xfrm>
          <a:prstGeom prst="rect">
            <a:avLst/>
          </a:prstGeom>
          <a:noFill/>
        </p:spPr>
        <p:txBody>
          <a:bodyPr wrap="square" lIns="0" tIns="0" rIns="0" bIns="0" rtlCol="0">
            <a:spAutoFit/>
          </a:bodyPr>
          <a:lstStyle>
            <a:defPPr>
              <a:defRPr lang="en-US"/>
            </a:defPPr>
            <a:lvl1pPr algn="just">
              <a:lnSpc>
                <a:spcPct val="150000"/>
              </a:lnSpc>
              <a:defRPr sz="1200">
                <a:solidFill>
                  <a:schemeClr val="tx1">
                    <a:lumMod val="50000"/>
                    <a:lumOff val="50000"/>
                  </a:schemeClr>
                </a:solidFill>
              </a:defRPr>
            </a:lvl1pPr>
          </a:lstStyle>
          <a:p>
            <a:pPr>
              <a:lnSpc>
                <a:spcPct val="114000"/>
              </a:lnSpc>
            </a:pPr>
            <a:r>
              <a:rPr lang="en-US" dirty="0">
                <a:solidFill>
                  <a:schemeClr val="accent6">
                    <a:lumMod val="10000"/>
                  </a:schemeClr>
                </a:solidFill>
              </a:rPr>
              <a:t>Starting spring of 2019, SAC began the process of more fully integrating outcomes assessment, program review (PR), and resource allocation (RAR). By leveraging the former database software (</a:t>
            </a:r>
            <a:r>
              <a:rPr lang="en-US" dirty="0" err="1">
                <a:solidFill>
                  <a:schemeClr val="accent6">
                    <a:lumMod val="10000"/>
                  </a:schemeClr>
                </a:solidFill>
              </a:rPr>
              <a:t>TracDat</a:t>
            </a:r>
            <a:r>
              <a:rPr lang="en-US" dirty="0">
                <a:solidFill>
                  <a:schemeClr val="accent6">
                    <a:lumMod val="10000"/>
                  </a:schemeClr>
                </a:solidFill>
              </a:rPr>
              <a:t>, that later became </a:t>
            </a:r>
            <a:r>
              <a:rPr lang="en-US" dirty="0" err="1">
                <a:solidFill>
                  <a:schemeClr val="accent6">
                    <a:lumMod val="10000"/>
                  </a:schemeClr>
                </a:solidFill>
              </a:rPr>
              <a:t>Nuventive</a:t>
            </a:r>
            <a:r>
              <a:rPr lang="en-US" dirty="0">
                <a:solidFill>
                  <a:schemeClr val="accent6">
                    <a:lumMod val="10000"/>
                  </a:schemeClr>
                </a:solidFill>
              </a:rPr>
              <a:t> Improve), SAC was able to link and more fully integrate these processes. In fall of 2021, SAC was able to fully engage in this more streamlined and integrated way of assessing, reviewing, and funding its efforts. </a:t>
            </a:r>
          </a:p>
          <a:p>
            <a:pPr marL="342900" indent="-342900">
              <a:lnSpc>
                <a:spcPct val="114000"/>
              </a:lnSpc>
              <a:buFont typeface="+mj-lt"/>
              <a:buAutoNum type="alphaUcPeriod"/>
            </a:pPr>
            <a:r>
              <a:rPr lang="en-US" dirty="0">
                <a:solidFill>
                  <a:schemeClr val="accent6">
                    <a:lumMod val="10000"/>
                  </a:schemeClr>
                </a:solidFill>
              </a:rPr>
              <a:t>Closing the Loop: </a:t>
            </a:r>
          </a:p>
          <a:p>
            <a:pPr marL="573088" indent="-231775">
              <a:lnSpc>
                <a:spcPct val="114000"/>
              </a:lnSpc>
              <a:buFont typeface="Arial" panose="020B0604020202020204" pitchFamily="34" charset="0"/>
              <a:buChar char="•"/>
            </a:pPr>
            <a:r>
              <a:rPr lang="en-US" dirty="0">
                <a:solidFill>
                  <a:schemeClr val="accent6">
                    <a:lumMod val="10000"/>
                  </a:schemeClr>
                </a:solidFill>
              </a:rPr>
              <a:t>Tie between annual report and RAR  </a:t>
            </a:r>
          </a:p>
          <a:p>
            <a:pPr marL="573088" indent="-231775">
              <a:lnSpc>
                <a:spcPct val="114000"/>
              </a:lnSpc>
              <a:buFont typeface="Arial" panose="020B0604020202020204" pitchFamily="34" charset="0"/>
              <a:buChar char="•"/>
            </a:pPr>
            <a:r>
              <a:rPr lang="en-US" dirty="0">
                <a:solidFill>
                  <a:schemeClr val="accent6">
                    <a:lumMod val="10000"/>
                  </a:schemeClr>
                </a:solidFill>
              </a:rPr>
              <a:t>No clear connection between RAR, PR, Outcomes, and evaluation/results of funded activities. </a:t>
            </a:r>
          </a:p>
          <a:p>
            <a:pPr marL="342900" indent="-342900">
              <a:lnSpc>
                <a:spcPct val="114000"/>
              </a:lnSpc>
              <a:buFont typeface="+mj-lt"/>
              <a:buAutoNum type="alphaUcPeriod" startAt="2"/>
            </a:pPr>
            <a:r>
              <a:rPr lang="en-US" dirty="0">
                <a:solidFill>
                  <a:schemeClr val="accent6">
                    <a:lumMod val="10000"/>
                  </a:schemeClr>
                </a:solidFill>
              </a:rPr>
              <a:t>Software implementation issues </a:t>
            </a:r>
          </a:p>
          <a:p>
            <a:pPr marL="342900" indent="-342900">
              <a:lnSpc>
                <a:spcPct val="114000"/>
              </a:lnSpc>
              <a:buFont typeface="+mj-lt"/>
              <a:buAutoNum type="alphaUcPeriod" startAt="2"/>
            </a:pPr>
            <a:r>
              <a:rPr lang="en-US" dirty="0">
                <a:solidFill>
                  <a:schemeClr val="accent6">
                    <a:lumMod val="10000"/>
                  </a:schemeClr>
                </a:solidFill>
              </a:rPr>
              <a:t>Consistent funding for classified staffing support </a:t>
            </a:r>
          </a:p>
          <a:p>
            <a:pPr marL="342900" indent="-342900">
              <a:lnSpc>
                <a:spcPct val="114000"/>
              </a:lnSpc>
              <a:buFont typeface="+mj-lt"/>
              <a:buAutoNum type="alphaUcPeriod" startAt="2"/>
            </a:pPr>
            <a:r>
              <a:rPr lang="en-US" dirty="0">
                <a:solidFill>
                  <a:schemeClr val="accent6">
                    <a:lumMod val="10000"/>
                  </a:schemeClr>
                </a:solidFill>
              </a:rPr>
              <a:t>Student Services Outcomes (SSO)</a:t>
            </a:r>
          </a:p>
          <a:p>
            <a:pPr marL="573088" indent="-231775">
              <a:lnSpc>
                <a:spcPct val="114000"/>
              </a:lnSpc>
              <a:buFont typeface="Arial" panose="020B0604020202020204" pitchFamily="34" charset="0"/>
              <a:buChar char="•"/>
            </a:pPr>
            <a:r>
              <a:rPr lang="en-US" dirty="0">
                <a:solidFill>
                  <a:schemeClr val="accent6">
                    <a:lumMod val="10000"/>
                  </a:schemeClr>
                </a:solidFill>
              </a:rPr>
              <a:t>Clearly identify “program” </a:t>
            </a:r>
          </a:p>
          <a:p>
            <a:pPr marL="573088" indent="-231775">
              <a:lnSpc>
                <a:spcPct val="114000"/>
              </a:lnSpc>
              <a:buFont typeface="Arial" panose="020B0604020202020204" pitchFamily="34" charset="0"/>
              <a:buChar char="•"/>
            </a:pPr>
            <a:r>
              <a:rPr lang="en-US" dirty="0">
                <a:solidFill>
                  <a:schemeClr val="accent6">
                    <a:lumMod val="10000"/>
                  </a:schemeClr>
                </a:solidFill>
              </a:rPr>
              <a:t>Develop SSO for all Programs </a:t>
            </a:r>
          </a:p>
          <a:p>
            <a:pPr marL="573088" indent="-231775">
              <a:lnSpc>
                <a:spcPct val="114000"/>
              </a:lnSpc>
              <a:buFont typeface="Arial" panose="020B0604020202020204" pitchFamily="34" charset="0"/>
              <a:buChar char="•"/>
            </a:pPr>
            <a:r>
              <a:rPr lang="en-US" dirty="0">
                <a:solidFill>
                  <a:schemeClr val="accent6">
                    <a:lumMod val="10000"/>
                  </a:schemeClr>
                </a:solidFill>
              </a:rPr>
              <a:t>All SSO in </a:t>
            </a:r>
            <a:r>
              <a:rPr lang="en-US" dirty="0" err="1">
                <a:solidFill>
                  <a:schemeClr val="accent6">
                    <a:lumMod val="10000"/>
                  </a:schemeClr>
                </a:solidFill>
              </a:rPr>
              <a:t>Nuventive</a:t>
            </a:r>
            <a:r>
              <a:rPr lang="en-US" dirty="0">
                <a:solidFill>
                  <a:schemeClr val="accent6">
                    <a:lumMod val="10000"/>
                  </a:schemeClr>
                </a:solidFill>
              </a:rPr>
              <a:t> </a:t>
            </a:r>
          </a:p>
          <a:p>
            <a:pPr marL="573088" indent="-231775">
              <a:lnSpc>
                <a:spcPct val="114000"/>
              </a:lnSpc>
              <a:buFont typeface="Arial" panose="020B0604020202020204" pitchFamily="34" charset="0"/>
              <a:buChar char="•"/>
            </a:pPr>
            <a:r>
              <a:rPr lang="en-US" dirty="0">
                <a:solidFill>
                  <a:schemeClr val="accent6">
                    <a:lumMod val="10000"/>
                  </a:schemeClr>
                </a:solidFill>
              </a:rPr>
              <a:t>Better utilization/analysis of data and ensure it has the capacity to disaggregate data by race, ethnicity, gender, and other equity groups. </a:t>
            </a:r>
          </a:p>
          <a:p>
            <a:pPr marL="342900" indent="-342900">
              <a:lnSpc>
                <a:spcPct val="114000"/>
              </a:lnSpc>
              <a:buFont typeface="+mj-lt"/>
              <a:buAutoNum type="alphaUcPeriod" startAt="5"/>
            </a:pPr>
            <a:r>
              <a:rPr lang="en-US" dirty="0">
                <a:solidFill>
                  <a:schemeClr val="accent6">
                    <a:lumMod val="10000"/>
                  </a:schemeClr>
                </a:solidFill>
              </a:rPr>
              <a:t>Campus conversation/agreement on the centrality of assessment and links to planning and resource allocation; and level of support (faculty and staff for course and service area outcomes) for the work to ensure continuity. Include assessment and accountability. </a:t>
            </a:r>
          </a:p>
          <a:p>
            <a:pPr marL="342900" indent="-342900">
              <a:lnSpc>
                <a:spcPct val="114000"/>
              </a:lnSpc>
              <a:buFont typeface="+mj-lt"/>
              <a:buAutoNum type="alphaUcPeriod" startAt="5"/>
            </a:pPr>
            <a:r>
              <a:rPr lang="en-US" dirty="0">
                <a:solidFill>
                  <a:schemeClr val="accent6">
                    <a:lumMod val="10000"/>
                  </a:schemeClr>
                </a:solidFill>
              </a:rPr>
              <a:t>As a means of further integration, the College is looking to blend resource request and allocation processes for multiple funding sources into a single process. (Guided Pathways, Equity, SWP, </a:t>
            </a:r>
            <a:r>
              <a:rPr lang="en-US" dirty="0" err="1">
                <a:solidFill>
                  <a:schemeClr val="accent6">
                    <a:lumMod val="10000"/>
                  </a:schemeClr>
                </a:solidFill>
              </a:rPr>
              <a:t>etc</a:t>
            </a:r>
            <a:r>
              <a:rPr lang="en-US" dirty="0">
                <a:solidFill>
                  <a:schemeClr val="accent6">
                    <a:lumMod val="10000"/>
                  </a:schemeClr>
                </a:solidFill>
              </a:rPr>
              <a:t>).</a:t>
            </a:r>
          </a:p>
          <a:p>
            <a:pPr>
              <a:lnSpc>
                <a:spcPct val="114000"/>
              </a:lnSpc>
            </a:pPr>
            <a:endParaRPr lang="en-US" dirty="0">
              <a:solidFill>
                <a:schemeClr val="accent6">
                  <a:lumMod val="10000"/>
                </a:schemeClr>
              </a:solidFill>
            </a:endParaRPr>
          </a:p>
        </p:txBody>
      </p:sp>
    </p:spTree>
    <p:extLst>
      <p:ext uri="{BB962C8B-B14F-4D97-AF65-F5344CB8AC3E}">
        <p14:creationId xmlns:p14="http://schemas.microsoft.com/office/powerpoint/2010/main" val="98736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40AE76-D76F-4C27-88E1-65882332CD3A}"/>
              </a:ext>
            </a:extLst>
          </p:cNvPr>
          <p:cNvSpPr/>
          <p:nvPr/>
        </p:nvSpPr>
        <p:spPr>
          <a:xfrm>
            <a:off x="1146423" y="3248955"/>
            <a:ext cx="9992598" cy="296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2800">
              <a:solidFill>
                <a:schemeClr val="bg1"/>
              </a:solidFill>
            </a:endParaRPr>
          </a:p>
        </p:txBody>
      </p:sp>
      <p:sp>
        <p:nvSpPr>
          <p:cNvPr id="25" name="Justify Text Body">
            <a:extLst>
              <a:ext uri="{FF2B5EF4-FFF2-40B4-BE49-F238E27FC236}">
                <a16:creationId xmlns:a16="http://schemas.microsoft.com/office/drawing/2014/main" id="{C51A91F0-6FE7-489E-ACE8-6800524C42EA}"/>
              </a:ext>
            </a:extLst>
          </p:cNvPr>
          <p:cNvSpPr txBox="1"/>
          <p:nvPr/>
        </p:nvSpPr>
        <p:spPr>
          <a:xfrm>
            <a:off x="1673384" y="3834296"/>
            <a:ext cx="4511135" cy="784830"/>
          </a:xfrm>
          <a:prstGeom prst="rect">
            <a:avLst/>
          </a:prstGeom>
          <a:noFill/>
        </p:spPr>
        <p:txBody>
          <a:bodyPr wrap="square" lIns="0" tIns="0" rIns="0" bIns="0" rtlCol="0">
            <a:spAutoFit/>
          </a:bodyPr>
          <a:lstStyle/>
          <a:p>
            <a:pPr algn="ctr">
              <a:lnSpc>
                <a:spcPct val="150000"/>
              </a:lnSpc>
            </a:pPr>
            <a:r>
              <a:rPr lang="en-US" b="1" u="sng" dirty="0">
                <a:solidFill>
                  <a:schemeClr val="bg1"/>
                </a:solidFill>
              </a:rPr>
              <a:t>VISIT ONE</a:t>
            </a:r>
          </a:p>
          <a:p>
            <a:pPr algn="ctr">
              <a:lnSpc>
                <a:spcPct val="150000"/>
              </a:lnSpc>
            </a:pPr>
            <a:r>
              <a:rPr lang="en-US" dirty="0">
                <a:solidFill>
                  <a:schemeClr val="bg1"/>
                </a:solidFill>
              </a:rPr>
              <a:t>Confirmed for March 24</a:t>
            </a:r>
            <a:r>
              <a:rPr lang="en-US" baseline="30000" dirty="0">
                <a:solidFill>
                  <a:schemeClr val="bg1"/>
                </a:solidFill>
              </a:rPr>
              <a:t>th</a:t>
            </a:r>
            <a:r>
              <a:rPr lang="en-US" dirty="0">
                <a:solidFill>
                  <a:schemeClr val="bg1"/>
                </a:solidFill>
              </a:rPr>
              <a:t> </a:t>
            </a:r>
            <a:endParaRPr lang="en-ID" dirty="0">
              <a:solidFill>
                <a:schemeClr val="bg1"/>
              </a:solidFill>
            </a:endParaRPr>
          </a:p>
        </p:txBody>
      </p:sp>
      <p:sp>
        <p:nvSpPr>
          <p:cNvPr id="26" name="Justify Text Body">
            <a:extLst>
              <a:ext uri="{FF2B5EF4-FFF2-40B4-BE49-F238E27FC236}">
                <a16:creationId xmlns:a16="http://schemas.microsoft.com/office/drawing/2014/main" id="{3D4E87C3-A921-4518-8156-41880E1F77EC}"/>
              </a:ext>
            </a:extLst>
          </p:cNvPr>
          <p:cNvSpPr txBox="1"/>
          <p:nvPr/>
        </p:nvSpPr>
        <p:spPr>
          <a:xfrm>
            <a:off x="6541922" y="3834296"/>
            <a:ext cx="3978282" cy="784830"/>
          </a:xfrm>
          <a:prstGeom prst="rect">
            <a:avLst/>
          </a:prstGeom>
          <a:noFill/>
        </p:spPr>
        <p:txBody>
          <a:bodyPr wrap="square" lIns="0" tIns="0" rIns="0" bIns="0" rtlCol="0">
            <a:spAutoFit/>
          </a:bodyPr>
          <a:lstStyle/>
          <a:p>
            <a:pPr algn="ctr">
              <a:lnSpc>
                <a:spcPct val="150000"/>
              </a:lnSpc>
            </a:pPr>
            <a:r>
              <a:rPr lang="en-US" b="1" u="sng" dirty="0">
                <a:solidFill>
                  <a:schemeClr val="bg1"/>
                </a:solidFill>
              </a:rPr>
              <a:t>VISIT TWO </a:t>
            </a:r>
          </a:p>
          <a:p>
            <a:pPr algn="ctr">
              <a:lnSpc>
                <a:spcPct val="150000"/>
              </a:lnSpc>
            </a:pPr>
            <a:r>
              <a:rPr lang="en-US" dirty="0">
                <a:solidFill>
                  <a:schemeClr val="bg1"/>
                </a:solidFill>
              </a:rPr>
              <a:t>Confirmed for May 5</a:t>
            </a:r>
            <a:r>
              <a:rPr lang="en-US" baseline="30000" dirty="0">
                <a:solidFill>
                  <a:schemeClr val="bg1"/>
                </a:solidFill>
              </a:rPr>
              <a:t>th</a:t>
            </a:r>
            <a:endParaRPr lang="en-ID" dirty="0">
              <a:solidFill>
                <a:schemeClr val="bg1"/>
              </a:solidFill>
            </a:endParaRPr>
          </a:p>
        </p:txBody>
      </p:sp>
      <p:sp>
        <p:nvSpPr>
          <p:cNvPr id="28" name="TextBox 27">
            <a:extLst>
              <a:ext uri="{FF2B5EF4-FFF2-40B4-BE49-F238E27FC236}">
                <a16:creationId xmlns:a16="http://schemas.microsoft.com/office/drawing/2014/main" id="{57DA5E5B-B99B-468F-A968-20AFDA0D63C3}"/>
              </a:ext>
            </a:extLst>
          </p:cNvPr>
          <p:cNvSpPr txBox="1"/>
          <p:nvPr/>
        </p:nvSpPr>
        <p:spPr>
          <a:xfrm>
            <a:off x="1184463" y="997315"/>
            <a:ext cx="2265044" cy="861774"/>
          </a:xfrm>
          <a:prstGeom prst="rect">
            <a:avLst/>
          </a:prstGeom>
          <a:noFill/>
        </p:spPr>
        <p:txBody>
          <a:bodyPr wrap="none" lIns="0" tIns="0" rIns="0" bIns="0" rtlCol="0">
            <a:spAutoFit/>
          </a:bodyPr>
          <a:lstStyle/>
          <a:p>
            <a:r>
              <a:rPr lang="en-US" sz="2800" dirty="0">
                <a:solidFill>
                  <a:schemeClr val="tx1">
                    <a:lumMod val="75000"/>
                    <a:lumOff val="25000"/>
                  </a:schemeClr>
                </a:solidFill>
                <a:latin typeface="+mj-lt"/>
              </a:rPr>
              <a:t>NEXT STEPS</a:t>
            </a:r>
          </a:p>
          <a:p>
            <a:r>
              <a:rPr lang="en-US" sz="2800" dirty="0">
                <a:solidFill>
                  <a:schemeClr val="accent1"/>
                </a:solidFill>
                <a:latin typeface="+mj-lt"/>
              </a:rPr>
              <a:t>FOR SAC</a:t>
            </a:r>
          </a:p>
        </p:txBody>
      </p:sp>
      <p:sp>
        <p:nvSpPr>
          <p:cNvPr id="32" name="Justify Text Body">
            <a:extLst>
              <a:ext uri="{FF2B5EF4-FFF2-40B4-BE49-F238E27FC236}">
                <a16:creationId xmlns:a16="http://schemas.microsoft.com/office/drawing/2014/main" id="{8B830BEA-29D2-4E1F-8787-C3774AFD5E0F}"/>
              </a:ext>
            </a:extLst>
          </p:cNvPr>
          <p:cNvSpPr txBox="1"/>
          <p:nvPr/>
        </p:nvSpPr>
        <p:spPr>
          <a:xfrm>
            <a:off x="4278455" y="1846460"/>
            <a:ext cx="6860566" cy="784830"/>
          </a:xfrm>
          <a:prstGeom prst="rect">
            <a:avLst/>
          </a:prstGeom>
          <a:noFill/>
        </p:spPr>
        <p:txBody>
          <a:bodyPr wrap="square" lIns="0" tIns="0" rIns="0" bIns="0" rtlCol="0">
            <a:spAutoFit/>
          </a:bodyPr>
          <a:lstStyle/>
          <a:p>
            <a:pPr>
              <a:lnSpc>
                <a:spcPct val="150000"/>
              </a:lnSpc>
            </a:pPr>
            <a:r>
              <a:rPr lang="en-US" dirty="0">
                <a:solidFill>
                  <a:schemeClr val="tx1">
                    <a:lumMod val="50000"/>
                    <a:lumOff val="50000"/>
                  </a:schemeClr>
                </a:solidFill>
              </a:rPr>
              <a:t>The Partnership Resource Team, comprised of about eight colleagues from across the state, will visit SAC at least twice. </a:t>
            </a:r>
            <a:endParaRPr lang="en-ID" dirty="0">
              <a:solidFill>
                <a:schemeClr val="tx1">
                  <a:lumMod val="50000"/>
                  <a:lumOff val="50000"/>
                </a:schemeClr>
              </a:solidFill>
            </a:endParaRPr>
          </a:p>
        </p:txBody>
      </p:sp>
      <p:sp>
        <p:nvSpPr>
          <p:cNvPr id="33" name="Rectangle 32">
            <a:extLst>
              <a:ext uri="{FF2B5EF4-FFF2-40B4-BE49-F238E27FC236}">
                <a16:creationId xmlns:a16="http://schemas.microsoft.com/office/drawing/2014/main" id="{4B5813BB-DD4A-9A46-9E9D-2F16D91AE3AF}"/>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4" name="Picture 33">
            <a:extLst>
              <a:ext uri="{FF2B5EF4-FFF2-40B4-BE49-F238E27FC236}">
                <a16:creationId xmlns:a16="http://schemas.microsoft.com/office/drawing/2014/main" id="{7D474717-64EB-A247-8868-BD3D71920F7F}"/>
              </a:ext>
            </a:extLst>
          </p:cNvPr>
          <p:cNvPicPr>
            <a:picLocks noChangeAspect="1"/>
          </p:cNvPicPr>
          <p:nvPr/>
        </p:nvPicPr>
        <p:blipFill>
          <a:blip r:embed="rId2"/>
          <a:stretch>
            <a:fillRect/>
          </a:stretch>
        </p:blipFill>
        <p:spPr>
          <a:xfrm>
            <a:off x="229885" y="63281"/>
            <a:ext cx="2744963" cy="412389"/>
          </a:xfrm>
          <a:prstGeom prst="rect">
            <a:avLst/>
          </a:prstGeom>
        </p:spPr>
      </p:pic>
      <p:sp>
        <p:nvSpPr>
          <p:cNvPr id="35" name="Grand Title">
            <a:extLst>
              <a:ext uri="{FF2B5EF4-FFF2-40B4-BE49-F238E27FC236}">
                <a16:creationId xmlns:a16="http://schemas.microsoft.com/office/drawing/2014/main" id="{909F90F9-0925-BC4B-A446-592864F7773F}"/>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
        <p:nvSpPr>
          <p:cNvPr id="11" name="Justify Text Body">
            <a:extLst>
              <a:ext uri="{FF2B5EF4-FFF2-40B4-BE49-F238E27FC236}">
                <a16:creationId xmlns:a16="http://schemas.microsoft.com/office/drawing/2014/main" id="{38946B73-AA75-4C33-96F3-4532543E8B85}"/>
              </a:ext>
            </a:extLst>
          </p:cNvPr>
          <p:cNvSpPr txBox="1"/>
          <p:nvPr/>
        </p:nvSpPr>
        <p:spPr>
          <a:xfrm>
            <a:off x="3887154" y="5061361"/>
            <a:ext cx="4511135" cy="784830"/>
          </a:xfrm>
          <a:prstGeom prst="rect">
            <a:avLst/>
          </a:prstGeom>
          <a:noFill/>
        </p:spPr>
        <p:txBody>
          <a:bodyPr wrap="square" lIns="0" tIns="0" rIns="0" bIns="0" rtlCol="0">
            <a:spAutoFit/>
          </a:bodyPr>
          <a:lstStyle/>
          <a:p>
            <a:pPr algn="ctr">
              <a:lnSpc>
                <a:spcPct val="150000"/>
              </a:lnSpc>
            </a:pPr>
            <a:r>
              <a:rPr lang="en-US" b="1" u="sng" dirty="0">
                <a:solidFill>
                  <a:schemeClr val="bg1"/>
                </a:solidFill>
              </a:rPr>
              <a:t>VISIT THREE</a:t>
            </a:r>
          </a:p>
          <a:p>
            <a:pPr algn="ctr">
              <a:lnSpc>
                <a:spcPct val="150000"/>
              </a:lnSpc>
            </a:pPr>
            <a:r>
              <a:rPr lang="en-US" dirty="0">
                <a:solidFill>
                  <a:schemeClr val="bg1"/>
                </a:solidFill>
              </a:rPr>
              <a:t>To be determined</a:t>
            </a:r>
            <a:endParaRPr lang="en-ID" dirty="0">
              <a:solidFill>
                <a:schemeClr val="bg1"/>
              </a:solidFill>
            </a:endParaRPr>
          </a:p>
        </p:txBody>
      </p:sp>
    </p:spTree>
    <p:extLst>
      <p:ext uri="{BB962C8B-B14F-4D97-AF65-F5344CB8AC3E}">
        <p14:creationId xmlns:p14="http://schemas.microsoft.com/office/powerpoint/2010/main" val="3063838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BB5C367-8B06-47F5-B3FF-F42D3BCCF43F}"/>
              </a:ext>
            </a:extLst>
          </p:cNvPr>
          <p:cNvSpPr/>
          <p:nvPr/>
        </p:nvSpPr>
        <p:spPr>
          <a:xfrm>
            <a:off x="-1" y="1644073"/>
            <a:ext cx="3592946" cy="5213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a:extLst>
              <a:ext uri="{FF2B5EF4-FFF2-40B4-BE49-F238E27FC236}">
                <a16:creationId xmlns:a16="http://schemas.microsoft.com/office/drawing/2014/main" id="{E6759C45-F550-4A40-A578-B12EEB3BCD84}"/>
              </a:ext>
            </a:extLst>
          </p:cNvPr>
          <p:cNvSpPr txBox="1"/>
          <p:nvPr/>
        </p:nvSpPr>
        <p:spPr>
          <a:xfrm>
            <a:off x="229885" y="893196"/>
            <a:ext cx="5940006" cy="430887"/>
          </a:xfrm>
          <a:prstGeom prst="rect">
            <a:avLst/>
          </a:prstGeom>
          <a:noFill/>
        </p:spPr>
        <p:txBody>
          <a:bodyPr wrap="square" lIns="0" tIns="0" rIns="0" bIns="0" rtlCol="0">
            <a:spAutoFit/>
          </a:bodyPr>
          <a:lstStyle/>
          <a:p>
            <a:r>
              <a:rPr lang="en-US" sz="2800" dirty="0">
                <a:solidFill>
                  <a:schemeClr val="accent1"/>
                </a:solidFill>
                <a:latin typeface="+mj-lt"/>
              </a:rPr>
              <a:t>PREPARATION FOR VISIT ONE</a:t>
            </a:r>
          </a:p>
        </p:txBody>
      </p:sp>
      <p:sp>
        <p:nvSpPr>
          <p:cNvPr id="28" name="Justify Text Body">
            <a:extLst>
              <a:ext uri="{FF2B5EF4-FFF2-40B4-BE49-F238E27FC236}">
                <a16:creationId xmlns:a16="http://schemas.microsoft.com/office/drawing/2014/main" id="{4447397B-2722-405A-8B81-F638935F7125}"/>
              </a:ext>
            </a:extLst>
          </p:cNvPr>
          <p:cNvSpPr txBox="1"/>
          <p:nvPr/>
        </p:nvSpPr>
        <p:spPr>
          <a:xfrm>
            <a:off x="3956694" y="1791855"/>
            <a:ext cx="7969908" cy="5112490"/>
          </a:xfrm>
          <a:prstGeom prst="rect">
            <a:avLst/>
          </a:prstGeom>
          <a:noFill/>
        </p:spPr>
        <p:txBody>
          <a:bodyPr wrap="square" lIns="0" tIns="0" rIns="0" bIns="0" rtlCol="0">
            <a:spAutoFit/>
          </a:bodyPr>
          <a:lstStyle/>
          <a:p>
            <a:pPr marR="0" lvl="0">
              <a:spcBef>
                <a:spcPts val="0"/>
              </a:spcBef>
              <a:spcAft>
                <a:spcPts val="0"/>
              </a:spcAft>
            </a:pPr>
            <a:r>
              <a:rPr lang="en-US" sz="1250" b="1" u="sng" dirty="0">
                <a:effectLst/>
                <a:ea typeface="Calibri" panose="020F0502020204030204" pitchFamily="34" charset="0"/>
                <a:cs typeface="Times New Roman" panose="02020603050405020304" pitchFamily="18" charset="0"/>
              </a:rPr>
              <a:t>IN PROGRESS</a:t>
            </a:r>
          </a:p>
          <a:p>
            <a:pPr marL="342900" marR="0" lvl="0" indent="-342900">
              <a:spcBef>
                <a:spcPts val="0"/>
              </a:spcBef>
              <a:spcAft>
                <a:spcPts val="0"/>
              </a:spcAft>
              <a:buFont typeface="Symbol" panose="05050102010706020507" pitchFamily="18" charset="2"/>
              <a:buChar char=""/>
            </a:pPr>
            <a:r>
              <a:rPr lang="en-US" sz="1250" dirty="0">
                <a:effectLst/>
                <a:ea typeface="Calibri" panose="020F0502020204030204" pitchFamily="34" charset="0"/>
                <a:cs typeface="Times New Roman" panose="02020603050405020304" pitchFamily="18" charset="0"/>
              </a:rPr>
              <a:t>To ensure a productive visit, it’s very important for the CEO and point persons to </a:t>
            </a:r>
            <a:r>
              <a:rPr lang="en-US" sz="1250" dirty="0">
                <a:effectLst/>
                <a:highlight>
                  <a:srgbClr val="FFFF00"/>
                </a:highlight>
                <a:ea typeface="Calibri" panose="020F0502020204030204" pitchFamily="34" charset="0"/>
                <a:cs typeface="Times New Roman" panose="02020603050405020304" pitchFamily="18" charset="0"/>
              </a:rPr>
              <a:t>inform the institutional community, and especially the participants in visit meetings, about the nature and purposes of the PRT visit</a:t>
            </a:r>
            <a:r>
              <a:rPr lang="en-US" sz="1250" dirty="0">
                <a:effectLst/>
                <a:ea typeface="Calibri" panose="020F0502020204030204" pitchFamily="34" charset="0"/>
                <a:cs typeface="Times New Roman" panose="02020603050405020304" pitchFamily="18" charset="0"/>
              </a:rPr>
              <a:t>, and that participants will be asked to share their observations and perspectives on the Areas of Focus in the meetings.  Sufficient functional and constituency representation in the meetings is also very important.</a:t>
            </a:r>
          </a:p>
          <a:p>
            <a:pPr marL="342900" marR="0" lvl="0" indent="-342900">
              <a:spcBef>
                <a:spcPts val="0"/>
              </a:spcBef>
              <a:spcAft>
                <a:spcPts val="0"/>
              </a:spcAft>
              <a:buFont typeface="Symbol" panose="05050102010706020507" pitchFamily="18" charset="2"/>
              <a:buChar char=""/>
            </a:pPr>
            <a:r>
              <a:rPr lang="en-US" sz="1250" dirty="0">
                <a:effectLst/>
                <a:ea typeface="Calibri" panose="020F0502020204030204" pitchFamily="34" charset="0"/>
                <a:cs typeface="Times New Roman" panose="02020603050405020304" pitchFamily="18" charset="0"/>
              </a:rPr>
              <a:t>The </a:t>
            </a:r>
            <a:r>
              <a:rPr lang="en-US" sz="1250" dirty="0">
                <a:effectLst/>
                <a:highlight>
                  <a:srgbClr val="FFFF00"/>
                </a:highlight>
                <a:ea typeface="Calibri" panose="020F0502020204030204" pitchFamily="34" charset="0"/>
                <a:cs typeface="Times New Roman" panose="02020603050405020304" pitchFamily="18" charset="0"/>
              </a:rPr>
              <a:t>CEO designates before Visit 1 a working group</a:t>
            </a:r>
            <a:r>
              <a:rPr lang="en-US" sz="1250" dirty="0">
                <a:effectLst/>
                <a:ea typeface="Calibri" panose="020F0502020204030204" pitchFamily="34" charset="0"/>
                <a:cs typeface="Times New Roman" panose="02020603050405020304" pitchFamily="18" charset="0"/>
              </a:rPr>
              <a:t> that will start drafting the institution’s Innovation and Effectiveness Plan (the I&amp;EP Drafting Group) with the guidance of the PRT during the second visit.  The group may be ad hoc or existing, and if necessary, the CEO may designate two or even three groups, each of which is to draft one or more sections of the Plan.  The group(s) should be relatively small, yet reasonably representative with respect to applicable functions and constituencies, to strengthen both the Plan and its subsequent implementation.</a:t>
            </a:r>
          </a:p>
          <a:p>
            <a:pPr marL="342900" marR="0" lvl="0" indent="-342900">
              <a:spcBef>
                <a:spcPts val="0"/>
              </a:spcBef>
              <a:spcAft>
                <a:spcPts val="0"/>
              </a:spcAft>
              <a:buFont typeface="Symbol" panose="05050102010706020507" pitchFamily="18" charset="2"/>
              <a:buChar char=""/>
            </a:pPr>
            <a:r>
              <a:rPr lang="en-US" sz="1250" dirty="0">
                <a:effectLst/>
                <a:ea typeface="Calibri" panose="020F0502020204030204" pitchFamily="34" charset="0"/>
                <a:cs typeface="Times New Roman" panose="02020603050405020304" pitchFamily="18" charset="0"/>
              </a:rPr>
              <a:t>The PRT </a:t>
            </a:r>
            <a:r>
              <a:rPr lang="en-US" sz="1250" dirty="0">
                <a:effectLst/>
                <a:highlight>
                  <a:srgbClr val="FFFF00"/>
                </a:highlight>
                <a:ea typeface="Calibri" panose="020F0502020204030204" pitchFamily="34" charset="0"/>
                <a:cs typeface="Times New Roman" panose="02020603050405020304" pitchFamily="18" charset="0"/>
              </a:rPr>
              <a:t>reviews the draft list of individuals and groups and the schedule that the institution has suggested for interviews/meetings</a:t>
            </a:r>
            <a:r>
              <a:rPr lang="en-US" sz="1250" dirty="0">
                <a:effectLst/>
                <a:ea typeface="Calibri" panose="020F0502020204030204" pitchFamily="34" charset="0"/>
                <a:cs typeface="Times New Roman" panose="02020603050405020304" pitchFamily="18" charset="0"/>
              </a:rPr>
              <a:t> (both provided by the point persons to the Project Director), which should include at least some members of the I&amp;EP Drafting Group.  The PRT then requests any additional interviews or meetings that are needed to gain a fuller understanding of the institution’s needs and decides who on the PRT should meet with whom.  </a:t>
            </a:r>
          </a:p>
          <a:p>
            <a:pPr marL="342900" marR="0" lvl="0" indent="-342900">
              <a:spcBef>
                <a:spcPts val="0"/>
              </a:spcBef>
              <a:spcAft>
                <a:spcPts val="0"/>
              </a:spcAft>
              <a:buFont typeface="Symbol" panose="05050102010706020507" pitchFamily="18" charset="2"/>
              <a:buChar char=""/>
            </a:pPr>
            <a:r>
              <a:rPr lang="en-US" sz="1250" dirty="0">
                <a:effectLst/>
                <a:ea typeface="Calibri" panose="020F0502020204030204" pitchFamily="34" charset="0"/>
                <a:cs typeface="Times New Roman" panose="02020603050405020304" pitchFamily="18" charset="0"/>
              </a:rPr>
              <a:t>In most cases, the PRT stays together throughout the day and meets with everyone, but scheduling constraints might require meetings to occur in parallel with the PRT split in halves or even thirds, and some interviews/meetings might work best with just one or two PRT members.  </a:t>
            </a:r>
          </a:p>
          <a:p>
            <a:pPr marL="342900" marR="0" lvl="0" indent="-342900">
              <a:spcBef>
                <a:spcPts val="0"/>
              </a:spcBef>
              <a:spcAft>
                <a:spcPts val="0"/>
              </a:spcAft>
              <a:buFont typeface="Symbol" panose="05050102010706020507" pitchFamily="18" charset="2"/>
              <a:buChar char=""/>
            </a:pPr>
            <a:r>
              <a:rPr lang="en-US" sz="1250" dirty="0">
                <a:effectLst/>
                <a:highlight>
                  <a:srgbClr val="FFFF00"/>
                </a:highlight>
                <a:ea typeface="Calibri" panose="020F0502020204030204" pitchFamily="34" charset="0"/>
                <a:cs typeface="Times New Roman" panose="02020603050405020304" pitchFamily="18" charset="0"/>
              </a:rPr>
              <a:t>The initial visit day typically starts at 8:00 or 8:30, and includes short breaks between meetings, a 45-to-60-minute working PRT lunch, an afternoon wrap-up meeting just for PRT members, and then time for an oral </a:t>
            </a:r>
            <a:r>
              <a:rPr lang="en-US" sz="1250" i="1" dirty="0">
                <a:effectLst/>
                <a:highlight>
                  <a:srgbClr val="FFFF00"/>
                </a:highlight>
                <a:ea typeface="Calibri" panose="020F0502020204030204" pitchFamily="34" charset="0"/>
                <a:cs typeface="Times New Roman" panose="02020603050405020304" pitchFamily="18" charset="0"/>
              </a:rPr>
              <a:t>Summary of Initial Visit</a:t>
            </a:r>
            <a:r>
              <a:rPr lang="en-US" sz="1250" dirty="0">
                <a:effectLst/>
                <a:highlight>
                  <a:srgbClr val="FFFF00"/>
                </a:highlight>
                <a:ea typeface="Calibri" panose="020F0502020204030204" pitchFamily="34" charset="0"/>
                <a:cs typeface="Times New Roman" panose="02020603050405020304" pitchFamily="18" charset="0"/>
              </a:rPr>
              <a:t> to the CEO (and others at the CEO’s discretion).  In some cases, the PRT might wish to include a meeting on-site to finish the draft of the written </a:t>
            </a:r>
            <a:r>
              <a:rPr lang="en-US" sz="1250" i="1" dirty="0">
                <a:effectLst/>
                <a:highlight>
                  <a:srgbClr val="FFFF00"/>
                </a:highlight>
                <a:ea typeface="Calibri" panose="020F0502020204030204" pitchFamily="34" charset="0"/>
                <a:cs typeface="Times New Roman" panose="02020603050405020304" pitchFamily="18" charset="0"/>
              </a:rPr>
              <a:t>Summary of Initial Visit</a:t>
            </a:r>
            <a:r>
              <a:rPr lang="en-US" sz="1250" dirty="0">
                <a:effectLst/>
                <a:highlight>
                  <a:srgbClr val="FFFF00"/>
                </a:highlight>
                <a:ea typeface="Calibri" panose="020F0502020204030204" pitchFamily="34" charset="0"/>
                <a:cs typeface="Times New Roman" panose="02020603050405020304" pitchFamily="18" charset="0"/>
              </a:rPr>
              <a:t>.  The target finish time is typically 4:30 or 5:00.  </a:t>
            </a:r>
            <a:r>
              <a:rPr lang="en-US" sz="1250" dirty="0">
                <a:effectLst/>
                <a:ea typeface="Calibri" panose="020F0502020204030204" pitchFamily="34" charset="0"/>
                <a:cs typeface="Times New Roman" panose="02020603050405020304" pitchFamily="18" charset="0"/>
              </a:rPr>
              <a:t>The PRT Lead works with the point persons to finalize the schedule for the day.</a:t>
            </a:r>
          </a:p>
          <a:p>
            <a:pPr marL="517525" algn="just">
              <a:lnSpc>
                <a:spcPct val="150000"/>
              </a:lnSpc>
            </a:pPr>
            <a:endParaRPr lang="en-ID" sz="1500" dirty="0">
              <a:solidFill>
                <a:schemeClr val="tx1">
                  <a:lumMod val="50000"/>
                  <a:lumOff val="50000"/>
                </a:schemeClr>
              </a:solidFill>
            </a:endParaRPr>
          </a:p>
        </p:txBody>
      </p:sp>
      <p:sp>
        <p:nvSpPr>
          <p:cNvPr id="35" name="Rectangle 34">
            <a:extLst>
              <a:ext uri="{FF2B5EF4-FFF2-40B4-BE49-F238E27FC236}">
                <a16:creationId xmlns:a16="http://schemas.microsoft.com/office/drawing/2014/main" id="{5556A426-89E7-604C-BAF3-4D280755D7E9}"/>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6" name="Picture 35">
            <a:extLst>
              <a:ext uri="{FF2B5EF4-FFF2-40B4-BE49-F238E27FC236}">
                <a16:creationId xmlns:a16="http://schemas.microsoft.com/office/drawing/2014/main" id="{7D24D7B1-83C5-1544-A463-DDEDC1CBC208}"/>
              </a:ext>
            </a:extLst>
          </p:cNvPr>
          <p:cNvPicPr>
            <a:picLocks noChangeAspect="1"/>
          </p:cNvPicPr>
          <p:nvPr/>
        </p:nvPicPr>
        <p:blipFill>
          <a:blip r:embed="rId2"/>
          <a:stretch>
            <a:fillRect/>
          </a:stretch>
        </p:blipFill>
        <p:spPr>
          <a:xfrm>
            <a:off x="229885" y="63281"/>
            <a:ext cx="2744963" cy="412389"/>
          </a:xfrm>
          <a:prstGeom prst="rect">
            <a:avLst/>
          </a:prstGeom>
        </p:spPr>
      </p:pic>
      <p:sp>
        <p:nvSpPr>
          <p:cNvPr id="37" name="Grand Title">
            <a:extLst>
              <a:ext uri="{FF2B5EF4-FFF2-40B4-BE49-F238E27FC236}">
                <a16:creationId xmlns:a16="http://schemas.microsoft.com/office/drawing/2014/main" id="{62154F4B-6894-1546-A936-FCE22409640B}"/>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
        <p:nvSpPr>
          <p:cNvPr id="8" name="Justify Text Body">
            <a:extLst>
              <a:ext uri="{FF2B5EF4-FFF2-40B4-BE49-F238E27FC236}">
                <a16:creationId xmlns:a16="http://schemas.microsoft.com/office/drawing/2014/main" id="{57E0E236-5667-44CE-869A-3E35E19CB0F6}"/>
              </a:ext>
            </a:extLst>
          </p:cNvPr>
          <p:cNvSpPr txBox="1"/>
          <p:nvPr/>
        </p:nvSpPr>
        <p:spPr>
          <a:xfrm>
            <a:off x="229885" y="1791854"/>
            <a:ext cx="3169097" cy="4616648"/>
          </a:xfrm>
          <a:prstGeom prst="rect">
            <a:avLst/>
          </a:prstGeom>
          <a:noFill/>
        </p:spPr>
        <p:txBody>
          <a:bodyPr wrap="square" lIns="0" tIns="0" rIns="0" bIns="0" rtlCol="0">
            <a:spAutoFit/>
          </a:bodyPr>
          <a:lstStyle/>
          <a:p>
            <a:pPr marR="0" lvl="0">
              <a:spcBef>
                <a:spcPts val="0"/>
              </a:spcBef>
              <a:spcAft>
                <a:spcPts val="0"/>
              </a:spcAft>
            </a:pPr>
            <a:r>
              <a:rPr lang="en-US" sz="1200" b="1" u="sng" dirty="0">
                <a:effectLst/>
                <a:ea typeface="Calibri" panose="020F0502020204030204" pitchFamily="34" charset="0"/>
                <a:cs typeface="Times New Roman" panose="02020603050405020304" pitchFamily="18" charset="0"/>
              </a:rPr>
              <a:t>C</a:t>
            </a:r>
            <a:r>
              <a:rPr lang="en-US" sz="1200" b="1" u="sng" dirty="0">
                <a:ea typeface="Calibri" panose="020F0502020204030204" pitchFamily="34" charset="0"/>
                <a:cs typeface="Times New Roman" panose="02020603050405020304" pitchFamily="18" charset="0"/>
              </a:rPr>
              <a:t>OMPLETED</a:t>
            </a:r>
            <a:endParaRPr lang="en-US" sz="1200" b="1" u="sng"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Roboto" panose="02000000000000000000" pitchFamily="2" charset="0"/>
              <a:buChar char="√"/>
            </a:pPr>
            <a:r>
              <a:rPr lang="en-US" sz="1200" dirty="0">
                <a:effectLst/>
                <a:ea typeface="Calibri" panose="020F0502020204030204" pitchFamily="34" charset="0"/>
                <a:cs typeface="Times New Roman" panose="02020603050405020304" pitchFamily="18" charset="0"/>
              </a:rPr>
              <a:t>The IEPI Project Director requests from the institution a somewhat more detailed (but still concise) treatment of the Areas of Focus, which the CEO will prepare in consultation with the Academic Senate President and other applicable leadership. </a:t>
            </a:r>
            <a:endParaRPr lang="en-US" sz="14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Roboto" panose="02000000000000000000" pitchFamily="2" charset="0"/>
              <a:buChar char="√"/>
            </a:pPr>
            <a:r>
              <a:rPr lang="en-US" sz="1200" dirty="0">
                <a:effectLst/>
                <a:ea typeface="Calibri" panose="020F0502020204030204" pitchFamily="34" charset="0"/>
                <a:cs typeface="Times New Roman" panose="02020603050405020304" pitchFamily="18" charset="0"/>
              </a:rPr>
              <a:t>The PRT reviews the following documentation, in addition to the Letter of Interest and the Areas of Focus treatment:</a:t>
            </a:r>
            <a:endParaRPr lang="en-US"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ea typeface="Calibri" panose="020F0502020204030204" pitchFamily="34" charset="0"/>
                <a:cs typeface="Times New Roman" panose="02020603050405020304" pitchFamily="18" charset="0"/>
              </a:rPr>
              <a:t>A relatively small set of documents regarded by the institution as crucial to understanding the Areas of Focus and provided to the Project Director by the point persons </a:t>
            </a:r>
            <a:endParaRPr lang="en-US"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ea typeface="Calibri" panose="020F0502020204030204" pitchFamily="34" charset="0"/>
                <a:cs typeface="Times New Roman" panose="02020603050405020304" pitchFamily="18" charset="0"/>
              </a:rPr>
              <a:t>Accreditation documentation, and IEPI documentation as applicable</a:t>
            </a:r>
            <a:endParaRPr lang="en-US"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ea typeface="Calibri" panose="020F0502020204030204" pitchFamily="34" charset="0"/>
                <a:cs typeface="Times New Roman" panose="02020603050405020304" pitchFamily="18" charset="0"/>
              </a:rPr>
              <a:t>Other documentation available on the institutional website, or provided by the institution at the team’s request, that is related to the Areas of Focus</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211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6D1E0F-421B-481C-A8D8-6F156780074B}"/>
              </a:ext>
            </a:extLst>
          </p:cNvPr>
          <p:cNvSpPr/>
          <p:nvPr/>
        </p:nvSpPr>
        <p:spPr>
          <a:xfrm>
            <a:off x="10416308" y="2246193"/>
            <a:ext cx="9525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C60A8549-6208-4FF7-B104-D4741EFDEF86}"/>
              </a:ext>
            </a:extLst>
          </p:cNvPr>
          <p:cNvSpPr/>
          <p:nvPr/>
        </p:nvSpPr>
        <p:spPr>
          <a:xfrm>
            <a:off x="-1" y="2549236"/>
            <a:ext cx="11092874" cy="4327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5003BD49-E2AE-40FC-881E-41F9B3E5441C}"/>
              </a:ext>
            </a:extLst>
          </p:cNvPr>
          <p:cNvSpPr txBox="1"/>
          <p:nvPr/>
        </p:nvSpPr>
        <p:spPr>
          <a:xfrm>
            <a:off x="744538" y="978813"/>
            <a:ext cx="10268837" cy="861774"/>
          </a:xfrm>
          <a:prstGeom prst="rect">
            <a:avLst/>
          </a:prstGeom>
          <a:noFill/>
        </p:spPr>
        <p:txBody>
          <a:bodyPr wrap="none" lIns="0" tIns="0" rIns="0" bIns="0" rtlCol="0">
            <a:spAutoFit/>
          </a:bodyPr>
          <a:lstStyle/>
          <a:p>
            <a:r>
              <a:rPr lang="en-US" sz="2800" dirty="0">
                <a:solidFill>
                  <a:schemeClr val="tx1">
                    <a:lumMod val="75000"/>
                    <a:lumOff val="25000"/>
                  </a:schemeClr>
                </a:solidFill>
                <a:latin typeface="+mj-lt"/>
              </a:rPr>
              <a:t>VISIT ONE:</a:t>
            </a:r>
          </a:p>
          <a:p>
            <a:r>
              <a:rPr lang="en-US" sz="2800" dirty="0">
                <a:solidFill>
                  <a:schemeClr val="accent1"/>
                </a:solidFill>
                <a:latin typeface="+mj-lt"/>
              </a:rPr>
              <a:t>GATHERING INFORMATION AND ESTABLISHING SCOPE</a:t>
            </a:r>
          </a:p>
        </p:txBody>
      </p:sp>
      <p:sp>
        <p:nvSpPr>
          <p:cNvPr id="10" name="Left Text Body">
            <a:extLst>
              <a:ext uri="{FF2B5EF4-FFF2-40B4-BE49-F238E27FC236}">
                <a16:creationId xmlns:a16="http://schemas.microsoft.com/office/drawing/2014/main" id="{64EBD2AF-05DB-4EDA-840A-06C95402F747}"/>
              </a:ext>
            </a:extLst>
          </p:cNvPr>
          <p:cNvSpPr txBox="1"/>
          <p:nvPr/>
        </p:nvSpPr>
        <p:spPr>
          <a:xfrm>
            <a:off x="502830" y="2757433"/>
            <a:ext cx="10109752" cy="3770263"/>
          </a:xfrm>
          <a:prstGeom prst="rect">
            <a:avLst/>
          </a:prstGeom>
          <a:noFill/>
        </p:spPr>
        <p:txBody>
          <a:bodyPr wrap="square" lIns="0" tIns="0" rIns="0" bIns="0" rtlCol="0">
            <a:spAutoFit/>
          </a:bodyPr>
          <a:lstStyle>
            <a:defPPr>
              <a:defRPr lang="en-US"/>
            </a:defPPr>
            <a:lvl1pPr algn="just">
              <a:lnSpc>
                <a:spcPct val="150000"/>
              </a:lnSpc>
              <a:defRPr sz="1200">
                <a:solidFill>
                  <a:schemeClr val="tx1">
                    <a:lumMod val="50000"/>
                    <a:lumOff val="50000"/>
                  </a:schemeClr>
                </a:solidFill>
              </a:defRPr>
            </a:lvl1pPr>
          </a:lstStyle>
          <a:p>
            <a:pPr marL="171450" indent="-171450" algn="l">
              <a:buFont typeface="Arial" panose="020B0604020202020204" pitchFamily="34" charset="0"/>
              <a:buChar char="•"/>
            </a:pPr>
            <a:r>
              <a:rPr lang="en-US" sz="1500" dirty="0"/>
              <a:t>The PRT holds interviews and meetings with the individuals and groups as scheduled, and asks questions that the PRT has identified for each interview or meeting, with clarifying and follow-up questions as appropriate.</a:t>
            </a:r>
          </a:p>
          <a:p>
            <a:pPr marL="171450" indent="-171450" algn="l">
              <a:buFont typeface="Arial" panose="020B0604020202020204" pitchFamily="34" charset="0"/>
              <a:buChar char="•"/>
            </a:pPr>
            <a:r>
              <a:rPr lang="en-US" sz="1500" dirty="0"/>
              <a:t>The PRT analyzes the information gathered in the interviews and meetings.</a:t>
            </a:r>
          </a:p>
          <a:p>
            <a:pPr marL="171450" indent="-171450" algn="l">
              <a:buFont typeface="Arial" panose="020B0604020202020204" pitchFamily="34" charset="0"/>
              <a:buChar char="•"/>
            </a:pPr>
            <a:r>
              <a:rPr lang="en-US" sz="1500" dirty="0"/>
              <a:t>The PRT meets as a team to share preliminary observations about the institution’s Areas of Focus, what the institution has already done or plans to do about them, and what additional IEPI resources, if any, might help the institution make progress. </a:t>
            </a:r>
          </a:p>
          <a:p>
            <a:pPr marL="171450" indent="-171450" algn="l">
              <a:buFont typeface="Arial" panose="020B0604020202020204" pitchFamily="34" charset="0"/>
              <a:buChar char="•"/>
            </a:pPr>
            <a:r>
              <a:rPr lang="en-US" sz="1500" dirty="0"/>
              <a:t>If the date for the second visit has not already been set, the PRT Lead works with the CEO, point persons, and PRT members to identify it.  The second visit should take place as soon after the first visit as schedules permit, consistent with development and timely delivery of the List of Primary Successes and Menu of Options as described below.  An interval of about five weeks is ideal.</a:t>
            </a:r>
          </a:p>
          <a:p>
            <a:pPr marL="171450" indent="-171450" algn="l">
              <a:buFont typeface="Arial" panose="020B0604020202020204" pitchFamily="34" charset="0"/>
              <a:buChar char="•"/>
            </a:pPr>
            <a:r>
              <a:rPr lang="en-US" sz="1500" dirty="0"/>
              <a:t>Based on the team’s discussion, the PRT prepares and presents a brief oral Summary of Initial Visit to the CEO.</a:t>
            </a:r>
          </a:p>
        </p:txBody>
      </p:sp>
      <p:sp>
        <p:nvSpPr>
          <p:cNvPr id="36" name="Rectangle 35">
            <a:extLst>
              <a:ext uri="{FF2B5EF4-FFF2-40B4-BE49-F238E27FC236}">
                <a16:creationId xmlns:a16="http://schemas.microsoft.com/office/drawing/2014/main" id="{C246691F-2B54-CD4D-AD07-F76B1E39587F}"/>
              </a:ext>
            </a:extLst>
          </p:cNvPr>
          <p:cNvSpPr/>
          <p:nvPr/>
        </p:nvSpPr>
        <p:spPr>
          <a:xfrm>
            <a:off x="0" y="-6355"/>
            <a:ext cx="12193588" cy="579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7" name="Picture 36">
            <a:extLst>
              <a:ext uri="{FF2B5EF4-FFF2-40B4-BE49-F238E27FC236}">
                <a16:creationId xmlns:a16="http://schemas.microsoft.com/office/drawing/2014/main" id="{5B53307F-737C-9945-88DB-FA663D70CDEE}"/>
              </a:ext>
            </a:extLst>
          </p:cNvPr>
          <p:cNvPicPr>
            <a:picLocks noChangeAspect="1"/>
          </p:cNvPicPr>
          <p:nvPr/>
        </p:nvPicPr>
        <p:blipFill>
          <a:blip r:embed="rId2"/>
          <a:stretch>
            <a:fillRect/>
          </a:stretch>
        </p:blipFill>
        <p:spPr>
          <a:xfrm>
            <a:off x="229885" y="63281"/>
            <a:ext cx="2744963" cy="412389"/>
          </a:xfrm>
          <a:prstGeom prst="rect">
            <a:avLst/>
          </a:prstGeom>
        </p:spPr>
      </p:pic>
      <p:sp>
        <p:nvSpPr>
          <p:cNvPr id="38" name="Grand Title">
            <a:extLst>
              <a:ext uri="{FF2B5EF4-FFF2-40B4-BE49-F238E27FC236}">
                <a16:creationId xmlns:a16="http://schemas.microsoft.com/office/drawing/2014/main" id="{0BF8DB02-ED7C-F043-B173-FADF59E2863D}"/>
              </a:ext>
            </a:extLst>
          </p:cNvPr>
          <p:cNvSpPr txBox="1"/>
          <p:nvPr/>
        </p:nvSpPr>
        <p:spPr>
          <a:xfrm>
            <a:off x="4754880" y="189932"/>
            <a:ext cx="7171722" cy="184666"/>
          </a:xfrm>
          <a:prstGeom prst="rect">
            <a:avLst/>
          </a:prstGeom>
          <a:noFill/>
        </p:spPr>
        <p:txBody>
          <a:bodyPr wrap="square" lIns="0" tIns="0" rIns="0" bIns="0" rtlCol="0" anchor="t" anchorCtr="0">
            <a:spAutoFit/>
          </a:bodyPr>
          <a:lstStyle/>
          <a:p>
            <a:pPr algn="r"/>
            <a:r>
              <a:rPr lang="en-US" sz="1200" i="1" dirty="0">
                <a:solidFill>
                  <a:schemeClr val="accent1"/>
                </a:solidFill>
                <a:latin typeface="+mj-lt"/>
              </a:rPr>
              <a:t>Santa Ana College inspires, transforms and empowers a diverse community of learners</a:t>
            </a:r>
          </a:p>
        </p:txBody>
      </p:sp>
    </p:spTree>
    <p:extLst>
      <p:ext uri="{BB962C8B-B14F-4D97-AF65-F5344CB8AC3E}">
        <p14:creationId xmlns:p14="http://schemas.microsoft.com/office/powerpoint/2010/main" val="2835115117"/>
      </p:ext>
    </p:extLst>
  </p:cSld>
  <p:clrMapOvr>
    <a:masterClrMapping/>
  </p:clrMapOvr>
</p:sld>
</file>

<file path=ppt/theme/theme1.xml><?xml version="1.0" encoding="utf-8"?>
<a:theme xmlns:a="http://schemas.openxmlformats.org/drawingml/2006/main" name="Office Theme">
  <a:themeElements>
    <a:clrScheme name="Red Maroon">
      <a:dk1>
        <a:srgbClr val="000000"/>
      </a:dk1>
      <a:lt1>
        <a:srgbClr val="FFFFFF"/>
      </a:lt1>
      <a:dk2>
        <a:srgbClr val="394656"/>
      </a:dk2>
      <a:lt2>
        <a:srgbClr val="B4B3B2"/>
      </a:lt2>
      <a:accent1>
        <a:srgbClr val="701524"/>
      </a:accent1>
      <a:accent2>
        <a:srgbClr val="EC5132"/>
      </a:accent2>
      <a:accent3>
        <a:srgbClr val="D3D1AA"/>
      </a:accent3>
      <a:accent4>
        <a:srgbClr val="BFBFBF"/>
      </a:accent4>
      <a:accent5>
        <a:srgbClr val="D8D8D8"/>
      </a:accent5>
      <a:accent6>
        <a:srgbClr val="F2F2F2"/>
      </a:accent6>
      <a:hlink>
        <a:srgbClr val="0563C1"/>
      </a:hlink>
      <a:folHlink>
        <a:srgbClr val="954F72"/>
      </a:folHlink>
    </a:clrScheme>
    <a:fontScheme name="Custom 1">
      <a:majorFont>
        <a:latin typeface="Montserrat SemiBol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31189f8-a51b-453f-9f0c-3a0b3b65b12f">HNYXMCCMVK3K-743504103-376</_dlc_DocId>
    <_dlc_DocIdUrl xmlns="431189f8-a51b-453f-9f0c-3a0b3b65b12f">
      <Url>https://sac.edu/President/AcademicSenate/_layouts/15/DocIdRedir.aspx?ID=HNYXMCCMVK3K-743504103-376</Url>
      <Description>HNYXMCCMVK3K-743504103-376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0ADB4C0DF3A844A4BBD864BA281FAD" ma:contentTypeVersion="1" ma:contentTypeDescription="Create a new document." ma:contentTypeScope="" ma:versionID="c916b72c6e6ad54f1b2256709559a4fd">
  <xsd:schema xmlns:xsd="http://www.w3.org/2001/XMLSchema" xmlns:xs="http://www.w3.org/2001/XMLSchema" xmlns:p="http://schemas.microsoft.com/office/2006/metadata/properties" xmlns:ns2="431189f8-a51b-453f-9f0c-3a0b3b65b12f" targetNamespace="http://schemas.microsoft.com/office/2006/metadata/properties" ma:root="true" ma:fieldsID="b96c214a694ffaf4954aeac313948b30" ns2:_="">
    <xsd:import namespace="431189f8-a51b-453f-9f0c-3a0b3b65b12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06F6B13-AC74-4D73-9A5F-78AB2E7E664A}">
  <ds:schemaRefs>
    <ds:schemaRef ds:uri="http://schemas.microsoft.com/office/2006/documentManagement/types"/>
    <ds:schemaRef ds:uri="cebdc7af-b8d5-42f6-bec5-95489008a1b2"/>
    <ds:schemaRef ds:uri="e39df23c-c8e4-4b0c-9a21-04fef2b4b74b"/>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BE6A3E0-A4DD-4440-B36A-969BBF7C53EC}">
  <ds:schemaRefs>
    <ds:schemaRef ds:uri="http://schemas.microsoft.com/sharepoint/v3/contenttype/forms"/>
  </ds:schemaRefs>
</ds:datastoreItem>
</file>

<file path=customXml/itemProps3.xml><?xml version="1.0" encoding="utf-8"?>
<ds:datastoreItem xmlns:ds="http://schemas.openxmlformats.org/officeDocument/2006/customXml" ds:itemID="{43B49E70-F303-46CA-94D7-B38615F6B423}"/>
</file>

<file path=customXml/itemProps4.xml><?xml version="1.0" encoding="utf-8"?>
<ds:datastoreItem xmlns:ds="http://schemas.openxmlformats.org/officeDocument/2006/customXml" ds:itemID="{30F97C0F-2C3B-4300-AADB-28C13A312131}"/>
</file>

<file path=docProps/app.xml><?xml version="1.0" encoding="utf-8"?>
<Properties xmlns="http://schemas.openxmlformats.org/officeDocument/2006/extended-properties" xmlns:vt="http://schemas.openxmlformats.org/officeDocument/2006/docPropsVTypes">
  <Template>Office Theme</Template>
  <TotalTime>12991</TotalTime>
  <Words>4270</Words>
  <Application>Microsoft Office PowerPoint</Application>
  <PresentationFormat>Custom</PresentationFormat>
  <Paragraphs>185</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Montserrat SemiBold</vt:lpstr>
      <vt:lpstr>Roboto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Wowo Hermawan</dc:creator>
  <cp:lastModifiedBy>Lamb, Jeffrey</cp:lastModifiedBy>
  <cp:revision>632</cp:revision>
  <dcterms:created xsi:type="dcterms:W3CDTF">2018-11-06T00:42:49Z</dcterms:created>
  <dcterms:modified xsi:type="dcterms:W3CDTF">2022-02-18T01:39:07Z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0x010100F90ADB4C0DF3A844A4BBD864BA281FAD</vt:lpwstr>
  </property>
  <property fmtid="{D5CDD505-2E9C-101B-9397-08002B2CF9AE}" pid="3" name="_dlc_DocIdItemGuid">
    <vt:lpwstr>1275df21-20f5-4430-ab71-148157a67846</vt:lpwstr>
  </property>
</Properties>
</file>