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entation.xml" ContentType="application/vnd.openxmlformats-officedocument.presentationml.presentation.main+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1.xml" ContentType="application/vnd.openxmlformats-officedocument.presentationml.notesSlide+xml"/>
  <Override PartName="/ppt/notesSlides/notesSlide21.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notesSlides/notesSlide20.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 id="2147483662" r:id="rId2"/>
  </p:sldMasterIdLst>
  <p:notesMasterIdLst>
    <p:notesMasterId r:id="rId24"/>
  </p:notesMasterIdLst>
  <p:sldIdLst>
    <p:sldId id="302" r:id="rId3"/>
    <p:sldId id="303" r:id="rId4"/>
    <p:sldId id="283" r:id="rId5"/>
    <p:sldId id="325" r:id="rId6"/>
    <p:sldId id="310" r:id="rId7"/>
    <p:sldId id="313" r:id="rId8"/>
    <p:sldId id="326" r:id="rId9"/>
    <p:sldId id="305" r:id="rId10"/>
    <p:sldId id="314" r:id="rId11"/>
    <p:sldId id="327" r:id="rId12"/>
    <p:sldId id="306" r:id="rId13"/>
    <p:sldId id="328" r:id="rId14"/>
    <p:sldId id="311" r:id="rId15"/>
    <p:sldId id="316" r:id="rId16"/>
    <p:sldId id="322" r:id="rId17"/>
    <p:sldId id="307" r:id="rId18"/>
    <p:sldId id="317" r:id="rId19"/>
    <p:sldId id="308" r:id="rId20"/>
    <p:sldId id="323" r:id="rId21"/>
    <p:sldId id="312" r:id="rId22"/>
    <p:sldId id="32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1F27C4-F471-12F2-BA1C-340D1FBE8D3A}" v="5" dt="2025-09-23T00:45:52.092"/>
    <p1510:client id="{45CA7BA0-FD09-953A-8DA4-4DF7B2B6BE81}" v="1547" dt="2025-09-22T18:30:43.837"/>
    <p1510:client id="{63EA621C-10E0-664D-2862-C1ADE45F5733}" v="32" dt="2025-09-22T22:07:03.708"/>
    <p1510:client id="{68219D02-71AA-3057-75D2-17048A024B52}" v="1037" dt="2025-09-22T17:40:08.200"/>
    <p1510:client id="{C92903DB-16BC-E45C-5EE4-C034DF1F22EE}" v="6" dt="2025-09-23T20:12:15.350"/>
    <p1510:client id="{D5736D7C-3AFC-75EE-0F0C-11C08FCAF2D0}" v="162" dt="2025-09-22T23:05:19.1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33" Type="http://schemas.openxmlformats.org/officeDocument/2006/relationships/customXml" Target="../customXml/item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32"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ustomXml" Target="../customXml/item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 Id="rId30" Type="http://schemas.openxmlformats.org/officeDocument/2006/relationships/customXml" Target="../customXml/item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963AC2-D36C-4E90-886E-19C11C7BC807}" type="datetimeFigureOut">
              <a:t>9/23/2025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7835B4-2BBB-4B34-BCF7-2D0394DBB3C6}" type="slidenum">
              <a:t>‹#›</a:t>
            </a:fld>
            <a:endParaRPr lang="en-US"/>
          </a:p>
        </p:txBody>
      </p:sp>
    </p:spTree>
    <p:extLst>
      <p:ext uri="{BB962C8B-B14F-4D97-AF65-F5344CB8AC3E}">
        <p14:creationId xmlns:p14="http://schemas.microsoft.com/office/powerpoint/2010/main" val="2829263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Janet: Today we are sharing a presentation that represents a summary of the plan. There is a larger document. We are also sharing the outlines the detailed goals and strategies in this draft version of the plan and we would</a:t>
            </a:r>
            <a:r>
              <a:rPr lang="en-US"/>
              <a:t> like your feedback as we move forward.</a:t>
            </a:r>
          </a:p>
        </p:txBody>
      </p:sp>
      <p:sp>
        <p:nvSpPr>
          <p:cNvPr id="4" name="Slide Number Placeholder 3"/>
          <p:cNvSpPr>
            <a:spLocks noGrp="1"/>
          </p:cNvSpPr>
          <p:nvPr>
            <p:ph type="sldNum" sz="quarter" idx="5"/>
          </p:nvPr>
        </p:nvSpPr>
        <p:spPr/>
        <p:txBody>
          <a:bodyPr/>
          <a:lstStyle/>
          <a:p>
            <a:fld id="{FA7835B4-2BBB-4B34-BCF7-2D0394DBB3C6}" type="slidenum">
              <a:rPr lang="en-US"/>
              <a:t>1</a:t>
            </a:fld>
            <a:endParaRPr lang="en-US"/>
          </a:p>
        </p:txBody>
      </p:sp>
    </p:spTree>
    <p:extLst>
      <p:ext uri="{BB962C8B-B14F-4D97-AF65-F5344CB8AC3E}">
        <p14:creationId xmlns:p14="http://schemas.microsoft.com/office/powerpoint/2010/main" val="15886839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87F0C-4B29-AEEE-9230-51291B0C1D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D67405-F1DC-578F-EF52-C6A0D75273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C7316D-736B-052D-CE2D-3B1E21EEEFFE}"/>
              </a:ext>
            </a:extLst>
          </p:cNvPr>
          <p:cNvSpPr>
            <a:spLocks noGrp="1"/>
          </p:cNvSpPr>
          <p:nvPr>
            <p:ph type="body" idx="1"/>
          </p:nvPr>
        </p:nvSpPr>
        <p:spPr/>
        <p:txBody>
          <a:bodyPr/>
          <a:lstStyle/>
          <a:p>
            <a:r>
              <a:rPr lang="en-US">
                <a:ea typeface="Calibri"/>
                <a:cs typeface="Calibri"/>
              </a:rPr>
              <a:t>Chantal: This shows the persistence rate overall for the college was 56% of about 3872 students in this cohort. More recent data show us at 52% (2023 – 2024)</a:t>
            </a:r>
          </a:p>
        </p:txBody>
      </p:sp>
      <p:sp>
        <p:nvSpPr>
          <p:cNvPr id="4" name="Slide Number Placeholder 3">
            <a:extLst>
              <a:ext uri="{FF2B5EF4-FFF2-40B4-BE49-F238E27FC236}">
                <a16:creationId xmlns:a16="http://schemas.microsoft.com/office/drawing/2014/main" id="{31ED78C4-57A2-A2DB-363B-5F64F27FE316}"/>
              </a:ext>
            </a:extLst>
          </p:cNvPr>
          <p:cNvSpPr>
            <a:spLocks noGrp="1"/>
          </p:cNvSpPr>
          <p:nvPr>
            <p:ph type="sldNum" sz="quarter" idx="5"/>
          </p:nvPr>
        </p:nvSpPr>
        <p:spPr/>
        <p:txBody>
          <a:bodyPr/>
          <a:lstStyle/>
          <a:p>
            <a:fld id="{FA7835B4-2BBB-4B34-BCF7-2D0394DBB3C6}" type="slidenum">
              <a:rPr lang="en-US"/>
              <a:t>10</a:t>
            </a:fld>
            <a:endParaRPr lang="en-US"/>
          </a:p>
        </p:txBody>
      </p:sp>
    </p:spTree>
    <p:extLst>
      <p:ext uri="{BB962C8B-B14F-4D97-AF65-F5344CB8AC3E}">
        <p14:creationId xmlns:p14="http://schemas.microsoft.com/office/powerpoint/2010/main" val="30233245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Chantal – Metric 3 looks at persistence from their 1st primary term to their 2nd term. </a:t>
            </a:r>
          </a:p>
          <a:p>
            <a:endParaRPr lang="en-US">
              <a:ea typeface="Calibri"/>
              <a:cs typeface="Calibri"/>
            </a:endParaRPr>
          </a:p>
          <a:p>
            <a:r>
              <a:rPr lang="en-US">
                <a:ea typeface="Calibri"/>
                <a:cs typeface="Calibri"/>
              </a:rPr>
              <a:t>We want to increase our persistence rate from 56% to 62% (the district %) 67% (state)</a:t>
            </a:r>
          </a:p>
          <a:p>
            <a:endParaRPr lang="en-US">
              <a:ea typeface="Calibri"/>
              <a:cs typeface="Calibri"/>
            </a:endParaRPr>
          </a:p>
          <a:p>
            <a:r>
              <a:rPr lang="en-US">
                <a:solidFill>
                  <a:srgbClr val="000000"/>
                </a:solidFill>
                <a:ea typeface="Calibri"/>
                <a:cs typeface="Calibri"/>
              </a:rPr>
              <a:t>Although there is no DI group we know there are students who fly under the radar, are unsure if they belong at SAC, and may be lost when they encounter academic or personal challenges. </a:t>
            </a:r>
          </a:p>
          <a:p>
            <a:endParaRPr lang="en-US">
              <a:solidFill>
                <a:srgbClr val="000000"/>
              </a:solidFill>
              <a:ea typeface="Calibri"/>
              <a:cs typeface="Calibri"/>
            </a:endParaRPr>
          </a:p>
          <a:p>
            <a:r>
              <a:rPr lang="en-US">
                <a:solidFill>
                  <a:srgbClr val="000000"/>
                </a:solidFill>
                <a:ea typeface="Calibri"/>
                <a:cs typeface="Calibri"/>
              </a:rPr>
              <a:t>This strategy will involve developing new procedures to utilize data to first identify students who are unaffiliated with any support programs, then use flags in an early alert system to have success teams touch base with students who are at risk of dropping multiple classes.  </a:t>
            </a:r>
            <a:endParaRPr lang="en-US"/>
          </a:p>
          <a:p>
            <a:endParaRPr lang="en-US">
              <a:ea typeface="Calibri"/>
              <a:cs typeface="Calibri"/>
            </a:endParaRPr>
          </a:p>
          <a:p>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FA7835B4-2BBB-4B34-BCF7-2D0394DBB3C6}" type="slidenum">
              <a:rPr lang="en-US"/>
              <a:t>11</a:t>
            </a:fld>
            <a:endParaRPr lang="en-US"/>
          </a:p>
        </p:txBody>
      </p:sp>
    </p:spTree>
    <p:extLst>
      <p:ext uri="{BB962C8B-B14F-4D97-AF65-F5344CB8AC3E}">
        <p14:creationId xmlns:p14="http://schemas.microsoft.com/office/powerpoint/2010/main" val="2309373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AB7F2-B6DE-4C36-BD28-4DF034D886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ACF14C-6810-AC1A-867C-50C0AAAE55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3A3760-6BA4-1C87-5EE1-8E50492BED9F}"/>
              </a:ext>
            </a:extLst>
          </p:cNvPr>
          <p:cNvSpPr>
            <a:spLocks noGrp="1"/>
          </p:cNvSpPr>
          <p:nvPr>
            <p:ph type="body" idx="1"/>
          </p:nvPr>
        </p:nvSpPr>
        <p:spPr/>
        <p:txBody>
          <a:bodyPr/>
          <a:lstStyle/>
          <a:p>
            <a:r>
              <a:rPr lang="en-US">
                <a:ea typeface="Calibri"/>
                <a:cs typeface="Calibri"/>
              </a:rPr>
              <a:t>Chantal: This shows the percentages and the counts for completion data. </a:t>
            </a:r>
          </a:p>
        </p:txBody>
      </p:sp>
      <p:sp>
        <p:nvSpPr>
          <p:cNvPr id="4" name="Slide Number Placeholder 3">
            <a:extLst>
              <a:ext uri="{FF2B5EF4-FFF2-40B4-BE49-F238E27FC236}">
                <a16:creationId xmlns:a16="http://schemas.microsoft.com/office/drawing/2014/main" id="{CEF39562-ABDE-68F6-4917-9C28E2229B9C}"/>
              </a:ext>
            </a:extLst>
          </p:cNvPr>
          <p:cNvSpPr>
            <a:spLocks noGrp="1"/>
          </p:cNvSpPr>
          <p:nvPr>
            <p:ph type="sldNum" sz="quarter" idx="5"/>
          </p:nvPr>
        </p:nvSpPr>
        <p:spPr/>
        <p:txBody>
          <a:bodyPr/>
          <a:lstStyle/>
          <a:p>
            <a:fld id="{FA7835B4-2BBB-4B34-BCF7-2D0394DBB3C6}" type="slidenum">
              <a:rPr lang="en-US"/>
              <a:t>12</a:t>
            </a:fld>
            <a:endParaRPr lang="en-US"/>
          </a:p>
        </p:txBody>
      </p:sp>
    </p:spTree>
    <p:extLst>
      <p:ext uri="{BB962C8B-B14F-4D97-AF65-F5344CB8AC3E}">
        <p14:creationId xmlns:p14="http://schemas.microsoft.com/office/powerpoint/2010/main" val="42139978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a:p>
            <a:r>
              <a:rPr lang="en-US">
                <a:ea typeface="Calibri"/>
                <a:cs typeface="Calibri"/>
              </a:rPr>
              <a:t>Chantal: This equity metric gives students 3 years to complete their program. </a:t>
            </a:r>
            <a:endParaRPr lang="en-US"/>
          </a:p>
          <a:p>
            <a:endParaRPr lang="en-US">
              <a:ea typeface="Calibri"/>
              <a:cs typeface="Calibri"/>
            </a:endParaRPr>
          </a:p>
          <a:p>
            <a:r>
              <a:rPr lang="en-US">
                <a:ea typeface="Calibri"/>
                <a:cs typeface="Calibri"/>
              </a:rPr>
              <a:t>This is related to SAC north star which is doubling completion rate from 13% to 26%</a:t>
            </a:r>
          </a:p>
          <a:p>
            <a:endParaRPr lang="en-US">
              <a:ea typeface="Calibri"/>
              <a:cs typeface="Calibri"/>
            </a:endParaRPr>
          </a:p>
          <a:p>
            <a:r>
              <a:rPr lang="en-US"/>
              <a:t>DI groups: Economically Disadvantaged Males, Hispanic Males and Male</a:t>
            </a:r>
            <a:endParaRPr lang="en-US">
              <a:ea typeface="Calibri"/>
              <a:cs typeface="Calibri"/>
            </a:endParaRPr>
          </a:p>
        </p:txBody>
      </p:sp>
      <p:sp>
        <p:nvSpPr>
          <p:cNvPr id="4" name="Slide Number Placeholder 3"/>
          <p:cNvSpPr>
            <a:spLocks noGrp="1"/>
          </p:cNvSpPr>
          <p:nvPr>
            <p:ph type="sldNum" sz="quarter" idx="5"/>
          </p:nvPr>
        </p:nvSpPr>
        <p:spPr/>
        <p:txBody>
          <a:bodyPr/>
          <a:lstStyle/>
          <a:p>
            <a:fld id="{FA7835B4-2BBB-4B34-BCF7-2D0394DBB3C6}" type="slidenum">
              <a:rPr lang="en-US"/>
              <a:t>13</a:t>
            </a:fld>
            <a:endParaRPr lang="en-US"/>
          </a:p>
        </p:txBody>
      </p:sp>
    </p:spTree>
    <p:extLst>
      <p:ext uri="{BB962C8B-B14F-4D97-AF65-F5344CB8AC3E}">
        <p14:creationId xmlns:p14="http://schemas.microsoft.com/office/powerpoint/2010/main" val="9258046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Chantal: Our strategies for DI groups are </a:t>
            </a:r>
          </a:p>
          <a:p>
            <a:endParaRPr lang="en-US">
              <a:ea typeface="Calibri"/>
              <a:cs typeface="Calibri"/>
            </a:endParaRPr>
          </a:p>
          <a:p>
            <a:pPr marL="228600" indent="-228600">
              <a:buAutoNum type="arabicParenR"/>
            </a:pPr>
            <a:r>
              <a:rPr lang="en-US">
                <a:ea typeface="Calibri"/>
                <a:cs typeface="Calibri"/>
              </a:rPr>
              <a:t>Leveraging data to proactively reach out to students with support who are near completion, but may be facing challenges. </a:t>
            </a:r>
          </a:p>
          <a:p>
            <a:pPr marL="228600" indent="-228600">
              <a:buAutoNum type="arabicParenR"/>
            </a:pPr>
            <a:endParaRPr lang="en-US">
              <a:ea typeface="Calibri"/>
              <a:cs typeface="Calibri"/>
            </a:endParaRPr>
          </a:p>
          <a:p>
            <a:pPr marL="228600" indent="-228600">
              <a:buAutoNum type="arabicParenR"/>
            </a:pPr>
            <a:r>
              <a:rPr lang="en-US">
                <a:ea typeface="Calibri"/>
                <a:cs typeface="Calibri"/>
              </a:rPr>
              <a:t>Focus resources on the bottleneck/gateway courses that are critical for timely completion. As mentioned in convocation we think improving success rates in Math and English will really help with this metric. EDIT: should we mention similar courses for programs that don't have math and engish</a:t>
            </a:r>
          </a:p>
          <a:p>
            <a:pPr marL="228600" indent="-228600">
              <a:buAutoNum type="arabicParenR"/>
            </a:pPr>
            <a:endParaRPr lang="en-US">
              <a:ea typeface="Calibri"/>
              <a:cs typeface="Calibri"/>
            </a:endParaRPr>
          </a:p>
          <a:p>
            <a:pPr marL="228600" indent="-228600">
              <a:buAutoNum type="arabicParenR"/>
            </a:pPr>
            <a:r>
              <a:rPr lang="en-US">
                <a:solidFill>
                  <a:srgbClr val="131314"/>
                </a:solidFill>
              </a:rPr>
              <a:t>We want to provide comprehensive holistic support. One example we give is implementing success coaches and peer mentoring to connect Econ Disadvantaged, Hispanic, and Male students with resources that assist academic planning, course selection, and addressing their unique needs.</a:t>
            </a:r>
          </a:p>
          <a:p>
            <a:pPr marL="228600" indent="-228600">
              <a:buAutoNum type="arabicParenR"/>
            </a:pPr>
            <a:endParaRPr lang="en-US">
              <a:solidFill>
                <a:srgbClr val="131314"/>
              </a:solidFill>
              <a:ea typeface="Calibri"/>
              <a:cs typeface="Calibri"/>
            </a:endParaRPr>
          </a:p>
          <a:p>
            <a:r>
              <a:rPr lang="en-US">
                <a:solidFill>
                  <a:srgbClr val="131314"/>
                </a:solidFill>
                <a:ea typeface="Calibri"/>
                <a:cs typeface="Calibri"/>
              </a:rPr>
              <a:t>Overall we hope a focus on increasing transfer level Math and English in the first year has potential to help increase completion in all our courses. Dr. Martinez shared that historically students who complete Math and English in their 1st year are 5x more likely to complete their certificates</a:t>
            </a:r>
          </a:p>
        </p:txBody>
      </p:sp>
      <p:sp>
        <p:nvSpPr>
          <p:cNvPr id="4" name="Slide Number Placeholder 3"/>
          <p:cNvSpPr>
            <a:spLocks noGrp="1"/>
          </p:cNvSpPr>
          <p:nvPr>
            <p:ph type="sldNum" sz="quarter" idx="5"/>
          </p:nvPr>
        </p:nvSpPr>
        <p:spPr/>
        <p:txBody>
          <a:bodyPr/>
          <a:lstStyle/>
          <a:p>
            <a:fld id="{FA7835B4-2BBB-4B34-BCF7-2D0394DBB3C6}" type="slidenum">
              <a:rPr lang="en-US"/>
              <a:t>14</a:t>
            </a:fld>
            <a:endParaRPr lang="en-US"/>
          </a:p>
        </p:txBody>
      </p:sp>
    </p:spTree>
    <p:extLst>
      <p:ext uri="{BB962C8B-B14F-4D97-AF65-F5344CB8AC3E}">
        <p14:creationId xmlns:p14="http://schemas.microsoft.com/office/powerpoint/2010/main" val="36685055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52283-1286-A1ED-DD81-8D4F5BA0BD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9B3655-908F-6412-E178-624E8CA280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78DFF4-76C7-8514-010C-B7269F0BF9B2}"/>
              </a:ext>
            </a:extLst>
          </p:cNvPr>
          <p:cNvSpPr>
            <a:spLocks noGrp="1"/>
          </p:cNvSpPr>
          <p:nvPr>
            <p:ph type="body" idx="1"/>
          </p:nvPr>
        </p:nvSpPr>
        <p:spPr/>
        <p:txBody>
          <a:bodyPr/>
          <a:lstStyle/>
          <a:p>
            <a:r>
              <a:rPr lang="en-US">
                <a:ea typeface="Calibri"/>
                <a:cs typeface="Calibri"/>
              </a:rPr>
              <a:t>Janet: This is the state data. The Cohort are students within in a 3 year period.</a:t>
            </a:r>
          </a:p>
        </p:txBody>
      </p:sp>
      <p:sp>
        <p:nvSpPr>
          <p:cNvPr id="4" name="Slide Number Placeholder 3">
            <a:extLst>
              <a:ext uri="{FF2B5EF4-FFF2-40B4-BE49-F238E27FC236}">
                <a16:creationId xmlns:a16="http://schemas.microsoft.com/office/drawing/2014/main" id="{A48B1EBD-11A0-AEA4-8AA9-4CF15D005275}"/>
              </a:ext>
            </a:extLst>
          </p:cNvPr>
          <p:cNvSpPr>
            <a:spLocks noGrp="1"/>
          </p:cNvSpPr>
          <p:nvPr>
            <p:ph type="sldNum" sz="quarter" idx="5"/>
          </p:nvPr>
        </p:nvSpPr>
        <p:spPr/>
        <p:txBody>
          <a:bodyPr/>
          <a:lstStyle/>
          <a:p>
            <a:fld id="{FA7835B4-2BBB-4B34-BCF7-2D0394DBB3C6}" type="slidenum">
              <a:rPr lang="en-US"/>
              <a:t>15</a:t>
            </a:fld>
            <a:endParaRPr lang="en-US"/>
          </a:p>
        </p:txBody>
      </p:sp>
    </p:spTree>
    <p:extLst>
      <p:ext uri="{BB962C8B-B14F-4D97-AF65-F5344CB8AC3E}">
        <p14:creationId xmlns:p14="http://schemas.microsoft.com/office/powerpoint/2010/main" val="22858225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Janet: The cohort are students within in a 3 year period.</a:t>
            </a:r>
          </a:p>
          <a:p>
            <a:r>
              <a:rPr lang="en-US">
                <a:ea typeface="Calibri"/>
                <a:cs typeface="Calibri"/>
              </a:rPr>
              <a:t>We are looking at our students transferring within a few years after they are done. </a:t>
            </a:r>
          </a:p>
          <a:p>
            <a:r>
              <a:rPr lang="en-US">
                <a:ea typeface="Calibri"/>
                <a:cs typeface="Calibri"/>
              </a:rPr>
              <a:t>Our goal is to increaser the transfer rate 2% per year to get us from 21% to 27%. </a:t>
            </a:r>
          </a:p>
          <a:p>
            <a:r>
              <a:rPr lang="en-US">
                <a:ea typeface="Calibri"/>
                <a:cs typeface="Calibri"/>
              </a:rPr>
              <a:t>Our DI groups: </a:t>
            </a:r>
            <a:r>
              <a:rPr lang="en-US"/>
              <a:t>Economically Disadvantaged, First Generation, Hispanic Males, and Males </a:t>
            </a:r>
            <a:endParaRPr lang="en-US">
              <a:ea typeface="Calibri"/>
              <a:cs typeface="Calibri"/>
            </a:endParaRPr>
          </a:p>
          <a:p>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FA7835B4-2BBB-4B34-BCF7-2D0394DBB3C6}" type="slidenum">
              <a:rPr lang="en-US"/>
              <a:t>16</a:t>
            </a:fld>
            <a:endParaRPr lang="en-US"/>
          </a:p>
        </p:txBody>
      </p:sp>
    </p:spTree>
    <p:extLst>
      <p:ext uri="{BB962C8B-B14F-4D97-AF65-F5344CB8AC3E}">
        <p14:creationId xmlns:p14="http://schemas.microsoft.com/office/powerpoint/2010/main" val="23577875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Janet: We worked closely with the Transfer center to support what they were already doing.</a:t>
            </a:r>
          </a:p>
          <a:p>
            <a:endParaRPr lang="en-US">
              <a:ea typeface="Calibri"/>
              <a:cs typeface="Calibri"/>
            </a:endParaRPr>
          </a:p>
          <a:p>
            <a:r>
              <a:rPr lang="en-US">
                <a:ea typeface="Calibri"/>
                <a:cs typeface="Calibri"/>
              </a:rPr>
              <a:t>Culturally affirming transfer supports means we hope to explore how we communicate with students about transfer events and workshops. </a:t>
            </a:r>
          </a:p>
          <a:p>
            <a:r>
              <a:rPr lang="en-US">
                <a:solidFill>
                  <a:srgbClr val="131314"/>
                </a:solidFill>
              </a:rPr>
              <a:t>Additionally we hope to strengthen collaborations. The Campus Transfer Advisory Committee offers a great opportunity for faculty and staff to learn how they can support student transfer success for DI groups</a:t>
            </a:r>
            <a:endParaRPr lang="en-US">
              <a:solidFill>
                <a:srgbClr val="000000"/>
              </a:solidFill>
            </a:endParaRPr>
          </a:p>
          <a:p>
            <a:r>
              <a:rPr lang="en-US">
                <a:solidFill>
                  <a:srgbClr val="131314"/>
                </a:solidFill>
              </a:rPr>
              <a:t>Finally, for our DI groups we hope we can connect them with success coaches and transfer mentors to guide them in the early stages. </a:t>
            </a:r>
            <a:endParaRPr lang="en-US">
              <a:ea typeface="Calibri"/>
              <a:cs typeface="Calibri"/>
            </a:endParaRPr>
          </a:p>
          <a:p>
            <a:r>
              <a:rPr lang="en-US">
                <a:solidFill>
                  <a:srgbClr val="131314"/>
                </a:solidFill>
                <a:ea typeface="Calibri"/>
                <a:cs typeface="Calibri"/>
              </a:rPr>
              <a:t>For our overall student population we want to work with research and counseling to develop a process for identifying students who indicated they want to transfer, have completed 12 or more transferable units, but have not yet completed an ed plan. </a:t>
            </a:r>
          </a:p>
          <a:p>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FA7835B4-2BBB-4B34-BCF7-2D0394DBB3C6}" type="slidenum">
              <a:rPr lang="en-US"/>
              <a:t>17</a:t>
            </a:fld>
            <a:endParaRPr lang="en-US"/>
          </a:p>
        </p:txBody>
      </p:sp>
    </p:spTree>
    <p:extLst>
      <p:ext uri="{BB962C8B-B14F-4D97-AF65-F5344CB8AC3E}">
        <p14:creationId xmlns:p14="http://schemas.microsoft.com/office/powerpoint/2010/main" val="35554573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Tanisha</a:t>
            </a:r>
          </a:p>
        </p:txBody>
      </p:sp>
      <p:sp>
        <p:nvSpPr>
          <p:cNvPr id="4" name="Slide Number Placeholder 3"/>
          <p:cNvSpPr>
            <a:spLocks noGrp="1"/>
          </p:cNvSpPr>
          <p:nvPr>
            <p:ph type="sldNum" sz="quarter" idx="5"/>
          </p:nvPr>
        </p:nvSpPr>
        <p:spPr/>
        <p:txBody>
          <a:bodyPr/>
          <a:lstStyle/>
          <a:p>
            <a:fld id="{FA7835B4-2BBB-4B34-BCF7-2D0394DBB3C6}" type="slidenum">
              <a:t>18</a:t>
            </a:fld>
            <a:endParaRPr lang="en-US"/>
          </a:p>
        </p:txBody>
      </p:sp>
    </p:spTree>
    <p:extLst>
      <p:ext uri="{BB962C8B-B14F-4D97-AF65-F5344CB8AC3E}">
        <p14:creationId xmlns:p14="http://schemas.microsoft.com/office/powerpoint/2010/main" val="19310415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0EAEC-949C-9B56-A952-36D518E823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082819-E13B-FBB3-B74B-D31F561295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7F5DC2-0F94-AC29-F013-CDBAD94C365E}"/>
              </a:ext>
            </a:extLst>
          </p:cNvPr>
          <p:cNvSpPr>
            <a:spLocks noGrp="1"/>
          </p:cNvSpPr>
          <p:nvPr>
            <p:ph type="body" idx="1"/>
          </p:nvPr>
        </p:nvSpPr>
        <p:spPr/>
        <p:txBody>
          <a:bodyPr/>
          <a:lstStyle/>
          <a:p>
            <a:r>
              <a:rPr lang="en-US">
                <a:ea typeface="Calibri"/>
                <a:cs typeface="Calibri"/>
              </a:rPr>
              <a:t>Tanisha</a:t>
            </a:r>
          </a:p>
          <a:p>
            <a:r>
              <a:rPr lang="en-US">
                <a:ea typeface="Calibri"/>
                <a:cs typeface="Calibri"/>
              </a:rPr>
              <a:t> FA ex. </a:t>
            </a:r>
            <a:r>
              <a:rPr lang="en-US"/>
              <a:t>Please summarize your holistic plan to maximize financial aid recipients and systematically increase FAFSA completion, especially among the impacted student populations identified in this Student Equity Plan. </a:t>
            </a:r>
            <a:r>
              <a:rPr lang="en-US" b="1"/>
              <a:t>(See SEAP 25-28 Metrics with/ DI groups).</a:t>
            </a:r>
            <a:r>
              <a:rPr lang="en-US"/>
              <a:t> This can include federal, state, and other campus aid programs</a:t>
            </a:r>
            <a:endParaRPr lang="en-US">
              <a:ea typeface="Calibri"/>
              <a:cs typeface="Calibri"/>
            </a:endParaRPr>
          </a:p>
        </p:txBody>
      </p:sp>
      <p:sp>
        <p:nvSpPr>
          <p:cNvPr id="4" name="Slide Number Placeholder 3">
            <a:extLst>
              <a:ext uri="{FF2B5EF4-FFF2-40B4-BE49-F238E27FC236}">
                <a16:creationId xmlns:a16="http://schemas.microsoft.com/office/drawing/2014/main" id="{14ADA9C8-3B29-2441-F257-2EFC1EDE031C}"/>
              </a:ext>
            </a:extLst>
          </p:cNvPr>
          <p:cNvSpPr>
            <a:spLocks noGrp="1"/>
          </p:cNvSpPr>
          <p:nvPr>
            <p:ph type="sldNum" sz="quarter" idx="5"/>
          </p:nvPr>
        </p:nvSpPr>
        <p:spPr/>
        <p:txBody>
          <a:bodyPr/>
          <a:lstStyle/>
          <a:p>
            <a:fld id="{FA7835B4-2BBB-4B34-BCF7-2D0394DBB3C6}" type="slidenum">
              <a:t>19</a:t>
            </a:fld>
            <a:endParaRPr lang="en-US"/>
          </a:p>
        </p:txBody>
      </p:sp>
    </p:spTree>
    <p:extLst>
      <p:ext uri="{BB962C8B-B14F-4D97-AF65-F5344CB8AC3E}">
        <p14:creationId xmlns:p14="http://schemas.microsoft.com/office/powerpoint/2010/main" val="3976160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Janet: </a:t>
            </a:r>
            <a:endParaRPr lang="en-US"/>
          </a:p>
          <a:p>
            <a:r>
              <a:rPr lang="en-US">
                <a:ea typeface="Calibri"/>
                <a:cs typeface="Calibri"/>
              </a:rPr>
              <a:t>The goal of the plan is to improve outcomes and eliminate equity gaps for identified disproportionately impacted (DI) subgroups. You'll see the success rates for the overall student population, the DI subgroups are identified as experiencing a significantly lower success rate than the overall population. </a:t>
            </a:r>
          </a:p>
          <a:p>
            <a:r>
              <a:rPr lang="en-US">
                <a:ea typeface="Calibri"/>
                <a:cs typeface="Calibri"/>
              </a:rPr>
              <a:t>Writing this plan gives us a chance to look at the data, determine comprehensive support, and align that support system wide. </a:t>
            </a:r>
          </a:p>
        </p:txBody>
      </p:sp>
      <p:sp>
        <p:nvSpPr>
          <p:cNvPr id="4" name="Slide Number Placeholder 3"/>
          <p:cNvSpPr>
            <a:spLocks noGrp="1"/>
          </p:cNvSpPr>
          <p:nvPr>
            <p:ph type="sldNum" sz="quarter" idx="5"/>
          </p:nvPr>
        </p:nvSpPr>
        <p:spPr/>
        <p:txBody>
          <a:bodyPr/>
          <a:lstStyle/>
          <a:p>
            <a:fld id="{FA7835B4-2BBB-4B34-BCF7-2D0394DBB3C6}" type="slidenum">
              <a:t>2</a:t>
            </a:fld>
            <a:endParaRPr lang="en-US"/>
          </a:p>
        </p:txBody>
      </p:sp>
    </p:spTree>
    <p:extLst>
      <p:ext uri="{BB962C8B-B14F-4D97-AF65-F5344CB8AC3E}">
        <p14:creationId xmlns:p14="http://schemas.microsoft.com/office/powerpoint/2010/main" val="25042229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0CFFE-DF2B-81D9-FE1D-D693A233A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CB15A3-8D1D-928F-76A4-53A6F9E077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71FE33-A29C-FF88-C1F8-C4DBEAD03BC4}"/>
              </a:ext>
            </a:extLst>
          </p:cNvPr>
          <p:cNvSpPr>
            <a:spLocks noGrp="1"/>
          </p:cNvSpPr>
          <p:nvPr>
            <p:ph type="body" idx="1"/>
          </p:nvPr>
        </p:nvSpPr>
        <p:spPr/>
        <p:txBody>
          <a:bodyPr/>
          <a:lstStyle/>
          <a:p>
            <a:r>
              <a:rPr lang="en-US">
                <a:ea typeface="Calibri"/>
                <a:cs typeface="Calibri"/>
              </a:rPr>
              <a:t>Tanisha</a:t>
            </a:r>
          </a:p>
        </p:txBody>
      </p:sp>
      <p:sp>
        <p:nvSpPr>
          <p:cNvPr id="4" name="Slide Number Placeholder 3">
            <a:extLst>
              <a:ext uri="{FF2B5EF4-FFF2-40B4-BE49-F238E27FC236}">
                <a16:creationId xmlns:a16="http://schemas.microsoft.com/office/drawing/2014/main" id="{BC4A2EF9-C725-9AF2-7DBF-D5E1294623A3}"/>
              </a:ext>
            </a:extLst>
          </p:cNvPr>
          <p:cNvSpPr>
            <a:spLocks noGrp="1"/>
          </p:cNvSpPr>
          <p:nvPr>
            <p:ph type="sldNum" sz="quarter" idx="5"/>
          </p:nvPr>
        </p:nvSpPr>
        <p:spPr/>
        <p:txBody>
          <a:bodyPr/>
          <a:lstStyle/>
          <a:p>
            <a:fld id="{FA7835B4-2BBB-4B34-BCF7-2D0394DBB3C6}" type="slidenum">
              <a:t>20</a:t>
            </a:fld>
            <a:endParaRPr lang="en-US"/>
          </a:p>
        </p:txBody>
      </p:sp>
    </p:spTree>
    <p:extLst>
      <p:ext uri="{BB962C8B-B14F-4D97-AF65-F5344CB8AC3E}">
        <p14:creationId xmlns:p14="http://schemas.microsoft.com/office/powerpoint/2010/main" val="31686043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D9CC6-4293-69AF-18EA-33D4A3CF1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6C3C48-6B74-5CBC-66D5-E2B8A6264A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3D8894-2F6A-DD7E-B4B4-25FAF5A75FAB}"/>
              </a:ext>
            </a:extLst>
          </p:cNvPr>
          <p:cNvSpPr>
            <a:spLocks noGrp="1"/>
          </p:cNvSpPr>
          <p:nvPr>
            <p:ph type="body" idx="1"/>
          </p:nvPr>
        </p:nvSpPr>
        <p:spPr/>
        <p:txBody>
          <a:bodyPr/>
          <a:lstStyle/>
          <a:p>
            <a:r>
              <a:rPr lang="en-US">
                <a:ea typeface="Calibri"/>
                <a:cs typeface="Calibri"/>
              </a:rPr>
              <a:t>Tanisha; Note: Although Classified Professionals aren’t listed on this Road Show Schedule we value the Classified voice. We know Classified Professionals are represented on some of the committees listed here. We will also send out a draft to the Classified Professional through email.</a:t>
            </a:r>
          </a:p>
        </p:txBody>
      </p:sp>
      <p:sp>
        <p:nvSpPr>
          <p:cNvPr id="4" name="Slide Number Placeholder 3">
            <a:extLst>
              <a:ext uri="{FF2B5EF4-FFF2-40B4-BE49-F238E27FC236}">
                <a16:creationId xmlns:a16="http://schemas.microsoft.com/office/drawing/2014/main" id="{D063DE21-2CDB-1C5F-FAC8-80EFA50BD2C9}"/>
              </a:ext>
            </a:extLst>
          </p:cNvPr>
          <p:cNvSpPr>
            <a:spLocks noGrp="1"/>
          </p:cNvSpPr>
          <p:nvPr>
            <p:ph type="sldNum" sz="quarter" idx="5"/>
          </p:nvPr>
        </p:nvSpPr>
        <p:spPr/>
        <p:txBody>
          <a:bodyPr/>
          <a:lstStyle/>
          <a:p>
            <a:fld id="{FA7835B4-2BBB-4B34-BCF7-2D0394DBB3C6}" type="slidenum">
              <a:t>21</a:t>
            </a:fld>
            <a:endParaRPr lang="en-US"/>
          </a:p>
        </p:txBody>
      </p:sp>
    </p:spTree>
    <p:extLst>
      <p:ext uri="{BB962C8B-B14F-4D97-AF65-F5344CB8AC3E}">
        <p14:creationId xmlns:p14="http://schemas.microsoft.com/office/powerpoint/2010/main" val="4212947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gcae6199555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2" name="Google Shape;392;gcae619955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a:t>Tanisha: This timeline shows that the team was assembled at Student Equity Planning Institute in January 2025. </a:t>
            </a:r>
          </a:p>
          <a:p>
            <a:r>
              <a:rPr lang="en-US"/>
              <a:t>We spent the spring becoming familiar with the template and resources the state chancellor's office provided. </a:t>
            </a:r>
            <a:endParaRPr lang="en-US">
              <a:ea typeface="Calibri"/>
              <a:cs typeface="Calibri"/>
            </a:endParaRPr>
          </a:p>
          <a:p>
            <a:r>
              <a:rPr lang="en-US">
                <a:ea typeface="Calibri"/>
                <a:cs typeface="Calibri"/>
              </a:rPr>
              <a:t>During the summer and into the early Fall we have been consulting with and seeking feedback from key constitutes. </a:t>
            </a:r>
          </a:p>
          <a:p>
            <a:r>
              <a:rPr lang="en-US">
                <a:ea typeface="Calibri"/>
                <a:cs typeface="Calibri"/>
              </a:rPr>
              <a:t>Today we present the draft of our college's plan as we seek input from students, faculty, staff, and admin to submit our finalized version in November. </a:t>
            </a:r>
          </a:p>
          <a:p>
            <a:endParaRPr lang="en-US">
              <a:ea typeface="Calibri"/>
              <a:cs typeface="Calibri"/>
            </a:endParaRPr>
          </a:p>
          <a:p>
            <a:endParaRPr lang="en-US">
              <a:ea typeface="Calibri"/>
              <a:cs typeface="Calibri"/>
            </a:endParaRPr>
          </a:p>
          <a:p>
            <a:endParaRPr lang="en-US">
              <a:ea typeface="Calibri"/>
              <a:cs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B70B8-BA63-95A2-5BA7-A476206131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9037E2-835D-56B0-E65A-A7B79137E4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50D7FA-8B32-B86A-4D42-94861F15DCA6}"/>
              </a:ext>
            </a:extLst>
          </p:cNvPr>
          <p:cNvSpPr>
            <a:spLocks noGrp="1"/>
          </p:cNvSpPr>
          <p:nvPr>
            <p:ph type="body" idx="1"/>
          </p:nvPr>
        </p:nvSpPr>
        <p:spPr/>
        <p:txBody>
          <a:bodyPr/>
          <a:lstStyle/>
          <a:p>
            <a:r>
              <a:rPr lang="en-US">
                <a:ea typeface="Calibri"/>
                <a:cs typeface="Calibri"/>
              </a:rPr>
              <a:t>Rick: This slide shows us how each DI group compares to the overall student population. </a:t>
            </a:r>
          </a:p>
          <a:p>
            <a:endParaRPr lang="en-US">
              <a:ea typeface="Calibri"/>
              <a:cs typeface="Calibri"/>
            </a:endParaRPr>
          </a:p>
          <a:p>
            <a:r>
              <a:rPr lang="en-US">
                <a:ea typeface="Calibri"/>
                <a:cs typeface="Calibri"/>
              </a:rPr>
              <a:t>You essentially see the current % increase needed to get each DI group "close enough" so that they are no longer DI.</a:t>
            </a:r>
          </a:p>
          <a:p>
            <a:endParaRPr lang="en-US">
              <a:ea typeface="Calibri"/>
              <a:cs typeface="Calibri"/>
            </a:endParaRPr>
          </a:p>
          <a:p>
            <a:r>
              <a:rPr lang="en-US">
                <a:ea typeface="Calibri"/>
                <a:cs typeface="Calibri"/>
              </a:rPr>
              <a:t>The 2nd goal shows us the % needed to fully close the gap meaning there would be no difference between the overall percentage and the DI groups. </a:t>
            </a:r>
          </a:p>
        </p:txBody>
      </p:sp>
      <p:sp>
        <p:nvSpPr>
          <p:cNvPr id="4" name="Slide Number Placeholder 3">
            <a:extLst>
              <a:ext uri="{FF2B5EF4-FFF2-40B4-BE49-F238E27FC236}">
                <a16:creationId xmlns:a16="http://schemas.microsoft.com/office/drawing/2014/main" id="{2ACE5B9A-069F-F81F-BB9A-F4A4352C6869}"/>
              </a:ext>
            </a:extLst>
          </p:cNvPr>
          <p:cNvSpPr>
            <a:spLocks noGrp="1"/>
          </p:cNvSpPr>
          <p:nvPr>
            <p:ph type="sldNum" sz="quarter" idx="5"/>
          </p:nvPr>
        </p:nvSpPr>
        <p:spPr/>
        <p:txBody>
          <a:bodyPr/>
          <a:lstStyle/>
          <a:p>
            <a:fld id="{FA7835B4-2BBB-4B34-BCF7-2D0394DBB3C6}" type="slidenum">
              <a:rPr lang="en-US"/>
              <a:t>4</a:t>
            </a:fld>
            <a:endParaRPr lang="en-US"/>
          </a:p>
        </p:txBody>
      </p:sp>
    </p:spTree>
    <p:extLst>
      <p:ext uri="{BB962C8B-B14F-4D97-AF65-F5344CB8AC3E}">
        <p14:creationId xmlns:p14="http://schemas.microsoft.com/office/powerpoint/2010/main" val="2632710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Rick: This metric looks at the proportion of applicants who were interested in attending SAC and actually enroll. </a:t>
            </a:r>
          </a:p>
          <a:p>
            <a:endParaRPr lang="en-US">
              <a:ea typeface="Calibri"/>
              <a:cs typeface="Calibri"/>
            </a:endParaRPr>
          </a:p>
          <a:p>
            <a:r>
              <a:rPr lang="en-US">
                <a:ea typeface="Calibri"/>
                <a:cs typeface="Calibri"/>
              </a:rPr>
              <a:t>Basically looking at who completes the CCC Apply and enrolls in classes at SAC</a:t>
            </a:r>
          </a:p>
          <a:p>
            <a:endParaRPr lang="en-US">
              <a:ea typeface="Calibri"/>
              <a:cs typeface="Calibri"/>
            </a:endParaRPr>
          </a:p>
          <a:p>
            <a:r>
              <a:rPr lang="en-US">
                <a:ea typeface="Calibri"/>
                <a:cs typeface="Calibri"/>
              </a:rPr>
              <a:t>Overall we are out performing that state percentage and have set a rate that is conservative of about 1% per year. </a:t>
            </a:r>
          </a:p>
          <a:p>
            <a:endParaRPr lang="en-US">
              <a:ea typeface="Calibri"/>
              <a:cs typeface="Calibri"/>
            </a:endParaRPr>
          </a:p>
          <a:p>
            <a:r>
              <a:rPr lang="en-US"/>
              <a:t>Our disproportionally impacted groups are: Asian, Black or African American/African Diaspora, Female, Filipino, Two or More Races, and </a:t>
            </a:r>
            <a:endParaRPr lang="en-US">
              <a:ea typeface="Calibri"/>
              <a:cs typeface="Calibri"/>
            </a:endParaRPr>
          </a:p>
          <a:p>
            <a:r>
              <a:rPr lang="en-US"/>
              <a:t>White students</a:t>
            </a:r>
            <a:endParaRPr lang="en-US">
              <a:ea typeface="Calibri"/>
              <a:cs typeface="Calibri"/>
            </a:endParaRPr>
          </a:p>
        </p:txBody>
      </p:sp>
      <p:sp>
        <p:nvSpPr>
          <p:cNvPr id="4" name="Slide Number Placeholder 3"/>
          <p:cNvSpPr>
            <a:spLocks noGrp="1"/>
          </p:cNvSpPr>
          <p:nvPr>
            <p:ph type="sldNum" sz="quarter" idx="5"/>
          </p:nvPr>
        </p:nvSpPr>
        <p:spPr/>
        <p:txBody>
          <a:bodyPr/>
          <a:lstStyle/>
          <a:p>
            <a:fld id="{FA7835B4-2BBB-4B34-BCF7-2D0394DBB3C6}" type="slidenum">
              <a:rPr lang="en-US"/>
              <a:t>5</a:t>
            </a:fld>
            <a:endParaRPr lang="en-US"/>
          </a:p>
        </p:txBody>
      </p:sp>
    </p:spTree>
    <p:extLst>
      <p:ext uri="{BB962C8B-B14F-4D97-AF65-F5344CB8AC3E}">
        <p14:creationId xmlns:p14="http://schemas.microsoft.com/office/powerpoint/2010/main" val="2794350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2F654-C464-2EA4-EF3D-52844DF05D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C3D129-98B4-F555-8B09-2A148EE31E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C13069-EB9C-0262-5B1A-589B1DE9C8D2}"/>
              </a:ext>
            </a:extLst>
          </p:cNvPr>
          <p:cNvSpPr>
            <a:spLocks noGrp="1"/>
          </p:cNvSpPr>
          <p:nvPr>
            <p:ph type="body" idx="1"/>
          </p:nvPr>
        </p:nvSpPr>
        <p:spPr/>
        <p:txBody>
          <a:bodyPr/>
          <a:lstStyle/>
          <a:p>
            <a:r>
              <a:rPr lang="en-US">
                <a:ea typeface="Calibri"/>
                <a:cs typeface="Calibri"/>
              </a:rPr>
              <a:t>Rick: Our plan has 3 strategies for the DI groups and 1 strategy for the overall population</a:t>
            </a:r>
          </a:p>
          <a:p>
            <a:endParaRPr lang="en-US">
              <a:ea typeface="Calibri"/>
              <a:cs typeface="Calibri"/>
            </a:endParaRPr>
          </a:p>
          <a:p>
            <a:r>
              <a:rPr lang="en-US">
                <a:ea typeface="Calibri"/>
                <a:cs typeface="Calibri"/>
              </a:rPr>
              <a:t>For enrollment we want to : </a:t>
            </a:r>
          </a:p>
          <a:p>
            <a:endParaRPr lang="en-US">
              <a:ea typeface="Calibri"/>
              <a:cs typeface="Calibri"/>
            </a:endParaRPr>
          </a:p>
          <a:p>
            <a:pPr marL="228600" indent="-228600">
              <a:buAutoNum type="arabicParenR"/>
            </a:pPr>
            <a:r>
              <a:rPr lang="en-US">
                <a:ea typeface="Calibri"/>
                <a:cs typeface="Calibri"/>
              </a:rPr>
              <a:t>Focused Outreach and Engagement to connect students with resources to complete their application. </a:t>
            </a:r>
          </a:p>
          <a:p>
            <a:pPr marL="228600" indent="-228600">
              <a:buAutoNum type="arabicParenR"/>
            </a:pPr>
            <a:endParaRPr lang="en-US">
              <a:ea typeface="Calibri"/>
              <a:cs typeface="Calibri"/>
            </a:endParaRPr>
          </a:p>
          <a:p>
            <a:pPr marL="228600" indent="-228600">
              <a:buAutoNum type="arabicParenR"/>
            </a:pPr>
            <a:r>
              <a:rPr lang="en-US"/>
              <a:t>Institutionalize SCE Transitions: Building bridges to make sure students in SCE get the support they needed to enroll at SAC</a:t>
            </a:r>
            <a:endParaRPr lang="en-US">
              <a:ea typeface="Calibri"/>
              <a:cs typeface="Calibri"/>
            </a:endParaRPr>
          </a:p>
          <a:p>
            <a:pPr marL="228600" indent="-228600">
              <a:buAutoNum type="arabicParenR"/>
            </a:pPr>
            <a:endParaRPr lang="en-US">
              <a:ea typeface="Calibri"/>
              <a:cs typeface="Calibri"/>
            </a:endParaRPr>
          </a:p>
          <a:p>
            <a:pPr marL="228600" indent="-228600">
              <a:buAutoNum type="arabicParenR"/>
            </a:pPr>
            <a:r>
              <a:rPr lang="en-US"/>
              <a:t>Streamlined Onboarding and Tech Support to make sure the technology is not holding students back. </a:t>
            </a:r>
            <a:endParaRPr lang="en-US">
              <a:ea typeface="Calibri"/>
              <a:cs typeface="Calibri"/>
            </a:endParaRPr>
          </a:p>
          <a:p>
            <a:pPr marL="228600" indent="-228600">
              <a:buAutoNum type="arabicParenR"/>
            </a:pPr>
            <a:endParaRPr lang="en-US">
              <a:ea typeface="Calibri"/>
              <a:cs typeface="Calibri"/>
            </a:endParaRPr>
          </a:p>
          <a:p>
            <a:r>
              <a:rPr lang="en-US">
                <a:ea typeface="Calibri"/>
                <a:cs typeface="Calibri"/>
              </a:rPr>
              <a:t>For the overall population we really hope to expand the types of programs we offer (CTE, certificates, CPL, </a:t>
            </a:r>
            <a:r>
              <a:rPr lang="en-US" err="1">
                <a:ea typeface="Calibri"/>
                <a:cs typeface="Calibri"/>
              </a:rPr>
              <a:t>ect</a:t>
            </a:r>
            <a:r>
              <a:rPr lang="en-US">
                <a:ea typeface="Calibri"/>
                <a:cs typeface="Calibri"/>
              </a:rPr>
              <a:t>).  This aligns our plan with SAC comprehensive master plan (EMP) which has a goal of offering high demand programs that will encourage students to complete their application and enroll. </a:t>
            </a:r>
          </a:p>
        </p:txBody>
      </p:sp>
      <p:sp>
        <p:nvSpPr>
          <p:cNvPr id="4" name="Slide Number Placeholder 3">
            <a:extLst>
              <a:ext uri="{FF2B5EF4-FFF2-40B4-BE49-F238E27FC236}">
                <a16:creationId xmlns:a16="http://schemas.microsoft.com/office/drawing/2014/main" id="{5C953D60-B867-8CB5-0E8E-6696DE738EED}"/>
              </a:ext>
            </a:extLst>
          </p:cNvPr>
          <p:cNvSpPr>
            <a:spLocks noGrp="1"/>
          </p:cNvSpPr>
          <p:nvPr>
            <p:ph type="sldNum" sz="quarter" idx="5"/>
          </p:nvPr>
        </p:nvSpPr>
        <p:spPr/>
        <p:txBody>
          <a:bodyPr/>
          <a:lstStyle/>
          <a:p>
            <a:fld id="{FA7835B4-2BBB-4B34-BCF7-2D0394DBB3C6}" type="slidenum">
              <a:rPr lang="en-US"/>
              <a:t>6</a:t>
            </a:fld>
            <a:endParaRPr lang="en-US"/>
          </a:p>
        </p:txBody>
      </p:sp>
    </p:spTree>
    <p:extLst>
      <p:ext uri="{BB962C8B-B14F-4D97-AF65-F5344CB8AC3E}">
        <p14:creationId xmlns:p14="http://schemas.microsoft.com/office/powerpoint/2010/main" val="3762758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8CEEF-2681-EE94-C0EC-4657F3EF2E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503A87-C900-288F-685F-A717F77333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47DE75-DAEB-6362-FFA9-714CBD4336EA}"/>
              </a:ext>
            </a:extLst>
          </p:cNvPr>
          <p:cNvSpPr>
            <a:spLocks noGrp="1"/>
          </p:cNvSpPr>
          <p:nvPr>
            <p:ph type="body" idx="1"/>
          </p:nvPr>
        </p:nvSpPr>
        <p:spPr/>
        <p:txBody>
          <a:bodyPr/>
          <a:lstStyle/>
          <a:p>
            <a:r>
              <a:rPr lang="en-US">
                <a:ea typeface="Calibri"/>
                <a:cs typeface="Calibri"/>
              </a:rPr>
              <a:t>Rick: This slide shows us that the baseline year SAC only had 8.3% (our most recent data is 7%). The state identified our DI groups, but we also can use local data to add additional DI groups</a:t>
            </a:r>
          </a:p>
        </p:txBody>
      </p:sp>
      <p:sp>
        <p:nvSpPr>
          <p:cNvPr id="4" name="Slide Number Placeholder 3">
            <a:extLst>
              <a:ext uri="{FF2B5EF4-FFF2-40B4-BE49-F238E27FC236}">
                <a16:creationId xmlns:a16="http://schemas.microsoft.com/office/drawing/2014/main" id="{77F41CA8-00D3-6CF7-F064-46A1042ADB51}"/>
              </a:ext>
            </a:extLst>
          </p:cNvPr>
          <p:cNvSpPr>
            <a:spLocks noGrp="1"/>
          </p:cNvSpPr>
          <p:nvPr>
            <p:ph type="sldNum" sz="quarter" idx="5"/>
          </p:nvPr>
        </p:nvSpPr>
        <p:spPr/>
        <p:txBody>
          <a:bodyPr/>
          <a:lstStyle/>
          <a:p>
            <a:fld id="{FA7835B4-2BBB-4B34-BCF7-2D0394DBB3C6}" type="slidenum">
              <a:rPr lang="en-US"/>
              <a:t>7</a:t>
            </a:fld>
            <a:endParaRPr lang="en-US"/>
          </a:p>
        </p:txBody>
      </p:sp>
    </p:spTree>
    <p:extLst>
      <p:ext uri="{BB962C8B-B14F-4D97-AF65-F5344CB8AC3E}">
        <p14:creationId xmlns:p14="http://schemas.microsoft.com/office/powerpoint/2010/main" val="3066679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Rick: </a:t>
            </a:r>
            <a:r>
              <a:rPr lang="en-US">
                <a:solidFill>
                  <a:srgbClr val="262626"/>
                </a:solidFill>
              </a:rPr>
              <a:t>this metric allows all first-time cohort students a full year to complete transfer level English and Math, ESL students have 3 years. </a:t>
            </a:r>
            <a:endParaRPr lang="en-US">
              <a:solidFill>
                <a:srgbClr val="262626"/>
              </a:solidFill>
              <a:ea typeface="Calibri"/>
              <a:cs typeface="Calibri"/>
            </a:endParaRPr>
          </a:p>
          <a:p>
            <a:endParaRPr lang="en-US">
              <a:solidFill>
                <a:srgbClr val="262626"/>
              </a:solidFill>
              <a:ea typeface="Calibri"/>
              <a:cs typeface="Calibri"/>
            </a:endParaRPr>
          </a:p>
          <a:p>
            <a:r>
              <a:rPr lang="en-US">
                <a:solidFill>
                  <a:srgbClr val="262626"/>
                </a:solidFill>
                <a:ea typeface="Calibri"/>
                <a:cs typeface="Calibri"/>
              </a:rPr>
              <a:t>The goal for the college overall is increase the success rate from 8% to 15% with equity. </a:t>
            </a:r>
          </a:p>
          <a:p>
            <a:endParaRPr lang="en-US">
              <a:solidFill>
                <a:srgbClr val="262626"/>
              </a:solidFill>
              <a:ea typeface="Calibri"/>
              <a:cs typeface="Calibri"/>
            </a:endParaRPr>
          </a:p>
          <a:p>
            <a:r>
              <a:rPr lang="en-US">
                <a:solidFill>
                  <a:srgbClr val="262626"/>
                </a:solidFill>
                <a:ea typeface="Calibri"/>
                <a:cs typeface="Calibri"/>
              </a:rPr>
              <a:t>The state identified LGBTQ+ as our disproportionately impacted subgroups using 2022-2023 as the based and out team is requesting </a:t>
            </a:r>
            <a:r>
              <a:rPr lang="en-US">
                <a:solidFill>
                  <a:srgbClr val="262626"/>
                </a:solidFill>
              </a:rPr>
              <a:t>Black or African American/African Diaspora, Foster Youth, and Veterans be added using 2023 - 2024</a:t>
            </a:r>
            <a:endParaRPr lang="en-US">
              <a:solidFill>
                <a:srgbClr val="262626"/>
              </a:solidFill>
              <a:ea typeface="Calibri"/>
              <a:cs typeface="Calibri"/>
            </a:endParaRPr>
          </a:p>
        </p:txBody>
      </p:sp>
      <p:sp>
        <p:nvSpPr>
          <p:cNvPr id="4" name="Slide Number Placeholder 3"/>
          <p:cNvSpPr>
            <a:spLocks noGrp="1"/>
          </p:cNvSpPr>
          <p:nvPr>
            <p:ph type="sldNum" sz="quarter" idx="5"/>
          </p:nvPr>
        </p:nvSpPr>
        <p:spPr/>
        <p:txBody>
          <a:bodyPr/>
          <a:lstStyle/>
          <a:p>
            <a:fld id="{FA7835B4-2BBB-4B34-BCF7-2D0394DBB3C6}" type="slidenum">
              <a:rPr lang="en-US"/>
              <a:t>8</a:t>
            </a:fld>
            <a:endParaRPr lang="en-US"/>
          </a:p>
        </p:txBody>
      </p:sp>
    </p:spTree>
    <p:extLst>
      <p:ext uri="{BB962C8B-B14F-4D97-AF65-F5344CB8AC3E}">
        <p14:creationId xmlns:p14="http://schemas.microsoft.com/office/powerpoint/2010/main" val="2089590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Rick – Our first strategy is to connecting more students to the tutoring services of affinity and resource centers. </a:t>
            </a:r>
            <a:r>
              <a:rPr lang="en-US">
                <a:solidFill>
                  <a:srgbClr val="131314"/>
                </a:solidFill>
              </a:rPr>
              <a:t>The plan shares how we hope  SAC Pride will have a Center by Summer 2026 and how we would like to explore running Math and English summer workshops in that space. </a:t>
            </a:r>
            <a:endParaRPr lang="en-US">
              <a:ea typeface="Calibri"/>
              <a:cs typeface="Calibri"/>
            </a:endParaRPr>
          </a:p>
          <a:p>
            <a:endParaRPr lang="en-US">
              <a:ea typeface="Calibri"/>
              <a:cs typeface="Calibri"/>
            </a:endParaRPr>
          </a:p>
          <a:p>
            <a:r>
              <a:rPr lang="en-US">
                <a:ea typeface="Calibri"/>
                <a:cs typeface="Calibri"/>
              </a:rPr>
              <a:t>Our 2nd strategy is to do better at meeting students where they are at by putting tutors and coaches in more places (for example Math Center sent tutor to Athlete Success Center). </a:t>
            </a:r>
          </a:p>
          <a:p>
            <a:endParaRPr lang="en-US">
              <a:ea typeface="Calibri"/>
              <a:cs typeface="Calibri"/>
            </a:endParaRPr>
          </a:p>
          <a:p>
            <a:r>
              <a:rPr lang="en-US">
                <a:ea typeface="Calibri"/>
                <a:cs typeface="Calibri"/>
              </a:rPr>
              <a:t>Our 3rd strategy is to look at professional learning and addressing faculty involvement in learning opportunities to connect with these students. (Expanding the work of our PD facilitators and faculty coordinators to bring in best practices)  </a:t>
            </a:r>
          </a:p>
          <a:p>
            <a:endParaRPr lang="en-US">
              <a:ea typeface="Calibri"/>
              <a:cs typeface="Calibri"/>
            </a:endParaRPr>
          </a:p>
          <a:p>
            <a:r>
              <a:rPr lang="en-US">
                <a:ea typeface="Calibri"/>
                <a:cs typeface="Calibri"/>
              </a:rPr>
              <a:t>To reach our overall goal we hope to connect the Math and English departments more regularly (2 times per year) to share best practices and coordinate efforts </a:t>
            </a:r>
          </a:p>
        </p:txBody>
      </p:sp>
      <p:sp>
        <p:nvSpPr>
          <p:cNvPr id="4" name="Slide Number Placeholder 3"/>
          <p:cNvSpPr>
            <a:spLocks noGrp="1"/>
          </p:cNvSpPr>
          <p:nvPr>
            <p:ph type="sldNum" sz="quarter" idx="5"/>
          </p:nvPr>
        </p:nvSpPr>
        <p:spPr/>
        <p:txBody>
          <a:bodyPr/>
          <a:lstStyle/>
          <a:p>
            <a:fld id="{FA7835B4-2BBB-4B34-BCF7-2D0394DBB3C6}" type="slidenum">
              <a:rPr lang="en-US"/>
              <a:t>9</a:t>
            </a:fld>
            <a:endParaRPr lang="en-US"/>
          </a:p>
        </p:txBody>
      </p:sp>
    </p:spTree>
    <p:extLst>
      <p:ext uri="{BB962C8B-B14F-4D97-AF65-F5344CB8AC3E}">
        <p14:creationId xmlns:p14="http://schemas.microsoft.com/office/powerpoint/2010/main" val="16008016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chemeClr val="accent2"/>
        </a:solidFill>
        <a:effectLst/>
      </p:bgPr>
    </p:bg>
    <p:spTree>
      <p:nvGrpSpPr>
        <p:cNvPr id="1" name="Shape 9"/>
        <p:cNvGrpSpPr/>
        <p:nvPr/>
      </p:nvGrpSpPr>
      <p:grpSpPr>
        <a:xfrm>
          <a:off x="0" y="0"/>
          <a:ext cx="0" cy="0"/>
          <a:chOff x="0" y="0"/>
          <a:chExt cx="0" cy="0"/>
        </a:xfrm>
      </p:grpSpPr>
      <p:sp>
        <p:nvSpPr>
          <p:cNvPr id="10" name="Google Shape;10;p2"/>
          <p:cNvSpPr/>
          <p:nvPr/>
        </p:nvSpPr>
        <p:spPr>
          <a:xfrm>
            <a:off x="0" y="4658600"/>
            <a:ext cx="12192000" cy="21992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11" name="Google Shape;11;p2"/>
          <p:cNvSpPr/>
          <p:nvPr/>
        </p:nvSpPr>
        <p:spPr>
          <a:xfrm>
            <a:off x="4996400" y="4658533"/>
            <a:ext cx="2199200" cy="21992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2" name="Google Shape;12;p2"/>
          <p:cNvSpPr txBox="1">
            <a:spLocks noGrp="1"/>
          </p:cNvSpPr>
          <p:nvPr>
            <p:ph type="ctrTitle"/>
          </p:nvPr>
        </p:nvSpPr>
        <p:spPr>
          <a:xfrm>
            <a:off x="1312067" y="0"/>
            <a:ext cx="9567600" cy="46584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6400" b="1" i="0">
                <a:latin typeface="Neutra Text Alt" panose="02000000000000000000" pitchFamily="2" charset="0"/>
              </a:defRPr>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endParaRPr/>
          </a:p>
        </p:txBody>
      </p:sp>
      <p:pic>
        <p:nvPicPr>
          <p:cNvPr id="3" name="Picture 2" descr="Icon&#10;&#10;Description automatically generated">
            <a:extLst>
              <a:ext uri="{FF2B5EF4-FFF2-40B4-BE49-F238E27FC236}">
                <a16:creationId xmlns:a16="http://schemas.microsoft.com/office/drawing/2014/main" id="{6219ABCB-9058-E57B-00DC-36EF5A059715}"/>
              </a:ext>
            </a:extLst>
          </p:cNvPr>
          <p:cNvPicPr>
            <a:picLocks noChangeAspect="1"/>
          </p:cNvPicPr>
          <p:nvPr userDrawn="1"/>
        </p:nvPicPr>
        <p:blipFill>
          <a:blip r:embed="rId2"/>
          <a:stretch>
            <a:fillRect/>
          </a:stretch>
        </p:blipFill>
        <p:spPr>
          <a:xfrm>
            <a:off x="5562548" y="5139220"/>
            <a:ext cx="1066637" cy="123782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01884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9871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chemeClr val="accent2"/>
        </a:solidFill>
        <a:effectLst/>
      </p:bgPr>
    </p:bg>
    <p:spTree>
      <p:nvGrpSpPr>
        <p:cNvPr id="1" name="Shape 9"/>
        <p:cNvGrpSpPr/>
        <p:nvPr/>
      </p:nvGrpSpPr>
      <p:grpSpPr>
        <a:xfrm>
          <a:off x="0" y="0"/>
          <a:ext cx="0" cy="0"/>
          <a:chOff x="0" y="0"/>
          <a:chExt cx="0" cy="0"/>
        </a:xfrm>
      </p:grpSpPr>
      <p:sp>
        <p:nvSpPr>
          <p:cNvPr id="10" name="Google Shape;10;p2"/>
          <p:cNvSpPr/>
          <p:nvPr/>
        </p:nvSpPr>
        <p:spPr>
          <a:xfrm>
            <a:off x="0" y="4658600"/>
            <a:ext cx="12192000" cy="21992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solidFill>
                <a:srgbClr val="FFFFFF"/>
              </a:solidFill>
            </a:endParaRPr>
          </a:p>
        </p:txBody>
      </p:sp>
      <p:sp>
        <p:nvSpPr>
          <p:cNvPr id="11" name="Google Shape;11;p2"/>
          <p:cNvSpPr/>
          <p:nvPr/>
        </p:nvSpPr>
        <p:spPr>
          <a:xfrm>
            <a:off x="4996400" y="4658533"/>
            <a:ext cx="2199200" cy="21992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 name="Google Shape;12;p2"/>
          <p:cNvSpPr txBox="1">
            <a:spLocks noGrp="1"/>
          </p:cNvSpPr>
          <p:nvPr>
            <p:ph type="ctrTitle"/>
          </p:nvPr>
        </p:nvSpPr>
        <p:spPr>
          <a:xfrm>
            <a:off x="1312067" y="0"/>
            <a:ext cx="9567600" cy="46584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6400" b="1" i="0">
                <a:latin typeface="Neutra Text Alt" panose="02000000000000000000" pitchFamily="2" charset="0"/>
              </a:defRPr>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endParaRPr/>
          </a:p>
        </p:txBody>
      </p:sp>
      <p:pic>
        <p:nvPicPr>
          <p:cNvPr id="3" name="Picture 2" descr="Icon&#10;&#10;Description automatically generated">
            <a:extLst>
              <a:ext uri="{FF2B5EF4-FFF2-40B4-BE49-F238E27FC236}">
                <a16:creationId xmlns:a16="http://schemas.microsoft.com/office/drawing/2014/main" id="{6219ABCB-9058-E57B-00DC-36EF5A059715}"/>
              </a:ext>
            </a:extLst>
          </p:cNvPr>
          <p:cNvPicPr>
            <a:picLocks noChangeAspect="1"/>
          </p:cNvPicPr>
          <p:nvPr userDrawn="1"/>
        </p:nvPicPr>
        <p:blipFill>
          <a:blip r:embed="rId2"/>
          <a:stretch>
            <a:fillRect/>
          </a:stretch>
        </p:blipFill>
        <p:spPr>
          <a:xfrm>
            <a:off x="5562548" y="5139220"/>
            <a:ext cx="1066637" cy="1237827"/>
          </a:xfrm>
          <a:prstGeom prst="rect">
            <a:avLst/>
          </a:prstGeom>
        </p:spPr>
      </p:pic>
    </p:spTree>
    <p:extLst>
      <p:ext uri="{BB962C8B-B14F-4D97-AF65-F5344CB8AC3E}">
        <p14:creationId xmlns:p14="http://schemas.microsoft.com/office/powerpoint/2010/main" val="16057296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ubtitle">
  <p:cSld name="Subtitle">
    <p:bg>
      <p:bgPr>
        <a:solidFill>
          <a:schemeClr val="accent2"/>
        </a:solidFill>
        <a:effectLst/>
      </p:bgPr>
    </p:bg>
    <p:spTree>
      <p:nvGrpSpPr>
        <p:cNvPr id="1" name="Shape 13"/>
        <p:cNvGrpSpPr/>
        <p:nvPr/>
      </p:nvGrpSpPr>
      <p:grpSpPr>
        <a:xfrm>
          <a:off x="0" y="0"/>
          <a:ext cx="0" cy="0"/>
          <a:chOff x="0" y="0"/>
          <a:chExt cx="0" cy="0"/>
        </a:xfrm>
      </p:grpSpPr>
      <p:sp>
        <p:nvSpPr>
          <p:cNvPr id="14" name="Google Shape;14;p3"/>
          <p:cNvSpPr/>
          <p:nvPr/>
        </p:nvSpPr>
        <p:spPr>
          <a:xfrm>
            <a:off x="0" y="5392133"/>
            <a:ext cx="12192000" cy="14656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solidFill>
                <a:srgbClr val="FFFFFF"/>
              </a:solidFill>
            </a:endParaRPr>
          </a:p>
        </p:txBody>
      </p:sp>
      <p:sp>
        <p:nvSpPr>
          <p:cNvPr id="15" name="Google Shape;15;p3"/>
          <p:cNvSpPr/>
          <p:nvPr/>
        </p:nvSpPr>
        <p:spPr>
          <a:xfrm>
            <a:off x="5363200" y="5392133"/>
            <a:ext cx="1465600" cy="14656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6" name="Google Shape;16;p3"/>
          <p:cNvSpPr txBox="1">
            <a:spLocks noGrp="1"/>
          </p:cNvSpPr>
          <p:nvPr>
            <p:ph type="ctrTitle"/>
          </p:nvPr>
        </p:nvSpPr>
        <p:spPr>
          <a:xfrm>
            <a:off x="2314567" y="1501533"/>
            <a:ext cx="7562800" cy="154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4800" b="1" i="0">
                <a:latin typeface="Neutra Text Alt" panose="02000000000000000000" pitchFamily="2" charset="0"/>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7" name="Google Shape;17;p3"/>
          <p:cNvSpPr txBox="1">
            <a:spLocks noGrp="1"/>
          </p:cNvSpPr>
          <p:nvPr>
            <p:ph type="subTitle" idx="1"/>
          </p:nvPr>
        </p:nvSpPr>
        <p:spPr>
          <a:xfrm>
            <a:off x="2314567" y="3554055"/>
            <a:ext cx="75628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27272D"/>
              </a:buClr>
              <a:buSzPts val="1800"/>
              <a:buNone/>
              <a:defRPr sz="2400" b="0" i="0">
                <a:solidFill>
                  <a:srgbClr val="27272D"/>
                </a:solidFill>
                <a:latin typeface="Neutra Text Light Alt" panose="02000000000000000000" pitchFamily="2" charset="0"/>
              </a:defRPr>
            </a:lvl1pPr>
            <a:lvl2pPr lvl="1" algn="ctr" rtl="0">
              <a:spcBef>
                <a:spcPts val="0"/>
              </a:spcBef>
              <a:spcAft>
                <a:spcPts val="0"/>
              </a:spcAft>
              <a:buClr>
                <a:srgbClr val="27272D"/>
              </a:buClr>
              <a:buSzPts val="1800"/>
              <a:buNone/>
              <a:defRPr sz="2400">
                <a:solidFill>
                  <a:srgbClr val="27272D"/>
                </a:solidFill>
              </a:defRPr>
            </a:lvl2pPr>
            <a:lvl3pPr lvl="2" algn="ctr" rtl="0">
              <a:spcBef>
                <a:spcPts val="0"/>
              </a:spcBef>
              <a:spcAft>
                <a:spcPts val="0"/>
              </a:spcAft>
              <a:buClr>
                <a:srgbClr val="27272D"/>
              </a:buClr>
              <a:buSzPts val="1800"/>
              <a:buNone/>
              <a:defRPr sz="2400">
                <a:solidFill>
                  <a:srgbClr val="27272D"/>
                </a:solidFill>
              </a:defRPr>
            </a:lvl3pPr>
            <a:lvl4pPr lvl="3" algn="ctr" rtl="0">
              <a:spcBef>
                <a:spcPts val="0"/>
              </a:spcBef>
              <a:spcAft>
                <a:spcPts val="0"/>
              </a:spcAft>
              <a:buClr>
                <a:srgbClr val="27272D"/>
              </a:buClr>
              <a:buSzPts val="1800"/>
              <a:buNone/>
              <a:defRPr sz="2400">
                <a:solidFill>
                  <a:srgbClr val="27272D"/>
                </a:solidFill>
              </a:defRPr>
            </a:lvl4pPr>
            <a:lvl5pPr lvl="4" algn="ctr" rtl="0">
              <a:spcBef>
                <a:spcPts val="0"/>
              </a:spcBef>
              <a:spcAft>
                <a:spcPts val="0"/>
              </a:spcAft>
              <a:buClr>
                <a:srgbClr val="27272D"/>
              </a:buClr>
              <a:buSzPts val="1800"/>
              <a:buNone/>
              <a:defRPr sz="2400">
                <a:solidFill>
                  <a:srgbClr val="27272D"/>
                </a:solidFill>
              </a:defRPr>
            </a:lvl5pPr>
            <a:lvl6pPr lvl="5" algn="ctr" rtl="0">
              <a:spcBef>
                <a:spcPts val="0"/>
              </a:spcBef>
              <a:spcAft>
                <a:spcPts val="0"/>
              </a:spcAft>
              <a:buClr>
                <a:srgbClr val="27272D"/>
              </a:buClr>
              <a:buSzPts val="1800"/>
              <a:buNone/>
              <a:defRPr sz="2400">
                <a:solidFill>
                  <a:srgbClr val="27272D"/>
                </a:solidFill>
              </a:defRPr>
            </a:lvl6pPr>
            <a:lvl7pPr lvl="6" algn="ctr" rtl="0">
              <a:spcBef>
                <a:spcPts val="0"/>
              </a:spcBef>
              <a:spcAft>
                <a:spcPts val="0"/>
              </a:spcAft>
              <a:buClr>
                <a:srgbClr val="27272D"/>
              </a:buClr>
              <a:buSzPts val="1800"/>
              <a:buNone/>
              <a:defRPr sz="2400">
                <a:solidFill>
                  <a:srgbClr val="27272D"/>
                </a:solidFill>
              </a:defRPr>
            </a:lvl7pPr>
            <a:lvl8pPr lvl="7" algn="ctr" rtl="0">
              <a:spcBef>
                <a:spcPts val="0"/>
              </a:spcBef>
              <a:spcAft>
                <a:spcPts val="0"/>
              </a:spcAft>
              <a:buClr>
                <a:srgbClr val="27272D"/>
              </a:buClr>
              <a:buSzPts val="1800"/>
              <a:buNone/>
              <a:defRPr sz="2400">
                <a:solidFill>
                  <a:srgbClr val="27272D"/>
                </a:solidFill>
              </a:defRPr>
            </a:lvl8pPr>
            <a:lvl9pPr lvl="8" algn="ctr" rtl="0">
              <a:spcBef>
                <a:spcPts val="0"/>
              </a:spcBef>
              <a:spcAft>
                <a:spcPts val="0"/>
              </a:spcAft>
              <a:buClr>
                <a:srgbClr val="27272D"/>
              </a:buClr>
              <a:buSzPts val="1800"/>
              <a:buNone/>
              <a:defRPr sz="2400">
                <a:solidFill>
                  <a:srgbClr val="27272D"/>
                </a:solidFill>
              </a:defRPr>
            </a:lvl9pPr>
          </a:lstStyle>
          <a:p>
            <a:endParaRPr/>
          </a:p>
        </p:txBody>
      </p:sp>
      <p:cxnSp>
        <p:nvCxnSpPr>
          <p:cNvPr id="18" name="Google Shape;18;p3"/>
          <p:cNvCxnSpPr/>
          <p:nvPr/>
        </p:nvCxnSpPr>
        <p:spPr>
          <a:xfrm>
            <a:off x="4702800" y="3299073"/>
            <a:ext cx="2786400" cy="0"/>
          </a:xfrm>
          <a:prstGeom prst="straightConnector1">
            <a:avLst/>
          </a:prstGeom>
          <a:noFill/>
          <a:ln w="19050" cap="flat" cmpd="sng">
            <a:solidFill>
              <a:schemeClr val="accent1"/>
            </a:solidFill>
            <a:prstDash val="solid"/>
            <a:round/>
            <a:headEnd type="diamond" w="med" len="med"/>
            <a:tailEnd type="diamond" w="med" len="med"/>
          </a:ln>
        </p:spPr>
      </p:cxnSp>
      <p:pic>
        <p:nvPicPr>
          <p:cNvPr id="7" name="Picture 6" descr="Icon&#10;&#10;Description automatically generated">
            <a:extLst>
              <a:ext uri="{FF2B5EF4-FFF2-40B4-BE49-F238E27FC236}">
                <a16:creationId xmlns:a16="http://schemas.microsoft.com/office/drawing/2014/main" id="{3820340E-B75E-6FDE-7AF6-D4284DD0CC6B}"/>
              </a:ext>
            </a:extLst>
          </p:cNvPr>
          <p:cNvPicPr>
            <a:picLocks noChangeAspect="1"/>
          </p:cNvPicPr>
          <p:nvPr userDrawn="1"/>
        </p:nvPicPr>
        <p:blipFill>
          <a:blip r:embed="rId2"/>
          <a:stretch>
            <a:fillRect/>
          </a:stretch>
        </p:blipFill>
        <p:spPr>
          <a:xfrm>
            <a:off x="5562648" y="5506020"/>
            <a:ext cx="1066637" cy="1237827"/>
          </a:xfrm>
          <a:prstGeom prst="rect">
            <a:avLst/>
          </a:prstGeom>
        </p:spPr>
      </p:pic>
    </p:spTree>
    <p:extLst>
      <p:ext uri="{BB962C8B-B14F-4D97-AF65-F5344CB8AC3E}">
        <p14:creationId xmlns:p14="http://schemas.microsoft.com/office/powerpoint/2010/main" val="1467054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19"/>
        <p:cNvGrpSpPr/>
        <p:nvPr/>
      </p:nvGrpSpPr>
      <p:grpSpPr>
        <a:xfrm>
          <a:off x="0" y="0"/>
          <a:ext cx="0" cy="0"/>
          <a:chOff x="0" y="0"/>
          <a:chExt cx="0" cy="0"/>
        </a:xfrm>
      </p:grpSpPr>
      <p:sp>
        <p:nvSpPr>
          <p:cNvPr id="20" name="Google Shape;20;p4"/>
          <p:cNvSpPr/>
          <p:nvPr/>
        </p:nvSpPr>
        <p:spPr>
          <a:xfrm>
            <a:off x="0" y="6124933"/>
            <a:ext cx="12192000" cy="732800"/>
          </a:xfrm>
          <a:prstGeom prst="rect">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solidFill>
                <a:srgbClr val="FFFFFF"/>
              </a:solidFill>
            </a:endParaRPr>
          </a:p>
        </p:txBody>
      </p:sp>
      <p:sp>
        <p:nvSpPr>
          <p:cNvPr id="21" name="Google Shape;21;p4"/>
          <p:cNvSpPr/>
          <p:nvPr/>
        </p:nvSpPr>
        <p:spPr>
          <a:xfrm>
            <a:off x="4631600" y="6124933"/>
            <a:ext cx="2928800" cy="73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2" name="Google Shape;22;p4"/>
          <p:cNvSpPr/>
          <p:nvPr/>
        </p:nvSpPr>
        <p:spPr>
          <a:xfrm>
            <a:off x="5364400" y="6124933"/>
            <a:ext cx="1463200" cy="732800"/>
          </a:xfrm>
          <a:prstGeom prst="rect">
            <a:avLst/>
          </a:prstGeom>
          <a:solidFill>
            <a:srgbClr val="D4D3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cxnSp>
        <p:nvCxnSpPr>
          <p:cNvPr id="23" name="Google Shape;23;p4"/>
          <p:cNvCxnSpPr/>
          <p:nvPr/>
        </p:nvCxnSpPr>
        <p:spPr>
          <a:xfrm>
            <a:off x="4702800" y="1182933"/>
            <a:ext cx="2786400" cy="0"/>
          </a:xfrm>
          <a:prstGeom prst="straightConnector1">
            <a:avLst/>
          </a:prstGeom>
          <a:noFill/>
          <a:ln w="19050" cap="flat" cmpd="sng">
            <a:solidFill>
              <a:schemeClr val="accent1"/>
            </a:solidFill>
            <a:prstDash val="solid"/>
            <a:round/>
            <a:headEnd type="diamond" w="med" len="med"/>
            <a:tailEnd type="diamond" w="med" len="med"/>
          </a:ln>
        </p:spPr>
      </p:cxnSp>
      <p:sp>
        <p:nvSpPr>
          <p:cNvPr id="24" name="Google Shape;24;p4"/>
          <p:cNvSpPr txBox="1">
            <a:spLocks noGrp="1"/>
          </p:cNvSpPr>
          <p:nvPr>
            <p:ph type="body" idx="1"/>
          </p:nvPr>
        </p:nvSpPr>
        <p:spPr>
          <a:xfrm>
            <a:off x="1872300" y="1592200"/>
            <a:ext cx="8447200" cy="4123600"/>
          </a:xfrm>
          <a:prstGeom prst="rect">
            <a:avLst/>
          </a:prstGeom>
        </p:spPr>
        <p:txBody>
          <a:bodyPr spcFirstLastPara="1" wrap="square" lIns="91425" tIns="91425" rIns="91425" bIns="91425" anchor="ctr" anchorCtr="0">
            <a:noAutofit/>
          </a:bodyPr>
          <a:lstStyle>
            <a:lvl1pPr marL="609585" lvl="0" indent="-558786" algn="ctr" rtl="0">
              <a:spcBef>
                <a:spcPts val="800"/>
              </a:spcBef>
              <a:spcAft>
                <a:spcPts val="0"/>
              </a:spcAft>
              <a:buSzPts val="3000"/>
              <a:buChar char="▪"/>
              <a:defRPr sz="4000" b="0" i="0">
                <a:latin typeface="Neutra Text Light Alt" panose="02000000000000000000" pitchFamily="2" charset="0"/>
              </a:defRPr>
            </a:lvl1pPr>
            <a:lvl2pPr marL="1219170" lvl="1" indent="-558786" algn="ctr" rtl="0">
              <a:spcBef>
                <a:spcPts val="0"/>
              </a:spcBef>
              <a:spcAft>
                <a:spcPts val="0"/>
              </a:spcAft>
              <a:buSzPts val="3000"/>
              <a:buChar char="▫"/>
              <a:defRPr sz="4000" i="1"/>
            </a:lvl2pPr>
            <a:lvl3pPr marL="1828754" lvl="2" indent="-558786" algn="ctr" rtl="0">
              <a:spcBef>
                <a:spcPts val="0"/>
              </a:spcBef>
              <a:spcAft>
                <a:spcPts val="0"/>
              </a:spcAft>
              <a:buSzPts val="3000"/>
              <a:buChar char="▫"/>
              <a:defRPr sz="4000" i="1"/>
            </a:lvl3pPr>
            <a:lvl4pPr marL="2438339" lvl="3" indent="-558786" algn="ctr" rtl="0">
              <a:spcBef>
                <a:spcPts val="0"/>
              </a:spcBef>
              <a:spcAft>
                <a:spcPts val="0"/>
              </a:spcAft>
              <a:buSzPts val="3000"/>
              <a:buChar char="▫"/>
              <a:defRPr sz="4000" i="1"/>
            </a:lvl4pPr>
            <a:lvl5pPr marL="3047924" lvl="4" indent="-558786" algn="ctr" rtl="0">
              <a:spcBef>
                <a:spcPts val="0"/>
              </a:spcBef>
              <a:spcAft>
                <a:spcPts val="0"/>
              </a:spcAft>
              <a:buSzPts val="3000"/>
              <a:buChar char="▫"/>
              <a:defRPr sz="4000" i="1"/>
            </a:lvl5pPr>
            <a:lvl6pPr marL="3657509" lvl="5" indent="-558786" algn="ctr" rtl="0">
              <a:spcBef>
                <a:spcPts val="0"/>
              </a:spcBef>
              <a:spcAft>
                <a:spcPts val="0"/>
              </a:spcAft>
              <a:buSzPts val="3000"/>
              <a:buChar char="▫"/>
              <a:defRPr sz="4000" i="1"/>
            </a:lvl6pPr>
            <a:lvl7pPr marL="4267093" lvl="6" indent="-558786" algn="ctr" rtl="0">
              <a:spcBef>
                <a:spcPts val="0"/>
              </a:spcBef>
              <a:spcAft>
                <a:spcPts val="0"/>
              </a:spcAft>
              <a:buSzPts val="3000"/>
              <a:buChar char="▫"/>
              <a:defRPr sz="4000" i="1"/>
            </a:lvl7pPr>
            <a:lvl8pPr marL="4876678" lvl="7" indent="-558786" algn="ctr" rtl="0">
              <a:spcBef>
                <a:spcPts val="0"/>
              </a:spcBef>
              <a:spcAft>
                <a:spcPts val="0"/>
              </a:spcAft>
              <a:buSzPts val="3000"/>
              <a:buChar char="▫"/>
              <a:defRPr sz="4000" i="1"/>
            </a:lvl8pPr>
            <a:lvl9pPr marL="5486263" lvl="8" indent="-558786" algn="ctr">
              <a:spcBef>
                <a:spcPts val="0"/>
              </a:spcBef>
              <a:spcAft>
                <a:spcPts val="0"/>
              </a:spcAft>
              <a:buSzPts val="3000"/>
              <a:buChar char="▫"/>
              <a:defRPr sz="4000" i="1"/>
            </a:lvl9pPr>
          </a:lstStyle>
          <a:p>
            <a:endParaRPr/>
          </a:p>
        </p:txBody>
      </p:sp>
      <p:sp>
        <p:nvSpPr>
          <p:cNvPr id="25" name="Google Shape;25;p4"/>
          <p:cNvSpPr txBox="1"/>
          <p:nvPr/>
        </p:nvSpPr>
        <p:spPr>
          <a:xfrm>
            <a:off x="4791200" y="112683"/>
            <a:ext cx="2609600" cy="8716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n" sz="9066" b="1" i="0">
                <a:solidFill>
                  <a:schemeClr val="accent1"/>
                </a:solidFill>
                <a:latin typeface="Neutra Text Alt" panose="02000000000000000000" pitchFamily="2" charset="0"/>
                <a:ea typeface="Encode Sans"/>
                <a:cs typeface="Encode Sans"/>
                <a:sym typeface="Encode Sans"/>
              </a:rPr>
              <a:t>“</a:t>
            </a:r>
            <a:endParaRPr sz="9066" b="1" i="0">
              <a:solidFill>
                <a:schemeClr val="accent1"/>
              </a:solidFill>
              <a:latin typeface="Neutra Text Alt" panose="02000000000000000000" pitchFamily="2" charset="0"/>
              <a:ea typeface="Encode Sans"/>
              <a:cs typeface="Encode Sans"/>
              <a:sym typeface="Encode Sans"/>
            </a:endParaRPr>
          </a:p>
        </p:txBody>
      </p:sp>
      <p:sp>
        <p:nvSpPr>
          <p:cNvPr id="26" name="Google Shape;26;p4"/>
          <p:cNvSpPr txBox="1">
            <a:spLocks noGrp="1"/>
          </p:cNvSpPr>
          <p:nvPr>
            <p:ph type="sldNum" idx="12"/>
          </p:nvPr>
        </p:nvSpPr>
        <p:spPr>
          <a:xfrm>
            <a:off x="5364400" y="6125133"/>
            <a:ext cx="1463200" cy="732800"/>
          </a:xfrm>
          <a:prstGeom prst="rect">
            <a:avLst/>
          </a:prstGeom>
          <a:solidFill>
            <a:schemeClr val="accent6"/>
          </a:solid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pic>
        <p:nvPicPr>
          <p:cNvPr id="9" name="Picture 8" descr="Logo, company name&#10;&#10;Description automatically generated">
            <a:extLst>
              <a:ext uri="{FF2B5EF4-FFF2-40B4-BE49-F238E27FC236}">
                <a16:creationId xmlns:a16="http://schemas.microsoft.com/office/drawing/2014/main" id="{628D880A-E1FD-9F12-4EDF-49F376B53618}"/>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extLst>
      <p:ext uri="{BB962C8B-B14F-4D97-AF65-F5344CB8AC3E}">
        <p14:creationId xmlns:p14="http://schemas.microsoft.com/office/powerpoint/2010/main" val="42512920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27"/>
        <p:cNvGrpSpPr/>
        <p:nvPr/>
      </p:nvGrpSpPr>
      <p:grpSpPr>
        <a:xfrm>
          <a:off x="0" y="0"/>
          <a:ext cx="0" cy="0"/>
          <a:chOff x="0" y="0"/>
          <a:chExt cx="0" cy="0"/>
        </a:xfrm>
      </p:grpSpPr>
      <p:sp>
        <p:nvSpPr>
          <p:cNvPr id="33" name="Google Shape;33;p5"/>
          <p:cNvSpPr/>
          <p:nvPr/>
        </p:nvSpPr>
        <p:spPr>
          <a:xfrm>
            <a:off x="10728800" y="6124933"/>
            <a:ext cx="1463200" cy="732800"/>
          </a:xfrm>
          <a:prstGeom prst="rect">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4" name="Google Shape;34;p5"/>
          <p:cNvSpPr txBox="1">
            <a:spLocks noGrp="1"/>
          </p:cNvSpPr>
          <p:nvPr>
            <p:ph type="title"/>
          </p:nvPr>
        </p:nvSpPr>
        <p:spPr>
          <a:xfrm>
            <a:off x="732800" y="481833"/>
            <a:ext cx="9996000" cy="732800"/>
          </a:xfrm>
          <a:prstGeom prst="rect">
            <a:avLst/>
          </a:prstGeom>
        </p:spPr>
        <p:txBody>
          <a:bodyPr spcFirstLastPara="1" wrap="square" lIns="91425" tIns="91425" rIns="91425" bIns="91425" anchor="b" anchorCtr="0">
            <a:noAutofit/>
          </a:bodyPr>
          <a:lstStyle>
            <a:lvl1pPr lvl="0">
              <a:spcBef>
                <a:spcPts val="0"/>
              </a:spcBef>
              <a:spcAft>
                <a:spcPts val="0"/>
              </a:spcAft>
              <a:buSzPts val="1800"/>
              <a:buNone/>
              <a:defRPr b="1" i="0">
                <a:latin typeface="Neutra Text Alt" panose="02000000000000000000" pitchFamily="2" charset="0"/>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35" name="Google Shape;35;p5"/>
          <p:cNvSpPr txBox="1">
            <a:spLocks noGrp="1"/>
          </p:cNvSpPr>
          <p:nvPr>
            <p:ph type="body" idx="1"/>
          </p:nvPr>
        </p:nvSpPr>
        <p:spPr>
          <a:xfrm>
            <a:off x="732800" y="1600200"/>
            <a:ext cx="9996000" cy="3928400"/>
          </a:xfrm>
          <a:prstGeom prst="rect">
            <a:avLst/>
          </a:prstGeom>
        </p:spPr>
        <p:txBody>
          <a:bodyPr spcFirstLastPara="1" wrap="square" lIns="91425" tIns="91425" rIns="91425" bIns="91425" anchor="t" anchorCtr="0">
            <a:noAutofit/>
          </a:bodyPr>
          <a:lstStyle>
            <a:lvl1pPr marL="609585" lvl="0" indent="-507987">
              <a:spcBef>
                <a:spcPts val="800"/>
              </a:spcBef>
              <a:spcAft>
                <a:spcPts val="0"/>
              </a:spcAft>
              <a:buSzPts val="2400"/>
              <a:buChar char="▪"/>
              <a:defRPr b="0" i="0">
                <a:latin typeface="Neutra Text Light Alt" panose="02000000000000000000" pitchFamily="2" charset="0"/>
              </a:defRPr>
            </a:lvl1pPr>
            <a:lvl2pPr marL="1219170" lvl="1" indent="-507987">
              <a:spcBef>
                <a:spcPts val="0"/>
              </a:spcBef>
              <a:spcAft>
                <a:spcPts val="0"/>
              </a:spcAft>
              <a:buSzPts val="2400"/>
              <a:buChar char="▫"/>
              <a:defRPr/>
            </a:lvl2pPr>
            <a:lvl3pPr marL="1828754" lvl="2" indent="-507987">
              <a:spcBef>
                <a:spcPts val="0"/>
              </a:spcBef>
              <a:spcAft>
                <a:spcPts val="0"/>
              </a:spcAft>
              <a:buSzPts val="2400"/>
              <a:buChar char="▫"/>
              <a:defRPr/>
            </a:lvl3pPr>
            <a:lvl4pPr marL="2438339" lvl="3" indent="-507987">
              <a:spcBef>
                <a:spcPts val="0"/>
              </a:spcBef>
              <a:spcAft>
                <a:spcPts val="0"/>
              </a:spcAft>
              <a:buSzPts val="2400"/>
              <a:buChar char="▫"/>
              <a:defRPr/>
            </a:lvl4pPr>
            <a:lvl5pPr marL="3047924" lvl="4" indent="-507987">
              <a:spcBef>
                <a:spcPts val="0"/>
              </a:spcBef>
              <a:spcAft>
                <a:spcPts val="0"/>
              </a:spcAft>
              <a:buSzPts val="2400"/>
              <a:buChar char="▫"/>
              <a:defRPr/>
            </a:lvl5pPr>
            <a:lvl6pPr marL="3657509" lvl="5" indent="-507987">
              <a:spcBef>
                <a:spcPts val="0"/>
              </a:spcBef>
              <a:spcAft>
                <a:spcPts val="0"/>
              </a:spcAft>
              <a:buSzPts val="2400"/>
              <a:buChar char="▫"/>
              <a:defRPr/>
            </a:lvl6pPr>
            <a:lvl7pPr marL="4267093" lvl="6" indent="-507987">
              <a:spcBef>
                <a:spcPts val="0"/>
              </a:spcBef>
              <a:spcAft>
                <a:spcPts val="0"/>
              </a:spcAft>
              <a:buSzPts val="2400"/>
              <a:buChar char="▫"/>
              <a:defRPr/>
            </a:lvl7pPr>
            <a:lvl8pPr marL="4876678" lvl="7" indent="-507987">
              <a:spcBef>
                <a:spcPts val="0"/>
              </a:spcBef>
              <a:spcAft>
                <a:spcPts val="0"/>
              </a:spcAft>
              <a:buSzPts val="2400"/>
              <a:buChar char="▫"/>
              <a:defRPr/>
            </a:lvl8pPr>
            <a:lvl9pPr marL="5486263" lvl="8" indent="-507987">
              <a:spcBef>
                <a:spcPts val="0"/>
              </a:spcBef>
              <a:spcAft>
                <a:spcPts val="0"/>
              </a:spcAft>
              <a:buSzPts val="2400"/>
              <a:buChar char="▫"/>
              <a:defRPr/>
            </a:lvl9pPr>
          </a:lstStyle>
          <a:p>
            <a:endParaRPr/>
          </a:p>
        </p:txBody>
      </p:sp>
      <p:sp>
        <p:nvSpPr>
          <p:cNvPr id="36" name="Google Shape;36;p5"/>
          <p:cNvSpPr txBox="1">
            <a:spLocks noGrp="1"/>
          </p:cNvSpPr>
          <p:nvPr>
            <p:ph type="sldNum" idx="12"/>
          </p:nvPr>
        </p:nvSpPr>
        <p:spPr>
          <a:xfrm>
            <a:off x="10728800" y="6125133"/>
            <a:ext cx="1463200" cy="732800"/>
          </a:xfrm>
          <a:prstGeom prst="rect">
            <a:avLst/>
          </a:prstGeom>
          <a:no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grpSp>
        <p:nvGrpSpPr>
          <p:cNvPr id="11" name="Google Shape;59;p8">
            <a:extLst>
              <a:ext uri="{FF2B5EF4-FFF2-40B4-BE49-F238E27FC236}">
                <a16:creationId xmlns:a16="http://schemas.microsoft.com/office/drawing/2014/main" id="{6B587E65-CA21-F3E5-B72A-E6DEF262C862}"/>
              </a:ext>
            </a:extLst>
          </p:cNvPr>
          <p:cNvGrpSpPr/>
          <p:nvPr userDrawn="1"/>
        </p:nvGrpSpPr>
        <p:grpSpPr>
          <a:xfrm>
            <a:off x="-14733" y="1182933"/>
            <a:ext cx="12206733" cy="5674800"/>
            <a:chOff x="-11050" y="887200"/>
            <a:chExt cx="9155050" cy="4256100"/>
          </a:xfrm>
        </p:grpSpPr>
        <p:cxnSp>
          <p:nvCxnSpPr>
            <p:cNvPr id="12" name="Google Shape;60;p8">
              <a:extLst>
                <a:ext uri="{FF2B5EF4-FFF2-40B4-BE49-F238E27FC236}">
                  <a16:creationId xmlns:a16="http://schemas.microsoft.com/office/drawing/2014/main" id="{4A04EBA2-B139-B3F2-DF75-074B9F746A1B}"/>
                </a:ext>
              </a:extLst>
            </p:cNvPr>
            <p:cNvCxnSpPr/>
            <p:nvPr/>
          </p:nvCxnSpPr>
          <p:spPr>
            <a:xfrm>
              <a:off x="-11050" y="887200"/>
              <a:ext cx="8060400" cy="0"/>
            </a:xfrm>
            <a:prstGeom prst="straightConnector1">
              <a:avLst/>
            </a:prstGeom>
            <a:noFill/>
            <a:ln w="19050" cap="flat" cmpd="sng">
              <a:solidFill>
                <a:schemeClr val="accent1"/>
              </a:solidFill>
              <a:prstDash val="solid"/>
              <a:round/>
              <a:headEnd type="none" w="med" len="med"/>
              <a:tailEnd type="diamond" w="med" len="med"/>
            </a:ln>
          </p:spPr>
        </p:cxnSp>
        <p:sp>
          <p:nvSpPr>
            <p:cNvPr id="13" name="Google Shape;61;p8">
              <a:extLst>
                <a:ext uri="{FF2B5EF4-FFF2-40B4-BE49-F238E27FC236}">
                  <a16:creationId xmlns:a16="http://schemas.microsoft.com/office/drawing/2014/main" id="{F0A7205B-D367-E0F6-88ED-78C9CF52BAE8}"/>
                </a:ext>
              </a:extLst>
            </p:cNvPr>
            <p:cNvSpPr/>
            <p:nvPr/>
          </p:nvSpPr>
          <p:spPr>
            <a:xfrm>
              <a:off x="0" y="4593700"/>
              <a:ext cx="9144000" cy="549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FFFFFF"/>
                </a:solidFill>
              </a:endParaRPr>
            </a:p>
          </p:txBody>
        </p:sp>
        <p:sp>
          <p:nvSpPr>
            <p:cNvPr id="14" name="Google Shape;62;p8">
              <a:extLst>
                <a:ext uri="{FF2B5EF4-FFF2-40B4-BE49-F238E27FC236}">
                  <a16:creationId xmlns:a16="http://schemas.microsoft.com/office/drawing/2014/main" id="{9115FFE4-5BEC-3739-2165-DA2FE8305EF2}"/>
                </a:ext>
              </a:extLst>
            </p:cNvPr>
            <p:cNvSpPr/>
            <p:nvPr/>
          </p:nvSpPr>
          <p:spPr>
            <a:xfrm>
              <a:off x="0" y="4593700"/>
              <a:ext cx="549600" cy="549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cxnSp>
          <p:nvCxnSpPr>
            <p:cNvPr id="15" name="Google Shape;63;p8">
              <a:extLst>
                <a:ext uri="{FF2B5EF4-FFF2-40B4-BE49-F238E27FC236}">
                  <a16:creationId xmlns:a16="http://schemas.microsoft.com/office/drawing/2014/main" id="{6BBE587C-6BC7-642D-876D-40906EE13C0E}"/>
                </a:ext>
              </a:extLst>
            </p:cNvPr>
            <p:cNvCxnSpPr/>
            <p:nvPr/>
          </p:nvCxnSpPr>
          <p:spPr>
            <a:xfrm>
              <a:off x="-11050" y="887200"/>
              <a:ext cx="552900" cy="0"/>
            </a:xfrm>
            <a:prstGeom prst="straightConnector1">
              <a:avLst/>
            </a:prstGeom>
            <a:noFill/>
            <a:ln w="19050" cap="flat" cmpd="sng">
              <a:solidFill>
                <a:schemeClr val="accent1"/>
              </a:solidFill>
              <a:prstDash val="solid"/>
              <a:round/>
              <a:headEnd type="none" w="med" len="med"/>
              <a:tailEnd type="none" w="med" len="med"/>
            </a:ln>
          </p:spPr>
        </p:cxnSp>
      </p:grpSp>
      <p:pic>
        <p:nvPicPr>
          <p:cNvPr id="16" name="Picture 15" descr="Logo, company name&#10;&#10;Description automatically generated">
            <a:extLst>
              <a:ext uri="{FF2B5EF4-FFF2-40B4-BE49-F238E27FC236}">
                <a16:creationId xmlns:a16="http://schemas.microsoft.com/office/drawing/2014/main" id="{4D6F0504-D3C9-890D-FBDA-682CC827B3D2}"/>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extLst>
      <p:ext uri="{BB962C8B-B14F-4D97-AF65-F5344CB8AC3E}">
        <p14:creationId xmlns:p14="http://schemas.microsoft.com/office/powerpoint/2010/main" val="3131827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short + 1 column + image">
  <p:cSld name="Title short + 1 column + image">
    <p:spTree>
      <p:nvGrpSpPr>
        <p:cNvPr id="1" name="Shape 37"/>
        <p:cNvGrpSpPr/>
        <p:nvPr/>
      </p:nvGrpSpPr>
      <p:grpSpPr>
        <a:xfrm>
          <a:off x="0" y="0"/>
          <a:ext cx="0" cy="0"/>
          <a:chOff x="0" y="0"/>
          <a:chExt cx="0" cy="0"/>
        </a:xfrm>
      </p:grpSpPr>
      <p:sp>
        <p:nvSpPr>
          <p:cNvPr id="43" name="Google Shape;43;p6"/>
          <p:cNvSpPr/>
          <p:nvPr/>
        </p:nvSpPr>
        <p:spPr>
          <a:xfrm>
            <a:off x="10728800" y="6124933"/>
            <a:ext cx="1463200" cy="732800"/>
          </a:xfrm>
          <a:prstGeom prst="rect">
            <a:avLst/>
          </a:prstGeom>
          <a:solidFill>
            <a:srgbClr val="D4D3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 name="Google Shape;44;p6"/>
          <p:cNvSpPr txBox="1">
            <a:spLocks noGrp="1"/>
          </p:cNvSpPr>
          <p:nvPr>
            <p:ph type="title"/>
          </p:nvPr>
        </p:nvSpPr>
        <p:spPr>
          <a:xfrm>
            <a:off x="732800" y="481833"/>
            <a:ext cx="4987200" cy="7328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b="1" i="0">
                <a:latin typeface="Neutra Text Alt" panose="02000000000000000000" pitchFamily="2" charset="0"/>
              </a:defRPr>
            </a:lvl1pPr>
            <a:lvl2pPr lvl="1" rtl="0">
              <a:spcBef>
                <a:spcPts val="0"/>
              </a:spcBef>
              <a:spcAft>
                <a:spcPts val="0"/>
              </a:spcAft>
              <a:buSzPts val="1800"/>
              <a:buNone/>
              <a:defRPr/>
            </a:lvl2pPr>
            <a:lvl3pPr lvl="2" rtl="0">
              <a:spcBef>
                <a:spcPts val="0"/>
              </a:spcBef>
              <a:spcAft>
                <a:spcPts val="0"/>
              </a:spcAft>
              <a:buSzPts val="1800"/>
              <a:buNone/>
              <a:defRPr/>
            </a:lvl3pPr>
            <a:lvl4pPr lvl="3" rtl="0">
              <a:spcBef>
                <a:spcPts val="0"/>
              </a:spcBef>
              <a:spcAft>
                <a:spcPts val="0"/>
              </a:spcAft>
              <a:buSzPts val="1800"/>
              <a:buNone/>
              <a:defRPr/>
            </a:lvl4pPr>
            <a:lvl5pPr lvl="4" rtl="0">
              <a:spcBef>
                <a:spcPts val="0"/>
              </a:spcBef>
              <a:spcAft>
                <a:spcPts val="0"/>
              </a:spcAft>
              <a:buSzPts val="1800"/>
              <a:buNone/>
              <a:defRPr/>
            </a:lvl5pPr>
            <a:lvl6pPr lvl="5" rtl="0">
              <a:spcBef>
                <a:spcPts val="0"/>
              </a:spcBef>
              <a:spcAft>
                <a:spcPts val="0"/>
              </a:spcAft>
              <a:buSzPts val="1800"/>
              <a:buNone/>
              <a:defRPr/>
            </a:lvl6pPr>
            <a:lvl7pPr lvl="6" rtl="0">
              <a:spcBef>
                <a:spcPts val="0"/>
              </a:spcBef>
              <a:spcAft>
                <a:spcPts val="0"/>
              </a:spcAft>
              <a:buSzPts val="1800"/>
              <a:buNone/>
              <a:defRPr/>
            </a:lvl7pPr>
            <a:lvl8pPr lvl="7" rtl="0">
              <a:spcBef>
                <a:spcPts val="0"/>
              </a:spcBef>
              <a:spcAft>
                <a:spcPts val="0"/>
              </a:spcAft>
              <a:buSzPts val="1800"/>
              <a:buNone/>
              <a:defRPr/>
            </a:lvl8pPr>
            <a:lvl9pPr lvl="8" rtl="0">
              <a:spcBef>
                <a:spcPts val="0"/>
              </a:spcBef>
              <a:spcAft>
                <a:spcPts val="0"/>
              </a:spcAft>
              <a:buSzPts val="1800"/>
              <a:buNone/>
              <a:defRPr/>
            </a:lvl9pPr>
          </a:lstStyle>
          <a:p>
            <a:endParaRPr/>
          </a:p>
        </p:txBody>
      </p:sp>
      <p:sp>
        <p:nvSpPr>
          <p:cNvPr id="45" name="Google Shape;45;p6"/>
          <p:cNvSpPr txBox="1">
            <a:spLocks noGrp="1"/>
          </p:cNvSpPr>
          <p:nvPr>
            <p:ph type="body" idx="1"/>
          </p:nvPr>
        </p:nvSpPr>
        <p:spPr>
          <a:xfrm>
            <a:off x="732800" y="1600200"/>
            <a:ext cx="4987200" cy="3928400"/>
          </a:xfrm>
          <a:prstGeom prst="rect">
            <a:avLst/>
          </a:prstGeom>
        </p:spPr>
        <p:txBody>
          <a:bodyPr spcFirstLastPara="1" wrap="square" lIns="91425" tIns="91425" rIns="91425" bIns="91425" anchor="t" anchorCtr="0">
            <a:noAutofit/>
          </a:bodyPr>
          <a:lstStyle>
            <a:lvl1pPr marL="609585" lvl="0" indent="-507987" rtl="0">
              <a:spcBef>
                <a:spcPts val="800"/>
              </a:spcBef>
              <a:spcAft>
                <a:spcPts val="0"/>
              </a:spcAft>
              <a:buSzPts val="2400"/>
              <a:buChar char="▪"/>
              <a:defRPr b="0" i="0">
                <a:latin typeface="Neutra Text Light Alt" panose="02000000000000000000" pitchFamily="2" charset="0"/>
              </a:defRPr>
            </a:lvl1pPr>
            <a:lvl2pPr marL="1219170" lvl="1" indent="-507987" rtl="0">
              <a:spcBef>
                <a:spcPts val="0"/>
              </a:spcBef>
              <a:spcAft>
                <a:spcPts val="0"/>
              </a:spcAft>
              <a:buSzPts val="2400"/>
              <a:buChar char="▫"/>
              <a:defRPr/>
            </a:lvl2pPr>
            <a:lvl3pPr marL="1828754" lvl="2" indent="-507987" rtl="0">
              <a:spcBef>
                <a:spcPts val="0"/>
              </a:spcBef>
              <a:spcAft>
                <a:spcPts val="0"/>
              </a:spcAft>
              <a:buSzPts val="2400"/>
              <a:buChar char="▫"/>
              <a:defRPr/>
            </a:lvl3pPr>
            <a:lvl4pPr marL="2438339" lvl="3" indent="-507987" rtl="0">
              <a:spcBef>
                <a:spcPts val="0"/>
              </a:spcBef>
              <a:spcAft>
                <a:spcPts val="0"/>
              </a:spcAft>
              <a:buSzPts val="2400"/>
              <a:buChar char="▫"/>
              <a:defRPr/>
            </a:lvl4pPr>
            <a:lvl5pPr marL="3047924" lvl="4" indent="-507987" rtl="0">
              <a:spcBef>
                <a:spcPts val="0"/>
              </a:spcBef>
              <a:spcAft>
                <a:spcPts val="0"/>
              </a:spcAft>
              <a:buSzPts val="2400"/>
              <a:buChar char="▫"/>
              <a:defRPr/>
            </a:lvl5pPr>
            <a:lvl6pPr marL="3657509" lvl="5" indent="-507987" rtl="0">
              <a:spcBef>
                <a:spcPts val="0"/>
              </a:spcBef>
              <a:spcAft>
                <a:spcPts val="0"/>
              </a:spcAft>
              <a:buSzPts val="2400"/>
              <a:buChar char="▫"/>
              <a:defRPr/>
            </a:lvl6pPr>
            <a:lvl7pPr marL="4267093" lvl="6" indent="-507987" rtl="0">
              <a:spcBef>
                <a:spcPts val="0"/>
              </a:spcBef>
              <a:spcAft>
                <a:spcPts val="0"/>
              </a:spcAft>
              <a:buSzPts val="2400"/>
              <a:buChar char="▫"/>
              <a:defRPr/>
            </a:lvl7pPr>
            <a:lvl8pPr marL="4876678" lvl="7" indent="-507987" rtl="0">
              <a:spcBef>
                <a:spcPts val="0"/>
              </a:spcBef>
              <a:spcAft>
                <a:spcPts val="0"/>
              </a:spcAft>
              <a:buSzPts val="2400"/>
              <a:buChar char="▫"/>
              <a:defRPr/>
            </a:lvl8pPr>
            <a:lvl9pPr marL="5486263" lvl="8" indent="-507987" rtl="0">
              <a:spcBef>
                <a:spcPts val="0"/>
              </a:spcBef>
              <a:spcAft>
                <a:spcPts val="0"/>
              </a:spcAft>
              <a:buSzPts val="2400"/>
              <a:buChar char="▫"/>
              <a:defRPr/>
            </a:lvl9pPr>
          </a:lstStyle>
          <a:p>
            <a:endParaRPr/>
          </a:p>
        </p:txBody>
      </p:sp>
      <p:sp>
        <p:nvSpPr>
          <p:cNvPr id="46" name="Google Shape;46;p6"/>
          <p:cNvSpPr txBox="1">
            <a:spLocks noGrp="1"/>
          </p:cNvSpPr>
          <p:nvPr>
            <p:ph type="sldNum" idx="12"/>
          </p:nvPr>
        </p:nvSpPr>
        <p:spPr>
          <a:xfrm>
            <a:off x="10728800" y="6125133"/>
            <a:ext cx="1463200" cy="732800"/>
          </a:xfrm>
          <a:prstGeom prst="rect">
            <a:avLst/>
          </a:prstGeom>
          <a:solidFill>
            <a:schemeClr val="accent6"/>
          </a:solidFill>
        </p:spPr>
        <p:txBody>
          <a:bodyPr spcFirstLastPara="1" wrap="square" lIns="91425" tIns="91425" rIns="91425" bIns="91425" anchor="ctr" anchorCtr="0">
            <a:noAutofit/>
          </a:bodyPr>
          <a:lstStyle>
            <a:lvl1pPr lvl="0" rtl="0">
              <a:buNone/>
              <a:defRPr b="1" i="0">
                <a:latin typeface="Neutra Text Alt" panose="02000000000000000000" pitchFamily="2"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grpSp>
        <p:nvGrpSpPr>
          <p:cNvPr id="11" name="Google Shape;59;p8">
            <a:extLst>
              <a:ext uri="{FF2B5EF4-FFF2-40B4-BE49-F238E27FC236}">
                <a16:creationId xmlns:a16="http://schemas.microsoft.com/office/drawing/2014/main" id="{A70F05FE-CF91-EC65-287B-86E43E8EEF19}"/>
              </a:ext>
            </a:extLst>
          </p:cNvPr>
          <p:cNvGrpSpPr/>
          <p:nvPr userDrawn="1"/>
        </p:nvGrpSpPr>
        <p:grpSpPr>
          <a:xfrm>
            <a:off x="-14733" y="1182933"/>
            <a:ext cx="12206733" cy="5674800"/>
            <a:chOff x="-11050" y="887200"/>
            <a:chExt cx="9155050" cy="4256100"/>
          </a:xfrm>
        </p:grpSpPr>
        <p:cxnSp>
          <p:nvCxnSpPr>
            <p:cNvPr id="12" name="Google Shape;60;p8">
              <a:extLst>
                <a:ext uri="{FF2B5EF4-FFF2-40B4-BE49-F238E27FC236}">
                  <a16:creationId xmlns:a16="http://schemas.microsoft.com/office/drawing/2014/main" id="{B1532D5C-E886-50B5-1A7F-93F4E2971AAF}"/>
                </a:ext>
              </a:extLst>
            </p:cNvPr>
            <p:cNvCxnSpPr/>
            <p:nvPr/>
          </p:nvCxnSpPr>
          <p:spPr>
            <a:xfrm>
              <a:off x="-11050" y="887200"/>
              <a:ext cx="8060400" cy="0"/>
            </a:xfrm>
            <a:prstGeom prst="straightConnector1">
              <a:avLst/>
            </a:prstGeom>
            <a:noFill/>
            <a:ln w="19050" cap="flat" cmpd="sng">
              <a:solidFill>
                <a:schemeClr val="accent1"/>
              </a:solidFill>
              <a:prstDash val="solid"/>
              <a:round/>
              <a:headEnd type="none" w="med" len="med"/>
              <a:tailEnd type="diamond" w="med" len="med"/>
            </a:ln>
          </p:spPr>
        </p:cxnSp>
        <p:sp>
          <p:nvSpPr>
            <p:cNvPr id="13" name="Google Shape;61;p8">
              <a:extLst>
                <a:ext uri="{FF2B5EF4-FFF2-40B4-BE49-F238E27FC236}">
                  <a16:creationId xmlns:a16="http://schemas.microsoft.com/office/drawing/2014/main" id="{94155F0E-CC1D-DE57-A563-B5B0F9E213C9}"/>
                </a:ext>
              </a:extLst>
            </p:cNvPr>
            <p:cNvSpPr/>
            <p:nvPr/>
          </p:nvSpPr>
          <p:spPr>
            <a:xfrm>
              <a:off x="0" y="4593700"/>
              <a:ext cx="9144000" cy="549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FFFFFF"/>
                </a:solidFill>
              </a:endParaRPr>
            </a:p>
          </p:txBody>
        </p:sp>
        <p:sp>
          <p:nvSpPr>
            <p:cNvPr id="14" name="Google Shape;62;p8">
              <a:extLst>
                <a:ext uri="{FF2B5EF4-FFF2-40B4-BE49-F238E27FC236}">
                  <a16:creationId xmlns:a16="http://schemas.microsoft.com/office/drawing/2014/main" id="{87EDA04C-A6F2-A477-A397-7DAA8A779EDB}"/>
                </a:ext>
              </a:extLst>
            </p:cNvPr>
            <p:cNvSpPr/>
            <p:nvPr/>
          </p:nvSpPr>
          <p:spPr>
            <a:xfrm>
              <a:off x="0" y="4593700"/>
              <a:ext cx="549600" cy="549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cxnSp>
          <p:nvCxnSpPr>
            <p:cNvPr id="15" name="Google Shape;63;p8">
              <a:extLst>
                <a:ext uri="{FF2B5EF4-FFF2-40B4-BE49-F238E27FC236}">
                  <a16:creationId xmlns:a16="http://schemas.microsoft.com/office/drawing/2014/main" id="{D732D6FB-ACF7-4DB6-B289-712E4EA62397}"/>
                </a:ext>
              </a:extLst>
            </p:cNvPr>
            <p:cNvCxnSpPr/>
            <p:nvPr/>
          </p:nvCxnSpPr>
          <p:spPr>
            <a:xfrm>
              <a:off x="-11050" y="887200"/>
              <a:ext cx="552900" cy="0"/>
            </a:xfrm>
            <a:prstGeom prst="straightConnector1">
              <a:avLst/>
            </a:prstGeom>
            <a:noFill/>
            <a:ln w="19050" cap="flat" cmpd="sng">
              <a:solidFill>
                <a:schemeClr val="accent1"/>
              </a:solidFill>
              <a:prstDash val="solid"/>
              <a:round/>
              <a:headEnd type="none" w="med" len="med"/>
              <a:tailEnd type="none" w="med" len="med"/>
            </a:ln>
          </p:spPr>
        </p:cxnSp>
      </p:grpSp>
      <p:pic>
        <p:nvPicPr>
          <p:cNvPr id="16" name="Picture 15" descr="Logo, company name&#10;&#10;Description automatically generated">
            <a:extLst>
              <a:ext uri="{FF2B5EF4-FFF2-40B4-BE49-F238E27FC236}">
                <a16:creationId xmlns:a16="http://schemas.microsoft.com/office/drawing/2014/main" id="{8F989314-39ED-BD9B-E602-032BAB2971FA}"/>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extLst>
      <p:ext uri="{BB962C8B-B14F-4D97-AF65-F5344CB8AC3E}">
        <p14:creationId xmlns:p14="http://schemas.microsoft.com/office/powerpoint/2010/main" val="35636723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47"/>
        <p:cNvGrpSpPr/>
        <p:nvPr/>
      </p:nvGrpSpPr>
      <p:grpSpPr>
        <a:xfrm>
          <a:off x="0" y="0"/>
          <a:ext cx="0" cy="0"/>
          <a:chOff x="0" y="0"/>
          <a:chExt cx="0" cy="0"/>
        </a:xfrm>
      </p:grpSpPr>
      <p:sp>
        <p:nvSpPr>
          <p:cNvPr id="53" name="Google Shape;53;p7"/>
          <p:cNvSpPr/>
          <p:nvPr/>
        </p:nvSpPr>
        <p:spPr>
          <a:xfrm>
            <a:off x="10728800" y="6124933"/>
            <a:ext cx="1463200" cy="732800"/>
          </a:xfrm>
          <a:prstGeom prst="rect">
            <a:avLst/>
          </a:prstGeom>
          <a:solidFill>
            <a:srgbClr val="D4D3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 name="Google Shape;54;p7"/>
          <p:cNvSpPr txBox="1">
            <a:spLocks noGrp="1"/>
          </p:cNvSpPr>
          <p:nvPr>
            <p:ph type="title"/>
          </p:nvPr>
        </p:nvSpPr>
        <p:spPr>
          <a:xfrm>
            <a:off x="732800" y="481833"/>
            <a:ext cx="9996000" cy="732800"/>
          </a:xfrm>
          <a:prstGeom prst="rect">
            <a:avLst/>
          </a:prstGeom>
        </p:spPr>
        <p:txBody>
          <a:bodyPr spcFirstLastPara="1" wrap="square" lIns="91425" tIns="91425" rIns="91425" bIns="91425" anchor="b" anchorCtr="0">
            <a:noAutofit/>
          </a:bodyPr>
          <a:lstStyle>
            <a:lvl1pPr lvl="0">
              <a:spcBef>
                <a:spcPts val="0"/>
              </a:spcBef>
              <a:spcAft>
                <a:spcPts val="0"/>
              </a:spcAft>
              <a:buSzPts val="1800"/>
              <a:buNone/>
              <a:defRPr b="1" i="0">
                <a:latin typeface="Neutra Text Alt" panose="02000000000000000000" pitchFamily="2" charset="0"/>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55" name="Google Shape;55;p7"/>
          <p:cNvSpPr txBox="1">
            <a:spLocks noGrp="1"/>
          </p:cNvSpPr>
          <p:nvPr>
            <p:ph type="body" idx="1"/>
          </p:nvPr>
        </p:nvSpPr>
        <p:spPr>
          <a:xfrm>
            <a:off x="732800" y="1600200"/>
            <a:ext cx="4852000" cy="41444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b="0" i="0">
                <a:latin typeface="Neutra Text Light Alt" panose="02000000000000000000" pitchFamily="2" charset="0"/>
              </a:defRPr>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endParaRPr/>
          </a:p>
        </p:txBody>
      </p:sp>
      <p:sp>
        <p:nvSpPr>
          <p:cNvPr id="56" name="Google Shape;56;p7"/>
          <p:cNvSpPr txBox="1">
            <a:spLocks noGrp="1"/>
          </p:cNvSpPr>
          <p:nvPr>
            <p:ph type="body" idx="2"/>
          </p:nvPr>
        </p:nvSpPr>
        <p:spPr>
          <a:xfrm>
            <a:off x="5876805" y="1600200"/>
            <a:ext cx="4852000" cy="41444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b="0" i="0">
                <a:latin typeface="Neutra Text Light Alt" panose="02000000000000000000" pitchFamily="2" charset="0"/>
              </a:defRPr>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endParaRPr/>
          </a:p>
        </p:txBody>
      </p:sp>
      <p:sp>
        <p:nvSpPr>
          <p:cNvPr id="57" name="Google Shape;57;p7"/>
          <p:cNvSpPr txBox="1">
            <a:spLocks noGrp="1"/>
          </p:cNvSpPr>
          <p:nvPr>
            <p:ph type="sldNum" idx="12"/>
          </p:nvPr>
        </p:nvSpPr>
        <p:spPr>
          <a:xfrm>
            <a:off x="10728800" y="6125133"/>
            <a:ext cx="1463200" cy="732800"/>
          </a:xfrm>
          <a:prstGeom prst="rect">
            <a:avLst/>
          </a:prstGeom>
          <a:solidFill>
            <a:schemeClr val="accent6"/>
          </a:solid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grpSp>
        <p:nvGrpSpPr>
          <p:cNvPr id="12" name="Google Shape;59;p8">
            <a:extLst>
              <a:ext uri="{FF2B5EF4-FFF2-40B4-BE49-F238E27FC236}">
                <a16:creationId xmlns:a16="http://schemas.microsoft.com/office/drawing/2014/main" id="{5CCE8B37-2BA9-CA65-D001-3DFC4288EAEA}"/>
              </a:ext>
            </a:extLst>
          </p:cNvPr>
          <p:cNvGrpSpPr/>
          <p:nvPr userDrawn="1"/>
        </p:nvGrpSpPr>
        <p:grpSpPr>
          <a:xfrm>
            <a:off x="-14733" y="1182933"/>
            <a:ext cx="12206733" cy="5674800"/>
            <a:chOff x="-11050" y="887200"/>
            <a:chExt cx="9155050" cy="4256100"/>
          </a:xfrm>
        </p:grpSpPr>
        <p:cxnSp>
          <p:nvCxnSpPr>
            <p:cNvPr id="13" name="Google Shape;60;p8">
              <a:extLst>
                <a:ext uri="{FF2B5EF4-FFF2-40B4-BE49-F238E27FC236}">
                  <a16:creationId xmlns:a16="http://schemas.microsoft.com/office/drawing/2014/main" id="{6EC07B12-2041-5762-8197-A4F8998CEE20}"/>
                </a:ext>
              </a:extLst>
            </p:cNvPr>
            <p:cNvCxnSpPr/>
            <p:nvPr/>
          </p:nvCxnSpPr>
          <p:spPr>
            <a:xfrm>
              <a:off x="-11050" y="887200"/>
              <a:ext cx="8060400" cy="0"/>
            </a:xfrm>
            <a:prstGeom prst="straightConnector1">
              <a:avLst/>
            </a:prstGeom>
            <a:noFill/>
            <a:ln w="19050" cap="flat" cmpd="sng">
              <a:solidFill>
                <a:schemeClr val="accent1"/>
              </a:solidFill>
              <a:prstDash val="solid"/>
              <a:round/>
              <a:headEnd type="none" w="med" len="med"/>
              <a:tailEnd type="diamond" w="med" len="med"/>
            </a:ln>
          </p:spPr>
        </p:cxnSp>
        <p:sp>
          <p:nvSpPr>
            <p:cNvPr id="14" name="Google Shape;61;p8">
              <a:extLst>
                <a:ext uri="{FF2B5EF4-FFF2-40B4-BE49-F238E27FC236}">
                  <a16:creationId xmlns:a16="http://schemas.microsoft.com/office/drawing/2014/main" id="{FA058126-9F78-B209-9591-8644B158967B}"/>
                </a:ext>
              </a:extLst>
            </p:cNvPr>
            <p:cNvSpPr/>
            <p:nvPr/>
          </p:nvSpPr>
          <p:spPr>
            <a:xfrm>
              <a:off x="0" y="4593700"/>
              <a:ext cx="9144000" cy="549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FFFFFF"/>
                </a:solidFill>
              </a:endParaRPr>
            </a:p>
          </p:txBody>
        </p:sp>
        <p:sp>
          <p:nvSpPr>
            <p:cNvPr id="15" name="Google Shape;62;p8">
              <a:extLst>
                <a:ext uri="{FF2B5EF4-FFF2-40B4-BE49-F238E27FC236}">
                  <a16:creationId xmlns:a16="http://schemas.microsoft.com/office/drawing/2014/main" id="{EF27626D-7543-2E00-C403-6A9735D0D37F}"/>
                </a:ext>
              </a:extLst>
            </p:cNvPr>
            <p:cNvSpPr/>
            <p:nvPr/>
          </p:nvSpPr>
          <p:spPr>
            <a:xfrm>
              <a:off x="0" y="4593700"/>
              <a:ext cx="549600" cy="549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cxnSp>
          <p:nvCxnSpPr>
            <p:cNvPr id="16" name="Google Shape;63;p8">
              <a:extLst>
                <a:ext uri="{FF2B5EF4-FFF2-40B4-BE49-F238E27FC236}">
                  <a16:creationId xmlns:a16="http://schemas.microsoft.com/office/drawing/2014/main" id="{6C544EC9-65F4-FBEB-A266-D8C3671E6841}"/>
                </a:ext>
              </a:extLst>
            </p:cNvPr>
            <p:cNvCxnSpPr/>
            <p:nvPr/>
          </p:nvCxnSpPr>
          <p:spPr>
            <a:xfrm>
              <a:off x="-11050" y="887200"/>
              <a:ext cx="552900" cy="0"/>
            </a:xfrm>
            <a:prstGeom prst="straightConnector1">
              <a:avLst/>
            </a:prstGeom>
            <a:noFill/>
            <a:ln w="19050" cap="flat" cmpd="sng">
              <a:solidFill>
                <a:schemeClr val="accent1"/>
              </a:solidFill>
              <a:prstDash val="solid"/>
              <a:round/>
              <a:headEnd type="none" w="med" len="med"/>
              <a:tailEnd type="none" w="med" len="med"/>
            </a:ln>
          </p:spPr>
        </p:cxnSp>
      </p:grpSp>
      <p:pic>
        <p:nvPicPr>
          <p:cNvPr id="17" name="Picture 16" descr="Logo, company name&#10;&#10;Description automatically generated">
            <a:extLst>
              <a:ext uri="{FF2B5EF4-FFF2-40B4-BE49-F238E27FC236}">
                <a16:creationId xmlns:a16="http://schemas.microsoft.com/office/drawing/2014/main" id="{FFA76988-F109-9F5B-3736-3996DF6849FC}"/>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extLst>
      <p:ext uri="{BB962C8B-B14F-4D97-AF65-F5344CB8AC3E}">
        <p14:creationId xmlns:p14="http://schemas.microsoft.com/office/powerpoint/2010/main" val="3405859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58"/>
        <p:cNvGrpSpPr/>
        <p:nvPr/>
      </p:nvGrpSpPr>
      <p:grpSpPr>
        <a:xfrm>
          <a:off x="0" y="0"/>
          <a:ext cx="0" cy="0"/>
          <a:chOff x="0" y="0"/>
          <a:chExt cx="0" cy="0"/>
        </a:xfrm>
      </p:grpSpPr>
      <p:grpSp>
        <p:nvGrpSpPr>
          <p:cNvPr id="59" name="Google Shape;59;p8"/>
          <p:cNvGrpSpPr/>
          <p:nvPr/>
        </p:nvGrpSpPr>
        <p:grpSpPr>
          <a:xfrm>
            <a:off x="-14733" y="1182933"/>
            <a:ext cx="12206733" cy="5674800"/>
            <a:chOff x="-11050" y="887200"/>
            <a:chExt cx="9155050" cy="4256100"/>
          </a:xfrm>
        </p:grpSpPr>
        <p:cxnSp>
          <p:nvCxnSpPr>
            <p:cNvPr id="60" name="Google Shape;60;p8"/>
            <p:cNvCxnSpPr/>
            <p:nvPr/>
          </p:nvCxnSpPr>
          <p:spPr>
            <a:xfrm>
              <a:off x="-11050" y="887200"/>
              <a:ext cx="8060400" cy="0"/>
            </a:xfrm>
            <a:prstGeom prst="straightConnector1">
              <a:avLst/>
            </a:prstGeom>
            <a:noFill/>
            <a:ln w="19050" cap="flat" cmpd="sng">
              <a:solidFill>
                <a:schemeClr val="accent1"/>
              </a:solidFill>
              <a:prstDash val="solid"/>
              <a:round/>
              <a:headEnd type="none" w="med" len="med"/>
              <a:tailEnd type="diamond" w="med" len="med"/>
            </a:ln>
          </p:spPr>
        </p:cxnSp>
        <p:sp>
          <p:nvSpPr>
            <p:cNvPr id="61" name="Google Shape;61;p8"/>
            <p:cNvSpPr/>
            <p:nvPr/>
          </p:nvSpPr>
          <p:spPr>
            <a:xfrm>
              <a:off x="0" y="4593700"/>
              <a:ext cx="9144000" cy="549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FFFFFF"/>
                </a:solidFill>
              </a:endParaRPr>
            </a:p>
          </p:txBody>
        </p:sp>
        <p:sp>
          <p:nvSpPr>
            <p:cNvPr id="62" name="Google Shape;62;p8"/>
            <p:cNvSpPr/>
            <p:nvPr/>
          </p:nvSpPr>
          <p:spPr>
            <a:xfrm>
              <a:off x="0" y="4593700"/>
              <a:ext cx="549600" cy="549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cxnSp>
          <p:nvCxnSpPr>
            <p:cNvPr id="63" name="Google Shape;63;p8"/>
            <p:cNvCxnSpPr/>
            <p:nvPr/>
          </p:nvCxnSpPr>
          <p:spPr>
            <a:xfrm>
              <a:off x="-11050" y="887200"/>
              <a:ext cx="552900" cy="0"/>
            </a:xfrm>
            <a:prstGeom prst="straightConnector1">
              <a:avLst/>
            </a:prstGeom>
            <a:noFill/>
            <a:ln w="19050" cap="flat" cmpd="sng">
              <a:solidFill>
                <a:schemeClr val="accent1"/>
              </a:solidFill>
              <a:prstDash val="solid"/>
              <a:round/>
              <a:headEnd type="none" w="med" len="med"/>
              <a:tailEnd type="none" w="med" len="med"/>
            </a:ln>
          </p:spPr>
        </p:cxnSp>
      </p:grpSp>
      <p:sp>
        <p:nvSpPr>
          <p:cNvPr id="64" name="Google Shape;64;p8"/>
          <p:cNvSpPr/>
          <p:nvPr/>
        </p:nvSpPr>
        <p:spPr>
          <a:xfrm>
            <a:off x="10728800" y="6124933"/>
            <a:ext cx="1463200" cy="732800"/>
          </a:xfrm>
          <a:prstGeom prst="rect">
            <a:avLst/>
          </a:prstGeom>
          <a:solidFill>
            <a:srgbClr val="D4D3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5" name="Google Shape;65;p8"/>
          <p:cNvSpPr txBox="1">
            <a:spLocks noGrp="1"/>
          </p:cNvSpPr>
          <p:nvPr>
            <p:ph type="title"/>
          </p:nvPr>
        </p:nvSpPr>
        <p:spPr>
          <a:xfrm>
            <a:off x="732800" y="472420"/>
            <a:ext cx="9996000" cy="7328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b="1" i="0">
                <a:latin typeface="Neutra Text Alt" panose="02000000000000000000" pitchFamily="2" charset="0"/>
              </a:defRPr>
            </a:lvl1pPr>
            <a:lvl2pPr lvl="1" rtl="0">
              <a:spcBef>
                <a:spcPts val="0"/>
              </a:spcBef>
              <a:spcAft>
                <a:spcPts val="0"/>
              </a:spcAft>
              <a:buSzPts val="1800"/>
              <a:buNone/>
              <a:defRPr/>
            </a:lvl2pPr>
            <a:lvl3pPr lvl="2" rtl="0">
              <a:spcBef>
                <a:spcPts val="0"/>
              </a:spcBef>
              <a:spcAft>
                <a:spcPts val="0"/>
              </a:spcAft>
              <a:buSzPts val="1800"/>
              <a:buNone/>
              <a:defRPr/>
            </a:lvl3pPr>
            <a:lvl4pPr lvl="3" rtl="0">
              <a:spcBef>
                <a:spcPts val="0"/>
              </a:spcBef>
              <a:spcAft>
                <a:spcPts val="0"/>
              </a:spcAft>
              <a:buSzPts val="1800"/>
              <a:buNone/>
              <a:defRPr/>
            </a:lvl4pPr>
            <a:lvl5pPr lvl="4" rtl="0">
              <a:spcBef>
                <a:spcPts val="0"/>
              </a:spcBef>
              <a:spcAft>
                <a:spcPts val="0"/>
              </a:spcAft>
              <a:buSzPts val="1800"/>
              <a:buNone/>
              <a:defRPr/>
            </a:lvl5pPr>
            <a:lvl6pPr lvl="5" rtl="0">
              <a:spcBef>
                <a:spcPts val="0"/>
              </a:spcBef>
              <a:spcAft>
                <a:spcPts val="0"/>
              </a:spcAft>
              <a:buSzPts val="1800"/>
              <a:buNone/>
              <a:defRPr/>
            </a:lvl6pPr>
            <a:lvl7pPr lvl="6" rtl="0">
              <a:spcBef>
                <a:spcPts val="0"/>
              </a:spcBef>
              <a:spcAft>
                <a:spcPts val="0"/>
              </a:spcAft>
              <a:buSzPts val="1800"/>
              <a:buNone/>
              <a:defRPr/>
            </a:lvl7pPr>
            <a:lvl8pPr lvl="7" rtl="0">
              <a:spcBef>
                <a:spcPts val="0"/>
              </a:spcBef>
              <a:spcAft>
                <a:spcPts val="0"/>
              </a:spcAft>
              <a:buSzPts val="1800"/>
              <a:buNone/>
              <a:defRPr/>
            </a:lvl8pPr>
            <a:lvl9pPr lvl="8" rtl="0">
              <a:spcBef>
                <a:spcPts val="0"/>
              </a:spcBef>
              <a:spcAft>
                <a:spcPts val="0"/>
              </a:spcAft>
              <a:buSzPts val="1800"/>
              <a:buNone/>
              <a:defRPr/>
            </a:lvl9pPr>
          </a:lstStyle>
          <a:p>
            <a:endParaRPr/>
          </a:p>
        </p:txBody>
      </p:sp>
      <p:sp>
        <p:nvSpPr>
          <p:cNvPr id="66" name="Google Shape;66;p8"/>
          <p:cNvSpPr txBox="1">
            <a:spLocks noGrp="1"/>
          </p:cNvSpPr>
          <p:nvPr>
            <p:ph type="body" idx="1"/>
          </p:nvPr>
        </p:nvSpPr>
        <p:spPr>
          <a:xfrm>
            <a:off x="732800" y="1600200"/>
            <a:ext cx="3222000" cy="4107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b="0" i="0">
                <a:latin typeface="Neutra Text Light Alt" panose="02000000000000000000" pitchFamily="2" charset="0"/>
              </a:defRPr>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endParaRPr/>
          </a:p>
        </p:txBody>
      </p:sp>
      <p:sp>
        <p:nvSpPr>
          <p:cNvPr id="67" name="Google Shape;67;p8"/>
          <p:cNvSpPr txBox="1">
            <a:spLocks noGrp="1"/>
          </p:cNvSpPr>
          <p:nvPr>
            <p:ph type="body" idx="2"/>
          </p:nvPr>
        </p:nvSpPr>
        <p:spPr>
          <a:xfrm>
            <a:off x="4119800" y="1600200"/>
            <a:ext cx="3222000" cy="4107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b="0" i="0">
                <a:latin typeface="Neutra Text Light Alt" panose="02000000000000000000" pitchFamily="2" charset="0"/>
              </a:defRPr>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endParaRPr/>
          </a:p>
        </p:txBody>
      </p:sp>
      <p:sp>
        <p:nvSpPr>
          <p:cNvPr id="68" name="Google Shape;68;p8"/>
          <p:cNvSpPr txBox="1">
            <a:spLocks noGrp="1"/>
          </p:cNvSpPr>
          <p:nvPr>
            <p:ph type="body" idx="3"/>
          </p:nvPr>
        </p:nvSpPr>
        <p:spPr>
          <a:xfrm>
            <a:off x="7506799" y="1600200"/>
            <a:ext cx="3222000" cy="4107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b="0" i="0">
                <a:latin typeface="Neutra Text Light Alt" panose="02000000000000000000" pitchFamily="2" charset="0"/>
              </a:defRPr>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endParaRPr/>
          </a:p>
        </p:txBody>
      </p:sp>
      <p:sp>
        <p:nvSpPr>
          <p:cNvPr id="69" name="Google Shape;69;p8"/>
          <p:cNvSpPr txBox="1">
            <a:spLocks noGrp="1"/>
          </p:cNvSpPr>
          <p:nvPr>
            <p:ph type="sldNum" idx="12"/>
          </p:nvPr>
        </p:nvSpPr>
        <p:spPr>
          <a:xfrm>
            <a:off x="10728800" y="6125133"/>
            <a:ext cx="1463200" cy="732800"/>
          </a:xfrm>
          <a:prstGeom prst="rect">
            <a:avLst/>
          </a:prstGeom>
          <a:solidFill>
            <a:schemeClr val="accent6"/>
          </a:solid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pic>
        <p:nvPicPr>
          <p:cNvPr id="13" name="Picture 12" descr="Logo, company name&#10;&#10;Description automatically generated">
            <a:extLst>
              <a:ext uri="{FF2B5EF4-FFF2-40B4-BE49-F238E27FC236}">
                <a16:creationId xmlns:a16="http://schemas.microsoft.com/office/drawing/2014/main" id="{1B62C5E8-2F41-810F-9886-998207A040F0}"/>
              </a:ext>
            </a:extLst>
          </p:cNvPr>
          <p:cNvPicPr>
            <a:picLocks noChangeAspect="1"/>
          </p:cNvPicPr>
          <p:nvPr userDrawn="1"/>
        </p:nvPicPr>
        <p:blipFill>
          <a:blip r:embed="rId2"/>
          <a:stretch>
            <a:fillRect/>
          </a:stretch>
        </p:blipFill>
        <p:spPr>
          <a:xfrm>
            <a:off x="854000" y="5879024"/>
            <a:ext cx="3251200" cy="1224619"/>
          </a:xfrm>
          <a:prstGeom prst="rect">
            <a:avLst/>
          </a:prstGeom>
        </p:spPr>
      </p:pic>
    </p:spTree>
    <p:extLst>
      <p:ext uri="{BB962C8B-B14F-4D97-AF65-F5344CB8AC3E}">
        <p14:creationId xmlns:p14="http://schemas.microsoft.com/office/powerpoint/2010/main" val="37757728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70"/>
        <p:cNvGrpSpPr/>
        <p:nvPr/>
      </p:nvGrpSpPr>
      <p:grpSpPr>
        <a:xfrm>
          <a:off x="0" y="0"/>
          <a:ext cx="0" cy="0"/>
          <a:chOff x="0" y="0"/>
          <a:chExt cx="0" cy="0"/>
        </a:xfrm>
      </p:grpSpPr>
      <p:sp>
        <p:nvSpPr>
          <p:cNvPr id="76" name="Google Shape;76;p9"/>
          <p:cNvSpPr/>
          <p:nvPr/>
        </p:nvSpPr>
        <p:spPr>
          <a:xfrm>
            <a:off x="10728800" y="6124933"/>
            <a:ext cx="1463200" cy="732800"/>
          </a:xfrm>
          <a:prstGeom prst="rect">
            <a:avLst/>
          </a:prstGeom>
          <a:solidFill>
            <a:srgbClr val="D4D3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7" name="Google Shape;77;p9"/>
          <p:cNvSpPr txBox="1">
            <a:spLocks noGrp="1"/>
          </p:cNvSpPr>
          <p:nvPr>
            <p:ph type="title"/>
          </p:nvPr>
        </p:nvSpPr>
        <p:spPr>
          <a:xfrm>
            <a:off x="732800" y="481833"/>
            <a:ext cx="9996000" cy="732800"/>
          </a:xfrm>
          <a:prstGeom prst="rect">
            <a:avLst/>
          </a:prstGeom>
        </p:spPr>
        <p:txBody>
          <a:bodyPr spcFirstLastPara="1" wrap="square" lIns="91425" tIns="91425" rIns="91425" bIns="91425" anchor="b" anchorCtr="0">
            <a:noAutofit/>
          </a:bodyPr>
          <a:lstStyle>
            <a:lvl1pPr lvl="0">
              <a:spcBef>
                <a:spcPts val="0"/>
              </a:spcBef>
              <a:spcAft>
                <a:spcPts val="0"/>
              </a:spcAft>
              <a:buSzPts val="1800"/>
              <a:buNone/>
              <a:defRPr b="1" i="0">
                <a:latin typeface="Neutra Text Alt" panose="02000000000000000000" pitchFamily="2" charset="0"/>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78" name="Google Shape;78;p9"/>
          <p:cNvSpPr txBox="1">
            <a:spLocks noGrp="1"/>
          </p:cNvSpPr>
          <p:nvPr>
            <p:ph type="sldNum" idx="12"/>
          </p:nvPr>
        </p:nvSpPr>
        <p:spPr>
          <a:xfrm>
            <a:off x="10728800" y="6125133"/>
            <a:ext cx="1463200" cy="732800"/>
          </a:xfrm>
          <a:prstGeom prst="rect">
            <a:avLst/>
          </a:prstGeom>
          <a:solidFill>
            <a:schemeClr val="accent6"/>
          </a:solid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grpSp>
        <p:nvGrpSpPr>
          <p:cNvPr id="10" name="Google Shape;59;p8">
            <a:extLst>
              <a:ext uri="{FF2B5EF4-FFF2-40B4-BE49-F238E27FC236}">
                <a16:creationId xmlns:a16="http://schemas.microsoft.com/office/drawing/2014/main" id="{F1B94FDE-A073-695C-810E-8395C0049DF6}"/>
              </a:ext>
            </a:extLst>
          </p:cNvPr>
          <p:cNvGrpSpPr/>
          <p:nvPr userDrawn="1"/>
        </p:nvGrpSpPr>
        <p:grpSpPr>
          <a:xfrm>
            <a:off x="-14733" y="1182933"/>
            <a:ext cx="12206733" cy="5674800"/>
            <a:chOff x="-11050" y="887200"/>
            <a:chExt cx="9155050" cy="4256100"/>
          </a:xfrm>
        </p:grpSpPr>
        <p:cxnSp>
          <p:nvCxnSpPr>
            <p:cNvPr id="11" name="Google Shape;60;p8">
              <a:extLst>
                <a:ext uri="{FF2B5EF4-FFF2-40B4-BE49-F238E27FC236}">
                  <a16:creationId xmlns:a16="http://schemas.microsoft.com/office/drawing/2014/main" id="{800BC553-C4B2-403F-291A-62F212F71D41}"/>
                </a:ext>
              </a:extLst>
            </p:cNvPr>
            <p:cNvCxnSpPr/>
            <p:nvPr/>
          </p:nvCxnSpPr>
          <p:spPr>
            <a:xfrm>
              <a:off x="-11050" y="887200"/>
              <a:ext cx="8060400" cy="0"/>
            </a:xfrm>
            <a:prstGeom prst="straightConnector1">
              <a:avLst/>
            </a:prstGeom>
            <a:noFill/>
            <a:ln w="19050" cap="flat" cmpd="sng">
              <a:solidFill>
                <a:schemeClr val="accent1"/>
              </a:solidFill>
              <a:prstDash val="solid"/>
              <a:round/>
              <a:headEnd type="none" w="med" len="med"/>
              <a:tailEnd type="diamond" w="med" len="med"/>
            </a:ln>
          </p:spPr>
        </p:cxnSp>
        <p:sp>
          <p:nvSpPr>
            <p:cNvPr id="12" name="Google Shape;61;p8">
              <a:extLst>
                <a:ext uri="{FF2B5EF4-FFF2-40B4-BE49-F238E27FC236}">
                  <a16:creationId xmlns:a16="http://schemas.microsoft.com/office/drawing/2014/main" id="{98D5DBD3-FDA8-9468-5E21-45AC78B5614A}"/>
                </a:ext>
              </a:extLst>
            </p:cNvPr>
            <p:cNvSpPr/>
            <p:nvPr/>
          </p:nvSpPr>
          <p:spPr>
            <a:xfrm>
              <a:off x="0" y="4593700"/>
              <a:ext cx="9144000" cy="549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FFFFFF"/>
                </a:solidFill>
              </a:endParaRPr>
            </a:p>
          </p:txBody>
        </p:sp>
        <p:sp>
          <p:nvSpPr>
            <p:cNvPr id="13" name="Google Shape;62;p8">
              <a:extLst>
                <a:ext uri="{FF2B5EF4-FFF2-40B4-BE49-F238E27FC236}">
                  <a16:creationId xmlns:a16="http://schemas.microsoft.com/office/drawing/2014/main" id="{3BAD16E5-F2FC-5709-3132-34D8E7032052}"/>
                </a:ext>
              </a:extLst>
            </p:cNvPr>
            <p:cNvSpPr/>
            <p:nvPr/>
          </p:nvSpPr>
          <p:spPr>
            <a:xfrm>
              <a:off x="0" y="4593700"/>
              <a:ext cx="549600" cy="549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cxnSp>
          <p:nvCxnSpPr>
            <p:cNvPr id="14" name="Google Shape;63;p8">
              <a:extLst>
                <a:ext uri="{FF2B5EF4-FFF2-40B4-BE49-F238E27FC236}">
                  <a16:creationId xmlns:a16="http://schemas.microsoft.com/office/drawing/2014/main" id="{B4AAA1A3-B166-6032-AE3A-978CED09FF57}"/>
                </a:ext>
              </a:extLst>
            </p:cNvPr>
            <p:cNvCxnSpPr/>
            <p:nvPr/>
          </p:nvCxnSpPr>
          <p:spPr>
            <a:xfrm>
              <a:off x="-11050" y="887200"/>
              <a:ext cx="552900" cy="0"/>
            </a:xfrm>
            <a:prstGeom prst="straightConnector1">
              <a:avLst/>
            </a:prstGeom>
            <a:noFill/>
            <a:ln w="19050" cap="flat" cmpd="sng">
              <a:solidFill>
                <a:schemeClr val="accent1"/>
              </a:solidFill>
              <a:prstDash val="solid"/>
              <a:round/>
              <a:headEnd type="none" w="med" len="med"/>
              <a:tailEnd type="none" w="med" len="med"/>
            </a:ln>
          </p:spPr>
        </p:cxnSp>
      </p:grpSp>
      <p:pic>
        <p:nvPicPr>
          <p:cNvPr id="17" name="Picture 16" descr="Logo, company name&#10;&#10;Description automatically generated">
            <a:extLst>
              <a:ext uri="{FF2B5EF4-FFF2-40B4-BE49-F238E27FC236}">
                <a16:creationId xmlns:a16="http://schemas.microsoft.com/office/drawing/2014/main" id="{1579B6DD-283A-A96D-754D-5026032617B8}"/>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extLst>
      <p:ext uri="{BB962C8B-B14F-4D97-AF65-F5344CB8AC3E}">
        <p14:creationId xmlns:p14="http://schemas.microsoft.com/office/powerpoint/2010/main" val="3480278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bg>
      <p:bgPr>
        <a:solidFill>
          <a:schemeClr val="accent2"/>
        </a:solidFill>
        <a:effectLst/>
      </p:bgPr>
    </p:bg>
    <p:spTree>
      <p:nvGrpSpPr>
        <p:cNvPr id="1" name="Shape 13"/>
        <p:cNvGrpSpPr/>
        <p:nvPr/>
      </p:nvGrpSpPr>
      <p:grpSpPr>
        <a:xfrm>
          <a:off x="0" y="0"/>
          <a:ext cx="0" cy="0"/>
          <a:chOff x="0" y="0"/>
          <a:chExt cx="0" cy="0"/>
        </a:xfrm>
      </p:grpSpPr>
      <p:sp>
        <p:nvSpPr>
          <p:cNvPr id="14" name="Google Shape;14;p3"/>
          <p:cNvSpPr/>
          <p:nvPr/>
        </p:nvSpPr>
        <p:spPr>
          <a:xfrm>
            <a:off x="0" y="5392133"/>
            <a:ext cx="12192000" cy="14656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15" name="Google Shape;15;p3"/>
          <p:cNvSpPr/>
          <p:nvPr/>
        </p:nvSpPr>
        <p:spPr>
          <a:xfrm>
            <a:off x="5363200" y="5392133"/>
            <a:ext cx="1465600" cy="14656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6" name="Google Shape;16;p3"/>
          <p:cNvSpPr txBox="1">
            <a:spLocks noGrp="1"/>
          </p:cNvSpPr>
          <p:nvPr>
            <p:ph type="ctrTitle"/>
          </p:nvPr>
        </p:nvSpPr>
        <p:spPr>
          <a:xfrm>
            <a:off x="2314567" y="1501533"/>
            <a:ext cx="7562800" cy="154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4800" b="1" i="0">
                <a:latin typeface="Neutra Text Alt" panose="02000000000000000000" pitchFamily="2" charset="0"/>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7" name="Google Shape;17;p3"/>
          <p:cNvSpPr txBox="1">
            <a:spLocks noGrp="1"/>
          </p:cNvSpPr>
          <p:nvPr>
            <p:ph type="subTitle" idx="1"/>
          </p:nvPr>
        </p:nvSpPr>
        <p:spPr>
          <a:xfrm>
            <a:off x="2314567" y="3554055"/>
            <a:ext cx="75628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27272D"/>
              </a:buClr>
              <a:buSzPts val="1800"/>
              <a:buNone/>
              <a:defRPr sz="2400" b="0" i="0">
                <a:solidFill>
                  <a:srgbClr val="27272D"/>
                </a:solidFill>
                <a:latin typeface="Neutra Text Light Alt" panose="02000000000000000000" pitchFamily="2" charset="0"/>
              </a:defRPr>
            </a:lvl1pPr>
            <a:lvl2pPr lvl="1" algn="ctr" rtl="0">
              <a:spcBef>
                <a:spcPts val="0"/>
              </a:spcBef>
              <a:spcAft>
                <a:spcPts val="0"/>
              </a:spcAft>
              <a:buClr>
                <a:srgbClr val="27272D"/>
              </a:buClr>
              <a:buSzPts val="1800"/>
              <a:buNone/>
              <a:defRPr sz="2400">
                <a:solidFill>
                  <a:srgbClr val="27272D"/>
                </a:solidFill>
              </a:defRPr>
            </a:lvl2pPr>
            <a:lvl3pPr lvl="2" algn="ctr" rtl="0">
              <a:spcBef>
                <a:spcPts val="0"/>
              </a:spcBef>
              <a:spcAft>
                <a:spcPts val="0"/>
              </a:spcAft>
              <a:buClr>
                <a:srgbClr val="27272D"/>
              </a:buClr>
              <a:buSzPts val="1800"/>
              <a:buNone/>
              <a:defRPr sz="2400">
                <a:solidFill>
                  <a:srgbClr val="27272D"/>
                </a:solidFill>
              </a:defRPr>
            </a:lvl3pPr>
            <a:lvl4pPr lvl="3" algn="ctr" rtl="0">
              <a:spcBef>
                <a:spcPts val="0"/>
              </a:spcBef>
              <a:spcAft>
                <a:spcPts val="0"/>
              </a:spcAft>
              <a:buClr>
                <a:srgbClr val="27272D"/>
              </a:buClr>
              <a:buSzPts val="1800"/>
              <a:buNone/>
              <a:defRPr sz="2400">
                <a:solidFill>
                  <a:srgbClr val="27272D"/>
                </a:solidFill>
              </a:defRPr>
            </a:lvl4pPr>
            <a:lvl5pPr lvl="4" algn="ctr" rtl="0">
              <a:spcBef>
                <a:spcPts val="0"/>
              </a:spcBef>
              <a:spcAft>
                <a:spcPts val="0"/>
              </a:spcAft>
              <a:buClr>
                <a:srgbClr val="27272D"/>
              </a:buClr>
              <a:buSzPts val="1800"/>
              <a:buNone/>
              <a:defRPr sz="2400">
                <a:solidFill>
                  <a:srgbClr val="27272D"/>
                </a:solidFill>
              </a:defRPr>
            </a:lvl5pPr>
            <a:lvl6pPr lvl="5" algn="ctr" rtl="0">
              <a:spcBef>
                <a:spcPts val="0"/>
              </a:spcBef>
              <a:spcAft>
                <a:spcPts val="0"/>
              </a:spcAft>
              <a:buClr>
                <a:srgbClr val="27272D"/>
              </a:buClr>
              <a:buSzPts val="1800"/>
              <a:buNone/>
              <a:defRPr sz="2400">
                <a:solidFill>
                  <a:srgbClr val="27272D"/>
                </a:solidFill>
              </a:defRPr>
            </a:lvl6pPr>
            <a:lvl7pPr lvl="6" algn="ctr" rtl="0">
              <a:spcBef>
                <a:spcPts val="0"/>
              </a:spcBef>
              <a:spcAft>
                <a:spcPts val="0"/>
              </a:spcAft>
              <a:buClr>
                <a:srgbClr val="27272D"/>
              </a:buClr>
              <a:buSzPts val="1800"/>
              <a:buNone/>
              <a:defRPr sz="2400">
                <a:solidFill>
                  <a:srgbClr val="27272D"/>
                </a:solidFill>
              </a:defRPr>
            </a:lvl7pPr>
            <a:lvl8pPr lvl="7" algn="ctr" rtl="0">
              <a:spcBef>
                <a:spcPts val="0"/>
              </a:spcBef>
              <a:spcAft>
                <a:spcPts val="0"/>
              </a:spcAft>
              <a:buClr>
                <a:srgbClr val="27272D"/>
              </a:buClr>
              <a:buSzPts val="1800"/>
              <a:buNone/>
              <a:defRPr sz="2400">
                <a:solidFill>
                  <a:srgbClr val="27272D"/>
                </a:solidFill>
              </a:defRPr>
            </a:lvl8pPr>
            <a:lvl9pPr lvl="8" algn="ctr" rtl="0">
              <a:spcBef>
                <a:spcPts val="0"/>
              </a:spcBef>
              <a:spcAft>
                <a:spcPts val="0"/>
              </a:spcAft>
              <a:buClr>
                <a:srgbClr val="27272D"/>
              </a:buClr>
              <a:buSzPts val="1800"/>
              <a:buNone/>
              <a:defRPr sz="2400">
                <a:solidFill>
                  <a:srgbClr val="27272D"/>
                </a:solidFill>
              </a:defRPr>
            </a:lvl9pPr>
          </a:lstStyle>
          <a:p>
            <a:endParaRPr/>
          </a:p>
        </p:txBody>
      </p:sp>
      <p:cxnSp>
        <p:nvCxnSpPr>
          <p:cNvPr id="18" name="Google Shape;18;p3"/>
          <p:cNvCxnSpPr/>
          <p:nvPr/>
        </p:nvCxnSpPr>
        <p:spPr>
          <a:xfrm>
            <a:off x="4702800" y="3299073"/>
            <a:ext cx="2786400" cy="0"/>
          </a:xfrm>
          <a:prstGeom prst="straightConnector1">
            <a:avLst/>
          </a:prstGeom>
          <a:noFill/>
          <a:ln w="19050" cap="flat" cmpd="sng">
            <a:solidFill>
              <a:schemeClr val="accent1"/>
            </a:solidFill>
            <a:prstDash val="solid"/>
            <a:round/>
            <a:headEnd type="diamond" w="med" len="med"/>
            <a:tailEnd type="diamond" w="med" len="med"/>
          </a:ln>
        </p:spPr>
      </p:cxnSp>
      <p:pic>
        <p:nvPicPr>
          <p:cNvPr id="7" name="Picture 6" descr="Icon&#10;&#10;Description automatically generated">
            <a:extLst>
              <a:ext uri="{FF2B5EF4-FFF2-40B4-BE49-F238E27FC236}">
                <a16:creationId xmlns:a16="http://schemas.microsoft.com/office/drawing/2014/main" id="{3820340E-B75E-6FDE-7AF6-D4284DD0CC6B}"/>
              </a:ext>
            </a:extLst>
          </p:cNvPr>
          <p:cNvPicPr>
            <a:picLocks noChangeAspect="1"/>
          </p:cNvPicPr>
          <p:nvPr userDrawn="1"/>
        </p:nvPicPr>
        <p:blipFill>
          <a:blip r:embed="rId2"/>
          <a:stretch>
            <a:fillRect/>
          </a:stretch>
        </p:blipFill>
        <p:spPr>
          <a:xfrm>
            <a:off x="5562648" y="5506020"/>
            <a:ext cx="1066637" cy="1237827"/>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79"/>
        <p:cNvGrpSpPr/>
        <p:nvPr/>
      </p:nvGrpSpPr>
      <p:grpSpPr>
        <a:xfrm>
          <a:off x="0" y="0"/>
          <a:ext cx="0" cy="0"/>
          <a:chOff x="0" y="0"/>
          <a:chExt cx="0" cy="0"/>
        </a:xfrm>
      </p:grpSpPr>
      <p:sp>
        <p:nvSpPr>
          <p:cNvPr id="80" name="Google Shape;80;p10"/>
          <p:cNvSpPr/>
          <p:nvPr/>
        </p:nvSpPr>
        <p:spPr>
          <a:xfrm>
            <a:off x="0" y="6124933"/>
            <a:ext cx="12192000" cy="732800"/>
          </a:xfrm>
          <a:prstGeom prst="rect">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solidFill>
                <a:srgbClr val="FFFFFF"/>
              </a:solidFill>
            </a:endParaRPr>
          </a:p>
        </p:txBody>
      </p:sp>
      <p:sp>
        <p:nvSpPr>
          <p:cNvPr id="81" name="Google Shape;81;p10"/>
          <p:cNvSpPr/>
          <p:nvPr/>
        </p:nvSpPr>
        <p:spPr>
          <a:xfrm>
            <a:off x="4631600" y="6124933"/>
            <a:ext cx="2928800" cy="73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 name="Google Shape;82;p10"/>
          <p:cNvSpPr txBox="1">
            <a:spLocks noGrp="1"/>
          </p:cNvSpPr>
          <p:nvPr>
            <p:ph type="sldNum" idx="12"/>
          </p:nvPr>
        </p:nvSpPr>
        <p:spPr>
          <a:xfrm>
            <a:off x="5364400" y="6125133"/>
            <a:ext cx="1463200" cy="732800"/>
          </a:xfrm>
          <a:prstGeom prst="rect">
            <a:avLst/>
          </a:prstGeom>
          <a:solidFill>
            <a:schemeClr val="accent6"/>
          </a:solidFill>
        </p:spPr>
        <p:txBody>
          <a:bodyPr spcFirstLastPara="1" wrap="square" lIns="91425" tIns="91425" rIns="91425" bIns="91425" anchor="ctr" anchorCtr="0">
            <a:noAutofit/>
          </a:bodyPr>
          <a:lstStyle>
            <a:lvl1pPr lvl="0" rtl="0">
              <a:buNone/>
              <a:defRPr b="1" i="0">
                <a:latin typeface="Neutra Text Alt" panose="02000000000000000000" pitchFamily="2"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83" name="Google Shape;83;p10"/>
          <p:cNvSpPr txBox="1">
            <a:spLocks noGrp="1"/>
          </p:cNvSpPr>
          <p:nvPr>
            <p:ph type="body" idx="1"/>
          </p:nvPr>
        </p:nvSpPr>
        <p:spPr>
          <a:xfrm>
            <a:off x="609600" y="0"/>
            <a:ext cx="10972800" cy="1182800"/>
          </a:xfrm>
          <a:prstGeom prst="rect">
            <a:avLst/>
          </a:prstGeom>
        </p:spPr>
        <p:txBody>
          <a:bodyPr spcFirstLastPara="1" wrap="square" lIns="91425" tIns="91425" rIns="91425" bIns="91425" anchor="ctr" anchorCtr="0">
            <a:noAutofit/>
          </a:bodyPr>
          <a:lstStyle>
            <a:lvl1pPr marL="609585" lvl="0" indent="-304792" algn="ctr">
              <a:spcBef>
                <a:spcPts val="480"/>
              </a:spcBef>
              <a:spcAft>
                <a:spcPts val="0"/>
              </a:spcAft>
              <a:buSzPts val="1400"/>
              <a:buNone/>
              <a:defRPr sz="1867" b="0" i="0">
                <a:latin typeface="Neutra Text Light Alt" panose="02000000000000000000" pitchFamily="2" charset="0"/>
              </a:defRPr>
            </a:lvl1pPr>
          </a:lstStyle>
          <a:p>
            <a:endParaRPr/>
          </a:p>
        </p:txBody>
      </p:sp>
      <p:cxnSp>
        <p:nvCxnSpPr>
          <p:cNvPr id="84" name="Google Shape;84;p10"/>
          <p:cNvCxnSpPr/>
          <p:nvPr/>
        </p:nvCxnSpPr>
        <p:spPr>
          <a:xfrm>
            <a:off x="4702800" y="1182933"/>
            <a:ext cx="2786400" cy="0"/>
          </a:xfrm>
          <a:prstGeom prst="straightConnector1">
            <a:avLst/>
          </a:prstGeom>
          <a:noFill/>
          <a:ln w="19050" cap="flat" cmpd="sng">
            <a:solidFill>
              <a:schemeClr val="accent1"/>
            </a:solidFill>
            <a:prstDash val="solid"/>
            <a:round/>
            <a:headEnd type="diamond" w="med" len="med"/>
            <a:tailEnd type="diamond" w="med" len="med"/>
          </a:ln>
        </p:spPr>
      </p:cxnSp>
      <p:pic>
        <p:nvPicPr>
          <p:cNvPr id="7" name="Picture 6" descr="Logo, company name&#10;&#10;Description automatically generated">
            <a:extLst>
              <a:ext uri="{FF2B5EF4-FFF2-40B4-BE49-F238E27FC236}">
                <a16:creationId xmlns:a16="http://schemas.microsoft.com/office/drawing/2014/main" id="{E042EEE2-26BD-48EA-6B97-008C8D0783FC}"/>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extLst>
      <p:ext uri="{BB962C8B-B14F-4D97-AF65-F5344CB8AC3E}">
        <p14:creationId xmlns:p14="http://schemas.microsoft.com/office/powerpoint/2010/main" val="28569493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5"/>
        <p:cNvGrpSpPr/>
        <p:nvPr/>
      </p:nvGrpSpPr>
      <p:grpSpPr>
        <a:xfrm>
          <a:off x="0" y="0"/>
          <a:ext cx="0" cy="0"/>
          <a:chOff x="0" y="0"/>
          <a:chExt cx="0" cy="0"/>
        </a:xfrm>
      </p:grpSpPr>
      <p:sp>
        <p:nvSpPr>
          <p:cNvPr id="86" name="Google Shape;86;p11"/>
          <p:cNvSpPr/>
          <p:nvPr/>
        </p:nvSpPr>
        <p:spPr>
          <a:xfrm>
            <a:off x="0" y="6124933"/>
            <a:ext cx="12192000" cy="732800"/>
          </a:xfrm>
          <a:prstGeom prst="rect">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solidFill>
                <a:srgbClr val="FFFFFF"/>
              </a:solidFill>
            </a:endParaRPr>
          </a:p>
        </p:txBody>
      </p:sp>
      <p:sp>
        <p:nvSpPr>
          <p:cNvPr id="87" name="Google Shape;87;p11"/>
          <p:cNvSpPr/>
          <p:nvPr/>
        </p:nvSpPr>
        <p:spPr>
          <a:xfrm>
            <a:off x="4631600" y="6124933"/>
            <a:ext cx="2928800" cy="73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8" name="Google Shape;88;p11"/>
          <p:cNvSpPr txBox="1">
            <a:spLocks noGrp="1"/>
          </p:cNvSpPr>
          <p:nvPr>
            <p:ph type="sldNum" idx="12"/>
          </p:nvPr>
        </p:nvSpPr>
        <p:spPr>
          <a:xfrm>
            <a:off x="5364400" y="6125133"/>
            <a:ext cx="1463200" cy="732800"/>
          </a:xfrm>
          <a:prstGeom prst="rect">
            <a:avLst/>
          </a:prstGeom>
          <a:solidFill>
            <a:schemeClr val="accent6"/>
          </a:solidFill>
        </p:spPr>
        <p:txBody>
          <a:bodyPr spcFirstLastPara="1" wrap="square" lIns="91425" tIns="91425" rIns="91425" bIns="91425" anchor="ctr" anchorCtr="0">
            <a:noAutofit/>
          </a:bodyPr>
          <a:lstStyle>
            <a:lvl1pPr lvl="0" rtl="0">
              <a:buNone/>
              <a:defRPr b="1" i="0">
                <a:latin typeface="Neutra Text Alt" panose="02000000000000000000" pitchFamily="2"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pic>
        <p:nvPicPr>
          <p:cNvPr id="5" name="Picture 4" descr="Logo, company name&#10;&#10;Description automatically generated">
            <a:extLst>
              <a:ext uri="{FF2B5EF4-FFF2-40B4-BE49-F238E27FC236}">
                <a16:creationId xmlns:a16="http://schemas.microsoft.com/office/drawing/2014/main" id="{1A1F3617-B23C-C415-6E4E-2CA1CF85C13B}"/>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extLst>
      <p:ext uri="{BB962C8B-B14F-4D97-AF65-F5344CB8AC3E}">
        <p14:creationId xmlns:p14="http://schemas.microsoft.com/office/powerpoint/2010/main" val="748334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colored">
  <p:cSld name="Blank colored">
    <p:bg>
      <p:bgPr>
        <a:solidFill>
          <a:schemeClr val="accent2"/>
        </a:solidFill>
        <a:effectLst/>
      </p:bgPr>
    </p:bg>
    <p:spTree>
      <p:nvGrpSpPr>
        <p:cNvPr id="1" name="Shape 89"/>
        <p:cNvGrpSpPr/>
        <p:nvPr/>
      </p:nvGrpSpPr>
      <p:grpSpPr>
        <a:xfrm>
          <a:off x="0" y="0"/>
          <a:ext cx="0" cy="0"/>
          <a:chOff x="0" y="0"/>
          <a:chExt cx="0" cy="0"/>
        </a:xfrm>
      </p:grpSpPr>
      <p:sp>
        <p:nvSpPr>
          <p:cNvPr id="90" name="Google Shape;90;p12"/>
          <p:cNvSpPr/>
          <p:nvPr/>
        </p:nvSpPr>
        <p:spPr>
          <a:xfrm>
            <a:off x="0" y="6124933"/>
            <a:ext cx="12192000" cy="73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solidFill>
                <a:srgbClr val="FFFFFF"/>
              </a:solidFill>
            </a:endParaRPr>
          </a:p>
        </p:txBody>
      </p:sp>
      <p:sp>
        <p:nvSpPr>
          <p:cNvPr id="91" name="Google Shape;91;p12"/>
          <p:cNvSpPr/>
          <p:nvPr/>
        </p:nvSpPr>
        <p:spPr>
          <a:xfrm>
            <a:off x="4631600" y="6124933"/>
            <a:ext cx="2928800" cy="7328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2" name="Google Shape;92;p12"/>
          <p:cNvSpPr/>
          <p:nvPr/>
        </p:nvSpPr>
        <p:spPr>
          <a:xfrm>
            <a:off x="5364400" y="6124933"/>
            <a:ext cx="1463200" cy="732800"/>
          </a:xfrm>
          <a:prstGeom prst="rect">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3" name="Google Shape;93;p12"/>
          <p:cNvSpPr txBox="1">
            <a:spLocks noGrp="1"/>
          </p:cNvSpPr>
          <p:nvPr>
            <p:ph type="sldNum" idx="12"/>
          </p:nvPr>
        </p:nvSpPr>
        <p:spPr>
          <a:xfrm>
            <a:off x="5364400" y="6125133"/>
            <a:ext cx="1463200" cy="732800"/>
          </a:xfrm>
          <a:prstGeom prst="rect">
            <a:avLst/>
          </a:prstGeom>
        </p:spPr>
        <p:txBody>
          <a:bodyPr spcFirstLastPara="1" wrap="square" lIns="91425" tIns="91425" rIns="91425" bIns="91425" anchor="ctr" anchorCtr="0">
            <a:noAutofit/>
          </a:bodyPr>
          <a:lstStyle>
            <a:lvl1pPr lvl="0" rtl="0">
              <a:buNone/>
              <a:defRPr b="1" i="0">
                <a:latin typeface="Neutra Text Alt" panose="02000000000000000000" pitchFamily="2"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pic>
        <p:nvPicPr>
          <p:cNvPr id="6" name="Picture 5" descr="Logo, company name&#10;&#10;Description automatically generated">
            <a:extLst>
              <a:ext uri="{FF2B5EF4-FFF2-40B4-BE49-F238E27FC236}">
                <a16:creationId xmlns:a16="http://schemas.microsoft.com/office/drawing/2014/main" id="{DE8F8CE4-05F3-D185-9591-B7FD1590DD70}"/>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extLst>
      <p:ext uri="{BB962C8B-B14F-4D97-AF65-F5344CB8AC3E}">
        <p14:creationId xmlns:p14="http://schemas.microsoft.com/office/powerpoint/2010/main" val="16163709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821425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880365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19"/>
        <p:cNvGrpSpPr/>
        <p:nvPr/>
      </p:nvGrpSpPr>
      <p:grpSpPr>
        <a:xfrm>
          <a:off x="0" y="0"/>
          <a:ext cx="0" cy="0"/>
          <a:chOff x="0" y="0"/>
          <a:chExt cx="0" cy="0"/>
        </a:xfrm>
      </p:grpSpPr>
      <p:sp>
        <p:nvSpPr>
          <p:cNvPr id="20" name="Google Shape;20;p4"/>
          <p:cNvSpPr/>
          <p:nvPr/>
        </p:nvSpPr>
        <p:spPr>
          <a:xfrm>
            <a:off x="0" y="6124933"/>
            <a:ext cx="12192000" cy="732800"/>
          </a:xfrm>
          <a:prstGeom prst="rect">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21" name="Google Shape;21;p4"/>
          <p:cNvSpPr/>
          <p:nvPr/>
        </p:nvSpPr>
        <p:spPr>
          <a:xfrm>
            <a:off x="4631600" y="6124933"/>
            <a:ext cx="2928800" cy="73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22" name="Google Shape;22;p4"/>
          <p:cNvSpPr/>
          <p:nvPr/>
        </p:nvSpPr>
        <p:spPr>
          <a:xfrm>
            <a:off x="5364400" y="6124933"/>
            <a:ext cx="1463200" cy="732800"/>
          </a:xfrm>
          <a:prstGeom prst="rect">
            <a:avLst/>
          </a:prstGeom>
          <a:solidFill>
            <a:srgbClr val="D4D3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cxnSp>
        <p:nvCxnSpPr>
          <p:cNvPr id="23" name="Google Shape;23;p4"/>
          <p:cNvCxnSpPr/>
          <p:nvPr/>
        </p:nvCxnSpPr>
        <p:spPr>
          <a:xfrm>
            <a:off x="4702800" y="1182933"/>
            <a:ext cx="2786400" cy="0"/>
          </a:xfrm>
          <a:prstGeom prst="straightConnector1">
            <a:avLst/>
          </a:prstGeom>
          <a:noFill/>
          <a:ln w="19050" cap="flat" cmpd="sng">
            <a:solidFill>
              <a:schemeClr val="accent1"/>
            </a:solidFill>
            <a:prstDash val="solid"/>
            <a:round/>
            <a:headEnd type="diamond" w="med" len="med"/>
            <a:tailEnd type="diamond" w="med" len="med"/>
          </a:ln>
        </p:spPr>
      </p:cxnSp>
      <p:sp>
        <p:nvSpPr>
          <p:cNvPr id="24" name="Google Shape;24;p4"/>
          <p:cNvSpPr txBox="1">
            <a:spLocks noGrp="1"/>
          </p:cNvSpPr>
          <p:nvPr>
            <p:ph type="body" idx="1"/>
          </p:nvPr>
        </p:nvSpPr>
        <p:spPr>
          <a:xfrm>
            <a:off x="1872300" y="1592200"/>
            <a:ext cx="8447200" cy="4123600"/>
          </a:xfrm>
          <a:prstGeom prst="rect">
            <a:avLst/>
          </a:prstGeom>
        </p:spPr>
        <p:txBody>
          <a:bodyPr spcFirstLastPara="1" wrap="square" lIns="91425" tIns="91425" rIns="91425" bIns="91425" anchor="ctr" anchorCtr="0">
            <a:noAutofit/>
          </a:bodyPr>
          <a:lstStyle>
            <a:lvl1pPr marL="609585" lvl="0" indent="-558786" algn="ctr" rtl="0">
              <a:spcBef>
                <a:spcPts val="800"/>
              </a:spcBef>
              <a:spcAft>
                <a:spcPts val="0"/>
              </a:spcAft>
              <a:buSzPts val="3000"/>
              <a:buChar char="▪"/>
              <a:defRPr sz="4000" b="0" i="0">
                <a:latin typeface="Neutra Text Light Alt" panose="02000000000000000000" pitchFamily="2" charset="0"/>
              </a:defRPr>
            </a:lvl1pPr>
            <a:lvl2pPr marL="1219170" lvl="1" indent="-558786" algn="ctr" rtl="0">
              <a:spcBef>
                <a:spcPts val="0"/>
              </a:spcBef>
              <a:spcAft>
                <a:spcPts val="0"/>
              </a:spcAft>
              <a:buSzPts val="3000"/>
              <a:buChar char="▫"/>
              <a:defRPr sz="4000" i="1"/>
            </a:lvl2pPr>
            <a:lvl3pPr marL="1828754" lvl="2" indent="-558786" algn="ctr" rtl="0">
              <a:spcBef>
                <a:spcPts val="0"/>
              </a:spcBef>
              <a:spcAft>
                <a:spcPts val="0"/>
              </a:spcAft>
              <a:buSzPts val="3000"/>
              <a:buChar char="▫"/>
              <a:defRPr sz="4000" i="1"/>
            </a:lvl3pPr>
            <a:lvl4pPr marL="2438339" lvl="3" indent="-558786" algn="ctr" rtl="0">
              <a:spcBef>
                <a:spcPts val="0"/>
              </a:spcBef>
              <a:spcAft>
                <a:spcPts val="0"/>
              </a:spcAft>
              <a:buSzPts val="3000"/>
              <a:buChar char="▫"/>
              <a:defRPr sz="4000" i="1"/>
            </a:lvl4pPr>
            <a:lvl5pPr marL="3047924" lvl="4" indent="-558786" algn="ctr" rtl="0">
              <a:spcBef>
                <a:spcPts val="0"/>
              </a:spcBef>
              <a:spcAft>
                <a:spcPts val="0"/>
              </a:spcAft>
              <a:buSzPts val="3000"/>
              <a:buChar char="▫"/>
              <a:defRPr sz="4000" i="1"/>
            </a:lvl5pPr>
            <a:lvl6pPr marL="3657509" lvl="5" indent="-558786" algn="ctr" rtl="0">
              <a:spcBef>
                <a:spcPts val="0"/>
              </a:spcBef>
              <a:spcAft>
                <a:spcPts val="0"/>
              </a:spcAft>
              <a:buSzPts val="3000"/>
              <a:buChar char="▫"/>
              <a:defRPr sz="4000" i="1"/>
            </a:lvl6pPr>
            <a:lvl7pPr marL="4267093" lvl="6" indent="-558786" algn="ctr" rtl="0">
              <a:spcBef>
                <a:spcPts val="0"/>
              </a:spcBef>
              <a:spcAft>
                <a:spcPts val="0"/>
              </a:spcAft>
              <a:buSzPts val="3000"/>
              <a:buChar char="▫"/>
              <a:defRPr sz="4000" i="1"/>
            </a:lvl7pPr>
            <a:lvl8pPr marL="4876678" lvl="7" indent="-558786" algn="ctr" rtl="0">
              <a:spcBef>
                <a:spcPts val="0"/>
              </a:spcBef>
              <a:spcAft>
                <a:spcPts val="0"/>
              </a:spcAft>
              <a:buSzPts val="3000"/>
              <a:buChar char="▫"/>
              <a:defRPr sz="4000" i="1"/>
            </a:lvl8pPr>
            <a:lvl9pPr marL="5486263" lvl="8" indent="-558786" algn="ctr">
              <a:spcBef>
                <a:spcPts val="0"/>
              </a:spcBef>
              <a:spcAft>
                <a:spcPts val="0"/>
              </a:spcAft>
              <a:buSzPts val="3000"/>
              <a:buChar char="▫"/>
              <a:defRPr sz="4000" i="1"/>
            </a:lvl9pPr>
          </a:lstStyle>
          <a:p>
            <a:endParaRPr/>
          </a:p>
        </p:txBody>
      </p:sp>
      <p:sp>
        <p:nvSpPr>
          <p:cNvPr id="25" name="Google Shape;25;p4"/>
          <p:cNvSpPr txBox="1"/>
          <p:nvPr/>
        </p:nvSpPr>
        <p:spPr>
          <a:xfrm>
            <a:off x="4791200" y="112683"/>
            <a:ext cx="2609600" cy="8716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n" sz="9066" b="1" i="0">
                <a:solidFill>
                  <a:schemeClr val="accent1"/>
                </a:solidFill>
                <a:latin typeface="Neutra Text Alt" panose="02000000000000000000" pitchFamily="2" charset="0"/>
                <a:ea typeface="Encode Sans"/>
                <a:cs typeface="Encode Sans"/>
                <a:sym typeface="Encode Sans"/>
              </a:rPr>
              <a:t>“</a:t>
            </a:r>
            <a:endParaRPr sz="9066" b="1" i="0">
              <a:solidFill>
                <a:schemeClr val="accent1"/>
              </a:solidFill>
              <a:latin typeface="Neutra Text Alt" panose="02000000000000000000" pitchFamily="2" charset="0"/>
              <a:ea typeface="Encode Sans"/>
              <a:cs typeface="Encode Sans"/>
              <a:sym typeface="Encode Sans"/>
            </a:endParaRPr>
          </a:p>
        </p:txBody>
      </p:sp>
      <p:sp>
        <p:nvSpPr>
          <p:cNvPr id="26" name="Google Shape;26;p4"/>
          <p:cNvSpPr txBox="1">
            <a:spLocks noGrp="1"/>
          </p:cNvSpPr>
          <p:nvPr>
            <p:ph type="sldNum" idx="12"/>
          </p:nvPr>
        </p:nvSpPr>
        <p:spPr>
          <a:xfrm>
            <a:off x="5364400" y="6125133"/>
            <a:ext cx="1463200" cy="732800"/>
          </a:xfrm>
          <a:prstGeom prst="rect">
            <a:avLst/>
          </a:prstGeom>
          <a:solidFill>
            <a:schemeClr val="accent6"/>
          </a:solid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pic>
        <p:nvPicPr>
          <p:cNvPr id="9" name="Picture 8" descr="Logo, company name&#10;&#10;Description automatically generated">
            <a:extLst>
              <a:ext uri="{FF2B5EF4-FFF2-40B4-BE49-F238E27FC236}">
                <a16:creationId xmlns:a16="http://schemas.microsoft.com/office/drawing/2014/main" id="{628D880A-E1FD-9F12-4EDF-49F376B53618}"/>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7"/>
        <p:cNvGrpSpPr/>
        <p:nvPr/>
      </p:nvGrpSpPr>
      <p:grpSpPr>
        <a:xfrm>
          <a:off x="0" y="0"/>
          <a:ext cx="0" cy="0"/>
          <a:chOff x="0" y="0"/>
          <a:chExt cx="0" cy="0"/>
        </a:xfrm>
      </p:grpSpPr>
      <p:sp>
        <p:nvSpPr>
          <p:cNvPr id="33" name="Google Shape;33;p5"/>
          <p:cNvSpPr/>
          <p:nvPr/>
        </p:nvSpPr>
        <p:spPr>
          <a:xfrm>
            <a:off x="10728800" y="6124933"/>
            <a:ext cx="1463200" cy="732800"/>
          </a:xfrm>
          <a:prstGeom prst="rect">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34" name="Google Shape;34;p5"/>
          <p:cNvSpPr txBox="1">
            <a:spLocks noGrp="1"/>
          </p:cNvSpPr>
          <p:nvPr>
            <p:ph type="title"/>
          </p:nvPr>
        </p:nvSpPr>
        <p:spPr>
          <a:xfrm>
            <a:off x="732800" y="481833"/>
            <a:ext cx="9996000" cy="732800"/>
          </a:xfrm>
          <a:prstGeom prst="rect">
            <a:avLst/>
          </a:prstGeom>
        </p:spPr>
        <p:txBody>
          <a:bodyPr spcFirstLastPara="1" wrap="square" lIns="91425" tIns="91425" rIns="91425" bIns="91425" anchor="b" anchorCtr="0">
            <a:noAutofit/>
          </a:bodyPr>
          <a:lstStyle>
            <a:lvl1pPr lvl="0">
              <a:spcBef>
                <a:spcPts val="0"/>
              </a:spcBef>
              <a:spcAft>
                <a:spcPts val="0"/>
              </a:spcAft>
              <a:buSzPts val="1800"/>
              <a:buNone/>
              <a:defRPr b="1" i="0">
                <a:latin typeface="Neutra Text Alt" panose="02000000000000000000" pitchFamily="2" charset="0"/>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35" name="Google Shape;35;p5"/>
          <p:cNvSpPr txBox="1">
            <a:spLocks noGrp="1"/>
          </p:cNvSpPr>
          <p:nvPr>
            <p:ph type="body" idx="1"/>
          </p:nvPr>
        </p:nvSpPr>
        <p:spPr>
          <a:xfrm>
            <a:off x="732800" y="1600200"/>
            <a:ext cx="9996000" cy="3928400"/>
          </a:xfrm>
          <a:prstGeom prst="rect">
            <a:avLst/>
          </a:prstGeom>
        </p:spPr>
        <p:txBody>
          <a:bodyPr spcFirstLastPara="1" wrap="square" lIns="91425" tIns="91425" rIns="91425" bIns="91425" anchor="t" anchorCtr="0">
            <a:noAutofit/>
          </a:bodyPr>
          <a:lstStyle>
            <a:lvl1pPr marL="609585" lvl="0" indent="-507987">
              <a:spcBef>
                <a:spcPts val="800"/>
              </a:spcBef>
              <a:spcAft>
                <a:spcPts val="0"/>
              </a:spcAft>
              <a:buSzPts val="2400"/>
              <a:buChar char="▪"/>
              <a:defRPr b="0" i="0">
                <a:latin typeface="Neutra Text Light Alt" panose="02000000000000000000" pitchFamily="2" charset="0"/>
              </a:defRPr>
            </a:lvl1pPr>
            <a:lvl2pPr marL="1219170" lvl="1" indent="-507987">
              <a:spcBef>
                <a:spcPts val="0"/>
              </a:spcBef>
              <a:spcAft>
                <a:spcPts val="0"/>
              </a:spcAft>
              <a:buSzPts val="2400"/>
              <a:buChar char="▫"/>
              <a:defRPr/>
            </a:lvl2pPr>
            <a:lvl3pPr marL="1828754" lvl="2" indent="-507987">
              <a:spcBef>
                <a:spcPts val="0"/>
              </a:spcBef>
              <a:spcAft>
                <a:spcPts val="0"/>
              </a:spcAft>
              <a:buSzPts val="2400"/>
              <a:buChar char="▫"/>
              <a:defRPr/>
            </a:lvl3pPr>
            <a:lvl4pPr marL="2438339" lvl="3" indent="-507987">
              <a:spcBef>
                <a:spcPts val="0"/>
              </a:spcBef>
              <a:spcAft>
                <a:spcPts val="0"/>
              </a:spcAft>
              <a:buSzPts val="2400"/>
              <a:buChar char="▫"/>
              <a:defRPr/>
            </a:lvl4pPr>
            <a:lvl5pPr marL="3047924" lvl="4" indent="-507987">
              <a:spcBef>
                <a:spcPts val="0"/>
              </a:spcBef>
              <a:spcAft>
                <a:spcPts val="0"/>
              </a:spcAft>
              <a:buSzPts val="2400"/>
              <a:buChar char="▫"/>
              <a:defRPr/>
            </a:lvl5pPr>
            <a:lvl6pPr marL="3657509" lvl="5" indent="-507987">
              <a:spcBef>
                <a:spcPts val="0"/>
              </a:spcBef>
              <a:spcAft>
                <a:spcPts val="0"/>
              </a:spcAft>
              <a:buSzPts val="2400"/>
              <a:buChar char="▫"/>
              <a:defRPr/>
            </a:lvl6pPr>
            <a:lvl7pPr marL="4267093" lvl="6" indent="-507987">
              <a:spcBef>
                <a:spcPts val="0"/>
              </a:spcBef>
              <a:spcAft>
                <a:spcPts val="0"/>
              </a:spcAft>
              <a:buSzPts val="2400"/>
              <a:buChar char="▫"/>
              <a:defRPr/>
            </a:lvl7pPr>
            <a:lvl8pPr marL="4876678" lvl="7" indent="-507987">
              <a:spcBef>
                <a:spcPts val="0"/>
              </a:spcBef>
              <a:spcAft>
                <a:spcPts val="0"/>
              </a:spcAft>
              <a:buSzPts val="2400"/>
              <a:buChar char="▫"/>
              <a:defRPr/>
            </a:lvl8pPr>
            <a:lvl9pPr marL="5486263" lvl="8" indent="-507987">
              <a:spcBef>
                <a:spcPts val="0"/>
              </a:spcBef>
              <a:spcAft>
                <a:spcPts val="0"/>
              </a:spcAft>
              <a:buSzPts val="2400"/>
              <a:buChar char="▫"/>
              <a:defRPr/>
            </a:lvl9pPr>
          </a:lstStyle>
          <a:p>
            <a:endParaRPr/>
          </a:p>
        </p:txBody>
      </p:sp>
      <p:sp>
        <p:nvSpPr>
          <p:cNvPr id="36" name="Google Shape;36;p5"/>
          <p:cNvSpPr txBox="1">
            <a:spLocks noGrp="1"/>
          </p:cNvSpPr>
          <p:nvPr>
            <p:ph type="sldNum" idx="12"/>
          </p:nvPr>
        </p:nvSpPr>
        <p:spPr>
          <a:xfrm>
            <a:off x="10728800" y="6125133"/>
            <a:ext cx="1463200" cy="732800"/>
          </a:xfrm>
          <a:prstGeom prst="rect">
            <a:avLst/>
          </a:prstGeom>
          <a:no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grpSp>
        <p:nvGrpSpPr>
          <p:cNvPr id="11" name="Google Shape;59;p8">
            <a:extLst>
              <a:ext uri="{FF2B5EF4-FFF2-40B4-BE49-F238E27FC236}">
                <a16:creationId xmlns:a16="http://schemas.microsoft.com/office/drawing/2014/main" id="{6B587E65-CA21-F3E5-B72A-E6DEF262C862}"/>
              </a:ext>
            </a:extLst>
          </p:cNvPr>
          <p:cNvGrpSpPr/>
          <p:nvPr userDrawn="1"/>
        </p:nvGrpSpPr>
        <p:grpSpPr>
          <a:xfrm>
            <a:off x="-14733" y="1182933"/>
            <a:ext cx="12206733" cy="5674800"/>
            <a:chOff x="-11050" y="887200"/>
            <a:chExt cx="9155050" cy="4256100"/>
          </a:xfrm>
        </p:grpSpPr>
        <p:cxnSp>
          <p:nvCxnSpPr>
            <p:cNvPr id="12" name="Google Shape;60;p8">
              <a:extLst>
                <a:ext uri="{FF2B5EF4-FFF2-40B4-BE49-F238E27FC236}">
                  <a16:creationId xmlns:a16="http://schemas.microsoft.com/office/drawing/2014/main" id="{4A04EBA2-B139-B3F2-DF75-074B9F746A1B}"/>
                </a:ext>
              </a:extLst>
            </p:cNvPr>
            <p:cNvCxnSpPr/>
            <p:nvPr/>
          </p:nvCxnSpPr>
          <p:spPr>
            <a:xfrm>
              <a:off x="-11050" y="887200"/>
              <a:ext cx="8060400" cy="0"/>
            </a:xfrm>
            <a:prstGeom prst="straightConnector1">
              <a:avLst/>
            </a:prstGeom>
            <a:noFill/>
            <a:ln w="19050" cap="flat" cmpd="sng">
              <a:solidFill>
                <a:schemeClr val="accent1"/>
              </a:solidFill>
              <a:prstDash val="solid"/>
              <a:round/>
              <a:headEnd type="none" w="med" len="med"/>
              <a:tailEnd type="diamond" w="med" len="med"/>
            </a:ln>
          </p:spPr>
        </p:cxnSp>
        <p:sp>
          <p:nvSpPr>
            <p:cNvPr id="13" name="Google Shape;61;p8">
              <a:extLst>
                <a:ext uri="{FF2B5EF4-FFF2-40B4-BE49-F238E27FC236}">
                  <a16:creationId xmlns:a16="http://schemas.microsoft.com/office/drawing/2014/main" id="{F0A7205B-D367-E0F6-88ED-78C9CF52BAE8}"/>
                </a:ext>
              </a:extLst>
            </p:cNvPr>
            <p:cNvSpPr/>
            <p:nvPr/>
          </p:nvSpPr>
          <p:spPr>
            <a:xfrm>
              <a:off x="0" y="4593700"/>
              <a:ext cx="9144000" cy="549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solidFill>
                  <a:srgbClr val="FFFFFF"/>
                </a:solidFill>
              </a:endParaRPr>
            </a:p>
          </p:txBody>
        </p:sp>
        <p:sp>
          <p:nvSpPr>
            <p:cNvPr id="14" name="Google Shape;62;p8">
              <a:extLst>
                <a:ext uri="{FF2B5EF4-FFF2-40B4-BE49-F238E27FC236}">
                  <a16:creationId xmlns:a16="http://schemas.microsoft.com/office/drawing/2014/main" id="{9115FFE4-5BEC-3739-2165-DA2FE8305EF2}"/>
                </a:ext>
              </a:extLst>
            </p:cNvPr>
            <p:cNvSpPr/>
            <p:nvPr/>
          </p:nvSpPr>
          <p:spPr>
            <a:xfrm>
              <a:off x="0" y="4593700"/>
              <a:ext cx="549600" cy="549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cxnSp>
          <p:nvCxnSpPr>
            <p:cNvPr id="15" name="Google Shape;63;p8">
              <a:extLst>
                <a:ext uri="{FF2B5EF4-FFF2-40B4-BE49-F238E27FC236}">
                  <a16:creationId xmlns:a16="http://schemas.microsoft.com/office/drawing/2014/main" id="{6BBE587C-6BC7-642D-876D-40906EE13C0E}"/>
                </a:ext>
              </a:extLst>
            </p:cNvPr>
            <p:cNvCxnSpPr/>
            <p:nvPr/>
          </p:nvCxnSpPr>
          <p:spPr>
            <a:xfrm>
              <a:off x="-11050" y="887200"/>
              <a:ext cx="552900" cy="0"/>
            </a:xfrm>
            <a:prstGeom prst="straightConnector1">
              <a:avLst/>
            </a:prstGeom>
            <a:noFill/>
            <a:ln w="19050" cap="flat" cmpd="sng">
              <a:solidFill>
                <a:schemeClr val="accent1"/>
              </a:solidFill>
              <a:prstDash val="solid"/>
              <a:round/>
              <a:headEnd type="none" w="med" len="med"/>
              <a:tailEnd type="none" w="med" len="med"/>
            </a:ln>
          </p:spPr>
        </p:cxnSp>
      </p:grpSp>
      <p:pic>
        <p:nvPicPr>
          <p:cNvPr id="16" name="Picture 15" descr="Logo, company name&#10;&#10;Description automatically generated">
            <a:extLst>
              <a:ext uri="{FF2B5EF4-FFF2-40B4-BE49-F238E27FC236}">
                <a16:creationId xmlns:a16="http://schemas.microsoft.com/office/drawing/2014/main" id="{4D6F0504-D3C9-890D-FBDA-682CC827B3D2}"/>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47"/>
        <p:cNvGrpSpPr/>
        <p:nvPr/>
      </p:nvGrpSpPr>
      <p:grpSpPr>
        <a:xfrm>
          <a:off x="0" y="0"/>
          <a:ext cx="0" cy="0"/>
          <a:chOff x="0" y="0"/>
          <a:chExt cx="0" cy="0"/>
        </a:xfrm>
      </p:grpSpPr>
      <p:sp>
        <p:nvSpPr>
          <p:cNvPr id="53" name="Google Shape;53;p7"/>
          <p:cNvSpPr/>
          <p:nvPr/>
        </p:nvSpPr>
        <p:spPr>
          <a:xfrm>
            <a:off x="10728800" y="6124933"/>
            <a:ext cx="1463200" cy="732800"/>
          </a:xfrm>
          <a:prstGeom prst="rect">
            <a:avLst/>
          </a:prstGeom>
          <a:solidFill>
            <a:srgbClr val="D4D3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54" name="Google Shape;54;p7"/>
          <p:cNvSpPr txBox="1">
            <a:spLocks noGrp="1"/>
          </p:cNvSpPr>
          <p:nvPr>
            <p:ph type="title"/>
          </p:nvPr>
        </p:nvSpPr>
        <p:spPr>
          <a:xfrm>
            <a:off x="732800" y="481833"/>
            <a:ext cx="9996000" cy="732800"/>
          </a:xfrm>
          <a:prstGeom prst="rect">
            <a:avLst/>
          </a:prstGeom>
        </p:spPr>
        <p:txBody>
          <a:bodyPr spcFirstLastPara="1" wrap="square" lIns="91425" tIns="91425" rIns="91425" bIns="91425" anchor="b" anchorCtr="0">
            <a:noAutofit/>
          </a:bodyPr>
          <a:lstStyle>
            <a:lvl1pPr lvl="0">
              <a:spcBef>
                <a:spcPts val="0"/>
              </a:spcBef>
              <a:spcAft>
                <a:spcPts val="0"/>
              </a:spcAft>
              <a:buSzPts val="1800"/>
              <a:buNone/>
              <a:defRPr b="1" i="0">
                <a:latin typeface="Neutra Text Alt" panose="02000000000000000000" pitchFamily="2" charset="0"/>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55" name="Google Shape;55;p7"/>
          <p:cNvSpPr txBox="1">
            <a:spLocks noGrp="1"/>
          </p:cNvSpPr>
          <p:nvPr>
            <p:ph type="body" idx="1"/>
          </p:nvPr>
        </p:nvSpPr>
        <p:spPr>
          <a:xfrm>
            <a:off x="732800" y="1600200"/>
            <a:ext cx="4852000" cy="41444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b="0" i="0">
                <a:latin typeface="Neutra Text Light Alt" panose="02000000000000000000" pitchFamily="2" charset="0"/>
              </a:defRPr>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endParaRPr/>
          </a:p>
        </p:txBody>
      </p:sp>
      <p:sp>
        <p:nvSpPr>
          <p:cNvPr id="56" name="Google Shape;56;p7"/>
          <p:cNvSpPr txBox="1">
            <a:spLocks noGrp="1"/>
          </p:cNvSpPr>
          <p:nvPr>
            <p:ph type="body" idx="2"/>
          </p:nvPr>
        </p:nvSpPr>
        <p:spPr>
          <a:xfrm>
            <a:off x="5876805" y="1600200"/>
            <a:ext cx="4852000" cy="41444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b="0" i="0">
                <a:latin typeface="Neutra Text Light Alt" panose="02000000000000000000" pitchFamily="2" charset="0"/>
              </a:defRPr>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endParaRPr/>
          </a:p>
        </p:txBody>
      </p:sp>
      <p:sp>
        <p:nvSpPr>
          <p:cNvPr id="57" name="Google Shape;57;p7"/>
          <p:cNvSpPr txBox="1">
            <a:spLocks noGrp="1"/>
          </p:cNvSpPr>
          <p:nvPr>
            <p:ph type="sldNum" idx="12"/>
          </p:nvPr>
        </p:nvSpPr>
        <p:spPr>
          <a:xfrm>
            <a:off x="10728800" y="6125133"/>
            <a:ext cx="1463200" cy="732800"/>
          </a:xfrm>
          <a:prstGeom prst="rect">
            <a:avLst/>
          </a:prstGeom>
          <a:solidFill>
            <a:schemeClr val="accent6"/>
          </a:solid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grpSp>
        <p:nvGrpSpPr>
          <p:cNvPr id="12" name="Google Shape;59;p8">
            <a:extLst>
              <a:ext uri="{FF2B5EF4-FFF2-40B4-BE49-F238E27FC236}">
                <a16:creationId xmlns:a16="http://schemas.microsoft.com/office/drawing/2014/main" id="{5CCE8B37-2BA9-CA65-D001-3DFC4288EAEA}"/>
              </a:ext>
            </a:extLst>
          </p:cNvPr>
          <p:cNvGrpSpPr/>
          <p:nvPr userDrawn="1"/>
        </p:nvGrpSpPr>
        <p:grpSpPr>
          <a:xfrm>
            <a:off x="-14733" y="1182933"/>
            <a:ext cx="12206733" cy="5674800"/>
            <a:chOff x="-11050" y="887200"/>
            <a:chExt cx="9155050" cy="4256100"/>
          </a:xfrm>
        </p:grpSpPr>
        <p:cxnSp>
          <p:nvCxnSpPr>
            <p:cNvPr id="13" name="Google Shape;60;p8">
              <a:extLst>
                <a:ext uri="{FF2B5EF4-FFF2-40B4-BE49-F238E27FC236}">
                  <a16:creationId xmlns:a16="http://schemas.microsoft.com/office/drawing/2014/main" id="{6EC07B12-2041-5762-8197-A4F8998CEE20}"/>
                </a:ext>
              </a:extLst>
            </p:cNvPr>
            <p:cNvCxnSpPr/>
            <p:nvPr/>
          </p:nvCxnSpPr>
          <p:spPr>
            <a:xfrm>
              <a:off x="-11050" y="887200"/>
              <a:ext cx="8060400" cy="0"/>
            </a:xfrm>
            <a:prstGeom prst="straightConnector1">
              <a:avLst/>
            </a:prstGeom>
            <a:noFill/>
            <a:ln w="19050" cap="flat" cmpd="sng">
              <a:solidFill>
                <a:schemeClr val="accent1"/>
              </a:solidFill>
              <a:prstDash val="solid"/>
              <a:round/>
              <a:headEnd type="none" w="med" len="med"/>
              <a:tailEnd type="diamond" w="med" len="med"/>
            </a:ln>
          </p:spPr>
        </p:cxnSp>
        <p:sp>
          <p:nvSpPr>
            <p:cNvPr id="14" name="Google Shape;61;p8">
              <a:extLst>
                <a:ext uri="{FF2B5EF4-FFF2-40B4-BE49-F238E27FC236}">
                  <a16:creationId xmlns:a16="http://schemas.microsoft.com/office/drawing/2014/main" id="{FA058126-9F78-B209-9591-8644B158967B}"/>
                </a:ext>
              </a:extLst>
            </p:cNvPr>
            <p:cNvSpPr/>
            <p:nvPr/>
          </p:nvSpPr>
          <p:spPr>
            <a:xfrm>
              <a:off x="0" y="4593700"/>
              <a:ext cx="9144000" cy="549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solidFill>
                  <a:srgbClr val="FFFFFF"/>
                </a:solidFill>
              </a:endParaRPr>
            </a:p>
          </p:txBody>
        </p:sp>
        <p:sp>
          <p:nvSpPr>
            <p:cNvPr id="15" name="Google Shape;62;p8">
              <a:extLst>
                <a:ext uri="{FF2B5EF4-FFF2-40B4-BE49-F238E27FC236}">
                  <a16:creationId xmlns:a16="http://schemas.microsoft.com/office/drawing/2014/main" id="{EF27626D-7543-2E00-C403-6A9735D0D37F}"/>
                </a:ext>
              </a:extLst>
            </p:cNvPr>
            <p:cNvSpPr/>
            <p:nvPr/>
          </p:nvSpPr>
          <p:spPr>
            <a:xfrm>
              <a:off x="0" y="4593700"/>
              <a:ext cx="549600" cy="549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cxnSp>
          <p:nvCxnSpPr>
            <p:cNvPr id="16" name="Google Shape;63;p8">
              <a:extLst>
                <a:ext uri="{FF2B5EF4-FFF2-40B4-BE49-F238E27FC236}">
                  <a16:creationId xmlns:a16="http://schemas.microsoft.com/office/drawing/2014/main" id="{6C544EC9-65F4-FBEB-A266-D8C3671E6841}"/>
                </a:ext>
              </a:extLst>
            </p:cNvPr>
            <p:cNvCxnSpPr/>
            <p:nvPr/>
          </p:nvCxnSpPr>
          <p:spPr>
            <a:xfrm>
              <a:off x="-11050" y="887200"/>
              <a:ext cx="552900" cy="0"/>
            </a:xfrm>
            <a:prstGeom prst="straightConnector1">
              <a:avLst/>
            </a:prstGeom>
            <a:noFill/>
            <a:ln w="19050" cap="flat" cmpd="sng">
              <a:solidFill>
                <a:schemeClr val="accent1"/>
              </a:solidFill>
              <a:prstDash val="solid"/>
              <a:round/>
              <a:headEnd type="none" w="med" len="med"/>
              <a:tailEnd type="none" w="med" len="med"/>
            </a:ln>
          </p:spPr>
        </p:cxnSp>
      </p:grpSp>
      <p:pic>
        <p:nvPicPr>
          <p:cNvPr id="17" name="Picture 16" descr="Logo, company name&#10;&#10;Description automatically generated">
            <a:extLst>
              <a:ext uri="{FF2B5EF4-FFF2-40B4-BE49-F238E27FC236}">
                <a16:creationId xmlns:a16="http://schemas.microsoft.com/office/drawing/2014/main" id="{FFA76988-F109-9F5B-3736-3996DF6849FC}"/>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58"/>
        <p:cNvGrpSpPr/>
        <p:nvPr/>
      </p:nvGrpSpPr>
      <p:grpSpPr>
        <a:xfrm>
          <a:off x="0" y="0"/>
          <a:ext cx="0" cy="0"/>
          <a:chOff x="0" y="0"/>
          <a:chExt cx="0" cy="0"/>
        </a:xfrm>
      </p:grpSpPr>
      <p:grpSp>
        <p:nvGrpSpPr>
          <p:cNvPr id="59" name="Google Shape;59;p8"/>
          <p:cNvGrpSpPr/>
          <p:nvPr/>
        </p:nvGrpSpPr>
        <p:grpSpPr>
          <a:xfrm>
            <a:off x="-14733" y="1182933"/>
            <a:ext cx="12206733" cy="5674800"/>
            <a:chOff x="-11050" y="887200"/>
            <a:chExt cx="9155050" cy="4256100"/>
          </a:xfrm>
        </p:grpSpPr>
        <p:cxnSp>
          <p:nvCxnSpPr>
            <p:cNvPr id="60" name="Google Shape;60;p8"/>
            <p:cNvCxnSpPr/>
            <p:nvPr/>
          </p:nvCxnSpPr>
          <p:spPr>
            <a:xfrm>
              <a:off x="-11050" y="887200"/>
              <a:ext cx="8060400" cy="0"/>
            </a:xfrm>
            <a:prstGeom prst="straightConnector1">
              <a:avLst/>
            </a:prstGeom>
            <a:noFill/>
            <a:ln w="19050" cap="flat" cmpd="sng">
              <a:solidFill>
                <a:schemeClr val="accent1"/>
              </a:solidFill>
              <a:prstDash val="solid"/>
              <a:round/>
              <a:headEnd type="none" w="med" len="med"/>
              <a:tailEnd type="diamond" w="med" len="med"/>
            </a:ln>
          </p:spPr>
        </p:cxnSp>
        <p:sp>
          <p:nvSpPr>
            <p:cNvPr id="61" name="Google Shape;61;p8"/>
            <p:cNvSpPr/>
            <p:nvPr/>
          </p:nvSpPr>
          <p:spPr>
            <a:xfrm>
              <a:off x="0" y="4593700"/>
              <a:ext cx="9144000" cy="549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solidFill>
                  <a:srgbClr val="FFFFFF"/>
                </a:solidFill>
              </a:endParaRPr>
            </a:p>
          </p:txBody>
        </p:sp>
        <p:sp>
          <p:nvSpPr>
            <p:cNvPr id="62" name="Google Shape;62;p8"/>
            <p:cNvSpPr/>
            <p:nvPr/>
          </p:nvSpPr>
          <p:spPr>
            <a:xfrm>
              <a:off x="0" y="4593700"/>
              <a:ext cx="549600" cy="549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cxnSp>
          <p:nvCxnSpPr>
            <p:cNvPr id="63" name="Google Shape;63;p8"/>
            <p:cNvCxnSpPr/>
            <p:nvPr/>
          </p:nvCxnSpPr>
          <p:spPr>
            <a:xfrm>
              <a:off x="-11050" y="887200"/>
              <a:ext cx="552900" cy="0"/>
            </a:xfrm>
            <a:prstGeom prst="straightConnector1">
              <a:avLst/>
            </a:prstGeom>
            <a:noFill/>
            <a:ln w="19050" cap="flat" cmpd="sng">
              <a:solidFill>
                <a:schemeClr val="accent1"/>
              </a:solidFill>
              <a:prstDash val="solid"/>
              <a:round/>
              <a:headEnd type="none" w="med" len="med"/>
              <a:tailEnd type="none" w="med" len="med"/>
            </a:ln>
          </p:spPr>
        </p:cxnSp>
      </p:grpSp>
      <p:sp>
        <p:nvSpPr>
          <p:cNvPr id="64" name="Google Shape;64;p8"/>
          <p:cNvSpPr/>
          <p:nvPr/>
        </p:nvSpPr>
        <p:spPr>
          <a:xfrm>
            <a:off x="10728800" y="6124933"/>
            <a:ext cx="1463200" cy="732800"/>
          </a:xfrm>
          <a:prstGeom prst="rect">
            <a:avLst/>
          </a:prstGeom>
          <a:solidFill>
            <a:srgbClr val="D4D3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65" name="Google Shape;65;p8"/>
          <p:cNvSpPr txBox="1">
            <a:spLocks noGrp="1"/>
          </p:cNvSpPr>
          <p:nvPr>
            <p:ph type="title"/>
          </p:nvPr>
        </p:nvSpPr>
        <p:spPr>
          <a:xfrm>
            <a:off x="732800" y="472420"/>
            <a:ext cx="9996000" cy="7328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b="1" i="0">
                <a:latin typeface="Neutra Text Alt" panose="02000000000000000000" pitchFamily="2" charset="0"/>
              </a:defRPr>
            </a:lvl1pPr>
            <a:lvl2pPr lvl="1" rtl="0">
              <a:spcBef>
                <a:spcPts val="0"/>
              </a:spcBef>
              <a:spcAft>
                <a:spcPts val="0"/>
              </a:spcAft>
              <a:buSzPts val="1800"/>
              <a:buNone/>
              <a:defRPr/>
            </a:lvl2pPr>
            <a:lvl3pPr lvl="2" rtl="0">
              <a:spcBef>
                <a:spcPts val="0"/>
              </a:spcBef>
              <a:spcAft>
                <a:spcPts val="0"/>
              </a:spcAft>
              <a:buSzPts val="1800"/>
              <a:buNone/>
              <a:defRPr/>
            </a:lvl3pPr>
            <a:lvl4pPr lvl="3" rtl="0">
              <a:spcBef>
                <a:spcPts val="0"/>
              </a:spcBef>
              <a:spcAft>
                <a:spcPts val="0"/>
              </a:spcAft>
              <a:buSzPts val="1800"/>
              <a:buNone/>
              <a:defRPr/>
            </a:lvl4pPr>
            <a:lvl5pPr lvl="4" rtl="0">
              <a:spcBef>
                <a:spcPts val="0"/>
              </a:spcBef>
              <a:spcAft>
                <a:spcPts val="0"/>
              </a:spcAft>
              <a:buSzPts val="1800"/>
              <a:buNone/>
              <a:defRPr/>
            </a:lvl5pPr>
            <a:lvl6pPr lvl="5" rtl="0">
              <a:spcBef>
                <a:spcPts val="0"/>
              </a:spcBef>
              <a:spcAft>
                <a:spcPts val="0"/>
              </a:spcAft>
              <a:buSzPts val="1800"/>
              <a:buNone/>
              <a:defRPr/>
            </a:lvl6pPr>
            <a:lvl7pPr lvl="6" rtl="0">
              <a:spcBef>
                <a:spcPts val="0"/>
              </a:spcBef>
              <a:spcAft>
                <a:spcPts val="0"/>
              </a:spcAft>
              <a:buSzPts val="1800"/>
              <a:buNone/>
              <a:defRPr/>
            </a:lvl7pPr>
            <a:lvl8pPr lvl="7" rtl="0">
              <a:spcBef>
                <a:spcPts val="0"/>
              </a:spcBef>
              <a:spcAft>
                <a:spcPts val="0"/>
              </a:spcAft>
              <a:buSzPts val="1800"/>
              <a:buNone/>
              <a:defRPr/>
            </a:lvl8pPr>
            <a:lvl9pPr lvl="8" rtl="0">
              <a:spcBef>
                <a:spcPts val="0"/>
              </a:spcBef>
              <a:spcAft>
                <a:spcPts val="0"/>
              </a:spcAft>
              <a:buSzPts val="1800"/>
              <a:buNone/>
              <a:defRPr/>
            </a:lvl9pPr>
          </a:lstStyle>
          <a:p>
            <a:endParaRPr/>
          </a:p>
        </p:txBody>
      </p:sp>
      <p:sp>
        <p:nvSpPr>
          <p:cNvPr id="66" name="Google Shape;66;p8"/>
          <p:cNvSpPr txBox="1">
            <a:spLocks noGrp="1"/>
          </p:cNvSpPr>
          <p:nvPr>
            <p:ph type="body" idx="1"/>
          </p:nvPr>
        </p:nvSpPr>
        <p:spPr>
          <a:xfrm>
            <a:off x="732800" y="1600200"/>
            <a:ext cx="3222000" cy="4107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b="0" i="0">
                <a:latin typeface="Neutra Text Light Alt" panose="02000000000000000000" pitchFamily="2" charset="0"/>
              </a:defRPr>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endParaRPr/>
          </a:p>
        </p:txBody>
      </p:sp>
      <p:sp>
        <p:nvSpPr>
          <p:cNvPr id="67" name="Google Shape;67;p8"/>
          <p:cNvSpPr txBox="1">
            <a:spLocks noGrp="1"/>
          </p:cNvSpPr>
          <p:nvPr>
            <p:ph type="body" idx="2"/>
          </p:nvPr>
        </p:nvSpPr>
        <p:spPr>
          <a:xfrm>
            <a:off x="4119800" y="1600200"/>
            <a:ext cx="3222000" cy="4107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b="0" i="0">
                <a:latin typeface="Neutra Text Light Alt" panose="02000000000000000000" pitchFamily="2" charset="0"/>
              </a:defRPr>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endParaRPr/>
          </a:p>
        </p:txBody>
      </p:sp>
      <p:sp>
        <p:nvSpPr>
          <p:cNvPr id="68" name="Google Shape;68;p8"/>
          <p:cNvSpPr txBox="1">
            <a:spLocks noGrp="1"/>
          </p:cNvSpPr>
          <p:nvPr>
            <p:ph type="body" idx="3"/>
          </p:nvPr>
        </p:nvSpPr>
        <p:spPr>
          <a:xfrm>
            <a:off x="7506799" y="1600200"/>
            <a:ext cx="3222000" cy="4107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b="0" i="0">
                <a:latin typeface="Neutra Text Light Alt" panose="02000000000000000000" pitchFamily="2" charset="0"/>
              </a:defRPr>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endParaRPr/>
          </a:p>
        </p:txBody>
      </p:sp>
      <p:sp>
        <p:nvSpPr>
          <p:cNvPr id="69" name="Google Shape;69;p8"/>
          <p:cNvSpPr txBox="1">
            <a:spLocks noGrp="1"/>
          </p:cNvSpPr>
          <p:nvPr>
            <p:ph type="sldNum" idx="12"/>
          </p:nvPr>
        </p:nvSpPr>
        <p:spPr>
          <a:xfrm>
            <a:off x="10728800" y="6125133"/>
            <a:ext cx="1463200" cy="732800"/>
          </a:xfrm>
          <a:prstGeom prst="rect">
            <a:avLst/>
          </a:prstGeom>
          <a:solidFill>
            <a:schemeClr val="accent6"/>
          </a:solid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pic>
        <p:nvPicPr>
          <p:cNvPr id="13" name="Picture 12" descr="Logo, company name&#10;&#10;Description automatically generated">
            <a:extLst>
              <a:ext uri="{FF2B5EF4-FFF2-40B4-BE49-F238E27FC236}">
                <a16:creationId xmlns:a16="http://schemas.microsoft.com/office/drawing/2014/main" id="{1B62C5E8-2F41-810F-9886-998207A040F0}"/>
              </a:ext>
            </a:extLst>
          </p:cNvPr>
          <p:cNvPicPr>
            <a:picLocks noChangeAspect="1"/>
          </p:cNvPicPr>
          <p:nvPr userDrawn="1"/>
        </p:nvPicPr>
        <p:blipFill>
          <a:blip r:embed="rId2"/>
          <a:stretch>
            <a:fillRect/>
          </a:stretch>
        </p:blipFill>
        <p:spPr>
          <a:xfrm>
            <a:off x="854000" y="5879024"/>
            <a:ext cx="3251200" cy="1224619"/>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9"/>
        <p:cNvGrpSpPr/>
        <p:nvPr/>
      </p:nvGrpSpPr>
      <p:grpSpPr>
        <a:xfrm>
          <a:off x="0" y="0"/>
          <a:ext cx="0" cy="0"/>
          <a:chOff x="0" y="0"/>
          <a:chExt cx="0" cy="0"/>
        </a:xfrm>
      </p:grpSpPr>
      <p:sp>
        <p:nvSpPr>
          <p:cNvPr id="80" name="Google Shape;80;p10"/>
          <p:cNvSpPr/>
          <p:nvPr/>
        </p:nvSpPr>
        <p:spPr>
          <a:xfrm>
            <a:off x="0" y="6124933"/>
            <a:ext cx="12192000" cy="732800"/>
          </a:xfrm>
          <a:prstGeom prst="rect">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81" name="Google Shape;81;p10"/>
          <p:cNvSpPr/>
          <p:nvPr/>
        </p:nvSpPr>
        <p:spPr>
          <a:xfrm>
            <a:off x="4631600" y="6124933"/>
            <a:ext cx="2928800" cy="73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82" name="Google Shape;82;p10"/>
          <p:cNvSpPr txBox="1">
            <a:spLocks noGrp="1"/>
          </p:cNvSpPr>
          <p:nvPr>
            <p:ph type="sldNum" idx="12"/>
          </p:nvPr>
        </p:nvSpPr>
        <p:spPr>
          <a:xfrm>
            <a:off x="5364400" y="6125133"/>
            <a:ext cx="1463200" cy="732800"/>
          </a:xfrm>
          <a:prstGeom prst="rect">
            <a:avLst/>
          </a:prstGeom>
          <a:solidFill>
            <a:schemeClr val="accent6"/>
          </a:solidFill>
        </p:spPr>
        <p:txBody>
          <a:bodyPr spcFirstLastPara="1" wrap="square" lIns="91425" tIns="91425" rIns="91425" bIns="91425" anchor="ctr" anchorCtr="0">
            <a:noAutofit/>
          </a:bodyPr>
          <a:lstStyle>
            <a:lvl1pPr lvl="0" rtl="0">
              <a:buNone/>
              <a:defRPr b="1" i="0">
                <a:latin typeface="Neutra Text Alt" panose="02000000000000000000" pitchFamily="2"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83" name="Google Shape;83;p10"/>
          <p:cNvSpPr txBox="1">
            <a:spLocks noGrp="1"/>
          </p:cNvSpPr>
          <p:nvPr>
            <p:ph type="body" idx="1"/>
          </p:nvPr>
        </p:nvSpPr>
        <p:spPr>
          <a:xfrm>
            <a:off x="609600" y="0"/>
            <a:ext cx="10972800" cy="1182800"/>
          </a:xfrm>
          <a:prstGeom prst="rect">
            <a:avLst/>
          </a:prstGeom>
        </p:spPr>
        <p:txBody>
          <a:bodyPr spcFirstLastPara="1" wrap="square" lIns="91425" tIns="91425" rIns="91425" bIns="91425" anchor="ctr" anchorCtr="0">
            <a:noAutofit/>
          </a:bodyPr>
          <a:lstStyle>
            <a:lvl1pPr marL="609585" lvl="0" indent="-304792" algn="ctr">
              <a:spcBef>
                <a:spcPts val="480"/>
              </a:spcBef>
              <a:spcAft>
                <a:spcPts val="0"/>
              </a:spcAft>
              <a:buSzPts val="1400"/>
              <a:buNone/>
              <a:defRPr sz="1867" b="0" i="0">
                <a:latin typeface="Neutra Text Light Alt" panose="02000000000000000000" pitchFamily="2" charset="0"/>
              </a:defRPr>
            </a:lvl1pPr>
          </a:lstStyle>
          <a:p>
            <a:endParaRPr/>
          </a:p>
        </p:txBody>
      </p:sp>
      <p:cxnSp>
        <p:nvCxnSpPr>
          <p:cNvPr id="84" name="Google Shape;84;p10"/>
          <p:cNvCxnSpPr/>
          <p:nvPr/>
        </p:nvCxnSpPr>
        <p:spPr>
          <a:xfrm>
            <a:off x="4702800" y="1182933"/>
            <a:ext cx="2786400" cy="0"/>
          </a:xfrm>
          <a:prstGeom prst="straightConnector1">
            <a:avLst/>
          </a:prstGeom>
          <a:noFill/>
          <a:ln w="19050" cap="flat" cmpd="sng">
            <a:solidFill>
              <a:schemeClr val="accent1"/>
            </a:solidFill>
            <a:prstDash val="solid"/>
            <a:round/>
            <a:headEnd type="diamond" w="med" len="med"/>
            <a:tailEnd type="diamond" w="med" len="med"/>
          </a:ln>
        </p:spPr>
      </p:cxnSp>
      <p:pic>
        <p:nvPicPr>
          <p:cNvPr id="7" name="Picture 6" descr="Logo, company name&#10;&#10;Description automatically generated">
            <a:extLst>
              <a:ext uri="{FF2B5EF4-FFF2-40B4-BE49-F238E27FC236}">
                <a16:creationId xmlns:a16="http://schemas.microsoft.com/office/drawing/2014/main" id="{E042EEE2-26BD-48EA-6B97-008C8D0783FC}"/>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5"/>
        <p:cNvGrpSpPr/>
        <p:nvPr/>
      </p:nvGrpSpPr>
      <p:grpSpPr>
        <a:xfrm>
          <a:off x="0" y="0"/>
          <a:ext cx="0" cy="0"/>
          <a:chOff x="0" y="0"/>
          <a:chExt cx="0" cy="0"/>
        </a:xfrm>
      </p:grpSpPr>
      <p:sp>
        <p:nvSpPr>
          <p:cNvPr id="86" name="Google Shape;86;p11"/>
          <p:cNvSpPr/>
          <p:nvPr/>
        </p:nvSpPr>
        <p:spPr>
          <a:xfrm>
            <a:off x="0" y="6124933"/>
            <a:ext cx="12192000" cy="732800"/>
          </a:xfrm>
          <a:prstGeom prst="rect">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87" name="Google Shape;87;p11"/>
          <p:cNvSpPr/>
          <p:nvPr/>
        </p:nvSpPr>
        <p:spPr>
          <a:xfrm>
            <a:off x="4631600" y="6124933"/>
            <a:ext cx="2928800" cy="73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88" name="Google Shape;88;p11"/>
          <p:cNvSpPr txBox="1">
            <a:spLocks noGrp="1"/>
          </p:cNvSpPr>
          <p:nvPr>
            <p:ph type="sldNum" idx="12"/>
          </p:nvPr>
        </p:nvSpPr>
        <p:spPr>
          <a:xfrm>
            <a:off x="5364400" y="6125133"/>
            <a:ext cx="1463200" cy="732800"/>
          </a:xfrm>
          <a:prstGeom prst="rect">
            <a:avLst/>
          </a:prstGeom>
          <a:solidFill>
            <a:schemeClr val="accent6"/>
          </a:solidFill>
        </p:spPr>
        <p:txBody>
          <a:bodyPr spcFirstLastPara="1" wrap="square" lIns="91425" tIns="91425" rIns="91425" bIns="91425" anchor="ctr" anchorCtr="0">
            <a:noAutofit/>
          </a:bodyPr>
          <a:lstStyle>
            <a:lvl1pPr lvl="0" rtl="0">
              <a:buNone/>
              <a:defRPr b="1" i="0">
                <a:latin typeface="Neutra Text Alt" panose="02000000000000000000" pitchFamily="2"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pic>
        <p:nvPicPr>
          <p:cNvPr id="5" name="Picture 4" descr="Logo, company name&#10;&#10;Description automatically generated">
            <a:extLst>
              <a:ext uri="{FF2B5EF4-FFF2-40B4-BE49-F238E27FC236}">
                <a16:creationId xmlns:a16="http://schemas.microsoft.com/office/drawing/2014/main" id="{1A1F3617-B23C-C415-6E4E-2CA1CF85C13B}"/>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colored">
  <p:cSld name="BLANK_1">
    <p:bg>
      <p:bgPr>
        <a:solidFill>
          <a:schemeClr val="accent2"/>
        </a:solidFill>
        <a:effectLst/>
      </p:bgPr>
    </p:bg>
    <p:spTree>
      <p:nvGrpSpPr>
        <p:cNvPr id="1" name="Shape 89"/>
        <p:cNvGrpSpPr/>
        <p:nvPr/>
      </p:nvGrpSpPr>
      <p:grpSpPr>
        <a:xfrm>
          <a:off x="0" y="0"/>
          <a:ext cx="0" cy="0"/>
          <a:chOff x="0" y="0"/>
          <a:chExt cx="0" cy="0"/>
        </a:xfrm>
      </p:grpSpPr>
      <p:sp>
        <p:nvSpPr>
          <p:cNvPr id="90" name="Google Shape;90;p12"/>
          <p:cNvSpPr/>
          <p:nvPr/>
        </p:nvSpPr>
        <p:spPr>
          <a:xfrm>
            <a:off x="0" y="6124933"/>
            <a:ext cx="12192000" cy="73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91" name="Google Shape;91;p12"/>
          <p:cNvSpPr/>
          <p:nvPr/>
        </p:nvSpPr>
        <p:spPr>
          <a:xfrm>
            <a:off x="4631600" y="6124933"/>
            <a:ext cx="2928800" cy="7328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92" name="Google Shape;92;p12"/>
          <p:cNvSpPr/>
          <p:nvPr/>
        </p:nvSpPr>
        <p:spPr>
          <a:xfrm>
            <a:off x="5364400" y="6124933"/>
            <a:ext cx="1463200" cy="732800"/>
          </a:xfrm>
          <a:prstGeom prst="rect">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93" name="Google Shape;93;p12"/>
          <p:cNvSpPr txBox="1">
            <a:spLocks noGrp="1"/>
          </p:cNvSpPr>
          <p:nvPr>
            <p:ph type="sldNum" idx="12"/>
          </p:nvPr>
        </p:nvSpPr>
        <p:spPr>
          <a:xfrm>
            <a:off x="5364400" y="6125133"/>
            <a:ext cx="1463200" cy="732800"/>
          </a:xfrm>
          <a:prstGeom prst="rect">
            <a:avLst/>
          </a:prstGeom>
        </p:spPr>
        <p:txBody>
          <a:bodyPr spcFirstLastPara="1" wrap="square" lIns="91425" tIns="91425" rIns="91425" bIns="91425" anchor="ctr" anchorCtr="0">
            <a:noAutofit/>
          </a:bodyPr>
          <a:lstStyle>
            <a:lvl1pPr lvl="0" rtl="0">
              <a:buNone/>
              <a:defRPr b="1" i="0">
                <a:latin typeface="Neutra Text Alt" panose="02000000000000000000" pitchFamily="2"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pic>
        <p:nvPicPr>
          <p:cNvPr id="6" name="Picture 5" descr="Logo, company name&#10;&#10;Description automatically generated">
            <a:extLst>
              <a:ext uri="{FF2B5EF4-FFF2-40B4-BE49-F238E27FC236}">
                <a16:creationId xmlns:a16="http://schemas.microsoft.com/office/drawing/2014/main" id="{DE8F8CE4-05F3-D185-9591-B7FD1590DD70}"/>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accent4"/>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32800" y="481833"/>
            <a:ext cx="9996000" cy="7328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1pPr>
            <a:lvl2pPr lvl="1">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2pPr>
            <a:lvl3pPr lvl="2">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3pPr>
            <a:lvl4pPr lvl="3">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4pPr>
            <a:lvl5pPr lvl="4">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5pPr>
            <a:lvl6pPr lvl="5">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6pPr>
            <a:lvl7pPr lvl="6">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7pPr>
            <a:lvl8pPr lvl="7">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8pPr>
            <a:lvl9pPr lvl="8">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9pPr>
          </a:lstStyle>
          <a:p>
            <a:endParaRPr/>
          </a:p>
        </p:txBody>
      </p:sp>
      <p:sp>
        <p:nvSpPr>
          <p:cNvPr id="7" name="Google Shape;7;p1"/>
          <p:cNvSpPr txBox="1">
            <a:spLocks noGrp="1"/>
          </p:cNvSpPr>
          <p:nvPr>
            <p:ph type="body" idx="1"/>
          </p:nvPr>
        </p:nvSpPr>
        <p:spPr>
          <a:xfrm>
            <a:off x="732800" y="1600200"/>
            <a:ext cx="9996000" cy="3928400"/>
          </a:xfrm>
          <a:prstGeom prst="rect">
            <a:avLst/>
          </a:prstGeom>
          <a:noFill/>
          <a:ln>
            <a:noFill/>
          </a:ln>
        </p:spPr>
        <p:txBody>
          <a:bodyPr spcFirstLastPara="1" wrap="square" lIns="91425" tIns="91425" rIns="91425" bIns="91425" anchor="t" anchorCtr="0">
            <a:noAutofit/>
          </a:bodyPr>
          <a:lstStyle>
            <a:lvl1pPr marL="457200" lvl="0" indent="-381000">
              <a:lnSpc>
                <a:spcPct val="115000"/>
              </a:lnSpc>
              <a:spcBef>
                <a:spcPts val="600"/>
              </a:spcBef>
              <a:spcAft>
                <a:spcPts val="0"/>
              </a:spcAft>
              <a:buClr>
                <a:schemeClr val="accen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1pPr>
            <a:lvl2pPr marL="914400" lvl="1" indent="-381000">
              <a:lnSpc>
                <a:spcPct val="115000"/>
              </a:lnSpc>
              <a:spcBef>
                <a:spcPts val="0"/>
              </a:spcBef>
              <a:spcAft>
                <a:spcPts val="0"/>
              </a:spcAft>
              <a:buClr>
                <a:schemeClr val="accent2"/>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2pPr>
            <a:lvl3pPr marL="1371600" lvl="2" indent="-381000">
              <a:lnSpc>
                <a:spcPct val="115000"/>
              </a:lnSpc>
              <a:spcBef>
                <a:spcPts val="0"/>
              </a:spcBef>
              <a:spcAft>
                <a:spcPts val="0"/>
              </a:spcAft>
              <a:buClr>
                <a:schemeClr val="accent2"/>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3pPr>
            <a:lvl4pPr marL="1828800" lvl="3"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4pPr>
            <a:lvl5pPr marL="2286000" lvl="4"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5pPr>
            <a:lvl6pPr marL="2743200" lvl="5"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6pPr>
            <a:lvl7pPr marL="3200400" lvl="6"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7pPr>
            <a:lvl8pPr marL="3657600" lvl="7"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8pPr>
            <a:lvl9pPr marL="4114800" lvl="8"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9pPr>
          </a:lstStyle>
          <a:p>
            <a:endParaRPr/>
          </a:p>
        </p:txBody>
      </p:sp>
      <p:sp>
        <p:nvSpPr>
          <p:cNvPr id="8" name="Google Shape;8;p1"/>
          <p:cNvSpPr txBox="1">
            <a:spLocks noGrp="1"/>
          </p:cNvSpPr>
          <p:nvPr>
            <p:ph type="sldNum" idx="12"/>
          </p:nvPr>
        </p:nvSpPr>
        <p:spPr>
          <a:xfrm>
            <a:off x="10728867" y="6125133"/>
            <a:ext cx="1463200" cy="732800"/>
          </a:xfrm>
          <a:prstGeom prst="rect">
            <a:avLst/>
          </a:prstGeom>
          <a:noFill/>
          <a:ln>
            <a:noFill/>
          </a:ln>
        </p:spPr>
        <p:txBody>
          <a:bodyPr spcFirstLastPara="1" wrap="square" lIns="91425" tIns="91425" rIns="91425" bIns="91425" anchor="ctr" anchorCtr="0">
            <a:noAutofit/>
          </a:bodyPr>
          <a:lstStyle>
            <a:lvl1pPr lvl="0" algn="ctr">
              <a:buNone/>
              <a:defRPr sz="1733" b="1" i="0">
                <a:solidFill>
                  <a:schemeClr val="accent4"/>
                </a:solidFill>
                <a:latin typeface="Neutra Text Alt" panose="02000000000000000000" pitchFamily="2" charset="0"/>
                <a:ea typeface="Neutra Text Alt" panose="02000000000000000000" pitchFamily="2" charset="0"/>
                <a:cs typeface="Neutra Text Alt" panose="02000000000000000000" pitchFamily="2" charset="0"/>
                <a:sym typeface="Encode Sans"/>
              </a:defRPr>
            </a:lvl1pPr>
            <a:lvl2pPr lvl="1" algn="ctr">
              <a:buNone/>
              <a:defRPr sz="1733" b="1">
                <a:solidFill>
                  <a:schemeClr val="accent4"/>
                </a:solidFill>
                <a:latin typeface="Encode Sans"/>
                <a:ea typeface="Encode Sans"/>
                <a:cs typeface="Encode Sans"/>
                <a:sym typeface="Encode Sans"/>
              </a:defRPr>
            </a:lvl2pPr>
            <a:lvl3pPr lvl="2" algn="ctr">
              <a:buNone/>
              <a:defRPr sz="1733" b="1">
                <a:solidFill>
                  <a:schemeClr val="accent4"/>
                </a:solidFill>
                <a:latin typeface="Encode Sans"/>
                <a:ea typeface="Encode Sans"/>
                <a:cs typeface="Encode Sans"/>
                <a:sym typeface="Encode Sans"/>
              </a:defRPr>
            </a:lvl3pPr>
            <a:lvl4pPr lvl="3" algn="ctr">
              <a:buNone/>
              <a:defRPr sz="1733" b="1">
                <a:solidFill>
                  <a:schemeClr val="accent4"/>
                </a:solidFill>
                <a:latin typeface="Encode Sans"/>
                <a:ea typeface="Encode Sans"/>
                <a:cs typeface="Encode Sans"/>
                <a:sym typeface="Encode Sans"/>
              </a:defRPr>
            </a:lvl4pPr>
            <a:lvl5pPr lvl="4" algn="ctr">
              <a:buNone/>
              <a:defRPr sz="1733" b="1">
                <a:solidFill>
                  <a:schemeClr val="accent4"/>
                </a:solidFill>
                <a:latin typeface="Encode Sans"/>
                <a:ea typeface="Encode Sans"/>
                <a:cs typeface="Encode Sans"/>
                <a:sym typeface="Encode Sans"/>
              </a:defRPr>
            </a:lvl5pPr>
            <a:lvl6pPr lvl="5" algn="ctr">
              <a:buNone/>
              <a:defRPr sz="1733" b="1">
                <a:solidFill>
                  <a:schemeClr val="accent4"/>
                </a:solidFill>
                <a:latin typeface="Encode Sans"/>
                <a:ea typeface="Encode Sans"/>
                <a:cs typeface="Encode Sans"/>
                <a:sym typeface="Encode Sans"/>
              </a:defRPr>
            </a:lvl6pPr>
            <a:lvl7pPr lvl="6" algn="ctr">
              <a:buNone/>
              <a:defRPr sz="1733" b="1">
                <a:solidFill>
                  <a:schemeClr val="accent4"/>
                </a:solidFill>
                <a:latin typeface="Encode Sans"/>
                <a:ea typeface="Encode Sans"/>
                <a:cs typeface="Encode Sans"/>
                <a:sym typeface="Encode Sans"/>
              </a:defRPr>
            </a:lvl7pPr>
            <a:lvl8pPr lvl="7" algn="ctr">
              <a:buNone/>
              <a:defRPr sz="1733" b="1">
                <a:solidFill>
                  <a:schemeClr val="accent4"/>
                </a:solidFill>
                <a:latin typeface="Encode Sans"/>
                <a:ea typeface="Encode Sans"/>
                <a:cs typeface="Encode Sans"/>
                <a:sym typeface="Encode Sans"/>
              </a:defRPr>
            </a:lvl8pPr>
            <a:lvl9pPr lvl="8" algn="ctr">
              <a:buNone/>
              <a:defRPr sz="1733" b="1">
                <a:solidFill>
                  <a:schemeClr val="accent4"/>
                </a:solidFill>
                <a:latin typeface="Encode Sans"/>
                <a:ea typeface="Encode Sans"/>
                <a:cs typeface="Encode Sans"/>
                <a:sym typeface="Encode Sans"/>
              </a:defRPr>
            </a:lvl9pPr>
          </a:lstStyle>
          <a:p>
            <a:fld id="{00000000-1234-1234-1234-123412341234}" type="slidenum">
              <a:rPr lang="en" smtClean="0"/>
              <a:pPr/>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4" r:id="rId6"/>
    <p:sldLayoutId id="2147483656" r:id="rId7"/>
    <p:sldLayoutId id="2147483657" r:id="rId8"/>
    <p:sldLayoutId id="2147483658" r:id="rId9"/>
    <p:sldLayoutId id="2147483660" r:id="rId10"/>
    <p:sldLayoutId id="2147483661" r:id="rId1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Neutra Text Alt" panose="02000000000000000000" pitchFamily="2" charset="0"/>
          <a:ea typeface="Neutra Text Alt" panose="02000000000000000000"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Neutra Text Light Alt" panose="02000000000000000000" pitchFamily="2" charset="0"/>
          <a:ea typeface="Neutra Text Light Alt" panose="02000000000000000000"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32800" y="481833"/>
            <a:ext cx="9996000" cy="7328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1pPr>
            <a:lvl2pPr lvl="1">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2pPr>
            <a:lvl3pPr lvl="2">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3pPr>
            <a:lvl4pPr lvl="3">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4pPr>
            <a:lvl5pPr lvl="4">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5pPr>
            <a:lvl6pPr lvl="5">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6pPr>
            <a:lvl7pPr lvl="6">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7pPr>
            <a:lvl8pPr lvl="7">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8pPr>
            <a:lvl9pPr lvl="8">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9pPr>
          </a:lstStyle>
          <a:p>
            <a:endParaRPr/>
          </a:p>
        </p:txBody>
      </p:sp>
      <p:sp>
        <p:nvSpPr>
          <p:cNvPr id="7" name="Google Shape;7;p1"/>
          <p:cNvSpPr txBox="1">
            <a:spLocks noGrp="1"/>
          </p:cNvSpPr>
          <p:nvPr>
            <p:ph type="body" idx="1"/>
          </p:nvPr>
        </p:nvSpPr>
        <p:spPr>
          <a:xfrm>
            <a:off x="732800" y="1600200"/>
            <a:ext cx="9996000" cy="3928400"/>
          </a:xfrm>
          <a:prstGeom prst="rect">
            <a:avLst/>
          </a:prstGeom>
          <a:noFill/>
          <a:ln>
            <a:noFill/>
          </a:ln>
        </p:spPr>
        <p:txBody>
          <a:bodyPr spcFirstLastPara="1" wrap="square" lIns="91425" tIns="91425" rIns="91425" bIns="91425" anchor="t" anchorCtr="0">
            <a:noAutofit/>
          </a:bodyPr>
          <a:lstStyle>
            <a:lvl1pPr marL="457200" lvl="0" indent="-381000">
              <a:lnSpc>
                <a:spcPct val="115000"/>
              </a:lnSpc>
              <a:spcBef>
                <a:spcPts val="600"/>
              </a:spcBef>
              <a:spcAft>
                <a:spcPts val="0"/>
              </a:spcAft>
              <a:buClr>
                <a:schemeClr val="accen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1pPr>
            <a:lvl2pPr marL="914400" lvl="1" indent="-381000">
              <a:lnSpc>
                <a:spcPct val="115000"/>
              </a:lnSpc>
              <a:spcBef>
                <a:spcPts val="0"/>
              </a:spcBef>
              <a:spcAft>
                <a:spcPts val="0"/>
              </a:spcAft>
              <a:buClr>
                <a:schemeClr val="accent2"/>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2pPr>
            <a:lvl3pPr marL="1371600" lvl="2" indent="-381000">
              <a:lnSpc>
                <a:spcPct val="115000"/>
              </a:lnSpc>
              <a:spcBef>
                <a:spcPts val="0"/>
              </a:spcBef>
              <a:spcAft>
                <a:spcPts val="0"/>
              </a:spcAft>
              <a:buClr>
                <a:schemeClr val="accent2"/>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3pPr>
            <a:lvl4pPr marL="1828800" lvl="3"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4pPr>
            <a:lvl5pPr marL="2286000" lvl="4"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5pPr>
            <a:lvl6pPr marL="2743200" lvl="5"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6pPr>
            <a:lvl7pPr marL="3200400" lvl="6"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7pPr>
            <a:lvl8pPr marL="3657600" lvl="7"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8pPr>
            <a:lvl9pPr marL="4114800" lvl="8"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9pPr>
          </a:lstStyle>
          <a:p>
            <a:endParaRPr/>
          </a:p>
        </p:txBody>
      </p:sp>
      <p:sp>
        <p:nvSpPr>
          <p:cNvPr id="8" name="Google Shape;8;p1"/>
          <p:cNvSpPr txBox="1">
            <a:spLocks noGrp="1"/>
          </p:cNvSpPr>
          <p:nvPr>
            <p:ph type="sldNum" idx="12"/>
          </p:nvPr>
        </p:nvSpPr>
        <p:spPr>
          <a:xfrm>
            <a:off x="10728867" y="6125133"/>
            <a:ext cx="1463200" cy="732800"/>
          </a:xfrm>
          <a:prstGeom prst="rect">
            <a:avLst/>
          </a:prstGeom>
          <a:noFill/>
          <a:ln>
            <a:noFill/>
          </a:ln>
        </p:spPr>
        <p:txBody>
          <a:bodyPr spcFirstLastPara="1" wrap="square" lIns="91425" tIns="91425" rIns="91425" bIns="91425" anchor="ctr" anchorCtr="0">
            <a:noAutofit/>
          </a:bodyPr>
          <a:lstStyle>
            <a:lvl1pPr lvl="0" algn="ctr">
              <a:buNone/>
              <a:defRPr sz="1733" b="1" i="0">
                <a:solidFill>
                  <a:schemeClr val="accent4"/>
                </a:solidFill>
                <a:latin typeface="Neutra Text Alt" panose="02000000000000000000" pitchFamily="2" charset="0"/>
                <a:ea typeface="Neutra Text Alt" panose="02000000000000000000" pitchFamily="2" charset="0"/>
                <a:cs typeface="Neutra Text Alt" panose="02000000000000000000" pitchFamily="2" charset="0"/>
                <a:sym typeface="Encode Sans"/>
              </a:defRPr>
            </a:lvl1pPr>
            <a:lvl2pPr lvl="1" algn="ctr">
              <a:buNone/>
              <a:defRPr sz="1733" b="1">
                <a:solidFill>
                  <a:schemeClr val="accent4"/>
                </a:solidFill>
                <a:latin typeface="Encode Sans"/>
                <a:ea typeface="Encode Sans"/>
                <a:cs typeface="Encode Sans"/>
                <a:sym typeface="Encode Sans"/>
              </a:defRPr>
            </a:lvl2pPr>
            <a:lvl3pPr lvl="2" algn="ctr">
              <a:buNone/>
              <a:defRPr sz="1733" b="1">
                <a:solidFill>
                  <a:schemeClr val="accent4"/>
                </a:solidFill>
                <a:latin typeface="Encode Sans"/>
                <a:ea typeface="Encode Sans"/>
                <a:cs typeface="Encode Sans"/>
                <a:sym typeface="Encode Sans"/>
              </a:defRPr>
            </a:lvl3pPr>
            <a:lvl4pPr lvl="3" algn="ctr">
              <a:buNone/>
              <a:defRPr sz="1733" b="1">
                <a:solidFill>
                  <a:schemeClr val="accent4"/>
                </a:solidFill>
                <a:latin typeface="Encode Sans"/>
                <a:ea typeface="Encode Sans"/>
                <a:cs typeface="Encode Sans"/>
                <a:sym typeface="Encode Sans"/>
              </a:defRPr>
            </a:lvl4pPr>
            <a:lvl5pPr lvl="4" algn="ctr">
              <a:buNone/>
              <a:defRPr sz="1733" b="1">
                <a:solidFill>
                  <a:schemeClr val="accent4"/>
                </a:solidFill>
                <a:latin typeface="Encode Sans"/>
                <a:ea typeface="Encode Sans"/>
                <a:cs typeface="Encode Sans"/>
                <a:sym typeface="Encode Sans"/>
              </a:defRPr>
            </a:lvl5pPr>
            <a:lvl6pPr lvl="5" algn="ctr">
              <a:buNone/>
              <a:defRPr sz="1733" b="1">
                <a:solidFill>
                  <a:schemeClr val="accent4"/>
                </a:solidFill>
                <a:latin typeface="Encode Sans"/>
                <a:ea typeface="Encode Sans"/>
                <a:cs typeface="Encode Sans"/>
                <a:sym typeface="Encode Sans"/>
              </a:defRPr>
            </a:lvl6pPr>
            <a:lvl7pPr lvl="6" algn="ctr">
              <a:buNone/>
              <a:defRPr sz="1733" b="1">
                <a:solidFill>
                  <a:schemeClr val="accent4"/>
                </a:solidFill>
                <a:latin typeface="Encode Sans"/>
                <a:ea typeface="Encode Sans"/>
                <a:cs typeface="Encode Sans"/>
                <a:sym typeface="Encode Sans"/>
              </a:defRPr>
            </a:lvl7pPr>
            <a:lvl8pPr lvl="7" algn="ctr">
              <a:buNone/>
              <a:defRPr sz="1733" b="1">
                <a:solidFill>
                  <a:schemeClr val="accent4"/>
                </a:solidFill>
                <a:latin typeface="Encode Sans"/>
                <a:ea typeface="Encode Sans"/>
                <a:cs typeface="Encode Sans"/>
                <a:sym typeface="Encode Sans"/>
              </a:defRPr>
            </a:lvl8pPr>
            <a:lvl9pPr lvl="8" algn="ctr">
              <a:buNone/>
              <a:defRPr sz="1733" b="1">
                <a:solidFill>
                  <a:schemeClr val="accent4"/>
                </a:solidFill>
                <a:latin typeface="Encode Sans"/>
                <a:ea typeface="Encode Sans"/>
                <a:cs typeface="Encode Sans"/>
                <a:sym typeface="Encode Sans"/>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546190538"/>
      </p:ext>
    </p:extLst>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Neutra Text Alt" panose="02000000000000000000" pitchFamily="2" charset="0"/>
          <a:ea typeface="Neutra Text Alt" panose="02000000000000000000" pitchFamily="2" charset="0"/>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Neutra Text Light Alt" panose="02000000000000000000" pitchFamily="2" charset="0"/>
          <a:ea typeface="Neutra Text Light Alt" panose="02000000000000000000" pitchFamily="2" charset="0"/>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6C6B0EE3-38F4-CBF3-B5C2-C5D3EACD20F7}"/>
              </a:ext>
            </a:extLst>
          </p:cNvPr>
          <p:cNvSpPr>
            <a:spLocks noGrp="1"/>
          </p:cNvSpPr>
          <p:nvPr>
            <p:ph type="ctrTitle"/>
          </p:nvPr>
        </p:nvSpPr>
        <p:spPr>
          <a:xfrm>
            <a:off x="1452544" y="853089"/>
            <a:ext cx="9165205" cy="2256137"/>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en-US" altLang="en-US" sz="3600" b="1">
                <a:solidFill>
                  <a:schemeClr val="accent2"/>
                </a:solidFill>
                <a:latin typeface="Aptos Display"/>
              </a:rPr>
              <a:t>Student Equity &amp; Achievement Plan</a:t>
            </a:r>
            <a:br>
              <a:rPr lang="en-US" altLang="en-US" sz="3600" b="1">
                <a:solidFill>
                  <a:schemeClr val="accent2"/>
                </a:solidFill>
                <a:latin typeface="Aptos Display"/>
              </a:rPr>
            </a:br>
            <a:r>
              <a:rPr lang="en-US" altLang="en-US" sz="3600" b="1">
                <a:solidFill>
                  <a:schemeClr val="accent2"/>
                </a:solidFill>
                <a:latin typeface="Aptos Display"/>
              </a:rPr>
              <a:t> 2025 - 2028 </a:t>
            </a:r>
            <a:br>
              <a:rPr lang="en-US" altLang="en-US" sz="3600" b="1">
                <a:solidFill>
                  <a:schemeClr val="accent2"/>
                </a:solidFill>
                <a:latin typeface="Aptos Display"/>
              </a:rPr>
            </a:br>
            <a:r>
              <a:rPr lang="en-US" altLang="en-US" sz="3600" b="1">
                <a:solidFill>
                  <a:schemeClr val="accent2"/>
                </a:solidFill>
                <a:latin typeface="Aptos Display"/>
              </a:rPr>
              <a:t>Draft Presentation</a:t>
            </a:r>
            <a:r>
              <a:rPr lang="en-US" altLang="en-US" sz="3600" b="1">
                <a:solidFill>
                  <a:schemeClr val="tx1"/>
                </a:solidFill>
                <a:latin typeface="Aptos Display"/>
              </a:rPr>
              <a:t> </a:t>
            </a:r>
            <a:br>
              <a:rPr lang="en-US" altLang="en-US" sz="2800" b="1">
                <a:latin typeface="Aptos Display"/>
              </a:rPr>
            </a:br>
            <a:r>
              <a:rPr lang="en-US" sz="1850" b="1">
                <a:latin typeface="Aptos Display"/>
              </a:rPr>
              <a:t>Academic Senate Meeting </a:t>
            </a:r>
            <a:br>
              <a:rPr lang="en-US" sz="1850" b="1">
                <a:latin typeface="Aptos Display"/>
              </a:rPr>
            </a:br>
            <a:r>
              <a:rPr lang="en-US" sz="1850" b="1">
                <a:latin typeface="Aptos Display"/>
              </a:rPr>
              <a:t>Tuesday, September 22, 2025</a:t>
            </a:r>
          </a:p>
        </p:txBody>
      </p:sp>
      <p:sp>
        <p:nvSpPr>
          <p:cNvPr id="4" name="Slide Number Placeholder 3" hidden="1">
            <a:extLst>
              <a:ext uri="{FF2B5EF4-FFF2-40B4-BE49-F238E27FC236}">
                <a16:creationId xmlns:a16="http://schemas.microsoft.com/office/drawing/2014/main" id="{7D154CA2-9E20-B12D-F045-BD734E88A419}"/>
              </a:ext>
            </a:extLst>
          </p:cNvPr>
          <p:cNvSpPr>
            <a:spLocks noGrp="1"/>
          </p:cNvSpPr>
          <p:nvPr>
            <p:ph type="sldNum" idx="4294967295"/>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pPr>
              <a:spcAft>
                <a:spcPts val="800"/>
              </a:spcAft>
            </a:pPr>
            <a:fld id="{00000000-1234-1234-1234-123412341234}" type="slidenum">
              <a:rPr lang="en" smtClean="0"/>
              <a:pPr>
                <a:spcAft>
                  <a:spcPts val="800"/>
                </a:spcAft>
              </a:pPr>
              <a:t>1</a:t>
            </a:fld>
            <a:endParaRPr lang="en"/>
          </a:p>
        </p:txBody>
      </p:sp>
      <p:sp>
        <p:nvSpPr>
          <p:cNvPr id="8" name="Subtitle 2">
            <a:extLst>
              <a:ext uri="{FF2B5EF4-FFF2-40B4-BE49-F238E27FC236}">
                <a16:creationId xmlns:a16="http://schemas.microsoft.com/office/drawing/2014/main" id="{0B8E0524-3B22-1416-FB22-F96C6A21A627}"/>
              </a:ext>
            </a:extLst>
          </p:cNvPr>
          <p:cNvSpPr>
            <a:spLocks noGrp="1"/>
          </p:cNvSpPr>
          <p:nvPr>
            <p:ph type="subTitle" idx="1"/>
          </p:nvPr>
        </p:nvSpPr>
        <p:spPr>
          <a:xfrm>
            <a:off x="2314568" y="3429001"/>
            <a:ext cx="7562849" cy="104563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eaLnBrk="1" hangingPunct="1">
              <a:lnSpc>
                <a:spcPct val="100000"/>
              </a:lnSpc>
            </a:pPr>
            <a:r>
              <a:rPr lang="en-US" altLang="en-US" sz="1850" b="1">
                <a:solidFill>
                  <a:schemeClr val="tx1"/>
                </a:solidFill>
              </a:rPr>
              <a:t>Presenters:</a:t>
            </a:r>
            <a:endParaRPr lang="en-US" b="1">
              <a:solidFill>
                <a:schemeClr val="tx1"/>
              </a:solidFill>
            </a:endParaRPr>
          </a:p>
          <a:p>
            <a:pPr algn="ctr"/>
            <a:r>
              <a:rPr lang="en-US" altLang="en-US" sz="1850">
                <a:solidFill>
                  <a:schemeClr val="tx1"/>
                </a:solidFill>
              </a:rPr>
              <a:t>Tanisha L. Burrus, Director of Special Programs, Student Success</a:t>
            </a:r>
          </a:p>
          <a:p>
            <a:pPr algn="ctr" eaLnBrk="1" hangingPunct="1">
              <a:lnSpc>
                <a:spcPct val="100000"/>
              </a:lnSpc>
            </a:pPr>
            <a:r>
              <a:rPr lang="en-US" altLang="en-US" sz="1850">
                <a:solidFill>
                  <a:schemeClr val="tx1"/>
                </a:solidFill>
              </a:rPr>
              <a:t>Richard Corp, Math Department Equity Coordinator</a:t>
            </a:r>
          </a:p>
          <a:p>
            <a:pPr algn="ctr" eaLnBrk="1" hangingPunct="1">
              <a:lnSpc>
                <a:spcPct val="100000"/>
              </a:lnSpc>
            </a:pPr>
            <a:r>
              <a:rPr lang="en-US" altLang="en-US" sz="1850">
                <a:solidFill>
                  <a:schemeClr val="tx1"/>
                </a:solidFill>
              </a:rPr>
              <a:t>Chantal </a:t>
            </a:r>
            <a:r>
              <a:rPr lang="en-US" altLang="en-US" sz="1850" err="1">
                <a:solidFill>
                  <a:schemeClr val="tx1"/>
                </a:solidFill>
              </a:rPr>
              <a:t>Lamourelle</a:t>
            </a:r>
            <a:r>
              <a:rPr lang="en-US" altLang="en-US" sz="1850">
                <a:solidFill>
                  <a:schemeClr val="tx1"/>
                </a:solidFill>
              </a:rPr>
              <a:t>, Student Equity Coordinator </a:t>
            </a:r>
          </a:p>
          <a:p>
            <a:pPr algn="ctr"/>
            <a:r>
              <a:rPr lang="en-US" altLang="en-US" sz="1850">
                <a:solidFill>
                  <a:schemeClr val="tx1"/>
                </a:solidFill>
              </a:rPr>
              <a:t>Dr. Janet Cruz-</a:t>
            </a:r>
            <a:r>
              <a:rPr lang="en-US" altLang="en-US" sz="1850" err="1">
                <a:solidFill>
                  <a:schemeClr val="tx1"/>
                </a:solidFill>
              </a:rPr>
              <a:t>Teposte</a:t>
            </a:r>
            <a:r>
              <a:rPr lang="en-US" altLang="en-US" sz="1850">
                <a:solidFill>
                  <a:schemeClr val="tx1"/>
                </a:solidFill>
              </a:rPr>
              <a:t>, School of Continuing Education Administrator</a:t>
            </a:r>
          </a:p>
          <a:p>
            <a:pPr eaLnBrk="1" hangingPunct="1"/>
            <a:endParaRPr lang="en-US" altLang="en-US" sz="1867">
              <a:solidFill>
                <a:schemeClr val="tx1"/>
              </a:solidFill>
            </a:endParaRPr>
          </a:p>
          <a:p>
            <a:pPr eaLnBrk="1" hangingPunct="1"/>
            <a:endParaRPr lang="en-US" altLang="en-US" sz="1867">
              <a:solidFill>
                <a:schemeClr val="tx1"/>
              </a:solidFill>
            </a:endParaRPr>
          </a:p>
          <a:p>
            <a:pPr eaLnBrk="1" hangingPunct="1"/>
            <a:endParaRPr lang="en-US" altLang="en-US" sz="1867">
              <a:solidFill>
                <a:schemeClr val="tx1"/>
              </a:solidFill>
            </a:endParaRPr>
          </a:p>
        </p:txBody>
      </p:sp>
    </p:spTree>
    <p:extLst>
      <p:ext uri="{BB962C8B-B14F-4D97-AF65-F5344CB8AC3E}">
        <p14:creationId xmlns:p14="http://schemas.microsoft.com/office/powerpoint/2010/main" val="2112824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84273-7D86-E986-1AAA-E7A4DA605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91D319-D445-D2F1-0915-45F7BA358777}"/>
              </a:ext>
            </a:extLst>
          </p:cNvPr>
          <p:cNvSpPr>
            <a:spLocks noGrp="1"/>
          </p:cNvSpPr>
          <p:nvPr>
            <p:ph type="title"/>
          </p:nvPr>
        </p:nvSpPr>
        <p:spPr>
          <a:xfrm>
            <a:off x="954374" y="471024"/>
            <a:ext cx="1035135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bg1"/>
                </a:solidFill>
              </a:rPr>
              <a:t>Metric 3: </a:t>
            </a:r>
            <a:r>
              <a:rPr lang="en-US" sz="2400" b="1">
                <a:solidFill>
                  <a:schemeClr val="bg1"/>
                </a:solidFill>
                <a:latin typeface="Aptos"/>
              </a:rPr>
              <a:t>Persistence from First Primary Term to Secondary Term</a:t>
            </a:r>
            <a:r>
              <a:rPr lang="en-US" sz="2400" b="1">
                <a:solidFill>
                  <a:schemeClr val="bg1"/>
                </a:solidFill>
              </a:rPr>
              <a:t>  Data</a:t>
            </a:r>
          </a:p>
        </p:txBody>
      </p:sp>
      <p:sp>
        <p:nvSpPr>
          <p:cNvPr id="4" name="Slide Number Placeholder 3">
            <a:extLst>
              <a:ext uri="{FF2B5EF4-FFF2-40B4-BE49-F238E27FC236}">
                <a16:creationId xmlns:a16="http://schemas.microsoft.com/office/drawing/2014/main" id="{0D7009C1-E11E-302D-8960-39E4E872317F}"/>
              </a:ext>
            </a:extLst>
          </p:cNvPr>
          <p:cNvSpPr>
            <a:spLocks noGrp="1"/>
          </p:cNvSpPr>
          <p:nvPr>
            <p:ph type="sldNum" idx="12"/>
          </p:nvPr>
        </p:nvSpPr>
        <p:spPr>
          <a:xfrm>
            <a:off x="11554691" y="6604000"/>
            <a:ext cx="637309" cy="25393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10</a:t>
            </a:fld>
            <a:endParaRPr lang="en"/>
          </a:p>
        </p:txBody>
      </p:sp>
      <p:graphicFrame>
        <p:nvGraphicFramePr>
          <p:cNvPr id="5" name="Table 4">
            <a:extLst>
              <a:ext uri="{FF2B5EF4-FFF2-40B4-BE49-F238E27FC236}">
                <a16:creationId xmlns:a16="http://schemas.microsoft.com/office/drawing/2014/main" id="{F8724504-9A48-50B7-C3C3-72C8614FB4CD}"/>
              </a:ext>
            </a:extLst>
          </p:cNvPr>
          <p:cNvGraphicFramePr>
            <a:graphicFrameLocks noGrp="1"/>
          </p:cNvGraphicFramePr>
          <p:nvPr>
            <p:extLst>
              <p:ext uri="{D42A27DB-BD31-4B8C-83A1-F6EECF244321}">
                <p14:modId xmlns:p14="http://schemas.microsoft.com/office/powerpoint/2010/main" val="1483754852"/>
              </p:ext>
            </p:extLst>
          </p:nvPr>
        </p:nvGraphicFramePr>
        <p:xfrm>
          <a:off x="713071" y="1616041"/>
          <a:ext cx="10841508" cy="3618006"/>
        </p:xfrm>
        <a:graphic>
          <a:graphicData uri="http://schemas.openxmlformats.org/drawingml/2006/table">
            <a:tbl>
              <a:tblPr bandRow="1">
                <a:tableStyleId>{5C22544A-7EE6-4342-B048-85BDC9FD1C3A}</a:tableStyleId>
              </a:tblPr>
              <a:tblGrid>
                <a:gridCol w="1858623">
                  <a:extLst>
                    <a:ext uri="{9D8B030D-6E8A-4147-A177-3AD203B41FA5}">
                      <a16:colId xmlns:a16="http://schemas.microsoft.com/office/drawing/2014/main" val="4038179473"/>
                    </a:ext>
                  </a:extLst>
                </a:gridCol>
                <a:gridCol w="1141056">
                  <a:extLst>
                    <a:ext uri="{9D8B030D-6E8A-4147-A177-3AD203B41FA5}">
                      <a16:colId xmlns:a16="http://schemas.microsoft.com/office/drawing/2014/main" val="1750574429"/>
                    </a:ext>
                  </a:extLst>
                </a:gridCol>
                <a:gridCol w="1326228">
                  <a:extLst>
                    <a:ext uri="{9D8B030D-6E8A-4147-A177-3AD203B41FA5}">
                      <a16:colId xmlns:a16="http://schemas.microsoft.com/office/drawing/2014/main" val="3794274234"/>
                    </a:ext>
                  </a:extLst>
                </a:gridCol>
                <a:gridCol w="1291326">
                  <a:extLst>
                    <a:ext uri="{9D8B030D-6E8A-4147-A177-3AD203B41FA5}">
                      <a16:colId xmlns:a16="http://schemas.microsoft.com/office/drawing/2014/main" val="2255747721"/>
                    </a:ext>
                  </a:extLst>
                </a:gridCol>
                <a:gridCol w="1417936">
                  <a:extLst>
                    <a:ext uri="{9D8B030D-6E8A-4147-A177-3AD203B41FA5}">
                      <a16:colId xmlns:a16="http://schemas.microsoft.com/office/drawing/2014/main" val="2678571852"/>
                    </a:ext>
                  </a:extLst>
                </a:gridCol>
                <a:gridCol w="1260290">
                  <a:extLst>
                    <a:ext uri="{9D8B030D-6E8A-4147-A177-3AD203B41FA5}">
                      <a16:colId xmlns:a16="http://schemas.microsoft.com/office/drawing/2014/main" val="3553540720"/>
                    </a:ext>
                  </a:extLst>
                </a:gridCol>
                <a:gridCol w="1260290">
                  <a:extLst>
                    <a:ext uri="{9D8B030D-6E8A-4147-A177-3AD203B41FA5}">
                      <a16:colId xmlns:a16="http://schemas.microsoft.com/office/drawing/2014/main" val="285293321"/>
                    </a:ext>
                  </a:extLst>
                </a:gridCol>
                <a:gridCol w="1285759">
                  <a:extLst>
                    <a:ext uri="{9D8B030D-6E8A-4147-A177-3AD203B41FA5}">
                      <a16:colId xmlns:a16="http://schemas.microsoft.com/office/drawing/2014/main" val="1181470718"/>
                    </a:ext>
                  </a:extLst>
                </a:gridCol>
              </a:tblGrid>
              <a:tr h="744541">
                <a:tc>
                  <a:txBody>
                    <a:bodyPr/>
                    <a:lstStyle/>
                    <a:p>
                      <a:pPr fontAlgn="ctr">
                        <a:buNone/>
                      </a:pPr>
                      <a:endParaRPr lang="en-US">
                        <a:effectLst/>
                        <a:latin typeface="Calibri"/>
                      </a:endParaRPr>
                    </a:p>
                  </a:txBody>
                  <a:tcPr marL="74867" marR="74867" marT="37433" marB="37433" anchor="ctr">
                    <a:lnL w="12700" cap="flat" cmpd="sng" algn="ctr">
                      <a:solidFill>
                        <a:srgbClr val="FFFFFF"/>
                      </a:solidFill>
                      <a:prstDash val="solid"/>
                      <a:round/>
                      <a:headEnd type="none" w="med" len="med"/>
                      <a:tailEnd type="none" w="med" len="med"/>
                    </a:lnL>
                    <a:lnR w="10392" cap="flat" cmpd="sng" algn="ctr">
                      <a:solidFill>
                        <a:srgbClr val="D4D3D9"/>
                      </a:solidFill>
                      <a:prstDash val="solid"/>
                      <a:round/>
                      <a:headEnd type="none" w="med" len="med"/>
                      <a:tailEnd type="none" w="med" len="med"/>
                    </a:lnR>
                    <a:lnT w="12700" cap="flat" cmpd="sng" algn="ctr">
                      <a:solidFill>
                        <a:srgbClr val="FFFFFF"/>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4D3D9"/>
                      </a:solidFill>
                      <a:prstDash val="solid"/>
                      <a:round/>
                      <a:headEnd type="none" w="med" len="med"/>
                      <a:tailEnd type="none" w="med" len="med"/>
                    </a:lnL>
                    <a:lnR w="10392" cap="flat" cmpd="sng" algn="ctr">
                      <a:solidFill>
                        <a:srgbClr val="DBDBE0"/>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BDBE0"/>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gridSpan="2">
                  <a:txBody>
                    <a:bodyPr/>
                    <a:lstStyle/>
                    <a:p>
                      <a:pPr algn="ctr" rtl="0" fontAlgn="base">
                        <a:lnSpc>
                          <a:spcPts val="1050"/>
                        </a:lnSpc>
                        <a:buNone/>
                      </a:pPr>
                      <a:r>
                        <a:rPr lang="en-US" sz="1100" b="0">
                          <a:solidFill>
                            <a:srgbClr val="000000"/>
                          </a:solidFill>
                          <a:effectLst/>
                          <a:latin typeface="Calibri"/>
                        </a:rPr>
                        <a:t>Goal 1: Eliminate Disproportionate Impact</a:t>
                      </a:r>
                      <a:endParaRPr lang="en-US" b="1">
                        <a:solidFill>
                          <a:srgbClr val="FFFFFF"/>
                        </a:solidFill>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hMerge="1">
                  <a:txBody>
                    <a:bodyPr/>
                    <a:lstStyle/>
                    <a:p>
                      <a:endParaRPr lang="en-US"/>
                    </a:p>
                  </a:txBody>
                  <a:tcPr/>
                </a:tc>
                <a:tc gridSpan="2">
                  <a:txBody>
                    <a:bodyPr/>
                    <a:lstStyle/>
                    <a:p>
                      <a:pPr algn="ctr" rtl="0" fontAlgn="base">
                        <a:lnSpc>
                          <a:spcPts val="1050"/>
                        </a:lnSpc>
                        <a:buNone/>
                      </a:pPr>
                      <a:r>
                        <a:rPr lang="en-US" sz="1100" b="0">
                          <a:solidFill>
                            <a:srgbClr val="000000"/>
                          </a:solidFill>
                          <a:effectLst/>
                          <a:latin typeface="Calibri"/>
                        </a:rPr>
                        <a:t>Goal 2: Fully Close Equity Gap</a:t>
                      </a:r>
                      <a:endParaRPr lang="en-US" b="1">
                        <a:solidFill>
                          <a:srgbClr val="FFFFFF"/>
                        </a:solidFill>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hMerge="1">
                  <a:txBody>
                    <a:bodyPr/>
                    <a:lstStyle/>
                    <a:p>
                      <a:endParaRPr lang="en-US"/>
                    </a:p>
                  </a:txBody>
                  <a:tcPr/>
                </a:tc>
                <a:extLst>
                  <a:ext uri="{0D108BD9-81ED-4DB2-BD59-A6C34878D82A}">
                    <a16:rowId xmlns:a16="http://schemas.microsoft.com/office/drawing/2014/main" val="4215262437"/>
                  </a:ext>
                </a:extLst>
              </a:tr>
              <a:tr h="1070286">
                <a:tc>
                  <a:txBody>
                    <a:bodyPr/>
                    <a:lstStyle/>
                    <a:p>
                      <a:pPr algn="ctr" rtl="0" fontAlgn="base">
                        <a:lnSpc>
                          <a:spcPts val="1050"/>
                        </a:lnSpc>
                        <a:buNone/>
                      </a:pPr>
                      <a:r>
                        <a:rPr lang="en-US" sz="1200">
                          <a:effectLst/>
                          <a:latin typeface="Calibri"/>
                        </a:rPr>
                        <a:t>Student Population</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for 2021 – 2021 (Baseline Year) </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for 2021 – 2022</a:t>
                      </a:r>
                      <a:endParaRPr lang="en-US">
                        <a:effectLst/>
                        <a:latin typeface="Calibri"/>
                      </a:endParaRPr>
                    </a:p>
                    <a:p>
                      <a:pPr algn="ctr" rtl="0" fontAlgn="base">
                        <a:lnSpc>
                          <a:spcPts val="1050"/>
                        </a:lnSpc>
                        <a:buNone/>
                      </a:pPr>
                      <a:r>
                        <a:rPr lang="en-US" sz="1100">
                          <a:effectLst/>
                          <a:latin typeface="Calibri"/>
                        </a:rPr>
                        <a:t>(Baseline Year)</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in 2021 – 2022 Cohort</a:t>
                      </a:r>
                      <a:endParaRPr lang="en-US">
                        <a:effectLst/>
                        <a:latin typeface="Calibri"/>
                      </a:endParaRPr>
                    </a:p>
                    <a:p>
                      <a:pPr algn="ctr" rtl="0" fontAlgn="base">
                        <a:lnSpc>
                          <a:spcPts val="1050"/>
                        </a:lnSpc>
                        <a:buNone/>
                      </a:pPr>
                      <a:r>
                        <a:rPr lang="en-US" sz="1050">
                          <a:effectLst/>
                          <a:latin typeface="Calibri"/>
                        </a:rPr>
                        <a:t>(Baseline year)</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Increase Needed to Eliminate DI</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Students Needed to Eliminate DI</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Increase Needed to Fully Close Equity Gap</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Students Needed to Fully Close Equity Gap</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extLst>
                  <a:ext uri="{0D108BD9-81ED-4DB2-BD59-A6C34878D82A}">
                    <a16:rowId xmlns:a16="http://schemas.microsoft.com/office/drawing/2014/main" val="3708508304"/>
                  </a:ext>
                </a:extLst>
              </a:tr>
              <a:tr h="360636">
                <a:tc>
                  <a:txBody>
                    <a:bodyPr/>
                    <a:lstStyle/>
                    <a:p>
                      <a:pPr rtl="0" fontAlgn="base">
                        <a:lnSpc>
                          <a:spcPts val="1050"/>
                        </a:lnSpc>
                        <a:buNone/>
                      </a:pPr>
                      <a:r>
                        <a:rPr lang="en-US" sz="1200">
                          <a:effectLst/>
                          <a:latin typeface="Calibri"/>
                        </a:rPr>
                        <a:t>Overall Student Population</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56%</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2171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ts val="1050"/>
                        </a:lnSpc>
                        <a:buNone/>
                      </a:pPr>
                      <a:r>
                        <a:rPr lang="en-US" sz="1200">
                          <a:effectLst/>
                          <a:latin typeface="Cambria"/>
                        </a:rPr>
                        <a:t>3872</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ctr" rtl="0" fontAlgn="base">
                        <a:lnSpc>
                          <a:spcPts val="1050"/>
                        </a:lnSpc>
                        <a:buNone/>
                      </a:pPr>
                      <a:r>
                        <a:rPr lang="en-US" sz="120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ct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ct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ct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4212490091"/>
                  </a:ext>
                </a:extLst>
              </a:tr>
              <a:tr h="1442543">
                <a:tc gridSpan="8">
                  <a:txBody>
                    <a:bodyPr/>
                    <a:lstStyle/>
                    <a:p>
                      <a:pPr lvl="0" algn="l">
                        <a:lnSpc>
                          <a:spcPct val="100000"/>
                        </a:lnSpc>
                        <a:spcBef>
                          <a:spcPts val="0"/>
                        </a:spcBef>
                        <a:spcAft>
                          <a:spcPts val="0"/>
                        </a:spcAft>
                        <a:buNone/>
                      </a:pPr>
                      <a:r>
                        <a:rPr lang="en-US" sz="1200" b="0" i="0" u="none" strike="noStrike" noProof="0">
                          <a:effectLst/>
                          <a:latin typeface="Helvetica"/>
                        </a:rPr>
                        <a:t>There are no DI student populations found for your college for this metric. Due to FERPA suppression guidelines, populations less than 10 are not shown in NOVA, but can be found in your SEP Data available on Data on Demand. While your college does not have a Di student population for this metric in NOVA, we encourage your college to use local data and/or data from Data or Demand to identify at least one student population experiencing an equity gap. Click below to add a student population (Optional). If there are no student populations to add, please proceed to next step.</a:t>
                      </a:r>
                      <a:endParaRPr lang="en-US"/>
                    </a:p>
                    <a:p>
                      <a:pPr lvl="0">
                        <a:lnSpc>
                          <a:spcPts val="1050"/>
                        </a:lnSpc>
                        <a:buNone/>
                      </a:pPr>
                      <a:endParaRPr lang="en-US" sz="1200">
                        <a:effectLst/>
                        <a:latin typeface="Cambria"/>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hMerge="1">
                  <a:txBody>
                    <a:bodyPr/>
                    <a:lstStyle/>
                    <a:p>
                      <a:endParaRPr lang="en-US" sz="1200">
                        <a:effectLst/>
                        <a:latin typeface="Cambria"/>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hMerge="1">
                  <a:txBody>
                    <a:bodyPr/>
                    <a:lstStyle/>
                    <a:p>
                      <a:endParaRPr lang="en-US" sz="1200">
                        <a:effectLst/>
                        <a:latin typeface="Cambria"/>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hMerge="1">
                  <a:txBody>
                    <a:bodyPr/>
                    <a:lstStyle/>
                    <a:p>
                      <a:endParaRPr lang="en-US" sz="1200">
                        <a:effectLst/>
                        <a:latin typeface="Cambria"/>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hMerge="1">
                  <a:txBody>
                    <a:bodyPr/>
                    <a:lstStyle/>
                    <a:p>
                      <a:endParaRPr lang="en-US" sz="1200">
                        <a:effectLst/>
                        <a:latin typeface="Cambria"/>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hMerge="1">
                  <a:txBody>
                    <a:bodyPr/>
                    <a:lstStyle/>
                    <a:p>
                      <a:endParaRPr lang="en-US" sz="1200">
                        <a:effectLst/>
                        <a:latin typeface="Cambria"/>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hMerge="1">
                  <a:txBody>
                    <a:bodyPr/>
                    <a:lstStyle/>
                    <a:p>
                      <a:endParaRPr lang="en-US" sz="1200">
                        <a:effectLst/>
                        <a:latin typeface="Cambria"/>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hMerge="1">
                  <a:txBody>
                    <a:bodyPr/>
                    <a:lstStyle/>
                    <a:p>
                      <a:endParaRPr lang="en-US" sz="1200">
                        <a:effectLst/>
                        <a:latin typeface="Cambria"/>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936456758"/>
                  </a:ext>
                </a:extLst>
              </a:tr>
            </a:tbl>
          </a:graphicData>
        </a:graphic>
      </p:graphicFrame>
    </p:spTree>
    <p:extLst>
      <p:ext uri="{BB962C8B-B14F-4D97-AF65-F5344CB8AC3E}">
        <p14:creationId xmlns:p14="http://schemas.microsoft.com/office/powerpoint/2010/main" val="2244012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65CE-5C96-CEEE-78D4-5D7A41B345D8}"/>
              </a:ext>
            </a:extLst>
          </p:cNvPr>
          <p:cNvSpPr>
            <a:spLocks noGrp="1"/>
          </p:cNvSpPr>
          <p:nvPr>
            <p:ph type="title"/>
          </p:nvPr>
        </p:nvSpPr>
        <p:spPr>
          <a:xfrm>
            <a:off x="954374" y="471024"/>
            <a:ext cx="1035135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Metric 3: </a:t>
            </a:r>
            <a:r>
              <a:rPr lang="en-US" sz="2400" b="1">
                <a:solidFill>
                  <a:schemeClr val="tx1"/>
                </a:solidFill>
                <a:latin typeface="Aptos"/>
              </a:rPr>
              <a:t>Persistence from First Primary Term to Secondary Term</a:t>
            </a:r>
            <a:r>
              <a:rPr lang="en-US" sz="2400" b="1">
                <a:solidFill>
                  <a:schemeClr val="tx1"/>
                </a:solidFill>
              </a:rPr>
              <a:t> </a:t>
            </a:r>
          </a:p>
        </p:txBody>
      </p:sp>
      <p:sp>
        <p:nvSpPr>
          <p:cNvPr id="3" name="Text Placeholder 2">
            <a:extLst>
              <a:ext uri="{FF2B5EF4-FFF2-40B4-BE49-F238E27FC236}">
                <a16:creationId xmlns:a16="http://schemas.microsoft.com/office/drawing/2014/main" id="{E41D2758-36ED-2F49-7C9B-2726804826C9}"/>
              </a:ext>
            </a:extLst>
          </p:cNvPr>
          <p:cNvSpPr>
            <a:spLocks noGrp="1"/>
          </p:cNvSpPr>
          <p:nvPr>
            <p:ph type="body" idx="1"/>
          </p:nvPr>
        </p:nvSpPr>
        <p:spPr>
          <a:xfrm>
            <a:off x="819267" y="1600200"/>
            <a:ext cx="10023022" cy="3706826"/>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850" b="1">
                <a:solidFill>
                  <a:schemeClr val="accent2"/>
                </a:solidFill>
              </a:rPr>
              <a:t>Definition </a:t>
            </a:r>
            <a:r>
              <a:rPr lang="en-US" sz="1850">
                <a:solidFill>
                  <a:schemeClr val="tx1"/>
                </a:solidFill>
              </a:rPr>
              <a:t>It measures, among students in the cohort, the proportion who persisted from their first primary term of enrollment to the subsequent primary term at any college.</a:t>
            </a:r>
          </a:p>
          <a:p>
            <a:pPr marL="101600" indent="0">
              <a:buNone/>
            </a:pPr>
            <a:endParaRPr lang="en-US" sz="1850">
              <a:solidFill>
                <a:schemeClr val="bg1"/>
              </a:solidFill>
            </a:endParaRPr>
          </a:p>
          <a:p>
            <a:pPr marL="101600" indent="0">
              <a:buNone/>
            </a:pPr>
            <a:r>
              <a:rPr lang="en-US" sz="1850" b="1">
                <a:solidFill>
                  <a:schemeClr val="accent2"/>
                </a:solidFill>
              </a:rPr>
              <a:t>Overall Student Population Goal </a:t>
            </a:r>
            <a:r>
              <a:rPr lang="en-US" sz="1850">
                <a:solidFill>
                  <a:schemeClr val="tx1"/>
                </a:solidFill>
              </a:rPr>
              <a:t>SAC aims to increase the persistence rate from 56% to 62% by 2028</a:t>
            </a:r>
          </a:p>
          <a:p>
            <a:pPr marL="101600" indent="0">
              <a:buNone/>
            </a:pPr>
            <a:endParaRPr lang="en-US" sz="1850">
              <a:solidFill>
                <a:schemeClr val="tx1"/>
              </a:solidFill>
            </a:endParaRPr>
          </a:p>
          <a:p>
            <a:pPr marL="101600" indent="0">
              <a:buNone/>
            </a:pPr>
            <a:r>
              <a:rPr lang="en-US" sz="1850" b="1">
                <a:solidFill>
                  <a:schemeClr val="accent2"/>
                </a:solidFill>
              </a:rPr>
              <a:t>Disproportionately Impacted (DI) Groups</a:t>
            </a:r>
            <a:r>
              <a:rPr lang="en-US" sz="1850">
                <a:solidFill>
                  <a:schemeClr val="bg1"/>
                </a:solidFill>
              </a:rPr>
              <a:t> </a:t>
            </a:r>
            <a:r>
              <a:rPr lang="en-US" sz="1850">
                <a:solidFill>
                  <a:schemeClr val="tx1"/>
                </a:solidFill>
              </a:rPr>
              <a:t>According to state baseline data, there are no identified DI groups specifically for this metric</a:t>
            </a:r>
          </a:p>
          <a:p>
            <a:pPr marL="101600" indent="0">
              <a:buNone/>
            </a:pPr>
            <a:endParaRPr lang="en-US" sz="1850">
              <a:solidFill>
                <a:schemeClr val="tx1"/>
              </a:solidFill>
            </a:endParaRPr>
          </a:p>
          <a:p>
            <a:pPr marL="101600" indent="0">
              <a:buNone/>
            </a:pPr>
            <a:r>
              <a:rPr lang="en-US" sz="1800" b="1">
                <a:solidFill>
                  <a:srgbClr val="BC0000"/>
                </a:solidFill>
              </a:rPr>
              <a:t>Overall Student Population Strategy</a:t>
            </a:r>
            <a:r>
              <a:rPr lang="en-US" sz="1800" b="1">
                <a:solidFill>
                  <a:schemeClr val="bg1"/>
                </a:solidFill>
              </a:rPr>
              <a:t> </a:t>
            </a:r>
            <a:r>
              <a:rPr lang="en-US" sz="1800">
                <a:solidFill>
                  <a:schemeClr val="tx1"/>
                </a:solidFill>
              </a:rPr>
              <a:t>To support persistence for the overall student population Santa Ana College by identifying students unaffiliated with specialized programs early in the semester and develop intervention procedures to touch base with students at risk of dropping multiple classes. </a:t>
            </a:r>
          </a:p>
          <a:p>
            <a:pPr marL="101600" indent="0">
              <a:buNone/>
            </a:pPr>
            <a:endParaRPr lang="en-US" sz="1850">
              <a:solidFill>
                <a:schemeClr val="bg1"/>
              </a:solidFill>
            </a:endParaRPr>
          </a:p>
          <a:p>
            <a:pPr marL="101600" indent="0">
              <a:buNone/>
            </a:pPr>
            <a:endParaRPr lang="en-US" sz="1850">
              <a:solidFill>
                <a:schemeClr val="bg1"/>
              </a:solidFill>
            </a:endParaRPr>
          </a:p>
        </p:txBody>
      </p:sp>
      <p:sp>
        <p:nvSpPr>
          <p:cNvPr id="4" name="Slide Number Placeholder 3">
            <a:extLst>
              <a:ext uri="{FF2B5EF4-FFF2-40B4-BE49-F238E27FC236}">
                <a16:creationId xmlns:a16="http://schemas.microsoft.com/office/drawing/2014/main" id="{2BD10D2F-957B-AAEB-244D-A50DC67D37A0}"/>
              </a:ext>
            </a:extLst>
          </p:cNvPr>
          <p:cNvSpPr>
            <a:spLocks noGrp="1"/>
          </p:cNvSpPr>
          <p:nvPr>
            <p:ph type="sldNum" idx="12"/>
          </p:nvPr>
        </p:nvSpPr>
        <p:spPr>
          <a:xfrm>
            <a:off x="11554691" y="6604000"/>
            <a:ext cx="637309" cy="25393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11</a:t>
            </a:fld>
            <a:endParaRPr lang="en"/>
          </a:p>
        </p:txBody>
      </p:sp>
    </p:spTree>
    <p:extLst>
      <p:ext uri="{BB962C8B-B14F-4D97-AF65-F5344CB8AC3E}">
        <p14:creationId xmlns:p14="http://schemas.microsoft.com/office/powerpoint/2010/main" val="1887314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ADE33-8126-8AEC-700E-39CA8738AA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01E6F1-32D0-23AE-E7F2-65E16A0C5ECA}"/>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bg1"/>
                </a:solidFill>
              </a:rPr>
              <a:t>Metric 4: Completion Data </a:t>
            </a:r>
          </a:p>
        </p:txBody>
      </p:sp>
      <p:sp>
        <p:nvSpPr>
          <p:cNvPr id="4" name="Slide Number Placeholder 3">
            <a:extLst>
              <a:ext uri="{FF2B5EF4-FFF2-40B4-BE49-F238E27FC236}">
                <a16:creationId xmlns:a16="http://schemas.microsoft.com/office/drawing/2014/main" id="{CA82840A-58A2-AF6E-822F-B2D3B4300DA2}"/>
              </a:ext>
            </a:extLst>
          </p:cNvPr>
          <p:cNvSpPr>
            <a:spLocks noGrp="1"/>
          </p:cNvSpPr>
          <p:nvPr>
            <p:ph type="sldNum" idx="12"/>
          </p:nvPr>
        </p:nvSpPr>
        <p:spPr>
          <a:xfrm>
            <a:off x="11554691" y="6604000"/>
            <a:ext cx="637309" cy="25393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12</a:t>
            </a:fld>
            <a:endParaRPr lang="en"/>
          </a:p>
        </p:txBody>
      </p:sp>
      <p:graphicFrame>
        <p:nvGraphicFramePr>
          <p:cNvPr id="5" name="Table 4">
            <a:extLst>
              <a:ext uri="{FF2B5EF4-FFF2-40B4-BE49-F238E27FC236}">
                <a16:creationId xmlns:a16="http://schemas.microsoft.com/office/drawing/2014/main" id="{C464BA45-ED0C-9BE7-56AA-CB0401461BDE}"/>
              </a:ext>
            </a:extLst>
          </p:cNvPr>
          <p:cNvGraphicFramePr>
            <a:graphicFrameLocks noGrp="1"/>
          </p:cNvGraphicFramePr>
          <p:nvPr>
            <p:extLst>
              <p:ext uri="{D42A27DB-BD31-4B8C-83A1-F6EECF244321}">
                <p14:modId xmlns:p14="http://schemas.microsoft.com/office/powerpoint/2010/main" val="325853872"/>
              </p:ext>
            </p:extLst>
          </p:nvPr>
        </p:nvGraphicFramePr>
        <p:xfrm>
          <a:off x="675241" y="1608901"/>
          <a:ext cx="10841508" cy="3257371"/>
        </p:xfrm>
        <a:graphic>
          <a:graphicData uri="http://schemas.openxmlformats.org/drawingml/2006/table">
            <a:tbl>
              <a:tblPr bandRow="1">
                <a:tableStyleId>{5C22544A-7EE6-4342-B048-85BDC9FD1C3A}</a:tableStyleId>
              </a:tblPr>
              <a:tblGrid>
                <a:gridCol w="1858623">
                  <a:extLst>
                    <a:ext uri="{9D8B030D-6E8A-4147-A177-3AD203B41FA5}">
                      <a16:colId xmlns:a16="http://schemas.microsoft.com/office/drawing/2014/main" val="4038179473"/>
                    </a:ext>
                  </a:extLst>
                </a:gridCol>
                <a:gridCol w="1141056">
                  <a:extLst>
                    <a:ext uri="{9D8B030D-6E8A-4147-A177-3AD203B41FA5}">
                      <a16:colId xmlns:a16="http://schemas.microsoft.com/office/drawing/2014/main" val="1750574429"/>
                    </a:ext>
                  </a:extLst>
                </a:gridCol>
                <a:gridCol w="1326228">
                  <a:extLst>
                    <a:ext uri="{9D8B030D-6E8A-4147-A177-3AD203B41FA5}">
                      <a16:colId xmlns:a16="http://schemas.microsoft.com/office/drawing/2014/main" val="3794274234"/>
                    </a:ext>
                  </a:extLst>
                </a:gridCol>
                <a:gridCol w="1291326">
                  <a:extLst>
                    <a:ext uri="{9D8B030D-6E8A-4147-A177-3AD203B41FA5}">
                      <a16:colId xmlns:a16="http://schemas.microsoft.com/office/drawing/2014/main" val="2255747721"/>
                    </a:ext>
                  </a:extLst>
                </a:gridCol>
                <a:gridCol w="1417936">
                  <a:extLst>
                    <a:ext uri="{9D8B030D-6E8A-4147-A177-3AD203B41FA5}">
                      <a16:colId xmlns:a16="http://schemas.microsoft.com/office/drawing/2014/main" val="2678571852"/>
                    </a:ext>
                  </a:extLst>
                </a:gridCol>
                <a:gridCol w="1260290">
                  <a:extLst>
                    <a:ext uri="{9D8B030D-6E8A-4147-A177-3AD203B41FA5}">
                      <a16:colId xmlns:a16="http://schemas.microsoft.com/office/drawing/2014/main" val="3553540720"/>
                    </a:ext>
                  </a:extLst>
                </a:gridCol>
                <a:gridCol w="1260290">
                  <a:extLst>
                    <a:ext uri="{9D8B030D-6E8A-4147-A177-3AD203B41FA5}">
                      <a16:colId xmlns:a16="http://schemas.microsoft.com/office/drawing/2014/main" val="285293321"/>
                    </a:ext>
                  </a:extLst>
                </a:gridCol>
                <a:gridCol w="1285759">
                  <a:extLst>
                    <a:ext uri="{9D8B030D-6E8A-4147-A177-3AD203B41FA5}">
                      <a16:colId xmlns:a16="http://schemas.microsoft.com/office/drawing/2014/main" val="1181470718"/>
                    </a:ext>
                  </a:extLst>
                </a:gridCol>
              </a:tblGrid>
              <a:tr h="744541">
                <a:tc>
                  <a:txBody>
                    <a:bodyPr/>
                    <a:lstStyle/>
                    <a:p>
                      <a:pPr fontAlgn="ctr">
                        <a:buNone/>
                      </a:pPr>
                      <a:endParaRPr lang="en-US">
                        <a:effectLst/>
                        <a:latin typeface="Calibri"/>
                      </a:endParaRPr>
                    </a:p>
                  </a:txBody>
                  <a:tcPr marL="74867" marR="74867" marT="37433" marB="37433" anchor="ctr">
                    <a:lnL w="12700" cap="flat" cmpd="sng" algn="ctr">
                      <a:solidFill>
                        <a:srgbClr val="FFFFFF"/>
                      </a:solidFill>
                      <a:prstDash val="solid"/>
                      <a:round/>
                      <a:headEnd type="none" w="med" len="med"/>
                      <a:tailEnd type="none" w="med" len="med"/>
                    </a:lnL>
                    <a:lnR w="10392" cap="flat" cmpd="sng" algn="ctr">
                      <a:solidFill>
                        <a:srgbClr val="D4D3D9"/>
                      </a:solidFill>
                      <a:prstDash val="solid"/>
                      <a:round/>
                      <a:headEnd type="none" w="med" len="med"/>
                      <a:tailEnd type="none" w="med" len="med"/>
                    </a:lnR>
                    <a:lnT w="12700" cap="flat" cmpd="sng" algn="ctr">
                      <a:solidFill>
                        <a:srgbClr val="FFFFFF"/>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4D3D9"/>
                      </a:solidFill>
                      <a:prstDash val="solid"/>
                      <a:round/>
                      <a:headEnd type="none" w="med" len="med"/>
                      <a:tailEnd type="none" w="med" len="med"/>
                    </a:lnL>
                    <a:lnR w="10392" cap="flat" cmpd="sng" algn="ctr">
                      <a:solidFill>
                        <a:srgbClr val="DBDBE0"/>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BDBE0"/>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gridSpan="2">
                  <a:txBody>
                    <a:bodyPr/>
                    <a:lstStyle/>
                    <a:p>
                      <a:pPr algn="ctr" rtl="0" fontAlgn="base">
                        <a:lnSpc>
                          <a:spcPts val="1050"/>
                        </a:lnSpc>
                        <a:buNone/>
                      </a:pPr>
                      <a:r>
                        <a:rPr lang="en-US" sz="1100" b="0">
                          <a:solidFill>
                            <a:srgbClr val="000000"/>
                          </a:solidFill>
                          <a:effectLst/>
                          <a:latin typeface="Calibri"/>
                        </a:rPr>
                        <a:t>Goal 1: Eliminate Disproportionate Impact</a:t>
                      </a:r>
                      <a:endParaRPr lang="en-US" b="1">
                        <a:solidFill>
                          <a:srgbClr val="FFFFFF"/>
                        </a:solidFill>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hMerge="1">
                  <a:txBody>
                    <a:bodyPr/>
                    <a:lstStyle/>
                    <a:p>
                      <a:endParaRPr lang="en-US"/>
                    </a:p>
                  </a:txBody>
                  <a:tcPr/>
                </a:tc>
                <a:tc gridSpan="2">
                  <a:txBody>
                    <a:bodyPr/>
                    <a:lstStyle/>
                    <a:p>
                      <a:pPr algn="ctr" rtl="0" fontAlgn="base">
                        <a:lnSpc>
                          <a:spcPts val="1050"/>
                        </a:lnSpc>
                        <a:buNone/>
                      </a:pPr>
                      <a:r>
                        <a:rPr lang="en-US" sz="1100" b="0">
                          <a:solidFill>
                            <a:srgbClr val="000000"/>
                          </a:solidFill>
                          <a:effectLst/>
                          <a:latin typeface="Calibri"/>
                        </a:rPr>
                        <a:t>Goal 2: Fully Close Equity Gap</a:t>
                      </a:r>
                      <a:endParaRPr lang="en-US" b="1">
                        <a:solidFill>
                          <a:srgbClr val="FFFFFF"/>
                        </a:solidFill>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hMerge="1">
                  <a:txBody>
                    <a:bodyPr/>
                    <a:lstStyle/>
                    <a:p>
                      <a:endParaRPr lang="en-US"/>
                    </a:p>
                  </a:txBody>
                  <a:tcPr/>
                </a:tc>
                <a:extLst>
                  <a:ext uri="{0D108BD9-81ED-4DB2-BD59-A6C34878D82A}">
                    <a16:rowId xmlns:a16="http://schemas.microsoft.com/office/drawing/2014/main" val="4215262437"/>
                  </a:ext>
                </a:extLst>
              </a:tr>
              <a:tr h="1070286">
                <a:tc>
                  <a:txBody>
                    <a:bodyPr/>
                    <a:lstStyle/>
                    <a:p>
                      <a:pPr algn="ctr" rtl="0" fontAlgn="base">
                        <a:lnSpc>
                          <a:spcPts val="1050"/>
                        </a:lnSpc>
                        <a:buNone/>
                      </a:pPr>
                      <a:r>
                        <a:rPr lang="en-US" sz="1050">
                          <a:effectLst/>
                          <a:latin typeface="Calibri"/>
                        </a:rPr>
                        <a:t>Student Population</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for 2019 – 2020 (Baseline Year) </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for 2019 – 2020</a:t>
                      </a:r>
                      <a:endParaRPr lang="en-US">
                        <a:effectLst/>
                        <a:latin typeface="Calibri"/>
                      </a:endParaRPr>
                    </a:p>
                    <a:p>
                      <a:pPr algn="ctr" rtl="0" fontAlgn="base">
                        <a:lnSpc>
                          <a:spcPts val="1050"/>
                        </a:lnSpc>
                        <a:buNone/>
                      </a:pPr>
                      <a:r>
                        <a:rPr lang="en-US" sz="1100">
                          <a:effectLst/>
                          <a:latin typeface="Calibri"/>
                        </a:rPr>
                        <a:t>(Baseline Year)</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in 2019 – 2020 Cohort</a:t>
                      </a:r>
                      <a:endParaRPr lang="en-US">
                        <a:effectLst/>
                        <a:latin typeface="Calibri"/>
                      </a:endParaRPr>
                    </a:p>
                    <a:p>
                      <a:pPr algn="ctr" rtl="0" fontAlgn="base">
                        <a:lnSpc>
                          <a:spcPts val="1050"/>
                        </a:lnSpc>
                        <a:buNone/>
                      </a:pPr>
                      <a:r>
                        <a:rPr lang="en-US" sz="1050">
                          <a:effectLst/>
                          <a:latin typeface="Calibri"/>
                        </a:rPr>
                        <a:t>(Baseline year)</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Increase Needed to Eliminate DI</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Students Needed to Eliminate DI</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Increase Needed to Fully Close Equity Gap</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Students Needed to Fully Close Equity Gap</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extLst>
                  <a:ext uri="{0D108BD9-81ED-4DB2-BD59-A6C34878D82A}">
                    <a16:rowId xmlns:a16="http://schemas.microsoft.com/office/drawing/2014/main" val="3708508304"/>
                  </a:ext>
                </a:extLst>
              </a:tr>
              <a:tr h="360636">
                <a:tc>
                  <a:txBody>
                    <a:bodyPr/>
                    <a:lstStyle/>
                    <a:p>
                      <a:pPr rtl="0" fontAlgn="base">
                        <a:lnSpc>
                          <a:spcPts val="1050"/>
                        </a:lnSpc>
                        <a:buNone/>
                      </a:pPr>
                      <a:r>
                        <a:rPr lang="en-US" sz="1200">
                          <a:effectLst/>
                          <a:latin typeface="Calibri"/>
                        </a:rPr>
                        <a:t>Overall Student Population</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10.1%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ts val="1050"/>
                        </a:lnSpc>
                        <a:buNone/>
                      </a:pPr>
                      <a:r>
                        <a:rPr lang="en-US" sz="1200">
                          <a:effectLst/>
                          <a:latin typeface="Cambria"/>
                        </a:rPr>
                        <a:t>457</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4502</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4212490091"/>
                  </a:ext>
                </a:extLst>
              </a:tr>
              <a:tr h="360636">
                <a:tc>
                  <a:txBody>
                    <a:bodyPr/>
                    <a:lstStyle/>
                    <a:p>
                      <a:pPr rtl="0" fontAlgn="base">
                        <a:lnSpc>
                          <a:spcPts val="1050"/>
                        </a:lnSpc>
                        <a:buNone/>
                      </a:pPr>
                      <a:r>
                        <a:rPr lang="en-US" sz="1200">
                          <a:effectLst/>
                          <a:latin typeface="Calibri"/>
                        </a:rPr>
                        <a:t>Econ Disadvantage Male</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8.6%</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131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1530</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0.4%</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ts val="1050"/>
                        </a:lnSpc>
                        <a:buNone/>
                      </a:pPr>
                      <a:r>
                        <a:rPr lang="en-US" sz="1200">
                          <a:effectLst/>
                          <a:latin typeface="Cambria"/>
                        </a:rPr>
                        <a:t>7</a:t>
                      </a:r>
                      <a:endParaRPr lang="en-US"/>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2.4%</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37</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936456758"/>
                  </a:ext>
                </a:extLst>
              </a:tr>
              <a:tr h="360636">
                <a:tc>
                  <a:txBody>
                    <a:bodyPr/>
                    <a:lstStyle/>
                    <a:p>
                      <a:pPr rtl="0" fontAlgn="base">
                        <a:lnSpc>
                          <a:spcPts val="1050"/>
                        </a:lnSpc>
                        <a:buNone/>
                      </a:pPr>
                      <a:r>
                        <a:rPr lang="en-US" sz="1200">
                          <a:effectLst/>
                          <a:latin typeface="Calibri"/>
                        </a:rPr>
                        <a:t>Hispanic Male</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6.7%</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94</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1401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ts val="1050"/>
                        </a:lnSpc>
                        <a:buNone/>
                      </a:pPr>
                      <a:r>
                        <a:rPr lang="en-US" sz="1200">
                          <a:effectLst/>
                          <a:latin typeface="Cambria"/>
                        </a:rPr>
                        <a:t>43</a:t>
                      </a:r>
                      <a:endParaRPr lang="en-US"/>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5%</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71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3121706239"/>
                  </a:ext>
                </a:extLst>
              </a:tr>
              <a:tr h="360636">
                <a:tc>
                  <a:txBody>
                    <a:bodyPr/>
                    <a:lstStyle/>
                    <a:p>
                      <a:pPr rtl="0" fontAlgn="base">
                        <a:lnSpc>
                          <a:spcPts val="1050"/>
                        </a:lnSpc>
                        <a:buNone/>
                      </a:pPr>
                      <a:r>
                        <a:rPr lang="en-US" sz="1200">
                          <a:effectLst/>
                          <a:latin typeface="Calibri"/>
                        </a:rPr>
                        <a:t>Male</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6.8%</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153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2250</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4.7%</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ts val="1050"/>
                        </a:lnSpc>
                        <a:buNone/>
                      </a:pPr>
                      <a:r>
                        <a:rPr lang="en-US" sz="1200">
                          <a:effectLst/>
                          <a:latin typeface="Cambria"/>
                        </a:rPr>
                        <a:t>107</a:t>
                      </a:r>
                      <a:endParaRPr lang="en-US"/>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6.7%</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153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2640447882"/>
                  </a:ext>
                </a:extLst>
              </a:tr>
            </a:tbl>
          </a:graphicData>
        </a:graphic>
      </p:graphicFrame>
    </p:spTree>
    <p:extLst>
      <p:ext uri="{BB962C8B-B14F-4D97-AF65-F5344CB8AC3E}">
        <p14:creationId xmlns:p14="http://schemas.microsoft.com/office/powerpoint/2010/main" val="14024073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0701CE9-54AA-39CA-6B30-B4EFEDC3D5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FF9420-4061-ABD1-2F35-5CB99483F489}"/>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Metric 4: Completion </a:t>
            </a:r>
          </a:p>
        </p:txBody>
      </p:sp>
      <p:sp>
        <p:nvSpPr>
          <p:cNvPr id="3" name="Text Placeholder 2">
            <a:extLst>
              <a:ext uri="{FF2B5EF4-FFF2-40B4-BE49-F238E27FC236}">
                <a16:creationId xmlns:a16="http://schemas.microsoft.com/office/drawing/2014/main" id="{09AAC98B-C337-EBC3-1F2F-D2427CA6F40A}"/>
              </a:ext>
            </a:extLst>
          </p:cNvPr>
          <p:cNvSpPr>
            <a:spLocks noGrp="1"/>
          </p:cNvSpPr>
          <p:nvPr>
            <p:ph type="body" idx="1"/>
          </p:nvPr>
        </p:nvSpPr>
        <p:spPr>
          <a:xfrm>
            <a:off x="732800" y="1443477"/>
            <a:ext cx="9996000" cy="408512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900" b="1">
                <a:solidFill>
                  <a:schemeClr val="accent2"/>
                </a:solidFill>
              </a:rPr>
              <a:t>Definition</a:t>
            </a:r>
            <a:endParaRPr lang="en-US">
              <a:solidFill>
                <a:schemeClr val="accent2"/>
              </a:solidFill>
            </a:endParaRPr>
          </a:p>
          <a:p>
            <a:pPr marL="101600" indent="0">
              <a:buNone/>
            </a:pPr>
            <a:endParaRPr lang="en-US" sz="1900">
              <a:solidFill>
                <a:schemeClr val="bg1"/>
              </a:solidFill>
            </a:endParaRPr>
          </a:p>
          <a:p>
            <a:pPr marL="101600" indent="0">
              <a:buNone/>
            </a:pPr>
            <a:r>
              <a:rPr lang="en-US" sz="1900">
                <a:solidFill>
                  <a:schemeClr val="tx1"/>
                </a:solidFill>
              </a:rPr>
              <a:t>It measures, the proportion of students in a cohort who earned one or more of the following: a Chancellor’s Office approved certificate, an associate degree, and/or a CCC baccalaureate degree within three years of enrollment in the district</a:t>
            </a:r>
            <a:endParaRPr lang="en-US" sz="1850">
              <a:solidFill>
                <a:schemeClr val="tx1"/>
              </a:solidFill>
            </a:endParaRPr>
          </a:p>
          <a:p>
            <a:pPr marL="101600" indent="0">
              <a:buNone/>
            </a:pPr>
            <a:endParaRPr lang="en-US" sz="1900">
              <a:solidFill>
                <a:schemeClr val="tx1"/>
              </a:solidFill>
            </a:endParaRPr>
          </a:p>
          <a:p>
            <a:pPr marL="101600" indent="0">
              <a:buNone/>
            </a:pPr>
            <a:r>
              <a:rPr lang="en-US" sz="1900" b="1">
                <a:solidFill>
                  <a:schemeClr val="accent2"/>
                </a:solidFill>
              </a:rPr>
              <a:t>Overall Student Population Goal</a:t>
            </a:r>
          </a:p>
          <a:p>
            <a:pPr marL="101600" indent="0">
              <a:buNone/>
            </a:pPr>
            <a:endParaRPr lang="en-US" sz="1900">
              <a:solidFill>
                <a:schemeClr val="bg1"/>
              </a:solidFill>
            </a:endParaRPr>
          </a:p>
          <a:p>
            <a:pPr marL="101600" indent="0">
              <a:buNone/>
            </a:pPr>
            <a:r>
              <a:rPr lang="en-US" sz="1900">
                <a:solidFill>
                  <a:schemeClr val="tx1"/>
                </a:solidFill>
              </a:rPr>
              <a:t>SAC aims to increase, </a:t>
            </a:r>
            <a:r>
              <a:rPr lang="en-US" sz="1900">
                <a:solidFill>
                  <a:schemeClr val="tx1"/>
                </a:solidFill>
                <a:ea typeface="Calibri"/>
              </a:rPr>
              <a:t>with equity, our completion rate from 13% to 26% in 5 years </a:t>
            </a:r>
          </a:p>
          <a:p>
            <a:pPr marL="101600" indent="0">
              <a:buNone/>
            </a:pPr>
            <a:endParaRPr lang="en-US" sz="1900"/>
          </a:p>
          <a:p>
            <a:pPr marL="101600" indent="0">
              <a:buNone/>
            </a:pPr>
            <a:r>
              <a:rPr lang="en-US" sz="1900" b="1">
                <a:solidFill>
                  <a:schemeClr val="accent2"/>
                </a:solidFill>
              </a:rPr>
              <a:t>Disproportionately Impacted (DI) Groups</a:t>
            </a:r>
          </a:p>
          <a:p>
            <a:pPr marL="101600" indent="0">
              <a:buNone/>
            </a:pPr>
            <a:endParaRPr lang="en-US" sz="1900">
              <a:solidFill>
                <a:schemeClr val="bg1"/>
              </a:solidFill>
            </a:endParaRPr>
          </a:p>
          <a:p>
            <a:pPr marL="101600" indent="0">
              <a:buNone/>
            </a:pPr>
            <a:r>
              <a:rPr lang="en-US" sz="1900">
                <a:solidFill>
                  <a:schemeClr val="tx1"/>
                </a:solidFill>
              </a:rPr>
              <a:t>Economically Disadvantaged Males, Hispanic Males and Male</a:t>
            </a:r>
            <a:endParaRPr lang="en-US" sz="1850">
              <a:solidFill>
                <a:schemeClr val="tx1"/>
              </a:solidFill>
            </a:endParaRPr>
          </a:p>
          <a:p>
            <a:pPr marL="101600" indent="0">
              <a:buNone/>
            </a:pPr>
            <a:endParaRPr lang="en-US" sz="1850">
              <a:solidFill>
                <a:schemeClr val="tx1"/>
              </a:solidFill>
            </a:endParaRPr>
          </a:p>
        </p:txBody>
      </p:sp>
      <p:sp>
        <p:nvSpPr>
          <p:cNvPr id="4" name="Slide Number Placeholder 3">
            <a:extLst>
              <a:ext uri="{FF2B5EF4-FFF2-40B4-BE49-F238E27FC236}">
                <a16:creationId xmlns:a16="http://schemas.microsoft.com/office/drawing/2014/main" id="{A193A393-3B01-0501-B001-C6A3720300D4}"/>
              </a:ext>
            </a:extLst>
          </p:cNvPr>
          <p:cNvSpPr>
            <a:spLocks noGrp="1"/>
          </p:cNvSpPr>
          <p:nvPr>
            <p:ph type="sldNum" idx="12"/>
          </p:nvPr>
        </p:nvSpPr>
        <p:spPr>
          <a:xfrm>
            <a:off x="11554691" y="6604000"/>
            <a:ext cx="637309" cy="25393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13</a:t>
            </a:fld>
            <a:endParaRPr lang="en"/>
          </a:p>
        </p:txBody>
      </p:sp>
    </p:spTree>
    <p:extLst>
      <p:ext uri="{BB962C8B-B14F-4D97-AF65-F5344CB8AC3E}">
        <p14:creationId xmlns:p14="http://schemas.microsoft.com/office/powerpoint/2010/main" val="180290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03B98E-0BA3-CC68-20FA-20B6986B52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32F660-B3EC-5278-3625-6FB3C8447BAB}"/>
              </a:ext>
            </a:extLst>
          </p:cNvPr>
          <p:cNvSpPr>
            <a:spLocks noGrp="1"/>
          </p:cNvSpPr>
          <p:nvPr>
            <p:ph type="title"/>
          </p:nvPr>
        </p:nvSpPr>
        <p:spPr>
          <a:xfrm>
            <a:off x="186970" y="471024"/>
            <a:ext cx="99960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Metric 4: Completion Strategies</a:t>
            </a:r>
          </a:p>
        </p:txBody>
      </p:sp>
      <p:sp>
        <p:nvSpPr>
          <p:cNvPr id="3" name="Text Placeholder 2">
            <a:extLst>
              <a:ext uri="{FF2B5EF4-FFF2-40B4-BE49-F238E27FC236}">
                <a16:creationId xmlns:a16="http://schemas.microsoft.com/office/drawing/2014/main" id="{DCD3B8B5-E11A-DEC7-EB9D-AC1CD8B7678C}"/>
              </a:ext>
            </a:extLst>
          </p:cNvPr>
          <p:cNvSpPr>
            <a:spLocks noGrp="1"/>
          </p:cNvSpPr>
          <p:nvPr>
            <p:ph type="body" idx="1"/>
          </p:nvPr>
        </p:nvSpPr>
        <p:spPr>
          <a:xfrm>
            <a:off x="192376" y="1438073"/>
            <a:ext cx="11676720" cy="4603931"/>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850" b="1">
                <a:solidFill>
                  <a:schemeClr val="accent2"/>
                </a:solidFill>
              </a:rPr>
              <a:t>Focused Data Analysis &amp; Outreach:</a:t>
            </a:r>
            <a:r>
              <a:rPr lang="en-US" sz="1850">
                <a:solidFill>
                  <a:schemeClr val="accent2"/>
                </a:solidFill>
              </a:rPr>
              <a:t> </a:t>
            </a:r>
            <a:r>
              <a:rPr lang="en-US" sz="1850">
                <a:solidFill>
                  <a:schemeClr val="tx1"/>
                </a:solidFill>
              </a:rPr>
              <a:t>Santa Ana College will use disaggregated data to identify completion barriers for DI males, proactively reaching out with personalized support like academic advising to those on track for timely completion.</a:t>
            </a:r>
          </a:p>
          <a:p>
            <a:pPr marL="101600" indent="0">
              <a:buNone/>
            </a:pPr>
            <a:endParaRPr lang="en-US" sz="1850" b="1">
              <a:solidFill>
                <a:schemeClr val="tx1"/>
              </a:solidFill>
            </a:endParaRPr>
          </a:p>
          <a:p>
            <a:pPr marL="101600" indent="0">
              <a:buNone/>
            </a:pPr>
            <a:r>
              <a:rPr lang="en-US" sz="1850" b="1">
                <a:solidFill>
                  <a:schemeClr val="accent2"/>
                </a:solidFill>
              </a:rPr>
              <a:t>Streamlined Academic Pathways:</a:t>
            </a:r>
            <a:r>
              <a:rPr lang="en-US" sz="1850">
                <a:solidFill>
                  <a:schemeClr val="bg1"/>
                </a:solidFill>
              </a:rPr>
              <a:t> </a:t>
            </a:r>
            <a:r>
              <a:rPr lang="en-US" sz="1850">
                <a:solidFill>
                  <a:schemeClr val="tx1"/>
                </a:solidFill>
              </a:rPr>
              <a:t>The college will optimize program maps and course scheduling, focusing resources on critical gateway courses and forging community partnerships to enhance job readiness and efficient progression for DI males.</a:t>
            </a:r>
          </a:p>
          <a:p>
            <a:pPr marL="101600" indent="0">
              <a:buNone/>
            </a:pPr>
            <a:endParaRPr lang="en-US" sz="1850">
              <a:solidFill>
                <a:schemeClr val="tx1"/>
              </a:solidFill>
            </a:endParaRPr>
          </a:p>
          <a:p>
            <a:pPr marL="101600" indent="0">
              <a:buNone/>
            </a:pPr>
            <a:r>
              <a:rPr lang="en-US" sz="1850" b="1">
                <a:solidFill>
                  <a:schemeClr val="accent2"/>
                </a:solidFill>
              </a:rPr>
              <a:t>Comprehensive Holistic Support:</a:t>
            </a:r>
            <a:r>
              <a:rPr lang="en-US" sz="1850">
                <a:solidFill>
                  <a:schemeClr val="bg1"/>
                </a:solidFill>
              </a:rPr>
              <a:t> </a:t>
            </a:r>
            <a:r>
              <a:rPr lang="en-US" sz="1850">
                <a:solidFill>
                  <a:schemeClr val="tx1"/>
                </a:solidFill>
              </a:rPr>
              <a:t>SAC will expand access to mental health, financial aid, and basic needs resources, create seamless transitions from noncredit to credit programs, and implement success coaches and peer mentoring for DI males.</a:t>
            </a:r>
          </a:p>
          <a:p>
            <a:pPr marL="101600" indent="0">
              <a:buNone/>
            </a:pPr>
            <a:endParaRPr lang="en-US" sz="1850">
              <a:solidFill>
                <a:schemeClr val="tx1"/>
              </a:solidFill>
            </a:endParaRPr>
          </a:p>
          <a:p>
            <a:pPr marL="101600" indent="0">
              <a:buNone/>
            </a:pPr>
            <a:r>
              <a:rPr lang="en-US" sz="1850" b="1">
                <a:solidFill>
                  <a:schemeClr val="accent2"/>
                </a:solidFill>
              </a:rPr>
              <a:t>Strategy for Overall Student Population:</a:t>
            </a:r>
            <a:r>
              <a:rPr lang="en-US" sz="1850">
                <a:solidFill>
                  <a:schemeClr val="tx1"/>
                </a:solidFill>
              </a:rPr>
              <a:t> Increase Transfer-Level English and Math Completion. The college will strategically focus on boosting the completion of transfer-level English and Math, as this significantly increases the likelihood of degree or certificate completion.</a:t>
            </a:r>
          </a:p>
        </p:txBody>
      </p:sp>
      <p:sp>
        <p:nvSpPr>
          <p:cNvPr id="4" name="Slide Number Placeholder 3">
            <a:extLst>
              <a:ext uri="{FF2B5EF4-FFF2-40B4-BE49-F238E27FC236}">
                <a16:creationId xmlns:a16="http://schemas.microsoft.com/office/drawing/2014/main" id="{D5A5B1FA-45C6-9412-55B6-B7E22F470026}"/>
              </a:ext>
            </a:extLst>
          </p:cNvPr>
          <p:cNvSpPr>
            <a:spLocks noGrp="1"/>
          </p:cNvSpPr>
          <p:nvPr>
            <p:ph type="sldNum" idx="12"/>
          </p:nvPr>
        </p:nvSpPr>
        <p:spPr>
          <a:xfrm>
            <a:off x="11554691" y="6604000"/>
            <a:ext cx="637309" cy="25393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14</a:t>
            </a:fld>
            <a:endParaRPr lang="en"/>
          </a:p>
        </p:txBody>
      </p:sp>
    </p:spTree>
    <p:extLst>
      <p:ext uri="{BB962C8B-B14F-4D97-AF65-F5344CB8AC3E}">
        <p14:creationId xmlns:p14="http://schemas.microsoft.com/office/powerpoint/2010/main" val="341403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8AF58-18E9-B6CC-8496-9E13DF14F5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57F177-636F-5FF9-E432-F058114038D7}"/>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bg1"/>
                </a:solidFill>
              </a:rPr>
              <a:t>Metric 5: Transfer Data</a:t>
            </a:r>
          </a:p>
        </p:txBody>
      </p:sp>
      <p:sp>
        <p:nvSpPr>
          <p:cNvPr id="4" name="Slide Number Placeholder 3">
            <a:extLst>
              <a:ext uri="{FF2B5EF4-FFF2-40B4-BE49-F238E27FC236}">
                <a16:creationId xmlns:a16="http://schemas.microsoft.com/office/drawing/2014/main" id="{1ABA92B9-9BDE-2389-B740-398B6FA5E0B1}"/>
              </a:ext>
            </a:extLst>
          </p:cNvPr>
          <p:cNvSpPr>
            <a:spLocks noGrp="1"/>
          </p:cNvSpPr>
          <p:nvPr>
            <p:ph type="sldNum" idx="12"/>
          </p:nvPr>
        </p:nvSpPr>
        <p:spPr>
          <a:xfrm>
            <a:off x="11702473" y="6483027"/>
            <a:ext cx="619624" cy="374906"/>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15</a:t>
            </a:fld>
            <a:endParaRPr lang="en"/>
          </a:p>
        </p:txBody>
      </p:sp>
      <p:graphicFrame>
        <p:nvGraphicFramePr>
          <p:cNvPr id="8" name="Table 7">
            <a:extLst>
              <a:ext uri="{FF2B5EF4-FFF2-40B4-BE49-F238E27FC236}">
                <a16:creationId xmlns:a16="http://schemas.microsoft.com/office/drawing/2014/main" id="{39E6CDBE-3193-CD49-7E0B-2606A53D0FF6}"/>
              </a:ext>
            </a:extLst>
          </p:cNvPr>
          <p:cNvGraphicFramePr>
            <a:graphicFrameLocks noGrp="1"/>
          </p:cNvGraphicFramePr>
          <p:nvPr>
            <p:extLst>
              <p:ext uri="{D42A27DB-BD31-4B8C-83A1-F6EECF244321}">
                <p14:modId xmlns:p14="http://schemas.microsoft.com/office/powerpoint/2010/main" val="789203815"/>
              </p:ext>
            </p:extLst>
          </p:nvPr>
        </p:nvGraphicFramePr>
        <p:xfrm>
          <a:off x="675241" y="1259360"/>
          <a:ext cx="10841508" cy="3618007"/>
        </p:xfrm>
        <a:graphic>
          <a:graphicData uri="http://schemas.openxmlformats.org/drawingml/2006/table">
            <a:tbl>
              <a:tblPr bandRow="1">
                <a:tableStyleId>{5C22544A-7EE6-4342-B048-85BDC9FD1C3A}</a:tableStyleId>
              </a:tblPr>
              <a:tblGrid>
                <a:gridCol w="1858623">
                  <a:extLst>
                    <a:ext uri="{9D8B030D-6E8A-4147-A177-3AD203B41FA5}">
                      <a16:colId xmlns:a16="http://schemas.microsoft.com/office/drawing/2014/main" val="4038179473"/>
                    </a:ext>
                  </a:extLst>
                </a:gridCol>
                <a:gridCol w="1141056">
                  <a:extLst>
                    <a:ext uri="{9D8B030D-6E8A-4147-A177-3AD203B41FA5}">
                      <a16:colId xmlns:a16="http://schemas.microsoft.com/office/drawing/2014/main" val="1750574429"/>
                    </a:ext>
                  </a:extLst>
                </a:gridCol>
                <a:gridCol w="1326228">
                  <a:extLst>
                    <a:ext uri="{9D8B030D-6E8A-4147-A177-3AD203B41FA5}">
                      <a16:colId xmlns:a16="http://schemas.microsoft.com/office/drawing/2014/main" val="3794274234"/>
                    </a:ext>
                  </a:extLst>
                </a:gridCol>
                <a:gridCol w="1291326">
                  <a:extLst>
                    <a:ext uri="{9D8B030D-6E8A-4147-A177-3AD203B41FA5}">
                      <a16:colId xmlns:a16="http://schemas.microsoft.com/office/drawing/2014/main" val="2255747721"/>
                    </a:ext>
                  </a:extLst>
                </a:gridCol>
                <a:gridCol w="1417936">
                  <a:extLst>
                    <a:ext uri="{9D8B030D-6E8A-4147-A177-3AD203B41FA5}">
                      <a16:colId xmlns:a16="http://schemas.microsoft.com/office/drawing/2014/main" val="2678571852"/>
                    </a:ext>
                  </a:extLst>
                </a:gridCol>
                <a:gridCol w="1260290">
                  <a:extLst>
                    <a:ext uri="{9D8B030D-6E8A-4147-A177-3AD203B41FA5}">
                      <a16:colId xmlns:a16="http://schemas.microsoft.com/office/drawing/2014/main" val="3553540720"/>
                    </a:ext>
                  </a:extLst>
                </a:gridCol>
                <a:gridCol w="1260290">
                  <a:extLst>
                    <a:ext uri="{9D8B030D-6E8A-4147-A177-3AD203B41FA5}">
                      <a16:colId xmlns:a16="http://schemas.microsoft.com/office/drawing/2014/main" val="285293321"/>
                    </a:ext>
                  </a:extLst>
                </a:gridCol>
                <a:gridCol w="1285759">
                  <a:extLst>
                    <a:ext uri="{9D8B030D-6E8A-4147-A177-3AD203B41FA5}">
                      <a16:colId xmlns:a16="http://schemas.microsoft.com/office/drawing/2014/main" val="1181470718"/>
                    </a:ext>
                  </a:extLst>
                </a:gridCol>
              </a:tblGrid>
              <a:tr h="744541">
                <a:tc>
                  <a:txBody>
                    <a:bodyPr/>
                    <a:lstStyle/>
                    <a:p>
                      <a:pPr fontAlgn="ctr">
                        <a:buNone/>
                      </a:pPr>
                      <a:endParaRPr lang="en-US">
                        <a:effectLst/>
                        <a:latin typeface="Calibri"/>
                      </a:endParaRPr>
                    </a:p>
                  </a:txBody>
                  <a:tcPr marL="74867" marR="74867" marT="37433" marB="37433" anchor="ctr">
                    <a:lnL w="12700" cap="flat" cmpd="sng" algn="ctr">
                      <a:solidFill>
                        <a:srgbClr val="FFFFFF"/>
                      </a:solidFill>
                      <a:prstDash val="solid"/>
                      <a:round/>
                      <a:headEnd type="none" w="med" len="med"/>
                      <a:tailEnd type="none" w="med" len="med"/>
                    </a:lnL>
                    <a:lnR w="10392" cap="flat" cmpd="sng" algn="ctr">
                      <a:solidFill>
                        <a:srgbClr val="D4D3D9"/>
                      </a:solidFill>
                      <a:prstDash val="solid"/>
                      <a:round/>
                      <a:headEnd type="none" w="med" len="med"/>
                      <a:tailEnd type="none" w="med" len="med"/>
                    </a:lnR>
                    <a:lnT w="12700" cap="flat" cmpd="sng" algn="ctr">
                      <a:solidFill>
                        <a:srgbClr val="FFFFFF"/>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4D3D9"/>
                      </a:solidFill>
                      <a:prstDash val="solid"/>
                      <a:round/>
                      <a:headEnd type="none" w="med" len="med"/>
                      <a:tailEnd type="none" w="med" len="med"/>
                    </a:lnL>
                    <a:lnR w="10392" cap="flat" cmpd="sng" algn="ctr">
                      <a:solidFill>
                        <a:srgbClr val="DBDBE0"/>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BDBE0"/>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gridSpan="2">
                  <a:txBody>
                    <a:bodyPr/>
                    <a:lstStyle/>
                    <a:p>
                      <a:pPr algn="ctr" rtl="0" fontAlgn="base">
                        <a:lnSpc>
                          <a:spcPts val="1050"/>
                        </a:lnSpc>
                        <a:buNone/>
                      </a:pPr>
                      <a:r>
                        <a:rPr lang="en-US" sz="1100" b="0">
                          <a:solidFill>
                            <a:srgbClr val="000000"/>
                          </a:solidFill>
                          <a:effectLst/>
                          <a:latin typeface="Calibri"/>
                        </a:rPr>
                        <a:t>Goal 1: Eliminate Disproportionate Impact</a:t>
                      </a:r>
                      <a:endParaRPr lang="en-US" b="1">
                        <a:solidFill>
                          <a:srgbClr val="FFFFFF"/>
                        </a:solidFill>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hMerge="1">
                  <a:txBody>
                    <a:bodyPr/>
                    <a:lstStyle/>
                    <a:p>
                      <a:endParaRPr lang="en-US"/>
                    </a:p>
                  </a:txBody>
                  <a:tcPr/>
                </a:tc>
                <a:tc gridSpan="2">
                  <a:txBody>
                    <a:bodyPr/>
                    <a:lstStyle/>
                    <a:p>
                      <a:pPr algn="ctr" rtl="0" fontAlgn="base">
                        <a:lnSpc>
                          <a:spcPts val="1050"/>
                        </a:lnSpc>
                        <a:buNone/>
                      </a:pPr>
                      <a:r>
                        <a:rPr lang="en-US" sz="1100" b="0">
                          <a:solidFill>
                            <a:srgbClr val="000000"/>
                          </a:solidFill>
                          <a:effectLst/>
                          <a:latin typeface="Calibri"/>
                        </a:rPr>
                        <a:t>Goal 2: Fully Close Equity Gap</a:t>
                      </a:r>
                      <a:endParaRPr lang="en-US" b="1">
                        <a:solidFill>
                          <a:srgbClr val="FFFFFF"/>
                        </a:solidFill>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hMerge="1">
                  <a:txBody>
                    <a:bodyPr/>
                    <a:lstStyle/>
                    <a:p>
                      <a:endParaRPr lang="en-US"/>
                    </a:p>
                  </a:txBody>
                  <a:tcPr/>
                </a:tc>
                <a:extLst>
                  <a:ext uri="{0D108BD9-81ED-4DB2-BD59-A6C34878D82A}">
                    <a16:rowId xmlns:a16="http://schemas.microsoft.com/office/drawing/2014/main" val="4215262437"/>
                  </a:ext>
                </a:extLst>
              </a:tr>
              <a:tr h="1070286">
                <a:tc>
                  <a:txBody>
                    <a:bodyPr/>
                    <a:lstStyle/>
                    <a:p>
                      <a:pPr algn="ctr" rtl="0" fontAlgn="base">
                        <a:lnSpc>
                          <a:spcPts val="1050"/>
                        </a:lnSpc>
                        <a:buNone/>
                      </a:pPr>
                      <a:r>
                        <a:rPr lang="en-US" sz="1050">
                          <a:effectLst/>
                          <a:latin typeface="Calibri"/>
                        </a:rPr>
                        <a:t>Student Population</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for 2018 – 2019 (Baseline Year) </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for 2018 - 2019</a:t>
                      </a:r>
                      <a:endParaRPr lang="en-US">
                        <a:effectLst/>
                        <a:latin typeface="Calibri"/>
                      </a:endParaRPr>
                    </a:p>
                    <a:p>
                      <a:pPr algn="ctr" rtl="0" fontAlgn="base">
                        <a:lnSpc>
                          <a:spcPts val="1050"/>
                        </a:lnSpc>
                        <a:buNone/>
                      </a:pPr>
                      <a:r>
                        <a:rPr lang="en-US" sz="1100">
                          <a:effectLst/>
                          <a:latin typeface="Calibri"/>
                        </a:rPr>
                        <a:t>(Baseline Year)</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in 2018 – 2019 Cohort</a:t>
                      </a:r>
                      <a:endParaRPr lang="en-US">
                        <a:effectLst/>
                        <a:latin typeface="Calibri"/>
                      </a:endParaRPr>
                    </a:p>
                    <a:p>
                      <a:pPr algn="ctr" rtl="0" fontAlgn="base">
                        <a:lnSpc>
                          <a:spcPts val="1050"/>
                        </a:lnSpc>
                        <a:buNone/>
                      </a:pPr>
                      <a:r>
                        <a:rPr lang="en-US" sz="1050">
                          <a:effectLst/>
                          <a:latin typeface="Calibri"/>
                        </a:rPr>
                        <a:t>(Baseline year)</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Increase Needed to Eliminate DI</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Students Needed to Eliminate DI</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Increase Needed to Fully Close Equity Gap</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Students Needed to Fully Close Equity Gap</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extLst>
                  <a:ext uri="{0D108BD9-81ED-4DB2-BD59-A6C34878D82A}">
                    <a16:rowId xmlns:a16="http://schemas.microsoft.com/office/drawing/2014/main" val="3708508304"/>
                  </a:ext>
                </a:extLst>
              </a:tr>
              <a:tr h="360636">
                <a:tc>
                  <a:txBody>
                    <a:bodyPr/>
                    <a:lstStyle/>
                    <a:p>
                      <a:pPr rtl="0" fontAlgn="base">
                        <a:lnSpc>
                          <a:spcPts val="1050"/>
                        </a:lnSpc>
                        <a:buNone/>
                      </a:pPr>
                      <a:r>
                        <a:rPr lang="en-US" sz="1200">
                          <a:effectLst/>
                          <a:latin typeface="Calibri"/>
                        </a:rPr>
                        <a:t>Overall Student Population</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21.5%</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342</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ts val="1050"/>
                        </a:lnSpc>
                        <a:buNone/>
                      </a:pPr>
                      <a:r>
                        <a:rPr lang="en-US" sz="1200">
                          <a:effectLst/>
                          <a:latin typeface="Cambria"/>
                        </a:rPr>
                        <a:t>1589</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4212490091"/>
                  </a:ext>
                </a:extLst>
              </a:tr>
              <a:tr h="360636">
                <a:tc>
                  <a:txBody>
                    <a:bodyPr/>
                    <a:lstStyle/>
                    <a:p>
                      <a:pPr lvl="0">
                        <a:lnSpc>
                          <a:spcPts val="1050"/>
                        </a:lnSpc>
                        <a:buNone/>
                      </a:pPr>
                      <a:r>
                        <a:rPr lang="en-US" sz="1200" b="0" i="0" u="none" strike="noStrike" noProof="0">
                          <a:effectLst/>
                          <a:latin typeface="Calibri"/>
                        </a:rPr>
                        <a:t>Econ Disadvantaged</a:t>
                      </a:r>
                      <a:endParaRPr lang="en-US">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19.5%</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250</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1280</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8%</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102</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10.1%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130</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936456758"/>
                  </a:ext>
                </a:extLst>
              </a:tr>
              <a:tr h="360636">
                <a:tc>
                  <a:txBody>
                    <a:bodyPr/>
                    <a:lstStyle/>
                    <a:p>
                      <a:pPr lvl="0">
                        <a:lnSpc>
                          <a:spcPts val="1050"/>
                        </a:lnSpc>
                        <a:buNone/>
                      </a:pPr>
                      <a:r>
                        <a:rPr lang="en-US" sz="1200" b="0" i="0" u="none" strike="noStrike" noProof="0">
                          <a:effectLst/>
                          <a:latin typeface="Calibri"/>
                        </a:rPr>
                        <a:t>First Generation</a:t>
                      </a:r>
                      <a:endParaRPr lang="en-US">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17.3%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96</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ts val="1050"/>
                        </a:lnSpc>
                        <a:buNone/>
                      </a:pPr>
                      <a:r>
                        <a:rPr lang="en-US" sz="1200">
                          <a:effectLst/>
                          <a:latin typeface="Cambria"/>
                        </a:rPr>
                        <a:t>555</a:t>
                      </a:r>
                      <a:endParaRPr lang="en-US"/>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19</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6.4%</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36</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3121706239"/>
                  </a:ext>
                </a:extLst>
              </a:tr>
              <a:tr h="360636">
                <a:tc>
                  <a:txBody>
                    <a:bodyPr/>
                    <a:lstStyle/>
                    <a:p>
                      <a:pPr lvl="0">
                        <a:lnSpc>
                          <a:spcPts val="1050"/>
                        </a:lnSpc>
                        <a:buNone/>
                      </a:pPr>
                      <a:r>
                        <a:rPr lang="en-US" sz="1200" b="0" i="0" u="none" strike="noStrike" noProof="0">
                          <a:effectLst/>
                          <a:latin typeface="Calibri"/>
                        </a:rPr>
                        <a:t>Hispanic</a:t>
                      </a:r>
                      <a:endParaRPr lang="en-US">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20.7%</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236</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ts val="1050"/>
                        </a:lnSpc>
                        <a:buNone/>
                      </a:pPr>
                      <a:r>
                        <a:rPr lang="en-US" sz="1200">
                          <a:effectLst/>
                          <a:latin typeface="Cambria"/>
                        </a:rPr>
                        <a:t>1143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0.7%</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9</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35</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2640447882"/>
                  </a:ext>
                </a:extLst>
              </a:tr>
              <a:tr h="360636">
                <a:tc>
                  <a:txBody>
                    <a:bodyPr/>
                    <a:lstStyle/>
                    <a:p>
                      <a:pPr rtl="0" fontAlgn="base">
                        <a:lnSpc>
                          <a:spcPts val="1050"/>
                        </a:lnSpc>
                        <a:buNone/>
                      </a:pPr>
                      <a:r>
                        <a:rPr lang="en-US" sz="1200">
                          <a:effectLst/>
                          <a:latin typeface="Calibri"/>
                        </a:rPr>
                        <a:t>Male</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17.1%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129</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67</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5.8%</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45</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8.5%</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65</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697876428"/>
                  </a:ext>
                </a:extLst>
              </a:tr>
            </a:tbl>
          </a:graphicData>
        </a:graphic>
      </p:graphicFrame>
    </p:spTree>
    <p:extLst>
      <p:ext uri="{BB962C8B-B14F-4D97-AF65-F5344CB8AC3E}">
        <p14:creationId xmlns:p14="http://schemas.microsoft.com/office/powerpoint/2010/main" val="1198597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B824C-2A2F-F404-3135-7C3D7E6E1F39}"/>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Metric 5: Transfer </a:t>
            </a:r>
          </a:p>
        </p:txBody>
      </p:sp>
      <p:sp>
        <p:nvSpPr>
          <p:cNvPr id="3" name="Text Placeholder 2">
            <a:extLst>
              <a:ext uri="{FF2B5EF4-FFF2-40B4-BE49-F238E27FC236}">
                <a16:creationId xmlns:a16="http://schemas.microsoft.com/office/drawing/2014/main" id="{E637814C-0531-18B1-F0D6-A89E1B347691}"/>
              </a:ext>
            </a:extLst>
          </p:cNvPr>
          <p:cNvSpPr>
            <a:spLocks noGrp="1"/>
          </p:cNvSpPr>
          <p:nvPr>
            <p:ph type="body" idx="1"/>
          </p:nvPr>
        </p:nvSpPr>
        <p:spPr>
          <a:xfrm>
            <a:off x="649456" y="1219200"/>
            <a:ext cx="10077064" cy="39284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900" b="1">
                <a:solidFill>
                  <a:schemeClr val="accent2"/>
                </a:solidFill>
              </a:rPr>
              <a:t>Definition</a:t>
            </a:r>
            <a:endParaRPr lang="en-US">
              <a:solidFill>
                <a:schemeClr val="accent2"/>
              </a:solidFill>
            </a:endParaRPr>
          </a:p>
          <a:p>
            <a:pPr marL="101600" indent="0">
              <a:buNone/>
            </a:pPr>
            <a:endParaRPr lang="en-US" sz="1900">
              <a:solidFill>
                <a:schemeClr val="bg1"/>
              </a:solidFill>
            </a:endParaRPr>
          </a:p>
          <a:p>
            <a:pPr marL="101600" indent="0">
              <a:buNone/>
            </a:pPr>
            <a:r>
              <a:rPr lang="en-US" sz="1900">
                <a:solidFill>
                  <a:schemeClr val="tx1"/>
                </a:solidFill>
              </a:rPr>
              <a:t>It measures, among students in the cohort who earned 12 or more units at any time and exited the community college system in the selected year, the proportion of students who enrolled (transferred) in any four-year postsecondary institution in 1 to 4 years after exit.</a:t>
            </a:r>
            <a:endParaRPr lang="en-US" sz="1850">
              <a:solidFill>
                <a:schemeClr val="tx1"/>
              </a:solidFill>
            </a:endParaRPr>
          </a:p>
          <a:p>
            <a:pPr marL="101600" indent="0">
              <a:buNone/>
            </a:pPr>
            <a:endParaRPr lang="en-US" sz="1900"/>
          </a:p>
          <a:p>
            <a:pPr marL="101600" indent="0">
              <a:buNone/>
            </a:pPr>
            <a:r>
              <a:rPr lang="en-US" sz="1900" b="1">
                <a:solidFill>
                  <a:schemeClr val="accent2"/>
                </a:solidFill>
              </a:rPr>
              <a:t>Overall Student Population Goal</a:t>
            </a:r>
          </a:p>
          <a:p>
            <a:pPr marL="101600" indent="0">
              <a:buNone/>
            </a:pPr>
            <a:endParaRPr lang="en-US" sz="1900">
              <a:solidFill>
                <a:schemeClr val="bg1"/>
              </a:solidFill>
            </a:endParaRPr>
          </a:p>
          <a:p>
            <a:pPr marL="101600" indent="0">
              <a:buNone/>
            </a:pPr>
            <a:r>
              <a:rPr lang="en-US" sz="1900">
                <a:solidFill>
                  <a:schemeClr val="tx1"/>
                </a:solidFill>
              </a:rPr>
              <a:t>Santa Ana College (SAC) aims to increase its transfer rate with equity for the overall student population from 21% to 27% by Spring 2028. The statewide rate is 29%.</a:t>
            </a:r>
            <a:endParaRPr lang="en-US" sz="1850">
              <a:solidFill>
                <a:schemeClr val="tx1"/>
              </a:solidFill>
            </a:endParaRPr>
          </a:p>
          <a:p>
            <a:pPr marL="101600" indent="0">
              <a:buNone/>
            </a:pPr>
            <a:endParaRPr lang="en-US" sz="1900">
              <a:solidFill>
                <a:schemeClr val="tx1"/>
              </a:solidFill>
            </a:endParaRPr>
          </a:p>
          <a:p>
            <a:pPr marL="101600" indent="0">
              <a:buNone/>
            </a:pPr>
            <a:r>
              <a:rPr lang="en-US" sz="1900" b="1">
                <a:solidFill>
                  <a:schemeClr val="accent2"/>
                </a:solidFill>
              </a:rPr>
              <a:t>Disproportionately Impacted (DI) Groups</a:t>
            </a:r>
          </a:p>
          <a:p>
            <a:pPr marL="101600" indent="0">
              <a:buNone/>
            </a:pPr>
            <a:endParaRPr lang="en-US" sz="1900">
              <a:solidFill>
                <a:schemeClr val="bg1"/>
              </a:solidFill>
            </a:endParaRPr>
          </a:p>
          <a:p>
            <a:pPr marL="101600" indent="0">
              <a:buNone/>
            </a:pPr>
            <a:r>
              <a:rPr lang="en-US" sz="1900">
                <a:solidFill>
                  <a:schemeClr val="tx1"/>
                </a:solidFill>
              </a:rPr>
              <a:t>Economically Disadvantaged, First Generation, Hispanic Males, and Males</a:t>
            </a:r>
            <a:endParaRPr lang="en-US" sz="1850">
              <a:solidFill>
                <a:schemeClr val="tx1"/>
              </a:solidFill>
            </a:endParaRPr>
          </a:p>
          <a:p>
            <a:pPr marL="101600" indent="0">
              <a:buNone/>
            </a:pPr>
            <a:endParaRPr lang="en-US" sz="1900"/>
          </a:p>
          <a:p>
            <a:pPr marL="101600" indent="0">
              <a:buNone/>
            </a:pPr>
            <a:endParaRPr lang="en-US" sz="1850"/>
          </a:p>
        </p:txBody>
      </p:sp>
      <p:sp>
        <p:nvSpPr>
          <p:cNvPr id="4" name="Slide Number Placeholder 3">
            <a:extLst>
              <a:ext uri="{FF2B5EF4-FFF2-40B4-BE49-F238E27FC236}">
                <a16:creationId xmlns:a16="http://schemas.microsoft.com/office/drawing/2014/main" id="{DD4E370A-21AE-30A3-D71D-E4E0165B2728}"/>
              </a:ext>
            </a:extLst>
          </p:cNvPr>
          <p:cNvSpPr>
            <a:spLocks noGrp="1"/>
          </p:cNvSpPr>
          <p:nvPr>
            <p:ph type="sldNum" idx="12"/>
          </p:nvPr>
        </p:nvSpPr>
        <p:spPr>
          <a:xfrm>
            <a:off x="11516619" y="6436563"/>
            <a:ext cx="573161" cy="42137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16</a:t>
            </a:fld>
            <a:endParaRPr lang="en"/>
          </a:p>
        </p:txBody>
      </p:sp>
    </p:spTree>
    <p:extLst>
      <p:ext uri="{BB962C8B-B14F-4D97-AF65-F5344CB8AC3E}">
        <p14:creationId xmlns:p14="http://schemas.microsoft.com/office/powerpoint/2010/main" val="13686651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55A393-F4B2-6D1E-020E-EF64056413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6DBA5A-EDFF-4E77-8C7F-917223C0BC6B}"/>
              </a:ext>
            </a:extLst>
          </p:cNvPr>
          <p:cNvSpPr>
            <a:spLocks noGrp="1"/>
          </p:cNvSpPr>
          <p:nvPr>
            <p:ph type="title"/>
          </p:nvPr>
        </p:nvSpPr>
        <p:spPr>
          <a:xfrm>
            <a:off x="138332" y="481833"/>
            <a:ext cx="10590468"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bg1"/>
                </a:solidFill>
              </a:rPr>
              <a:t> </a:t>
            </a:r>
            <a:r>
              <a:rPr lang="en-US" sz="2400" b="1">
                <a:solidFill>
                  <a:schemeClr val="tx1"/>
                </a:solidFill>
              </a:rPr>
              <a:t>Metric 5: Transfer Strategies </a:t>
            </a:r>
          </a:p>
        </p:txBody>
      </p:sp>
      <p:sp>
        <p:nvSpPr>
          <p:cNvPr id="3" name="Text Placeholder 2">
            <a:extLst>
              <a:ext uri="{FF2B5EF4-FFF2-40B4-BE49-F238E27FC236}">
                <a16:creationId xmlns:a16="http://schemas.microsoft.com/office/drawing/2014/main" id="{7CE218B2-A2F5-141E-2C75-C24C034D6C84}"/>
              </a:ext>
            </a:extLst>
          </p:cNvPr>
          <p:cNvSpPr>
            <a:spLocks noGrp="1"/>
          </p:cNvSpPr>
          <p:nvPr>
            <p:ph type="body" idx="1"/>
          </p:nvPr>
        </p:nvSpPr>
        <p:spPr>
          <a:xfrm>
            <a:off x="230205" y="1600200"/>
            <a:ext cx="11514595" cy="39284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850" b="1">
                <a:solidFill>
                  <a:schemeClr val="accent2"/>
                </a:solidFill>
              </a:rPr>
              <a:t>Culturally Affirming Transfer Support:</a:t>
            </a:r>
            <a:r>
              <a:rPr lang="en-US" sz="1850">
                <a:solidFill>
                  <a:schemeClr val="bg1"/>
                </a:solidFill>
              </a:rPr>
              <a:t> </a:t>
            </a:r>
            <a:r>
              <a:rPr lang="en-US" sz="1850">
                <a:solidFill>
                  <a:schemeClr val="tx1"/>
                </a:solidFill>
              </a:rPr>
              <a:t>Santa Ana College will connect diverse students with special transfer events, like tours to different universities and workshops for families, and create videos from students and staff to make the transfer process clearer and more relatable.</a:t>
            </a:r>
          </a:p>
          <a:p>
            <a:pPr marL="101600" indent="0">
              <a:buNone/>
            </a:pPr>
            <a:endParaRPr lang="en-US" sz="1850">
              <a:solidFill>
                <a:schemeClr val="bg1"/>
              </a:solidFill>
            </a:endParaRPr>
          </a:p>
          <a:p>
            <a:pPr marL="101600" indent="0">
              <a:buNone/>
            </a:pPr>
            <a:r>
              <a:rPr lang="en-US" sz="1850" b="1">
                <a:solidFill>
                  <a:schemeClr val="accent2"/>
                </a:solidFill>
              </a:rPr>
              <a:t>Strengthen Transfer Student Success:</a:t>
            </a:r>
            <a:r>
              <a:rPr lang="en-US" sz="1850">
                <a:solidFill>
                  <a:schemeClr val="bg1"/>
                </a:solidFill>
              </a:rPr>
              <a:t> </a:t>
            </a:r>
            <a:r>
              <a:rPr lang="en-US" sz="1850">
                <a:solidFill>
                  <a:schemeClr val="tx1"/>
                </a:solidFill>
              </a:rPr>
              <a:t>Through Campus Collaboration &amp; Partnerships: The college will improve teamwork among various campus programs and faculty to offer more transfer-focused workshops and support, involving students in decisions about how to make transferring easier.</a:t>
            </a:r>
          </a:p>
          <a:p>
            <a:pPr marL="101600" indent="0">
              <a:buNone/>
            </a:pPr>
            <a:endParaRPr lang="en-US" sz="1850" b="1">
              <a:solidFill>
                <a:schemeClr val="tx1"/>
              </a:solidFill>
            </a:endParaRPr>
          </a:p>
          <a:p>
            <a:pPr marL="101600" indent="0">
              <a:buNone/>
            </a:pPr>
            <a:r>
              <a:rPr lang="en-US" sz="1850" b="1">
                <a:solidFill>
                  <a:schemeClr val="accent2"/>
                </a:solidFill>
              </a:rPr>
              <a:t>Enhanced Proactive Advising &amp; Mentorship:</a:t>
            </a:r>
            <a:r>
              <a:rPr lang="en-US" sz="1850">
                <a:solidFill>
                  <a:schemeClr val="bg1"/>
                </a:solidFill>
              </a:rPr>
              <a:t> </a:t>
            </a:r>
            <a:r>
              <a:rPr lang="en-US" sz="1850">
                <a:solidFill>
                  <a:schemeClr val="tx1"/>
                </a:solidFill>
              </a:rPr>
              <a:t>Provide proactive, consistent, and personalized counseling and advising from early stages.</a:t>
            </a:r>
          </a:p>
          <a:p>
            <a:pPr marL="101600" indent="0">
              <a:buNone/>
            </a:pPr>
            <a:endParaRPr lang="en-US" sz="1850">
              <a:solidFill>
                <a:schemeClr val="bg1"/>
              </a:solidFill>
            </a:endParaRPr>
          </a:p>
          <a:p>
            <a:pPr marL="101600" indent="0">
              <a:buNone/>
            </a:pPr>
            <a:r>
              <a:rPr lang="en-US" sz="1900" b="1">
                <a:solidFill>
                  <a:schemeClr val="accent2"/>
                </a:solidFill>
              </a:rPr>
              <a:t>Strategy for Overall Student Population:</a:t>
            </a:r>
            <a:r>
              <a:rPr lang="en-US" sz="1900">
                <a:solidFill>
                  <a:schemeClr val="accent2"/>
                </a:solidFill>
              </a:rPr>
              <a:t> </a:t>
            </a:r>
            <a:r>
              <a:rPr lang="en-US" sz="1850">
                <a:solidFill>
                  <a:schemeClr val="tx1"/>
                </a:solidFill>
              </a:rPr>
              <a:t>Developing a process for touching base with students who plan to transfer and have not established or updated their Comprehensive Ed Plan.</a:t>
            </a:r>
          </a:p>
          <a:p>
            <a:pPr marL="101600" indent="0">
              <a:buNone/>
            </a:pPr>
            <a:endParaRPr lang="en-US" sz="1850">
              <a:solidFill>
                <a:schemeClr val="tx1"/>
              </a:solidFill>
            </a:endParaRPr>
          </a:p>
          <a:p>
            <a:pPr marL="101600" indent="0">
              <a:buNone/>
            </a:pPr>
            <a:endParaRPr lang="en-US" sz="1850">
              <a:solidFill>
                <a:schemeClr val="bg1"/>
              </a:solidFill>
            </a:endParaRPr>
          </a:p>
          <a:p>
            <a:pPr marL="101600" indent="0">
              <a:buNone/>
            </a:pPr>
            <a:endParaRPr lang="en-US" sz="1850">
              <a:solidFill>
                <a:schemeClr val="bg1"/>
              </a:solidFill>
            </a:endParaRPr>
          </a:p>
          <a:p>
            <a:pPr marL="101600" indent="0">
              <a:buNone/>
            </a:pPr>
            <a:endParaRPr lang="en-US" sz="1850">
              <a:solidFill>
                <a:schemeClr val="bg1"/>
              </a:solidFill>
            </a:endParaRPr>
          </a:p>
        </p:txBody>
      </p:sp>
      <p:sp>
        <p:nvSpPr>
          <p:cNvPr id="4" name="Slide Number Placeholder 3">
            <a:extLst>
              <a:ext uri="{FF2B5EF4-FFF2-40B4-BE49-F238E27FC236}">
                <a16:creationId xmlns:a16="http://schemas.microsoft.com/office/drawing/2014/main" id="{6744D1D0-49BC-A7A2-BB89-5B2E02CAC7EF}"/>
              </a:ext>
            </a:extLst>
          </p:cNvPr>
          <p:cNvSpPr>
            <a:spLocks noGrp="1"/>
          </p:cNvSpPr>
          <p:nvPr>
            <p:ph type="sldNum" idx="12"/>
          </p:nvPr>
        </p:nvSpPr>
        <p:spPr>
          <a:xfrm>
            <a:off x="11739643" y="6436563"/>
            <a:ext cx="535991" cy="42137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17</a:t>
            </a:fld>
            <a:endParaRPr lang="en"/>
          </a:p>
        </p:txBody>
      </p:sp>
    </p:spTree>
    <p:extLst>
      <p:ext uri="{BB962C8B-B14F-4D97-AF65-F5344CB8AC3E}">
        <p14:creationId xmlns:p14="http://schemas.microsoft.com/office/powerpoint/2010/main" val="26668145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46F44-8ACD-0F1E-047A-3FBE489A4CD9}"/>
              </a:ext>
            </a:extLst>
          </p:cNvPr>
          <p:cNvSpPr>
            <a:spLocks noGrp="1"/>
          </p:cNvSpPr>
          <p:nvPr>
            <p:ph type="title"/>
          </p:nvPr>
        </p:nvSpPr>
        <p:spPr>
          <a:xfrm>
            <a:off x="532843" y="481833"/>
            <a:ext cx="112832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DI Group for Intensive Focus: First-Generation College Students (FGCS)</a:t>
            </a:r>
            <a:endParaRPr lang="en-US" sz="1850" b="1">
              <a:solidFill>
                <a:schemeClr val="tx1"/>
              </a:solidFill>
            </a:endParaRPr>
          </a:p>
        </p:txBody>
      </p:sp>
      <p:sp>
        <p:nvSpPr>
          <p:cNvPr id="3" name="Text Placeholder 2">
            <a:extLst>
              <a:ext uri="{FF2B5EF4-FFF2-40B4-BE49-F238E27FC236}">
                <a16:creationId xmlns:a16="http://schemas.microsoft.com/office/drawing/2014/main" id="{F656E46B-4AD6-BA85-CAE9-D83EE2E42547}"/>
              </a:ext>
            </a:extLst>
          </p:cNvPr>
          <p:cNvSpPr>
            <a:spLocks noGrp="1"/>
          </p:cNvSpPr>
          <p:nvPr>
            <p:ph type="body" idx="1"/>
          </p:nvPr>
        </p:nvSpPr>
        <p:spPr>
          <a:xfrm>
            <a:off x="369385" y="1213338"/>
            <a:ext cx="11552737" cy="4774034"/>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850" b="1">
                <a:solidFill>
                  <a:schemeClr val="accent2"/>
                </a:solidFill>
              </a:rPr>
              <a:t>Rational: </a:t>
            </a:r>
            <a:r>
              <a:rPr lang="en-US" sz="1850">
                <a:solidFill>
                  <a:schemeClr val="tx1"/>
                </a:solidFill>
              </a:rPr>
              <a:t>FGCS were chosen as the DI Group for Intensive Focus because they exhibit significantly lower transfer rates compared to state averages, often lack family experience with higher education, and face challenges that many of the other DI groups also encounter (e.g. structural challenges, institutional barriers, and basic need insecurities).</a:t>
            </a:r>
          </a:p>
          <a:p>
            <a:pPr marL="101600" indent="0">
              <a:buNone/>
            </a:pPr>
            <a:endParaRPr lang="en-US" sz="1850" b="1">
              <a:solidFill>
                <a:schemeClr val="accent2"/>
              </a:solidFill>
              <a:latin typeface="Aptos"/>
            </a:endParaRPr>
          </a:p>
          <a:p>
            <a:pPr marL="101600" indent="0">
              <a:buNone/>
            </a:pPr>
            <a:r>
              <a:rPr lang="en-US" sz="1400" b="1">
                <a:solidFill>
                  <a:schemeClr val="accent2"/>
                </a:solidFill>
              </a:rPr>
              <a:t>Metric 1: Successful Enrollment:</a:t>
            </a:r>
            <a:r>
              <a:rPr lang="en-US" sz="1400">
                <a:solidFill>
                  <a:schemeClr val="bg1"/>
                </a:solidFill>
              </a:rPr>
              <a:t> </a:t>
            </a:r>
            <a:r>
              <a:rPr lang="en-US" sz="1400">
                <a:solidFill>
                  <a:schemeClr val="tx1"/>
                </a:solidFill>
              </a:rPr>
              <a:t>Implement multilingual outreach and a "high-touch concierge model" for prospective FGCS, guiding them through application and financial aid. Promote the SAC Promise program (free tuition, laptop loans, vouchers) to reduce financial barriers.</a:t>
            </a:r>
          </a:p>
          <a:p>
            <a:pPr marL="101600" indent="0">
              <a:buNone/>
            </a:pPr>
            <a:endParaRPr lang="en-US" sz="1400">
              <a:solidFill>
                <a:schemeClr val="tx1"/>
              </a:solidFill>
            </a:endParaRPr>
          </a:p>
          <a:p>
            <a:pPr marL="101600" indent="0">
              <a:buNone/>
            </a:pPr>
            <a:r>
              <a:rPr lang="en-US" sz="1400" b="1">
                <a:solidFill>
                  <a:schemeClr val="accent2"/>
                </a:solidFill>
              </a:rPr>
              <a:t>Metric 2: Completed both Transfer-Level Math and English: </a:t>
            </a:r>
            <a:r>
              <a:rPr lang="en-US" sz="1400">
                <a:solidFill>
                  <a:schemeClr val="tx1"/>
                </a:solidFill>
              </a:rPr>
              <a:t>Provide culturally affirming communities of support (affinity centers, workshops, Math/English Bootcamps) and proactive academic guidance with diverse tutors and tailored support for first-year student. Explore forming a community of support specifically for first generation college students. </a:t>
            </a:r>
          </a:p>
          <a:p>
            <a:pPr marL="101600" indent="0">
              <a:buNone/>
            </a:pPr>
            <a:endParaRPr lang="en-US" sz="1400">
              <a:solidFill>
                <a:schemeClr val="bg1"/>
              </a:solidFill>
            </a:endParaRPr>
          </a:p>
          <a:p>
            <a:pPr marL="101600" indent="0">
              <a:buNone/>
            </a:pPr>
            <a:r>
              <a:rPr lang="en-US" sz="1400" b="1">
                <a:solidFill>
                  <a:schemeClr val="accent2"/>
                </a:solidFill>
              </a:rPr>
              <a:t>Metric 3: Persistence from First Primary Term to Secondary Term: </a:t>
            </a:r>
            <a:r>
              <a:rPr lang="en-US" sz="1400">
                <a:solidFill>
                  <a:schemeClr val="tx1"/>
                </a:solidFill>
              </a:rPr>
              <a:t>Implement campuswide student touchpoint campaigns (text, email) to foster engagement and connect FGCS with essential information. Develop early alert intervention procedures for students at risk.</a:t>
            </a:r>
          </a:p>
          <a:p>
            <a:pPr marL="101600" indent="0">
              <a:buNone/>
            </a:pPr>
            <a:endParaRPr lang="en-US" sz="1400">
              <a:solidFill>
                <a:schemeClr val="bg1"/>
              </a:solidFill>
            </a:endParaRPr>
          </a:p>
          <a:p>
            <a:pPr marL="101600" indent="0">
              <a:buNone/>
            </a:pPr>
            <a:r>
              <a:rPr lang="en-US" sz="1400" b="1">
                <a:solidFill>
                  <a:schemeClr val="accent2"/>
                </a:solidFill>
              </a:rPr>
              <a:t>Metric 4: Completion: </a:t>
            </a:r>
            <a:r>
              <a:rPr lang="en-US" sz="1400">
                <a:solidFill>
                  <a:schemeClr val="tx1"/>
                </a:solidFill>
              </a:rPr>
              <a:t>Optimize program maps and course scheduling for streamlined academic pathways. Expand comprehensive holistic support including mental health, financial aid, and basic needs resources, alongside success coaches and peer mentoring.</a:t>
            </a:r>
          </a:p>
          <a:p>
            <a:pPr marL="101600" indent="0">
              <a:buNone/>
            </a:pPr>
            <a:endParaRPr lang="en-US" sz="1400">
              <a:solidFill>
                <a:schemeClr val="tx1"/>
              </a:solidFill>
            </a:endParaRPr>
          </a:p>
          <a:p>
            <a:pPr marL="101600" indent="0">
              <a:buNone/>
            </a:pPr>
            <a:r>
              <a:rPr lang="en-US" sz="1400" b="1">
                <a:solidFill>
                  <a:schemeClr val="accent2"/>
                </a:solidFill>
              </a:rPr>
              <a:t>Metric 5: Transfer to a Four-Year University:</a:t>
            </a:r>
            <a:r>
              <a:rPr lang="en-US" sz="1400">
                <a:solidFill>
                  <a:schemeClr val="bg1"/>
                </a:solidFill>
              </a:rPr>
              <a:t> </a:t>
            </a:r>
            <a:r>
              <a:rPr lang="en-US" sz="1400">
                <a:solidFill>
                  <a:schemeClr val="tx1"/>
                </a:solidFill>
              </a:rPr>
              <a:t>Offer culturally affirming transfer support like tailored transfer events (e.g., Latine Transfer Days, HBCU/HSI tours, family workshops), and social media videos highlighting 1st-gen experiences. Implement success coaches and peer mentoring to guide 1st-gen students through academic planning, course selection, and transfer applications. </a:t>
            </a:r>
          </a:p>
        </p:txBody>
      </p:sp>
      <p:sp>
        <p:nvSpPr>
          <p:cNvPr id="4" name="Slide Number Placeholder 3">
            <a:extLst>
              <a:ext uri="{FF2B5EF4-FFF2-40B4-BE49-F238E27FC236}">
                <a16:creationId xmlns:a16="http://schemas.microsoft.com/office/drawing/2014/main" id="{02EDE168-51B2-48BE-53F6-86C43132891A}"/>
              </a:ext>
            </a:extLst>
          </p:cNvPr>
          <p:cNvSpPr>
            <a:spLocks noGrp="1"/>
          </p:cNvSpPr>
          <p:nvPr>
            <p:ph type="sldNum" idx="12"/>
          </p:nvPr>
        </p:nvSpPr>
        <p:spPr>
          <a:xfrm>
            <a:off x="11647054" y="6594764"/>
            <a:ext cx="544945" cy="263169"/>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18</a:t>
            </a:fld>
            <a:endParaRPr lang="en"/>
          </a:p>
        </p:txBody>
      </p:sp>
    </p:spTree>
    <p:extLst>
      <p:ext uri="{BB962C8B-B14F-4D97-AF65-F5344CB8AC3E}">
        <p14:creationId xmlns:p14="http://schemas.microsoft.com/office/powerpoint/2010/main" val="2891905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586D2B-6E7E-7CFE-343B-2F1A5FD170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DA30E5-0F7E-7ABA-A740-1796152FAD97}"/>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Vision 2030  Goals</a:t>
            </a:r>
            <a:endParaRPr lang="en-US" sz="2400">
              <a:solidFill>
                <a:schemeClr val="tx1"/>
              </a:solidFill>
              <a:latin typeface="Aptos"/>
            </a:endParaRPr>
          </a:p>
        </p:txBody>
      </p:sp>
      <p:sp>
        <p:nvSpPr>
          <p:cNvPr id="3" name="Text Placeholder 2">
            <a:extLst>
              <a:ext uri="{FF2B5EF4-FFF2-40B4-BE49-F238E27FC236}">
                <a16:creationId xmlns:a16="http://schemas.microsoft.com/office/drawing/2014/main" id="{79E34A4B-2111-3FA8-82E5-E1F8AFAF5992}"/>
              </a:ext>
            </a:extLst>
          </p:cNvPr>
          <p:cNvSpPr>
            <a:spLocks noGrp="1"/>
          </p:cNvSpPr>
          <p:nvPr>
            <p:ph type="body" idx="1"/>
          </p:nvPr>
        </p:nvSpPr>
        <p:spPr>
          <a:xfrm>
            <a:off x="369385" y="1213338"/>
            <a:ext cx="11552737" cy="4774034"/>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850" b="1">
                <a:solidFill>
                  <a:schemeClr val="accent2"/>
                </a:solidFill>
              </a:rPr>
              <a:t>Instructions: </a:t>
            </a:r>
            <a:r>
              <a:rPr lang="en-US" sz="1800" b="1">
                <a:solidFill>
                  <a:schemeClr val="tx1"/>
                </a:solidFill>
              </a:rPr>
              <a:t>Each area was given a question to respond to related to the goals of Vision 2030/Equity and we provided SAC's DI groups identified for SEA 2025-2028 plan. </a:t>
            </a:r>
          </a:p>
          <a:p>
            <a:pPr marL="101600" indent="0">
              <a:buNone/>
            </a:pPr>
            <a:endParaRPr lang="en-US" sz="1850" b="1">
              <a:solidFill>
                <a:schemeClr val="accent2"/>
              </a:solidFill>
            </a:endParaRPr>
          </a:p>
          <a:p>
            <a:pPr marL="101600" indent="0">
              <a:buNone/>
            </a:pPr>
            <a:endParaRPr lang="en-US" sz="1800" b="1" u="sng">
              <a:solidFill>
                <a:schemeClr val="accent2"/>
              </a:solidFill>
              <a:latin typeface="Aptos"/>
            </a:endParaRPr>
          </a:p>
          <a:p>
            <a:pPr marL="101600" indent="0">
              <a:buNone/>
            </a:pPr>
            <a:r>
              <a:rPr lang="en-US" sz="1800" b="1" u="sng">
                <a:solidFill>
                  <a:schemeClr val="accent2"/>
                </a:solidFill>
                <a:latin typeface="Aptos"/>
              </a:rPr>
              <a:t>Areas who gave feedback by form submission:</a:t>
            </a:r>
            <a:endParaRPr lang="en-US" sz="1800">
              <a:solidFill>
                <a:schemeClr val="accent2"/>
              </a:solidFill>
              <a:latin typeface="Aptos"/>
            </a:endParaRPr>
          </a:p>
          <a:p>
            <a:pPr marL="101600" indent="0">
              <a:buNone/>
            </a:pPr>
            <a:r>
              <a:rPr lang="en-US" sz="1800">
                <a:solidFill>
                  <a:schemeClr val="tx1"/>
                </a:solidFill>
                <a:latin typeface="Aptos"/>
              </a:rPr>
              <a:t>Guided Pathways, Financial Aid Administration, Pell Grant (Low-Income), Strong Workforce/Perkins, Dual Enrollment, Credit for Prior Learning, Affinity Programs, ASG, Justice Involved &amp; Impacted Students, Next Up/Foster Youth, EOPS/Cal Works, DSPS, Veterans Programs, and Credit for Prior Learning.</a:t>
            </a:r>
          </a:p>
          <a:p>
            <a:pPr marL="101600" indent="0">
              <a:buNone/>
            </a:pPr>
            <a:endParaRPr lang="en-US" sz="1800">
              <a:solidFill>
                <a:schemeClr val="tx1"/>
              </a:solidFill>
              <a:latin typeface="Aptos"/>
            </a:endParaRPr>
          </a:p>
          <a:p>
            <a:pPr marL="101600" indent="0">
              <a:buNone/>
            </a:pPr>
            <a:r>
              <a:rPr lang="en-US" sz="1800" b="1" u="sng">
                <a:solidFill>
                  <a:schemeClr val="accent2"/>
                </a:solidFill>
                <a:latin typeface="Aptos"/>
              </a:rPr>
              <a:t>Additional Programs the team added:</a:t>
            </a:r>
          </a:p>
          <a:p>
            <a:pPr marL="101600" indent="0">
              <a:buNone/>
            </a:pPr>
            <a:r>
              <a:rPr lang="en-US" sz="1800">
                <a:solidFill>
                  <a:schemeClr val="tx1"/>
                </a:solidFill>
                <a:latin typeface="Aptos"/>
              </a:rPr>
              <a:t>Affinity Programs, Associated Student Government, School of Continuing Education (Adult Dual Enrollment).</a:t>
            </a:r>
          </a:p>
          <a:p>
            <a:pPr marL="101600" indent="0">
              <a:buNone/>
            </a:pPr>
            <a:endParaRPr lang="en-US" sz="1100">
              <a:solidFill>
                <a:schemeClr val="bg1"/>
              </a:solidFill>
              <a:latin typeface="Aptos"/>
            </a:endParaRPr>
          </a:p>
          <a:p>
            <a:pPr marL="608965" indent="-507365">
              <a:buNone/>
            </a:pPr>
            <a:endParaRPr lang="en-US" sz="1100">
              <a:solidFill>
                <a:schemeClr val="bg1"/>
              </a:solidFill>
              <a:latin typeface="Aptos"/>
            </a:endParaRPr>
          </a:p>
          <a:p>
            <a:pPr marL="101600" indent="0">
              <a:buNone/>
            </a:pPr>
            <a:endParaRPr lang="en-US" sz="2400">
              <a:solidFill>
                <a:schemeClr val="bg1"/>
              </a:solidFill>
              <a:latin typeface="Aptos"/>
            </a:endParaRPr>
          </a:p>
        </p:txBody>
      </p:sp>
      <p:sp>
        <p:nvSpPr>
          <p:cNvPr id="4" name="Slide Number Placeholder 3">
            <a:extLst>
              <a:ext uri="{FF2B5EF4-FFF2-40B4-BE49-F238E27FC236}">
                <a16:creationId xmlns:a16="http://schemas.microsoft.com/office/drawing/2014/main" id="{21EE7271-CA5B-4D2B-1023-DF01C78F967B}"/>
              </a:ext>
            </a:extLst>
          </p:cNvPr>
          <p:cNvSpPr>
            <a:spLocks noGrp="1"/>
          </p:cNvSpPr>
          <p:nvPr>
            <p:ph type="sldNum" idx="12"/>
          </p:nvPr>
        </p:nvSpPr>
        <p:spPr>
          <a:xfrm>
            <a:off x="11647054" y="6594764"/>
            <a:ext cx="544945" cy="263169"/>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19</a:t>
            </a:fld>
            <a:endParaRPr lang="en"/>
          </a:p>
        </p:txBody>
      </p:sp>
    </p:spTree>
    <p:extLst>
      <p:ext uri="{BB962C8B-B14F-4D97-AF65-F5344CB8AC3E}">
        <p14:creationId xmlns:p14="http://schemas.microsoft.com/office/powerpoint/2010/main" val="1071468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15EF3-11BD-DA44-574C-3183051482DA}"/>
              </a:ext>
            </a:extLst>
          </p:cNvPr>
          <p:cNvSpPr>
            <a:spLocks noGrp="1"/>
          </p:cNvSpPr>
          <p:nvPr>
            <p:ph type="title"/>
          </p:nvPr>
        </p:nvSpPr>
        <p:spPr>
          <a:xfrm>
            <a:off x="732800" y="386583"/>
            <a:ext cx="99960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Opening Remarks </a:t>
            </a:r>
          </a:p>
        </p:txBody>
      </p:sp>
      <p:sp>
        <p:nvSpPr>
          <p:cNvPr id="3" name="Text Placeholder 2">
            <a:extLst>
              <a:ext uri="{FF2B5EF4-FFF2-40B4-BE49-F238E27FC236}">
                <a16:creationId xmlns:a16="http://schemas.microsoft.com/office/drawing/2014/main" id="{5ECE5164-FBF7-CA5C-C5C4-2E8798C3E855}"/>
              </a:ext>
            </a:extLst>
          </p:cNvPr>
          <p:cNvSpPr>
            <a:spLocks noGrp="1"/>
          </p:cNvSpPr>
          <p:nvPr>
            <p:ph type="body" idx="1"/>
          </p:nvPr>
        </p:nvSpPr>
        <p:spPr>
          <a:xfrm>
            <a:off x="619311" y="1357009"/>
            <a:ext cx="11428127" cy="4171591"/>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850">
                <a:solidFill>
                  <a:schemeClr val="tx1"/>
                </a:solidFill>
              </a:rPr>
              <a:t>The purpose of the Student Equity Plan (SEP) in California's community colleges is to promote student success and eliminate equity gaps for historically underrepresented and disproportionately impacted student populations.</a:t>
            </a:r>
          </a:p>
          <a:p>
            <a:pPr marL="101600" indent="0">
              <a:buNone/>
            </a:pPr>
            <a:endParaRPr lang="en-US" sz="1600" b="1">
              <a:solidFill>
                <a:schemeClr val="tx1"/>
              </a:solidFill>
            </a:endParaRPr>
          </a:p>
          <a:p>
            <a:pPr marL="101600" indent="0">
              <a:buNone/>
            </a:pPr>
            <a:r>
              <a:rPr lang="en-US" sz="1600" b="1">
                <a:solidFill>
                  <a:schemeClr val="accent2"/>
                </a:solidFill>
              </a:rPr>
              <a:t>Eliminate Gaps:</a:t>
            </a:r>
            <a:r>
              <a:rPr lang="en-US" sz="1600">
                <a:solidFill>
                  <a:schemeClr val="bg1"/>
                </a:solidFill>
              </a:rPr>
              <a:t> </a:t>
            </a:r>
            <a:r>
              <a:rPr lang="en-US" sz="1600">
                <a:solidFill>
                  <a:schemeClr val="tx1"/>
                </a:solidFill>
              </a:rPr>
              <a:t>The SEP's core goal is to close equity gaps in student achievement across various demographics, including race, gender, disability, and socioeconomic status.</a:t>
            </a:r>
            <a:endParaRPr lang="en-US" sz="1600" b="1">
              <a:solidFill>
                <a:schemeClr val="tx1"/>
              </a:solidFill>
            </a:endParaRPr>
          </a:p>
          <a:p>
            <a:pPr marL="101600" indent="0">
              <a:buNone/>
            </a:pPr>
            <a:endParaRPr lang="en-US" sz="1600" b="1">
              <a:solidFill>
                <a:schemeClr val="tx1"/>
              </a:solidFill>
            </a:endParaRPr>
          </a:p>
          <a:p>
            <a:pPr marL="101600" indent="0">
              <a:buNone/>
            </a:pPr>
            <a:r>
              <a:rPr lang="en-US" sz="1600" b="1">
                <a:solidFill>
                  <a:schemeClr val="accent2"/>
                </a:solidFill>
              </a:rPr>
              <a:t>Improve Outcomes:</a:t>
            </a:r>
            <a:r>
              <a:rPr lang="en-US" sz="1600">
                <a:solidFill>
                  <a:schemeClr val="bg1"/>
                </a:solidFill>
              </a:rPr>
              <a:t> </a:t>
            </a:r>
            <a:r>
              <a:rPr lang="en-US" sz="1600">
                <a:solidFill>
                  <a:schemeClr val="tx1"/>
                </a:solidFill>
              </a:rPr>
              <a:t>Plans focus on boosting key metrics like course completion, degree and certificate awards, and transfer rates to four-year universities.</a:t>
            </a:r>
            <a:endParaRPr lang="en-US" sz="1600" b="1">
              <a:solidFill>
                <a:schemeClr val="tx1"/>
              </a:solidFill>
            </a:endParaRPr>
          </a:p>
          <a:p>
            <a:pPr marL="101600" indent="0">
              <a:buNone/>
            </a:pPr>
            <a:endParaRPr lang="en-US" sz="1600" b="1">
              <a:solidFill>
                <a:schemeClr val="accent2"/>
              </a:solidFill>
            </a:endParaRPr>
          </a:p>
          <a:p>
            <a:pPr marL="101600" indent="0">
              <a:buNone/>
            </a:pPr>
            <a:r>
              <a:rPr lang="en-US" sz="1600" b="1">
                <a:solidFill>
                  <a:schemeClr val="accent2"/>
                </a:solidFill>
              </a:rPr>
              <a:t>Data-Informed Actions:</a:t>
            </a:r>
            <a:r>
              <a:rPr lang="en-US" sz="1600">
                <a:solidFill>
                  <a:schemeClr val="accent2"/>
                </a:solidFill>
              </a:rPr>
              <a:t> </a:t>
            </a:r>
            <a:r>
              <a:rPr lang="en-US" sz="1600">
                <a:solidFill>
                  <a:schemeClr val="tx1"/>
                </a:solidFill>
              </a:rPr>
              <a:t>Colleges use data to identify which student populations are disproportionately impacted and then develop targeted strategies to address those disparities.</a:t>
            </a:r>
            <a:endParaRPr lang="en-US" sz="1600" b="1">
              <a:solidFill>
                <a:schemeClr val="tx1"/>
              </a:solidFill>
            </a:endParaRPr>
          </a:p>
          <a:p>
            <a:pPr marL="101600" indent="0">
              <a:buNone/>
            </a:pPr>
            <a:endParaRPr lang="en-US" sz="1600" b="1">
              <a:solidFill>
                <a:schemeClr val="accent2"/>
              </a:solidFill>
            </a:endParaRPr>
          </a:p>
          <a:p>
            <a:pPr marL="101600" indent="0">
              <a:buNone/>
            </a:pPr>
            <a:r>
              <a:rPr lang="en-US" sz="1600" b="1">
                <a:solidFill>
                  <a:schemeClr val="accent2"/>
                </a:solidFill>
              </a:rPr>
              <a:t>Comprehensive Support:</a:t>
            </a:r>
            <a:r>
              <a:rPr lang="en-US" sz="1600">
                <a:solidFill>
                  <a:schemeClr val="bg1"/>
                </a:solidFill>
              </a:rPr>
              <a:t> </a:t>
            </a:r>
            <a:r>
              <a:rPr lang="en-US" sz="1600">
                <a:solidFill>
                  <a:schemeClr val="tx1"/>
                </a:solidFill>
              </a:rPr>
              <a:t>The SEP encourages a holistic approach to student success, integrating academic support services with broader student services like counseling and financial aid.</a:t>
            </a:r>
            <a:endParaRPr lang="en-US" sz="1600" b="1">
              <a:solidFill>
                <a:schemeClr val="tx1"/>
              </a:solidFill>
            </a:endParaRPr>
          </a:p>
          <a:p>
            <a:pPr marL="101600" indent="0">
              <a:buNone/>
            </a:pPr>
            <a:endParaRPr lang="en-US" sz="1600" b="1">
              <a:solidFill>
                <a:schemeClr val="accent2"/>
              </a:solidFill>
            </a:endParaRPr>
          </a:p>
          <a:p>
            <a:pPr marL="101600" indent="0">
              <a:buNone/>
            </a:pPr>
            <a:r>
              <a:rPr lang="en-US" sz="1600" b="1">
                <a:solidFill>
                  <a:schemeClr val="accent2"/>
                </a:solidFill>
              </a:rPr>
              <a:t>System-wide Alignment:</a:t>
            </a:r>
            <a:r>
              <a:rPr lang="en-US" sz="1600">
                <a:solidFill>
                  <a:schemeClr val="accent2"/>
                </a:solidFill>
              </a:rPr>
              <a:t> </a:t>
            </a:r>
            <a:r>
              <a:rPr lang="en-US" sz="1600">
                <a:solidFill>
                  <a:schemeClr val="tx1"/>
                </a:solidFill>
              </a:rPr>
              <a:t>These plans align with and support other major system initiatives, such as Guided Pathways and the Vision 2030 goals.</a:t>
            </a:r>
            <a:endParaRPr lang="en-US" sz="1600" b="1">
              <a:solidFill>
                <a:schemeClr val="tx1"/>
              </a:solidFill>
            </a:endParaRPr>
          </a:p>
          <a:p>
            <a:pPr marL="101600" indent="0">
              <a:buNone/>
            </a:pPr>
            <a:endParaRPr lang="en-US" sz="1850">
              <a:solidFill>
                <a:schemeClr val="tx1"/>
              </a:solidFill>
            </a:endParaRPr>
          </a:p>
        </p:txBody>
      </p:sp>
      <p:sp>
        <p:nvSpPr>
          <p:cNvPr id="4" name="Slide Number Placeholder 3">
            <a:extLst>
              <a:ext uri="{FF2B5EF4-FFF2-40B4-BE49-F238E27FC236}">
                <a16:creationId xmlns:a16="http://schemas.microsoft.com/office/drawing/2014/main" id="{AF14A59C-49C5-54F4-8A6E-2B3EFBA59837}"/>
              </a:ext>
            </a:extLst>
          </p:cNvPr>
          <p:cNvSpPr>
            <a:spLocks noGrp="1"/>
          </p:cNvSpPr>
          <p:nvPr>
            <p:ph type="sldNum" idx="12"/>
          </p:nvPr>
        </p:nvSpPr>
        <p:spPr>
          <a:xfrm>
            <a:off x="11600873" y="6604000"/>
            <a:ext cx="591127" cy="25393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2</a:t>
            </a:fld>
            <a:endParaRPr lang="en"/>
          </a:p>
        </p:txBody>
      </p:sp>
    </p:spTree>
    <p:extLst>
      <p:ext uri="{BB962C8B-B14F-4D97-AF65-F5344CB8AC3E}">
        <p14:creationId xmlns:p14="http://schemas.microsoft.com/office/powerpoint/2010/main" val="3502386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1EBB999-23CB-9BFC-84F0-31BA2C78E5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928E70-2574-7112-5C5A-A7B2ECE152E2}"/>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Vision 2030 </a:t>
            </a:r>
          </a:p>
        </p:txBody>
      </p:sp>
      <p:sp>
        <p:nvSpPr>
          <p:cNvPr id="3" name="Text Placeholder 2">
            <a:extLst>
              <a:ext uri="{FF2B5EF4-FFF2-40B4-BE49-F238E27FC236}">
                <a16:creationId xmlns:a16="http://schemas.microsoft.com/office/drawing/2014/main" id="{026F222D-B21F-239F-3648-AFF3EF17C178}"/>
              </a:ext>
            </a:extLst>
          </p:cNvPr>
          <p:cNvSpPr>
            <a:spLocks noGrp="1"/>
          </p:cNvSpPr>
          <p:nvPr>
            <p:ph type="body" idx="1"/>
          </p:nvPr>
        </p:nvSpPr>
        <p:spPr>
          <a:xfrm>
            <a:off x="498339" y="1342292"/>
            <a:ext cx="11144129" cy="4543861"/>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indent="0">
              <a:buNone/>
            </a:pPr>
            <a:r>
              <a:rPr lang="en-US" sz="2000">
                <a:solidFill>
                  <a:schemeClr val="tx1"/>
                </a:solidFill>
                <a:latin typeface="Aptos Display"/>
                <a:ea typeface="Calibri"/>
                <a:cs typeface="Calibri"/>
              </a:rPr>
              <a:t>Vision 2030 is the California Community Colleges’ roadmap for the future. It’s a systemwide plan that sets bold goals for where we want to be by the year 2030. The focus is on equity, making sure every student, no matter their background, has the support and opportunities they need to succeed.</a:t>
            </a:r>
          </a:p>
          <a:p>
            <a:pPr marL="0" indent="0">
              <a:buNone/>
            </a:pPr>
            <a:endParaRPr lang="en-US" sz="2000">
              <a:solidFill>
                <a:schemeClr val="bg1"/>
              </a:solidFill>
              <a:latin typeface="Aptos Display"/>
              <a:ea typeface="Calibri"/>
              <a:cs typeface="Calibri"/>
            </a:endParaRPr>
          </a:p>
          <a:p>
            <a:pPr marL="0" indent="0">
              <a:buNone/>
            </a:pPr>
            <a:r>
              <a:rPr lang="en-US" sz="2000">
                <a:solidFill>
                  <a:schemeClr val="tx1"/>
                </a:solidFill>
                <a:latin typeface="Aptos Display"/>
                <a:ea typeface="Calibri"/>
                <a:cs typeface="Calibri"/>
              </a:rPr>
              <a:t>The plan has three main priorities:</a:t>
            </a:r>
            <a:endParaRPr lang="en-US">
              <a:solidFill>
                <a:schemeClr val="tx1"/>
              </a:solidFill>
            </a:endParaRPr>
          </a:p>
          <a:p>
            <a:pPr marL="171450" indent="-171450">
              <a:buFont typeface="Arial,Sans-Serif"/>
              <a:buChar char="•"/>
            </a:pPr>
            <a:r>
              <a:rPr lang="en-US" sz="2000" b="1">
                <a:solidFill>
                  <a:schemeClr val="accent1">
                    <a:lumMod val="76000"/>
                  </a:schemeClr>
                </a:solidFill>
                <a:latin typeface="Aptos Display"/>
                <a:ea typeface="Calibri"/>
                <a:cs typeface="Calibri"/>
              </a:rPr>
              <a:t>Equity in Access</a:t>
            </a:r>
            <a:r>
              <a:rPr lang="en-US" sz="2000">
                <a:solidFill>
                  <a:schemeClr val="accent1">
                    <a:lumMod val="76000"/>
                  </a:schemeClr>
                </a:solidFill>
                <a:latin typeface="Aptos Display"/>
                <a:ea typeface="Calibri"/>
                <a:cs typeface="Calibri"/>
              </a:rPr>
              <a:t>: </a:t>
            </a:r>
            <a:r>
              <a:rPr lang="en-US" sz="2000">
                <a:solidFill>
                  <a:schemeClr val="tx1"/>
                </a:solidFill>
                <a:latin typeface="Aptos Display"/>
                <a:ea typeface="Calibri"/>
                <a:cs typeface="Calibri"/>
              </a:rPr>
              <a:t>Bringing college to students by expanding outreach, dual enrollment in high schools, online and flexible classes, and creating more pathways for students who may not have thought college was possible.</a:t>
            </a:r>
          </a:p>
          <a:p>
            <a:pPr marL="171450" indent="-171450">
              <a:buFont typeface="Arial,Sans-Serif"/>
              <a:buChar char="•"/>
            </a:pPr>
            <a:endParaRPr lang="en-US" sz="2000">
              <a:solidFill>
                <a:schemeClr val="bg1"/>
              </a:solidFill>
              <a:latin typeface="Aptos Display"/>
              <a:ea typeface="Calibri"/>
              <a:cs typeface="Calibri"/>
            </a:endParaRPr>
          </a:p>
          <a:p>
            <a:pPr marL="171450" indent="-171450">
              <a:buFont typeface="Arial,Sans-Serif"/>
              <a:buChar char="•"/>
            </a:pPr>
            <a:r>
              <a:rPr lang="en-US" sz="2000" b="1">
                <a:solidFill>
                  <a:schemeClr val="accent1">
                    <a:lumMod val="76000"/>
                  </a:schemeClr>
                </a:solidFill>
                <a:latin typeface="Aptos Display"/>
                <a:ea typeface="Calibri"/>
                <a:cs typeface="Calibri"/>
              </a:rPr>
              <a:t>Equity in Success</a:t>
            </a:r>
            <a:r>
              <a:rPr lang="en-US" sz="2000">
                <a:solidFill>
                  <a:schemeClr val="accent1">
                    <a:lumMod val="76000"/>
                  </a:schemeClr>
                </a:solidFill>
                <a:latin typeface="Aptos Display"/>
                <a:ea typeface="Calibri"/>
                <a:cs typeface="Calibri"/>
              </a:rPr>
              <a:t>: </a:t>
            </a:r>
            <a:r>
              <a:rPr lang="en-US" sz="2000">
                <a:solidFill>
                  <a:schemeClr val="tx1"/>
                </a:solidFill>
                <a:latin typeface="Aptos Display"/>
                <a:ea typeface="Calibri"/>
                <a:cs typeface="Calibri"/>
              </a:rPr>
              <a:t>By 2030, the goal is to increase completions of degrees and certificates by 30%, boost transfer rates to CSU, UC, and private universities by 30%, and raise the number of students earning living-wage jobs after college by 10 percentage points.</a:t>
            </a:r>
          </a:p>
          <a:p>
            <a:pPr marL="171450" indent="-171450">
              <a:buFont typeface="Arial,Sans-Serif"/>
              <a:buChar char="•"/>
            </a:pPr>
            <a:endParaRPr lang="en-US" sz="2000">
              <a:solidFill>
                <a:schemeClr val="bg1"/>
              </a:solidFill>
              <a:latin typeface="Aptos Display"/>
              <a:ea typeface="Calibri"/>
              <a:cs typeface="Calibri"/>
            </a:endParaRPr>
          </a:p>
          <a:p>
            <a:pPr marL="171450" indent="-171450">
              <a:buFont typeface="Arial,Sans-Serif"/>
              <a:buChar char="•"/>
            </a:pPr>
            <a:r>
              <a:rPr lang="en-US" sz="2000" b="1">
                <a:solidFill>
                  <a:schemeClr val="accent1">
                    <a:lumMod val="76000"/>
                  </a:schemeClr>
                </a:solidFill>
                <a:latin typeface="Aptos Display"/>
                <a:ea typeface="Calibri"/>
                <a:cs typeface="Calibri"/>
              </a:rPr>
              <a:t>Equity in Support</a:t>
            </a:r>
            <a:r>
              <a:rPr lang="en-US" sz="2000">
                <a:solidFill>
                  <a:schemeClr val="accent1">
                    <a:lumMod val="76000"/>
                  </a:schemeClr>
                </a:solidFill>
                <a:latin typeface="Aptos Display"/>
                <a:ea typeface="Calibri"/>
                <a:cs typeface="Calibri"/>
              </a:rPr>
              <a:t>: </a:t>
            </a:r>
            <a:r>
              <a:rPr lang="en-US" sz="2000">
                <a:solidFill>
                  <a:schemeClr val="tx1"/>
                </a:solidFill>
                <a:latin typeface="Aptos Display"/>
                <a:ea typeface="Calibri"/>
                <a:cs typeface="Calibri"/>
              </a:rPr>
              <a:t>Shifting the system so students don’t have to chase down help — instead, support like financial aid, tutoring, academic counseling, and guidance comes to you in proactive ways.</a:t>
            </a:r>
            <a:endParaRPr lang="en-US" sz="2000">
              <a:solidFill>
                <a:schemeClr val="tx1"/>
              </a:solidFill>
              <a:latin typeface="Aptos Display"/>
            </a:endParaRPr>
          </a:p>
        </p:txBody>
      </p:sp>
      <p:sp>
        <p:nvSpPr>
          <p:cNvPr id="4" name="Slide Number Placeholder 3">
            <a:extLst>
              <a:ext uri="{FF2B5EF4-FFF2-40B4-BE49-F238E27FC236}">
                <a16:creationId xmlns:a16="http://schemas.microsoft.com/office/drawing/2014/main" id="{CC554EE0-6144-FD6F-47BD-33A10E4578AD}"/>
              </a:ext>
            </a:extLst>
          </p:cNvPr>
          <p:cNvSpPr>
            <a:spLocks noGrp="1"/>
          </p:cNvSpPr>
          <p:nvPr>
            <p:ph type="sldNum" idx="12"/>
          </p:nvPr>
        </p:nvSpPr>
        <p:spPr>
          <a:xfrm>
            <a:off x="11647054" y="6594764"/>
            <a:ext cx="544945" cy="263169"/>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20</a:t>
            </a:fld>
            <a:endParaRPr lang="en"/>
          </a:p>
        </p:txBody>
      </p:sp>
    </p:spTree>
    <p:extLst>
      <p:ext uri="{BB962C8B-B14F-4D97-AF65-F5344CB8AC3E}">
        <p14:creationId xmlns:p14="http://schemas.microsoft.com/office/powerpoint/2010/main" val="1433072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EC0A56E-03CD-8C0D-ACAC-539E27DDE2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993E7A-9F76-983B-0B05-1ACDFA2B523C}"/>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SEA Plan Road Show Schedule</a:t>
            </a:r>
          </a:p>
        </p:txBody>
      </p:sp>
      <p:sp>
        <p:nvSpPr>
          <p:cNvPr id="3" name="Text Placeholder 2">
            <a:extLst>
              <a:ext uri="{FF2B5EF4-FFF2-40B4-BE49-F238E27FC236}">
                <a16:creationId xmlns:a16="http://schemas.microsoft.com/office/drawing/2014/main" id="{690E9EDE-97EA-1508-E1EA-8D07FBB6E7CD}"/>
              </a:ext>
            </a:extLst>
          </p:cNvPr>
          <p:cNvSpPr>
            <a:spLocks noGrp="1"/>
          </p:cNvSpPr>
          <p:nvPr>
            <p:ph type="body" idx="1"/>
          </p:nvPr>
        </p:nvSpPr>
        <p:spPr>
          <a:xfrm>
            <a:off x="156616" y="1611780"/>
            <a:ext cx="11606656" cy="5247998"/>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608965" indent="-507365">
              <a:buNone/>
            </a:pPr>
            <a:r>
              <a:rPr lang="en-US" sz="1800">
                <a:solidFill>
                  <a:schemeClr val="tx1"/>
                </a:solidFill>
                <a:latin typeface="Aptos Display"/>
                <a:ea typeface="Calibri"/>
              </a:rPr>
              <a:t>•</a:t>
            </a:r>
            <a:r>
              <a:rPr lang="en-US" sz="1400">
                <a:solidFill>
                  <a:schemeClr val="tx1"/>
                </a:solidFill>
                <a:ea typeface="Calibri"/>
              </a:rPr>
              <a:t>           </a:t>
            </a:r>
            <a:r>
              <a:rPr lang="en-US" sz="1800" b="1" strike="sngStrike">
                <a:solidFill>
                  <a:schemeClr val="tx1"/>
                </a:solidFill>
                <a:latin typeface="Aptos Display"/>
                <a:ea typeface="Calibri"/>
              </a:rPr>
              <a:t>Students:</a:t>
            </a:r>
            <a:r>
              <a:rPr lang="en-US" sz="1800" strike="sngStrike">
                <a:solidFill>
                  <a:schemeClr val="tx1"/>
                </a:solidFill>
                <a:latin typeface="Aptos Display"/>
                <a:ea typeface="Calibri"/>
              </a:rPr>
              <a:t> ASG Executive Branch: Monday, September 8 </a:t>
            </a:r>
            <a:r>
              <a:rPr lang="en-US" sz="1800">
                <a:solidFill>
                  <a:schemeClr val="tx1"/>
                </a:solidFill>
                <a:latin typeface="Aptos Display"/>
                <a:ea typeface="Calibri"/>
              </a:rPr>
              <a:t>and </a:t>
            </a:r>
            <a:r>
              <a:rPr lang="en-US" sz="1800" b="1">
                <a:solidFill>
                  <a:schemeClr val="tx1"/>
                </a:solidFill>
                <a:latin typeface="Aptos Display"/>
                <a:ea typeface="Calibri"/>
              </a:rPr>
              <a:t>ICC: </a:t>
            </a:r>
            <a:r>
              <a:rPr lang="en-US" sz="1800">
                <a:solidFill>
                  <a:schemeClr val="accent2"/>
                </a:solidFill>
                <a:latin typeface="Aptos Display"/>
                <a:ea typeface="Calibri"/>
              </a:rPr>
              <a:t>Wednesday, September 24 </a:t>
            </a:r>
            <a:endParaRPr lang="en-US" sz="1800">
              <a:solidFill>
                <a:schemeClr val="accent2"/>
              </a:solidFill>
              <a:latin typeface="Aptos Display"/>
            </a:endParaRPr>
          </a:p>
          <a:p>
            <a:pPr marL="608965" indent="-507365">
              <a:buNone/>
            </a:pPr>
            <a:endParaRPr lang="en-US" sz="1800">
              <a:latin typeface="Aptos Display"/>
            </a:endParaRPr>
          </a:p>
          <a:p>
            <a:pPr marL="608965" indent="-507365">
              <a:buNone/>
            </a:pPr>
            <a:r>
              <a:rPr lang="en-US" sz="1800">
                <a:solidFill>
                  <a:schemeClr val="tx1"/>
                </a:solidFill>
                <a:latin typeface="Aptos Display"/>
                <a:ea typeface="Calibri"/>
              </a:rPr>
              <a:t>•   </a:t>
            </a:r>
            <a:r>
              <a:rPr lang="en-US" sz="1800">
                <a:solidFill>
                  <a:schemeClr val="bg1"/>
                </a:solidFill>
                <a:latin typeface="Aptos Display"/>
                <a:ea typeface="Calibri"/>
              </a:rPr>
              <a:t>         </a:t>
            </a:r>
            <a:r>
              <a:rPr lang="en-US" sz="1800">
                <a:solidFill>
                  <a:schemeClr val="tx1"/>
                </a:solidFill>
                <a:latin typeface="Aptos Display"/>
                <a:ea typeface="Calibri"/>
              </a:rPr>
              <a:t>  </a:t>
            </a:r>
            <a:r>
              <a:rPr lang="en-US" sz="1800" b="1" strike="sngStrike">
                <a:solidFill>
                  <a:schemeClr val="tx1"/>
                </a:solidFill>
                <a:latin typeface="Aptos Display"/>
                <a:ea typeface="Calibri"/>
              </a:rPr>
              <a:t>SEAP Committee:</a:t>
            </a:r>
            <a:r>
              <a:rPr lang="en-US" sz="1800" strike="sngStrike">
                <a:solidFill>
                  <a:schemeClr val="bg1"/>
                </a:solidFill>
                <a:latin typeface="Aptos Display"/>
                <a:ea typeface="Calibri"/>
              </a:rPr>
              <a:t> </a:t>
            </a:r>
            <a:r>
              <a:rPr lang="en-US" sz="1800" strike="sngStrike">
                <a:solidFill>
                  <a:schemeClr val="accent2"/>
                </a:solidFill>
                <a:latin typeface="Aptos Display"/>
                <a:ea typeface="Calibri"/>
              </a:rPr>
              <a:t>Thursday, September 11</a:t>
            </a:r>
          </a:p>
          <a:p>
            <a:pPr marL="608965" indent="-507365">
              <a:buNone/>
            </a:pPr>
            <a:endParaRPr lang="en-US" sz="1800">
              <a:solidFill>
                <a:schemeClr val="bg1"/>
              </a:solidFill>
              <a:latin typeface="Aptos Display"/>
              <a:ea typeface="Calibri"/>
            </a:endParaRPr>
          </a:p>
          <a:p>
            <a:pPr marL="608965" indent="-507365">
              <a:buNone/>
            </a:pPr>
            <a:r>
              <a:rPr lang="en-US" sz="1800">
                <a:solidFill>
                  <a:schemeClr val="tx1"/>
                </a:solidFill>
                <a:latin typeface="Aptos Display"/>
                <a:ea typeface="Calibri"/>
              </a:rPr>
              <a:t>•      </a:t>
            </a:r>
            <a:r>
              <a:rPr lang="en-US" sz="1800">
                <a:solidFill>
                  <a:schemeClr val="bg1"/>
                </a:solidFill>
                <a:latin typeface="Aptos Display"/>
                <a:ea typeface="Calibri"/>
              </a:rPr>
              <a:t>        </a:t>
            </a:r>
            <a:r>
              <a:rPr lang="en-US" sz="1800" b="1" strike="sngStrike">
                <a:solidFill>
                  <a:schemeClr val="tx1"/>
                </a:solidFill>
                <a:latin typeface="Aptos Display"/>
                <a:ea typeface="Calibri"/>
              </a:rPr>
              <a:t>Enrollment Management:</a:t>
            </a:r>
            <a:r>
              <a:rPr lang="en-US" sz="1800" strike="sngStrike">
                <a:solidFill>
                  <a:schemeClr val="bg1"/>
                </a:solidFill>
                <a:latin typeface="Aptos Display"/>
                <a:ea typeface="Calibri"/>
              </a:rPr>
              <a:t> </a:t>
            </a:r>
            <a:r>
              <a:rPr lang="en-US" sz="1800" strike="sngStrike">
                <a:solidFill>
                  <a:schemeClr val="accent2"/>
                </a:solidFill>
                <a:latin typeface="Aptos Display"/>
                <a:ea typeface="Calibri"/>
              </a:rPr>
              <a:t>Tuesday, September 16</a:t>
            </a:r>
            <a:endParaRPr lang="en-US" sz="1800" b="1" i="1" strike="sngStrike">
              <a:solidFill>
                <a:schemeClr val="accent2"/>
              </a:solidFill>
              <a:latin typeface="Aptos Display"/>
              <a:ea typeface="Calibri"/>
            </a:endParaRPr>
          </a:p>
          <a:p>
            <a:pPr marL="608965" indent="-507365">
              <a:buNone/>
            </a:pPr>
            <a:endParaRPr lang="en-US" sz="1800">
              <a:solidFill>
                <a:schemeClr val="accent2"/>
              </a:solidFill>
              <a:latin typeface="Aptos Display"/>
              <a:ea typeface="Calibri"/>
            </a:endParaRPr>
          </a:p>
          <a:p>
            <a:pPr marL="608965" indent="-507365">
              <a:buNone/>
            </a:pPr>
            <a:r>
              <a:rPr lang="en-US" sz="1800">
                <a:solidFill>
                  <a:schemeClr val="tx1"/>
                </a:solidFill>
                <a:latin typeface="Aptos Display"/>
                <a:ea typeface="Calibri"/>
              </a:rPr>
              <a:t>•   </a:t>
            </a:r>
            <a:r>
              <a:rPr lang="en-US" sz="1800">
                <a:solidFill>
                  <a:schemeClr val="bg1"/>
                </a:solidFill>
                <a:latin typeface="Aptos Display"/>
                <a:ea typeface="Calibri"/>
              </a:rPr>
              <a:t>           </a:t>
            </a:r>
            <a:r>
              <a:rPr lang="en-US" sz="1800" b="1" strike="sngStrike">
                <a:solidFill>
                  <a:schemeClr val="tx1"/>
                </a:solidFill>
                <a:latin typeface="Aptos Display"/>
                <a:ea typeface="Calibri"/>
              </a:rPr>
              <a:t>School of Continuing Education Leadership:</a:t>
            </a:r>
            <a:r>
              <a:rPr lang="en-US" sz="1800" strike="sngStrike">
                <a:solidFill>
                  <a:schemeClr val="tx1"/>
                </a:solidFill>
                <a:latin typeface="Aptos Display"/>
                <a:ea typeface="Calibri"/>
              </a:rPr>
              <a:t> </a:t>
            </a:r>
            <a:r>
              <a:rPr lang="en-US" sz="1800" strike="sngStrike">
                <a:solidFill>
                  <a:schemeClr val="accent2"/>
                </a:solidFill>
                <a:latin typeface="Aptos Display"/>
                <a:ea typeface="Calibri"/>
              </a:rPr>
              <a:t>Thursday, September 18  </a:t>
            </a:r>
            <a:endParaRPr lang="en-US" strike="sngStrike">
              <a:solidFill>
                <a:schemeClr val="accent2"/>
              </a:solidFill>
              <a:ea typeface="Calibri"/>
            </a:endParaRPr>
          </a:p>
          <a:p>
            <a:pPr marL="608965" indent="-507365">
              <a:buNone/>
            </a:pPr>
            <a:r>
              <a:rPr lang="en-US" sz="1800">
                <a:solidFill>
                  <a:schemeClr val="accent2"/>
                </a:solidFill>
                <a:latin typeface="Aptos Display"/>
                <a:ea typeface="Calibri"/>
              </a:rPr>
              <a:t>  </a:t>
            </a:r>
            <a:endParaRPr lang="en-US" sz="1850">
              <a:solidFill>
                <a:schemeClr val="accent2"/>
              </a:solidFill>
            </a:endParaRPr>
          </a:p>
          <a:p>
            <a:pPr marL="608965" indent="-507365">
              <a:buNone/>
            </a:pPr>
            <a:r>
              <a:rPr lang="en-US" sz="1800">
                <a:solidFill>
                  <a:schemeClr val="tx1"/>
                </a:solidFill>
                <a:latin typeface="Aptos Display"/>
                <a:ea typeface="Calibri"/>
              </a:rPr>
              <a:t>•     </a:t>
            </a:r>
            <a:r>
              <a:rPr lang="en-US" sz="1800">
                <a:solidFill>
                  <a:schemeClr val="bg1"/>
                </a:solidFill>
                <a:latin typeface="Aptos Display"/>
                <a:ea typeface="Calibri"/>
              </a:rPr>
              <a:t>        </a:t>
            </a:r>
            <a:r>
              <a:rPr lang="en-US" sz="1800">
                <a:solidFill>
                  <a:schemeClr val="tx1"/>
                </a:solidFill>
                <a:latin typeface="Aptos Display"/>
                <a:ea typeface="Calibri"/>
              </a:rPr>
              <a:t> </a:t>
            </a:r>
            <a:r>
              <a:rPr lang="en-US" sz="1800" b="1">
                <a:solidFill>
                  <a:schemeClr val="tx1"/>
                </a:solidFill>
                <a:latin typeface="Aptos Display"/>
                <a:ea typeface="Calibri"/>
              </a:rPr>
              <a:t>Academic Senate:</a:t>
            </a:r>
            <a:r>
              <a:rPr lang="en-US" sz="1800">
                <a:solidFill>
                  <a:schemeClr val="tx1"/>
                </a:solidFill>
                <a:latin typeface="Aptos Display"/>
                <a:ea typeface="Calibri"/>
              </a:rPr>
              <a:t> 1st Read –</a:t>
            </a:r>
            <a:r>
              <a:rPr lang="en-US" sz="1800">
                <a:solidFill>
                  <a:schemeClr val="bg1"/>
                </a:solidFill>
                <a:latin typeface="Aptos Display"/>
                <a:ea typeface="Calibri"/>
              </a:rPr>
              <a:t> </a:t>
            </a:r>
            <a:r>
              <a:rPr lang="en-US" sz="1800">
                <a:solidFill>
                  <a:schemeClr val="accent2"/>
                </a:solidFill>
                <a:latin typeface="Aptos Display"/>
                <a:ea typeface="Calibri"/>
              </a:rPr>
              <a:t>Tuesday, September 23</a:t>
            </a:r>
            <a:r>
              <a:rPr lang="en-US" sz="1800">
                <a:solidFill>
                  <a:schemeClr val="tx1"/>
                </a:solidFill>
                <a:latin typeface="Aptos Display"/>
                <a:ea typeface="Calibri"/>
              </a:rPr>
              <a:t>; 2nd Read –</a:t>
            </a:r>
            <a:r>
              <a:rPr lang="en-US" sz="1800">
                <a:solidFill>
                  <a:schemeClr val="accent2"/>
                </a:solidFill>
                <a:latin typeface="Aptos Display"/>
                <a:ea typeface="Calibri"/>
              </a:rPr>
              <a:t>Tuesday, October 14</a:t>
            </a:r>
            <a:r>
              <a:rPr lang="en-US" sz="1800" baseline="30000">
                <a:solidFill>
                  <a:schemeClr val="accent2"/>
                </a:solidFill>
                <a:latin typeface="Aptos Display"/>
                <a:ea typeface="Calibri"/>
              </a:rPr>
              <a:t>th</a:t>
            </a:r>
            <a:r>
              <a:rPr lang="en-US" sz="1800">
                <a:solidFill>
                  <a:schemeClr val="accent2"/>
                </a:solidFill>
                <a:latin typeface="Aptos Display"/>
                <a:ea typeface="Calibri"/>
              </a:rPr>
              <a:t> </a:t>
            </a:r>
          </a:p>
          <a:p>
            <a:pPr marL="608965" indent="-507365">
              <a:buNone/>
            </a:pPr>
            <a:endParaRPr lang="en-US" sz="1800">
              <a:solidFill>
                <a:schemeClr val="bg1"/>
              </a:solidFill>
              <a:latin typeface="Aptos Display"/>
              <a:ea typeface="Calibri"/>
            </a:endParaRPr>
          </a:p>
          <a:p>
            <a:pPr marL="608965" indent="-507365">
              <a:buNone/>
            </a:pPr>
            <a:r>
              <a:rPr lang="en-US" sz="1800">
                <a:solidFill>
                  <a:schemeClr val="tx1"/>
                </a:solidFill>
                <a:latin typeface="Aptos Display"/>
                <a:ea typeface="Calibri"/>
              </a:rPr>
              <a:t>•   </a:t>
            </a:r>
            <a:r>
              <a:rPr lang="en-US" sz="1800">
                <a:solidFill>
                  <a:schemeClr val="bg1"/>
                </a:solidFill>
                <a:latin typeface="Aptos Display"/>
                <a:ea typeface="Calibri"/>
              </a:rPr>
              <a:t>          </a:t>
            </a:r>
            <a:r>
              <a:rPr lang="en-US" sz="1800">
                <a:solidFill>
                  <a:schemeClr val="tx1"/>
                </a:solidFill>
                <a:latin typeface="Aptos Display"/>
                <a:ea typeface="Calibri"/>
              </a:rPr>
              <a:t> </a:t>
            </a:r>
            <a:r>
              <a:rPr lang="en-US" sz="1800" b="1">
                <a:solidFill>
                  <a:schemeClr val="tx1"/>
                </a:solidFill>
                <a:latin typeface="Aptos Display"/>
                <a:ea typeface="Calibri"/>
              </a:rPr>
              <a:t>Guided Pathways Steering Committee:</a:t>
            </a:r>
            <a:r>
              <a:rPr lang="en-US" sz="1800">
                <a:solidFill>
                  <a:schemeClr val="tx1"/>
                </a:solidFill>
                <a:latin typeface="Aptos Display"/>
                <a:ea typeface="Calibri"/>
              </a:rPr>
              <a:t> </a:t>
            </a:r>
            <a:r>
              <a:rPr lang="en-US" sz="1800">
                <a:solidFill>
                  <a:schemeClr val="accent2"/>
                </a:solidFill>
                <a:latin typeface="Aptos Display"/>
                <a:ea typeface="Calibri"/>
              </a:rPr>
              <a:t>Wednesday, October 1</a:t>
            </a:r>
            <a:endParaRPr lang="en-US" sz="1800">
              <a:solidFill>
                <a:schemeClr val="accent2"/>
              </a:solidFill>
              <a:latin typeface="Aptos Display"/>
            </a:endParaRPr>
          </a:p>
          <a:p>
            <a:pPr marL="608965" indent="-507365">
              <a:buNone/>
            </a:pPr>
            <a:endParaRPr lang="en-US" sz="1800">
              <a:solidFill>
                <a:schemeClr val="bg1"/>
              </a:solidFill>
              <a:latin typeface="Aptos Display"/>
              <a:ea typeface="Calibri"/>
            </a:endParaRPr>
          </a:p>
          <a:p>
            <a:pPr marL="608965" indent="-507365">
              <a:buNone/>
            </a:pPr>
            <a:r>
              <a:rPr lang="en-US" sz="1800">
                <a:solidFill>
                  <a:schemeClr val="tx1"/>
                </a:solidFill>
                <a:latin typeface="Aptos Display"/>
                <a:ea typeface="Calibri"/>
              </a:rPr>
              <a:t>•      </a:t>
            </a:r>
            <a:r>
              <a:rPr lang="en-US" sz="1800">
                <a:solidFill>
                  <a:schemeClr val="bg1"/>
                </a:solidFill>
                <a:latin typeface="Aptos Display"/>
                <a:ea typeface="Calibri"/>
              </a:rPr>
              <a:t>       </a:t>
            </a:r>
            <a:r>
              <a:rPr lang="en-US" sz="1800">
                <a:solidFill>
                  <a:schemeClr val="tx1"/>
                </a:solidFill>
                <a:latin typeface="Aptos Display"/>
                <a:ea typeface="Calibri"/>
              </a:rPr>
              <a:t> </a:t>
            </a:r>
            <a:r>
              <a:rPr lang="en-US" sz="1800" b="1">
                <a:solidFill>
                  <a:schemeClr val="tx1"/>
                </a:solidFill>
                <a:latin typeface="Aptos Display"/>
                <a:ea typeface="Calibri"/>
              </a:rPr>
              <a:t>College Council:</a:t>
            </a:r>
            <a:r>
              <a:rPr lang="en-US" sz="1800">
                <a:solidFill>
                  <a:schemeClr val="tx1"/>
                </a:solidFill>
                <a:latin typeface="Aptos Display"/>
                <a:ea typeface="Calibri"/>
              </a:rPr>
              <a:t> 1st Read –</a:t>
            </a:r>
            <a:r>
              <a:rPr lang="en-US" sz="1800">
                <a:solidFill>
                  <a:schemeClr val="bg1"/>
                </a:solidFill>
                <a:latin typeface="Aptos Display"/>
                <a:ea typeface="Calibri"/>
              </a:rPr>
              <a:t> </a:t>
            </a:r>
            <a:r>
              <a:rPr lang="en-US" sz="1800">
                <a:solidFill>
                  <a:schemeClr val="accent2"/>
                </a:solidFill>
                <a:latin typeface="Aptos Display"/>
                <a:ea typeface="Calibri"/>
              </a:rPr>
              <a:t>Wednesday, October 8</a:t>
            </a:r>
            <a:r>
              <a:rPr lang="en-US" sz="1800">
                <a:solidFill>
                  <a:schemeClr val="tx1"/>
                </a:solidFill>
                <a:latin typeface="Aptos Display"/>
                <a:ea typeface="Calibri"/>
              </a:rPr>
              <a:t>;  2nd Read –</a:t>
            </a:r>
            <a:r>
              <a:rPr lang="en-US" sz="1800">
                <a:solidFill>
                  <a:schemeClr val="bg1"/>
                </a:solidFill>
                <a:latin typeface="Aptos Display"/>
                <a:ea typeface="Calibri"/>
              </a:rPr>
              <a:t> </a:t>
            </a:r>
            <a:r>
              <a:rPr lang="en-US" sz="1800">
                <a:solidFill>
                  <a:schemeClr val="accent2"/>
                </a:solidFill>
                <a:latin typeface="Aptos Display"/>
                <a:ea typeface="Calibri"/>
              </a:rPr>
              <a:t>Wednesday, October 22</a:t>
            </a:r>
            <a:endParaRPr lang="en-US" sz="1800" i="1">
              <a:solidFill>
                <a:schemeClr val="accent2"/>
              </a:solidFill>
              <a:latin typeface="Aptos Display"/>
              <a:ea typeface="Calibri"/>
            </a:endParaRPr>
          </a:p>
          <a:p>
            <a:pPr marL="608965" indent="-507365">
              <a:buNone/>
            </a:pPr>
            <a:endParaRPr lang="en-US" sz="1800">
              <a:latin typeface="Aptos Display"/>
              <a:ea typeface="Calibri"/>
            </a:endParaRPr>
          </a:p>
          <a:p>
            <a:pPr marL="0" indent="0">
              <a:buNone/>
            </a:pPr>
            <a:r>
              <a:rPr lang="en-US" sz="1800">
                <a:solidFill>
                  <a:schemeClr val="tx1"/>
                </a:solidFill>
                <a:latin typeface="Aptos Display"/>
                <a:ea typeface="Calibri"/>
              </a:rPr>
              <a:t>  •       </a:t>
            </a:r>
            <a:r>
              <a:rPr lang="en-US" sz="1800">
                <a:solidFill>
                  <a:schemeClr val="bg1"/>
                </a:solidFill>
                <a:latin typeface="Aptos Display"/>
                <a:ea typeface="Calibri"/>
              </a:rPr>
              <a:t>      </a:t>
            </a:r>
            <a:r>
              <a:rPr lang="en-US" sz="1800">
                <a:solidFill>
                  <a:schemeClr val="tx1"/>
                </a:solidFill>
                <a:latin typeface="Aptos Display"/>
                <a:ea typeface="Calibri"/>
              </a:rPr>
              <a:t> </a:t>
            </a:r>
            <a:r>
              <a:rPr lang="en-US" sz="1800" b="1" i="1">
                <a:solidFill>
                  <a:schemeClr val="tx1"/>
                </a:solidFill>
                <a:latin typeface="Aptos Display"/>
                <a:ea typeface="Calibri"/>
              </a:rPr>
              <a:t>RSCCD Board of Trustees:</a:t>
            </a:r>
            <a:r>
              <a:rPr lang="en-US" sz="1800" i="1">
                <a:solidFill>
                  <a:schemeClr val="bg1"/>
                </a:solidFill>
                <a:latin typeface="Aptos Display"/>
                <a:ea typeface="Calibri"/>
              </a:rPr>
              <a:t> </a:t>
            </a:r>
            <a:r>
              <a:rPr lang="en-US" sz="1800" i="1">
                <a:solidFill>
                  <a:schemeClr val="accent2"/>
                </a:solidFill>
                <a:latin typeface="Aptos Display"/>
                <a:ea typeface="Calibri"/>
              </a:rPr>
              <a:t>Monday, November 10—</a:t>
            </a:r>
            <a:r>
              <a:rPr lang="en-US" sz="1800" i="1">
                <a:solidFill>
                  <a:schemeClr val="tx1"/>
                </a:solidFill>
                <a:latin typeface="Aptos Display"/>
                <a:ea typeface="Calibri"/>
              </a:rPr>
              <a:t>submit for approval only; no presentation</a:t>
            </a:r>
            <a:endParaRPr lang="en-US" sz="1800">
              <a:solidFill>
                <a:schemeClr val="tx1"/>
              </a:solidFill>
              <a:latin typeface="Aptos Display"/>
            </a:endParaRPr>
          </a:p>
        </p:txBody>
      </p:sp>
      <p:sp>
        <p:nvSpPr>
          <p:cNvPr id="4" name="Slide Number Placeholder 3">
            <a:extLst>
              <a:ext uri="{FF2B5EF4-FFF2-40B4-BE49-F238E27FC236}">
                <a16:creationId xmlns:a16="http://schemas.microsoft.com/office/drawing/2014/main" id="{1E8D9509-587E-5F59-09F7-2611B395FA62}"/>
              </a:ext>
            </a:extLst>
          </p:cNvPr>
          <p:cNvSpPr>
            <a:spLocks noGrp="1"/>
          </p:cNvSpPr>
          <p:nvPr>
            <p:ph type="sldNum" idx="12"/>
          </p:nvPr>
        </p:nvSpPr>
        <p:spPr>
          <a:xfrm>
            <a:off x="11647054" y="6594764"/>
            <a:ext cx="544945" cy="263169"/>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21</a:t>
            </a:fld>
            <a:endParaRPr lang="en"/>
          </a:p>
        </p:txBody>
      </p:sp>
    </p:spTree>
    <p:extLst>
      <p:ext uri="{BB962C8B-B14F-4D97-AF65-F5344CB8AC3E}">
        <p14:creationId xmlns:p14="http://schemas.microsoft.com/office/powerpoint/2010/main" val="653271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93"/>
        <p:cNvGrpSpPr/>
        <p:nvPr/>
      </p:nvGrpSpPr>
      <p:grpSpPr>
        <a:xfrm>
          <a:off x="0" y="0"/>
          <a:ext cx="0" cy="0"/>
          <a:chOff x="0" y="0"/>
          <a:chExt cx="0" cy="0"/>
        </a:xfrm>
      </p:grpSpPr>
      <p:cxnSp>
        <p:nvCxnSpPr>
          <p:cNvPr id="417" name="Google Shape;417;p40"/>
          <p:cNvCxnSpPr/>
          <p:nvPr/>
        </p:nvCxnSpPr>
        <p:spPr>
          <a:xfrm flipH="1" flipV="1">
            <a:off x="8148007" y="2207543"/>
            <a:ext cx="4554" cy="1208795"/>
          </a:xfrm>
          <a:prstGeom prst="straightConnector1">
            <a:avLst/>
          </a:prstGeom>
          <a:ln>
            <a:headEnd type="oval" w="med" len="med"/>
            <a:tailEnd type="oval" w="med" len="med"/>
          </a:ln>
        </p:spPr>
        <p:style>
          <a:lnRef idx="1">
            <a:schemeClr val="dk1"/>
          </a:lnRef>
          <a:fillRef idx="0">
            <a:schemeClr val="dk1"/>
          </a:fillRef>
          <a:effectRef idx="0">
            <a:schemeClr val="dk1"/>
          </a:effectRef>
          <a:fontRef idx="minor">
            <a:schemeClr val="tx1"/>
          </a:fontRef>
        </p:style>
      </p:cxnSp>
      <p:cxnSp>
        <p:nvCxnSpPr>
          <p:cNvPr id="429" name="Google Shape;429;p40"/>
          <p:cNvCxnSpPr/>
          <p:nvPr/>
        </p:nvCxnSpPr>
        <p:spPr>
          <a:xfrm flipV="1">
            <a:off x="1329489" y="2581825"/>
            <a:ext cx="2431" cy="840361"/>
          </a:xfrm>
          <a:prstGeom prst="straightConnector1">
            <a:avLst/>
          </a:prstGeom>
          <a:ln>
            <a:headEnd type="oval" w="med" len="med"/>
            <a:tailEnd type="oval" w="med" len="med"/>
          </a:ln>
        </p:spPr>
        <p:style>
          <a:lnRef idx="1">
            <a:schemeClr val="dk1"/>
          </a:lnRef>
          <a:fillRef idx="0">
            <a:schemeClr val="dk1"/>
          </a:fillRef>
          <a:effectRef idx="0">
            <a:schemeClr val="dk1"/>
          </a:effectRef>
          <a:fontRef idx="minor">
            <a:schemeClr val="tx1"/>
          </a:fontRef>
        </p:style>
      </p:cxnSp>
      <p:cxnSp>
        <p:nvCxnSpPr>
          <p:cNvPr id="427" name="Google Shape;427;p40"/>
          <p:cNvCxnSpPr/>
          <p:nvPr/>
        </p:nvCxnSpPr>
        <p:spPr>
          <a:xfrm flipV="1">
            <a:off x="5908640" y="2577858"/>
            <a:ext cx="5506" cy="870876"/>
          </a:xfrm>
          <a:prstGeom prst="straightConnector1">
            <a:avLst/>
          </a:prstGeom>
          <a:ln>
            <a:headEnd type="oval" w="med" len="med"/>
            <a:tailEnd type="oval" w="med" len="med"/>
          </a:ln>
        </p:spPr>
        <p:style>
          <a:lnRef idx="1">
            <a:schemeClr val="dk1"/>
          </a:lnRef>
          <a:fillRef idx="0">
            <a:schemeClr val="dk1"/>
          </a:fillRef>
          <a:effectRef idx="0">
            <a:schemeClr val="dk1"/>
          </a:effectRef>
          <a:fontRef idx="minor">
            <a:schemeClr val="tx1"/>
          </a:fontRef>
        </p:style>
      </p:cxnSp>
      <p:sp>
        <p:nvSpPr>
          <p:cNvPr id="394" name="Google Shape;394;p40"/>
          <p:cNvSpPr txBox="1">
            <a:spLocks noGrp="1"/>
          </p:cNvSpPr>
          <p:nvPr>
            <p:ph type="title"/>
          </p:nvPr>
        </p:nvSpPr>
        <p:spPr>
          <a:xfrm>
            <a:off x="594257" y="294928"/>
            <a:ext cx="10273089" cy="732800"/>
          </a:xfrm>
          <a:prstGeom prst="rect">
            <a:avLst/>
          </a:prstGeom>
        </p:spPr>
        <p:txBody>
          <a:bodyPr spcFirstLastPara="1" wrap="square" lIns="121900" tIns="121900" rIns="121900" bIns="121900" anchor="b" anchorCtr="0">
            <a:noAutofit/>
          </a:bodyPr>
          <a:lstStyle/>
          <a:p>
            <a:r>
              <a:rPr lang="en">
                <a:solidFill>
                  <a:schemeClr val="tx1"/>
                </a:solidFill>
                <a:latin typeface="Aptos"/>
                <a:cs typeface="Neutra Text Alt"/>
              </a:rPr>
              <a:t> </a:t>
            </a:r>
            <a:r>
              <a:rPr lang="en" sz="2400">
                <a:solidFill>
                  <a:schemeClr val="tx1"/>
                </a:solidFill>
                <a:latin typeface="Aptos"/>
                <a:cs typeface="Neutra Text Alt"/>
              </a:rPr>
              <a:t>Student Equity Achievement Plan (SEA) Timeline</a:t>
            </a:r>
            <a:r>
              <a:rPr lang="en">
                <a:solidFill>
                  <a:schemeClr val="tx1"/>
                </a:solidFill>
                <a:latin typeface="Aptos"/>
                <a:cs typeface="Neutra Text Alt"/>
              </a:rPr>
              <a:t> </a:t>
            </a:r>
            <a:endParaRPr lang="en">
              <a:solidFill>
                <a:schemeClr val="tx1"/>
              </a:solidFill>
              <a:latin typeface="Aptos"/>
            </a:endParaRPr>
          </a:p>
        </p:txBody>
      </p:sp>
      <p:cxnSp>
        <p:nvCxnSpPr>
          <p:cNvPr id="413" name="Google Shape;413;p40"/>
          <p:cNvCxnSpPr/>
          <p:nvPr/>
        </p:nvCxnSpPr>
        <p:spPr>
          <a:xfrm flipH="1" flipV="1">
            <a:off x="10238890" y="2192396"/>
            <a:ext cx="18585" cy="1127863"/>
          </a:xfrm>
          <a:prstGeom prst="straightConnector1">
            <a:avLst/>
          </a:prstGeom>
          <a:ln>
            <a:headEnd type="oval" w="med" len="med"/>
            <a:tailEnd type="oval" w="med" len="med"/>
          </a:ln>
        </p:spPr>
        <p:style>
          <a:lnRef idx="1">
            <a:schemeClr val="dk1"/>
          </a:lnRef>
          <a:fillRef idx="0">
            <a:schemeClr val="dk1"/>
          </a:fillRef>
          <a:effectRef idx="0">
            <a:schemeClr val="dk1"/>
          </a:effectRef>
          <a:fontRef idx="minor">
            <a:schemeClr val="tx1"/>
          </a:fontRef>
        </p:style>
      </p:cxnSp>
      <p:sp>
        <p:nvSpPr>
          <p:cNvPr id="420" name="Google Shape;420;p40"/>
          <p:cNvSpPr txBox="1"/>
          <p:nvPr/>
        </p:nvSpPr>
        <p:spPr>
          <a:xfrm>
            <a:off x="1641008" y="2422215"/>
            <a:ext cx="1463390" cy="288397"/>
          </a:xfrm>
          <a:prstGeom prst="rect">
            <a:avLst/>
          </a:prstGeom>
          <a:noFill/>
          <a:ln>
            <a:noFill/>
          </a:ln>
        </p:spPr>
        <p:txBody>
          <a:bodyPr spcFirstLastPara="1" wrap="square" lIns="0" tIns="0" rIns="0" bIns="0" anchor="b" anchorCtr="0">
            <a:noAutofit/>
          </a:bodyPr>
          <a:lstStyle/>
          <a:p>
            <a:pPr algn="ctr" defTabSz="1219170">
              <a:buClr>
                <a:srgbClr val="000000"/>
              </a:buClr>
            </a:pPr>
            <a:r>
              <a:rPr lang="en-US" sz="1100" b="1" kern="0">
                <a:solidFill>
                  <a:srgbClr val="660003">
                    <a:lumMod val="40000"/>
                    <a:lumOff val="60000"/>
                  </a:srgbClr>
                </a:solidFill>
                <a:latin typeface="Aptos"/>
                <a:ea typeface="Encode Sans"/>
                <a:cs typeface="Encode Sans"/>
                <a:sym typeface="Arial"/>
              </a:rPr>
              <a:t> </a:t>
            </a:r>
            <a:endParaRPr lang="en-US" sz="1100" b="1" kern="0">
              <a:solidFill>
                <a:srgbClr val="FFFFFF"/>
              </a:solidFill>
              <a:latin typeface="Aptos"/>
              <a:ea typeface="Encode Sans"/>
              <a:cs typeface="Encode Sans"/>
            </a:endParaRPr>
          </a:p>
          <a:p>
            <a:pPr defTabSz="1219170">
              <a:buClr>
                <a:srgbClr val="000000"/>
              </a:buClr>
            </a:pPr>
            <a:endParaRPr lang="en-US" sz="1200" b="1" kern="0">
              <a:solidFill>
                <a:srgbClr val="FFFFFF"/>
              </a:solidFill>
              <a:latin typeface="Neutra Text Alt" panose="02000000000000000000" pitchFamily="2" charset="0"/>
              <a:ea typeface="Encode Sans"/>
              <a:cs typeface="Encode Sans"/>
              <a:sym typeface="Arial"/>
            </a:endParaRPr>
          </a:p>
          <a:p>
            <a:pPr defTabSz="1219170">
              <a:buClr>
                <a:srgbClr val="000000"/>
              </a:buClr>
            </a:pPr>
            <a:r>
              <a:rPr lang="en-US" sz="1200" b="1" kern="0">
                <a:solidFill>
                  <a:srgbClr val="FFFFFF"/>
                </a:solidFill>
                <a:latin typeface="Neutra Text Alt"/>
                <a:ea typeface="Encode Sans"/>
                <a:cs typeface="Encode Sans"/>
                <a:sym typeface="Arial"/>
              </a:rPr>
              <a:t> </a:t>
            </a:r>
            <a:endParaRPr lang="en-US" sz="1200" b="1" kern="0">
              <a:solidFill>
                <a:srgbClr val="FFFFFF"/>
              </a:solidFill>
              <a:latin typeface="Neutra Text Alt" panose="02000000000000000000" pitchFamily="2" charset="0"/>
              <a:ea typeface="Encode Sans"/>
              <a:cs typeface="Encode Sans"/>
              <a:sym typeface="Arial"/>
            </a:endParaRPr>
          </a:p>
        </p:txBody>
      </p:sp>
      <p:sp>
        <p:nvSpPr>
          <p:cNvPr id="424" name="Google Shape;424;p40"/>
          <p:cNvSpPr txBox="1"/>
          <p:nvPr/>
        </p:nvSpPr>
        <p:spPr>
          <a:xfrm>
            <a:off x="7381494" y="1147875"/>
            <a:ext cx="1738432" cy="971130"/>
          </a:xfrm>
          <a:prstGeom prst="rect">
            <a:avLst/>
          </a:prstGeom>
          <a:noFill/>
          <a:ln>
            <a:noFill/>
          </a:ln>
        </p:spPr>
        <p:txBody>
          <a:bodyPr spcFirstLastPara="1" wrap="square" lIns="0" tIns="0" rIns="0" bIns="0" anchor="t" anchorCtr="0">
            <a:noAutofit/>
          </a:bodyPr>
          <a:lstStyle/>
          <a:p>
            <a:pPr marL="0" lvl="1" defTabSz="1219170">
              <a:lnSpc>
                <a:spcPct val="114999"/>
              </a:lnSpc>
              <a:buClr>
                <a:srgbClr val="000000"/>
              </a:buClr>
            </a:pPr>
            <a:endParaRPr lang="en-US" sz="1100">
              <a:solidFill>
                <a:schemeClr val="bg1"/>
              </a:solidFill>
              <a:cs typeface="Arial"/>
            </a:endParaRPr>
          </a:p>
          <a:p>
            <a:pPr marL="0" lvl="1" defTabSz="1219170">
              <a:lnSpc>
                <a:spcPct val="114999"/>
              </a:lnSpc>
            </a:pPr>
            <a:endParaRPr lang="en-US" sz="1100" kern="0">
              <a:solidFill>
                <a:schemeClr val="bg1"/>
              </a:solidFill>
              <a:latin typeface="Aptos"/>
              <a:ea typeface="Encode Sans"/>
              <a:cs typeface="Arial"/>
            </a:endParaRPr>
          </a:p>
          <a:p>
            <a:pPr marL="0" lvl="1" defTabSz="1219170">
              <a:lnSpc>
                <a:spcPct val="114999"/>
              </a:lnSpc>
              <a:buClr>
                <a:srgbClr val="000000"/>
              </a:buClr>
            </a:pPr>
            <a:r>
              <a:rPr lang="en-US" sz="1100" kern="0">
                <a:latin typeface="Aptos"/>
                <a:ea typeface="Encode Sans"/>
                <a:cs typeface="Arial"/>
                <a:sym typeface="Encode Sans"/>
              </a:rPr>
              <a:t>Reviewed strategies from last Equity plan and the Comprehensive Educational plan.</a:t>
            </a:r>
            <a:endParaRPr lang="en-US" sz="1100" kern="0">
              <a:latin typeface="Aptos"/>
              <a:ea typeface="Encode Sans"/>
              <a:cs typeface="Arial"/>
            </a:endParaRPr>
          </a:p>
          <a:p>
            <a:pPr marL="0" lvl="1" defTabSz="1219170">
              <a:lnSpc>
                <a:spcPct val="114999"/>
              </a:lnSpc>
            </a:pPr>
            <a:endParaRPr lang="en-US" sz="1100" kern="0">
              <a:solidFill>
                <a:schemeClr val="bg1"/>
              </a:solidFill>
              <a:latin typeface="Aptos"/>
              <a:ea typeface="Encode Sans"/>
              <a:cs typeface="Arial"/>
            </a:endParaRPr>
          </a:p>
        </p:txBody>
      </p:sp>
      <p:sp>
        <p:nvSpPr>
          <p:cNvPr id="15" name="Google Shape;420;p40">
            <a:extLst>
              <a:ext uri="{FF2B5EF4-FFF2-40B4-BE49-F238E27FC236}">
                <a16:creationId xmlns:a16="http://schemas.microsoft.com/office/drawing/2014/main" id="{9F9978A9-1CDE-7DCE-F4B7-EE55E5D987EE}"/>
              </a:ext>
            </a:extLst>
          </p:cNvPr>
          <p:cNvSpPr txBox="1"/>
          <p:nvPr/>
        </p:nvSpPr>
        <p:spPr>
          <a:xfrm>
            <a:off x="579631" y="4221565"/>
            <a:ext cx="1657936" cy="969236"/>
          </a:xfrm>
          <a:prstGeom prst="rect">
            <a:avLst/>
          </a:prstGeom>
          <a:noFill/>
          <a:ln>
            <a:noFill/>
          </a:ln>
        </p:spPr>
        <p:txBody>
          <a:bodyPr spcFirstLastPara="1" wrap="square" lIns="0" tIns="0" rIns="0" bIns="0" anchor="b" anchorCtr="0">
            <a:noAutofit/>
          </a:bodyPr>
          <a:lstStyle/>
          <a:p>
            <a:pPr defTabSz="1219170">
              <a:buClr>
                <a:srgbClr val="000000"/>
              </a:buClr>
            </a:pPr>
            <a:r>
              <a:rPr lang="en-US" sz="1050" kern="0">
                <a:latin typeface="Aptos"/>
                <a:ea typeface="Encode Sans"/>
                <a:cs typeface="Encode Sans"/>
                <a:sym typeface="Arial"/>
              </a:rPr>
              <a:t>SAC Team met to prepare for writing the </a:t>
            </a:r>
            <a:r>
              <a:rPr lang="en-US" sz="1100" kern="0">
                <a:latin typeface="Aptos"/>
                <a:ea typeface="Encode Sans"/>
                <a:cs typeface="Encode Sans"/>
                <a:sym typeface="Arial"/>
              </a:rPr>
              <a:t>SEA 2025-2028 Plan.</a:t>
            </a:r>
            <a:r>
              <a:rPr lang="en-US" sz="1050" kern="0">
                <a:latin typeface="Aptos"/>
                <a:ea typeface="Encode Sans"/>
                <a:cs typeface="Encode Sans"/>
                <a:sym typeface="Arial"/>
              </a:rPr>
              <a:t> Plan </a:t>
            </a:r>
            <a:endParaRPr lang="en-US" sz="1050" kern="0">
              <a:latin typeface="Aptos"/>
              <a:ea typeface="Encode Sans"/>
              <a:cs typeface="Encode Sans"/>
            </a:endParaRPr>
          </a:p>
          <a:p>
            <a:pPr defTabSz="1219170"/>
            <a:endParaRPr lang="en-US" sz="1050" kern="0">
              <a:latin typeface="Aptos"/>
              <a:ea typeface="Encode Sans"/>
              <a:cs typeface="Encode Sans"/>
            </a:endParaRPr>
          </a:p>
          <a:p>
            <a:pPr defTabSz="1219170"/>
            <a:r>
              <a:rPr lang="en-US" sz="1050" kern="0">
                <a:latin typeface="Aptos"/>
                <a:ea typeface="Encode Sans"/>
                <a:cs typeface="Encode Sans"/>
                <a:sym typeface="Arial"/>
              </a:rPr>
              <a:t>Dr. Nery appointed the Writing  Team members for the plan.</a:t>
            </a:r>
            <a:endParaRPr lang="en-US" sz="1050" kern="0">
              <a:latin typeface="Aptos"/>
              <a:ea typeface="Encode Sans"/>
              <a:cs typeface="Encode Sans"/>
            </a:endParaRPr>
          </a:p>
        </p:txBody>
      </p:sp>
      <p:sp>
        <p:nvSpPr>
          <p:cNvPr id="13" name="Google Shape;426;p40">
            <a:extLst>
              <a:ext uri="{FF2B5EF4-FFF2-40B4-BE49-F238E27FC236}">
                <a16:creationId xmlns:a16="http://schemas.microsoft.com/office/drawing/2014/main" id="{E328910B-4D90-4434-0E5A-93371C679A80}"/>
              </a:ext>
            </a:extLst>
          </p:cNvPr>
          <p:cNvSpPr txBox="1"/>
          <p:nvPr/>
        </p:nvSpPr>
        <p:spPr>
          <a:xfrm>
            <a:off x="4891963" y="3556279"/>
            <a:ext cx="2424669" cy="1144223"/>
          </a:xfrm>
          <a:prstGeom prst="rect">
            <a:avLst/>
          </a:prstGeom>
          <a:noFill/>
          <a:ln>
            <a:noFill/>
          </a:ln>
        </p:spPr>
        <p:txBody>
          <a:bodyPr spcFirstLastPara="1" wrap="square" lIns="0" tIns="0" rIns="0" bIns="0" anchor="t" anchorCtr="0">
            <a:noAutofit/>
          </a:bodyPr>
          <a:lstStyle/>
          <a:p>
            <a:pPr marL="0" lvl="1" defTabSz="1219170">
              <a:lnSpc>
                <a:spcPct val="114999"/>
              </a:lnSpc>
              <a:buClr>
                <a:srgbClr val="000000"/>
              </a:buClr>
            </a:pPr>
            <a:r>
              <a:rPr lang="en-US" sz="1100" kern="0">
                <a:latin typeface="Aptos"/>
                <a:cs typeface="Arial"/>
                <a:sym typeface="Arial"/>
              </a:rPr>
              <a:t>Consulted and/or met with key constituents from Academic Affairs, Counseling, University Transfer Center, ULINK, Puente, Counseling, </a:t>
            </a:r>
            <a:r>
              <a:rPr lang="en-US" sz="1200" kern="0">
                <a:latin typeface="Aptos"/>
                <a:cs typeface="Arial"/>
                <a:sym typeface="Arial"/>
              </a:rPr>
              <a:t> Math and English departments. </a:t>
            </a:r>
          </a:p>
          <a:p>
            <a:pPr algn="ctr" defTabSz="1219170">
              <a:buClr>
                <a:srgbClr val="000000"/>
              </a:buClr>
            </a:pPr>
            <a:endParaRPr lang="en-US" sz="1467" b="1" kern="0">
              <a:solidFill>
                <a:srgbClr val="FFFFFF"/>
              </a:solidFill>
              <a:latin typeface="Aptos"/>
              <a:cs typeface="Arial"/>
              <a:sym typeface="Arial"/>
            </a:endParaRPr>
          </a:p>
        </p:txBody>
      </p:sp>
      <p:sp>
        <p:nvSpPr>
          <p:cNvPr id="2" name="Google Shape;424;p40">
            <a:extLst>
              <a:ext uri="{FF2B5EF4-FFF2-40B4-BE49-F238E27FC236}">
                <a16:creationId xmlns:a16="http://schemas.microsoft.com/office/drawing/2014/main" id="{5F40FEBE-C0B6-7162-B89E-F80022F4ADE8}"/>
              </a:ext>
            </a:extLst>
          </p:cNvPr>
          <p:cNvSpPr txBox="1"/>
          <p:nvPr/>
        </p:nvSpPr>
        <p:spPr>
          <a:xfrm>
            <a:off x="4848999" y="4719080"/>
            <a:ext cx="2416405" cy="593970"/>
          </a:xfrm>
          <a:prstGeom prst="rect">
            <a:avLst/>
          </a:prstGeom>
          <a:noFill/>
          <a:ln>
            <a:noFill/>
          </a:ln>
        </p:spPr>
        <p:txBody>
          <a:bodyPr spcFirstLastPara="1" wrap="square" lIns="0" tIns="0" rIns="0" bIns="0" anchor="t" anchorCtr="0">
            <a:noAutofit/>
          </a:bodyPr>
          <a:lstStyle/>
          <a:p>
            <a:pPr marL="0" lvl="1" defTabSz="1219170">
              <a:lnSpc>
                <a:spcPct val="114999"/>
              </a:lnSpc>
            </a:pPr>
            <a:r>
              <a:rPr lang="en-US" sz="1050" kern="0">
                <a:ea typeface="+mn-lt"/>
                <a:cs typeface="+mn-lt"/>
                <a:sym typeface="Encode Sans"/>
              </a:rPr>
              <a:t>Created a Vision 2030 feedback form for key areas to submit their responses: Guided Pathways, Financial Aid, Pell Grant,  Dual Enrollment, Credit for Prior Learning, and Rising Scholars, Inmate Education, Strong Workforce, ASG, Affinity Programs, Foster Youth, EOPS....</a:t>
            </a:r>
            <a:endParaRPr lang="en-US" sz="1050" kern="0">
              <a:latin typeface="Aptos"/>
              <a:ea typeface="Encode Sans"/>
              <a:cs typeface="Arial"/>
            </a:endParaRPr>
          </a:p>
        </p:txBody>
      </p:sp>
      <p:sp>
        <p:nvSpPr>
          <p:cNvPr id="7" name="Google Shape;424;p40">
            <a:extLst>
              <a:ext uri="{FF2B5EF4-FFF2-40B4-BE49-F238E27FC236}">
                <a16:creationId xmlns:a16="http://schemas.microsoft.com/office/drawing/2014/main" id="{856FB2BC-9AB8-944D-D800-5C7A9089C0F8}"/>
              </a:ext>
            </a:extLst>
          </p:cNvPr>
          <p:cNvSpPr txBox="1"/>
          <p:nvPr/>
        </p:nvSpPr>
        <p:spPr>
          <a:xfrm>
            <a:off x="6977369" y="3643083"/>
            <a:ext cx="2145883" cy="663529"/>
          </a:xfrm>
          <a:prstGeom prst="rect">
            <a:avLst/>
          </a:prstGeom>
          <a:noFill/>
          <a:ln>
            <a:noFill/>
          </a:ln>
        </p:spPr>
        <p:txBody>
          <a:bodyPr spcFirstLastPara="1" wrap="square" lIns="0" tIns="0" rIns="0" bIns="0" anchor="t" anchorCtr="0">
            <a:noAutofit/>
          </a:bodyPr>
          <a:lstStyle/>
          <a:p>
            <a:pPr lvl="1" defTabSz="1219170"/>
            <a:r>
              <a:rPr lang="en-US" sz="1100" kern="0">
                <a:latin typeface="Aptos"/>
                <a:ea typeface="+mn-lt"/>
                <a:cs typeface="+mn-lt"/>
                <a:sym typeface="Encode Sans"/>
              </a:rPr>
              <a:t>SEA Plan 2025–2028 draft completed.</a:t>
            </a:r>
            <a:endParaRPr lang="en-US">
              <a:latin typeface="Aptos"/>
              <a:cs typeface="Arial"/>
            </a:endParaRPr>
          </a:p>
          <a:p>
            <a:pPr lvl="1" defTabSz="1219170"/>
            <a:endParaRPr lang="en-US" sz="1100" kern="0">
              <a:latin typeface="Aptos"/>
              <a:ea typeface="+mn-lt"/>
              <a:cs typeface="+mn-lt"/>
            </a:endParaRPr>
          </a:p>
          <a:p>
            <a:pPr lvl="1" defTabSz="1219170"/>
            <a:r>
              <a:rPr lang="en-US" sz="1100" kern="0">
                <a:latin typeface="Aptos"/>
                <a:ea typeface="+mn-lt"/>
                <a:cs typeface="+mn-lt"/>
                <a:sym typeface="Encode Sans"/>
              </a:rPr>
              <a:t>Draft reviewed and provided Dr. Nery.</a:t>
            </a:r>
            <a:endParaRPr lang="en-US">
              <a:latin typeface="Aptos"/>
              <a:ea typeface="+mn-lt"/>
              <a:cs typeface="+mn-lt"/>
            </a:endParaRPr>
          </a:p>
          <a:p>
            <a:pPr lvl="1" defTabSz="1219170"/>
            <a:endParaRPr lang="en-US" sz="1100" kern="0">
              <a:latin typeface="Aptos"/>
              <a:ea typeface="+mn-lt"/>
              <a:cs typeface="+mn-lt"/>
            </a:endParaRPr>
          </a:p>
          <a:p>
            <a:pPr lvl="1" defTabSz="1219170"/>
            <a:endParaRPr lang="en-US" sz="1100" kern="0">
              <a:latin typeface="Aptos"/>
              <a:cs typeface="Arial"/>
            </a:endParaRPr>
          </a:p>
          <a:p>
            <a:pPr marL="0" lvl="1" algn="ctr" defTabSz="1219170">
              <a:lnSpc>
                <a:spcPct val="114999"/>
              </a:lnSpc>
            </a:pPr>
            <a:endParaRPr lang="en-US" sz="1100" kern="0">
              <a:latin typeface="Aptos"/>
              <a:ea typeface="Encode Sans"/>
              <a:cs typeface="Arial"/>
            </a:endParaRPr>
          </a:p>
          <a:p>
            <a:pPr lvl="1" defTabSz="1219170">
              <a:lnSpc>
                <a:spcPct val="114999"/>
              </a:lnSpc>
            </a:pPr>
            <a:endParaRPr lang="en-US" sz="1100" b="1" kern="0">
              <a:latin typeface="Aptos"/>
              <a:ea typeface="Encode Sans"/>
              <a:cs typeface="Arial"/>
            </a:endParaRPr>
          </a:p>
          <a:p>
            <a:pPr defTabSz="1219170">
              <a:buClr>
                <a:srgbClr val="000000"/>
              </a:buClr>
            </a:pPr>
            <a:endParaRPr lang="en-US" sz="1200" b="1" kern="0">
              <a:latin typeface="Neutra Text Alt" panose="02000000000000000000" pitchFamily="2" charset="0"/>
              <a:ea typeface="Encode Sans"/>
              <a:cs typeface="Encode Sans"/>
            </a:endParaRPr>
          </a:p>
        </p:txBody>
      </p:sp>
      <p:sp>
        <p:nvSpPr>
          <p:cNvPr id="8" name="Google Shape;424;p40">
            <a:extLst>
              <a:ext uri="{FF2B5EF4-FFF2-40B4-BE49-F238E27FC236}">
                <a16:creationId xmlns:a16="http://schemas.microsoft.com/office/drawing/2014/main" id="{116BCBFA-64A5-F7C8-603D-011CC1197790}"/>
              </a:ext>
            </a:extLst>
          </p:cNvPr>
          <p:cNvSpPr txBox="1"/>
          <p:nvPr/>
        </p:nvSpPr>
        <p:spPr>
          <a:xfrm>
            <a:off x="8100172" y="4203035"/>
            <a:ext cx="1676965" cy="1036477"/>
          </a:xfrm>
          <a:prstGeom prst="rect">
            <a:avLst/>
          </a:prstGeom>
          <a:noFill/>
          <a:ln>
            <a:noFill/>
          </a:ln>
        </p:spPr>
        <p:txBody>
          <a:bodyPr spcFirstLastPara="1" wrap="square" lIns="0" tIns="0" rIns="0" bIns="0" anchor="t" anchorCtr="0">
            <a:noAutofit/>
          </a:bodyPr>
          <a:lstStyle/>
          <a:p>
            <a:pPr defTabSz="1219170">
              <a:buClr>
                <a:srgbClr val="000000"/>
              </a:buClr>
            </a:pPr>
            <a:endParaRPr lang="en-US" sz="1200" b="1" kern="0">
              <a:solidFill>
                <a:srgbClr val="FFFFFF"/>
              </a:solidFill>
              <a:latin typeface="Neutra Text Alt" panose="02000000000000000000" pitchFamily="2" charset="0"/>
              <a:ea typeface="Encode Sans"/>
              <a:cs typeface="Encode Sans"/>
              <a:sym typeface="Arial"/>
            </a:endParaRPr>
          </a:p>
        </p:txBody>
      </p:sp>
      <p:sp>
        <p:nvSpPr>
          <p:cNvPr id="3" name="Google Shape;407;p40">
            <a:extLst>
              <a:ext uri="{FF2B5EF4-FFF2-40B4-BE49-F238E27FC236}">
                <a16:creationId xmlns:a16="http://schemas.microsoft.com/office/drawing/2014/main" id="{85D5B88C-B56C-BCEA-EB01-F61255D360B6}"/>
              </a:ext>
            </a:extLst>
          </p:cNvPr>
          <p:cNvSpPr/>
          <p:nvPr/>
        </p:nvSpPr>
        <p:spPr>
          <a:xfrm>
            <a:off x="9127617" y="2946431"/>
            <a:ext cx="2483544" cy="500820"/>
          </a:xfrm>
          <a:prstGeom prst="homePlate">
            <a:avLst>
              <a:gd name="adj" fmla="val 32030"/>
            </a:avLst>
          </a:prstGeom>
          <a:solidFill>
            <a:schemeClr val="accent1"/>
          </a:solidFill>
          <a:ln>
            <a:noFill/>
          </a:ln>
          <a:effectLst>
            <a:outerShdw blurRad="28575" dist="9525" algn="bl" rotWithShape="0">
              <a:srgbClr val="000000">
                <a:alpha val="20000"/>
              </a:srgbClr>
            </a:outerShdw>
          </a:effectLst>
        </p:spPr>
        <p:txBody>
          <a:bodyPr spcFirstLastPara="1" wrap="square" lIns="365733" tIns="0" rIns="0" bIns="0" anchor="ctr" anchorCtr="0">
            <a:noAutofit/>
          </a:bodyPr>
          <a:lstStyle/>
          <a:p>
            <a:pPr defTabSz="1219170">
              <a:buClr>
                <a:srgbClr val="000000"/>
              </a:buClr>
            </a:pPr>
            <a:r>
              <a:rPr lang="en-US" sz="1300" b="1" kern="0">
                <a:solidFill>
                  <a:srgbClr val="FFFFFF"/>
                </a:solidFill>
                <a:latin typeface="Aptos"/>
                <a:ea typeface="Encode Sans"/>
                <a:cs typeface="Encode Sans"/>
                <a:sym typeface="Arial"/>
              </a:rPr>
              <a:t>Completion: November 25</a:t>
            </a:r>
          </a:p>
        </p:txBody>
      </p:sp>
      <p:sp>
        <p:nvSpPr>
          <p:cNvPr id="9" name="Google Shape;426;p40">
            <a:extLst>
              <a:ext uri="{FF2B5EF4-FFF2-40B4-BE49-F238E27FC236}">
                <a16:creationId xmlns:a16="http://schemas.microsoft.com/office/drawing/2014/main" id="{AC09B646-F89F-8CE1-379A-F9A9C5E03C0C}"/>
              </a:ext>
            </a:extLst>
          </p:cNvPr>
          <p:cNvSpPr txBox="1"/>
          <p:nvPr/>
        </p:nvSpPr>
        <p:spPr>
          <a:xfrm>
            <a:off x="9593080" y="3669067"/>
            <a:ext cx="1687990" cy="1143226"/>
          </a:xfrm>
          <a:prstGeom prst="rect">
            <a:avLst/>
          </a:prstGeom>
          <a:noFill/>
          <a:ln>
            <a:noFill/>
          </a:ln>
        </p:spPr>
        <p:txBody>
          <a:bodyPr spcFirstLastPara="1" wrap="square" lIns="0" tIns="0" rIns="0" bIns="0" anchor="t" anchorCtr="0">
            <a:noAutofit/>
          </a:bodyPr>
          <a:lstStyle/>
          <a:p>
            <a:pPr marL="0" lvl="1" defTabSz="1219170">
              <a:lnSpc>
                <a:spcPct val="114999"/>
              </a:lnSpc>
              <a:buClr>
                <a:srgbClr val="000000"/>
              </a:buClr>
            </a:pPr>
            <a:r>
              <a:rPr lang="en-US" sz="1100" kern="0">
                <a:latin typeface="Aptos"/>
                <a:cs typeface="Arial"/>
                <a:sym typeface="Arial"/>
              </a:rPr>
              <a:t>Submission and certification of plan to State Chancellor’s office by November 30.</a:t>
            </a:r>
          </a:p>
          <a:p>
            <a:pPr algn="ctr" defTabSz="1219170">
              <a:buClr>
                <a:srgbClr val="000000"/>
              </a:buClr>
            </a:pPr>
            <a:endParaRPr lang="en-US" sz="1467" b="1" kern="0">
              <a:solidFill>
                <a:srgbClr val="FFFFFF"/>
              </a:solidFill>
              <a:latin typeface="Aptos"/>
              <a:cs typeface="Arial"/>
              <a:sym typeface="Arial"/>
            </a:endParaRPr>
          </a:p>
        </p:txBody>
      </p:sp>
      <p:sp>
        <p:nvSpPr>
          <p:cNvPr id="10" name="Google Shape;426;p40">
            <a:extLst>
              <a:ext uri="{FF2B5EF4-FFF2-40B4-BE49-F238E27FC236}">
                <a16:creationId xmlns:a16="http://schemas.microsoft.com/office/drawing/2014/main" id="{3FDF4776-CE9F-C6EF-24AB-246535542AA6}"/>
              </a:ext>
            </a:extLst>
          </p:cNvPr>
          <p:cNvSpPr txBox="1"/>
          <p:nvPr/>
        </p:nvSpPr>
        <p:spPr>
          <a:xfrm>
            <a:off x="7424051" y="4508240"/>
            <a:ext cx="2192920" cy="1365811"/>
          </a:xfrm>
          <a:prstGeom prst="rect">
            <a:avLst/>
          </a:prstGeom>
          <a:noFill/>
          <a:ln>
            <a:noFill/>
          </a:ln>
        </p:spPr>
        <p:txBody>
          <a:bodyPr spcFirstLastPara="1" wrap="square" lIns="0" tIns="0" rIns="0" bIns="0" anchor="t" anchorCtr="0">
            <a:noAutofit/>
          </a:bodyPr>
          <a:lstStyle/>
          <a:p>
            <a:pPr marL="0" lvl="1" defTabSz="1219170">
              <a:lnSpc>
                <a:spcPct val="114999"/>
              </a:lnSpc>
              <a:buClr>
                <a:srgbClr val="000000"/>
              </a:buClr>
            </a:pPr>
            <a:r>
              <a:rPr lang="en-US" sz="1100" kern="0">
                <a:latin typeface="Aptos"/>
                <a:ea typeface="+mn-lt"/>
                <a:cs typeface="+mn-lt"/>
              </a:rPr>
              <a:t>SEA Plan 2025-2028 shared with constituent groups for review and input.</a:t>
            </a:r>
          </a:p>
          <a:p>
            <a:pPr marL="0" lvl="1" defTabSz="1219170">
              <a:lnSpc>
                <a:spcPct val="114999"/>
              </a:lnSpc>
            </a:pPr>
            <a:endParaRPr lang="en-US" sz="1100" b="1" kern="0">
              <a:latin typeface="Aptos"/>
              <a:ea typeface="+mn-lt"/>
              <a:cs typeface="+mn-lt"/>
            </a:endParaRPr>
          </a:p>
          <a:p>
            <a:pPr marL="0" lvl="1" defTabSz="1219170">
              <a:lnSpc>
                <a:spcPct val="114999"/>
              </a:lnSpc>
            </a:pPr>
            <a:r>
              <a:rPr lang="en-US" sz="1100" kern="0">
                <a:latin typeface="Aptos"/>
                <a:ea typeface="+mn-lt"/>
                <a:cs typeface="+mn-lt"/>
                <a:sym typeface="Arial"/>
              </a:rPr>
              <a:t>Revision: Revise draft  based on feedback from campus constituents</a:t>
            </a:r>
            <a:r>
              <a:rPr lang="en-US" sz="1100" b="1" kern="0">
                <a:latin typeface="Aptos"/>
                <a:ea typeface="+mn-lt"/>
                <a:cs typeface="+mn-lt"/>
                <a:sym typeface="Arial"/>
              </a:rPr>
              <a:t>.</a:t>
            </a:r>
            <a:endParaRPr lang="en-US" sz="1100" kern="0">
              <a:latin typeface="Aptos"/>
              <a:cs typeface="Arial"/>
            </a:endParaRPr>
          </a:p>
          <a:p>
            <a:pPr marL="0" lvl="1" defTabSz="1219170">
              <a:lnSpc>
                <a:spcPct val="114999"/>
              </a:lnSpc>
            </a:pPr>
            <a:endParaRPr lang="en-US" sz="1100" b="1" kern="0">
              <a:solidFill>
                <a:schemeClr val="bg1"/>
              </a:solidFill>
              <a:latin typeface="Arial"/>
              <a:cs typeface="Arial"/>
            </a:endParaRPr>
          </a:p>
          <a:p>
            <a:pPr lvl="1" defTabSz="1219170">
              <a:lnSpc>
                <a:spcPct val="114999"/>
              </a:lnSpc>
            </a:pPr>
            <a:endParaRPr lang="en-US" sz="1200" b="1" kern="0">
              <a:solidFill>
                <a:srgbClr val="FFFFFF"/>
              </a:solidFill>
              <a:latin typeface="Aptos"/>
              <a:cs typeface="Arial"/>
            </a:endParaRPr>
          </a:p>
          <a:p>
            <a:pPr algn="ctr" defTabSz="1219170">
              <a:buClr>
                <a:srgbClr val="000000"/>
              </a:buClr>
            </a:pPr>
            <a:endParaRPr lang="en-US" sz="1467" b="1" kern="0">
              <a:solidFill>
                <a:srgbClr val="FFFFFF"/>
              </a:solidFill>
              <a:latin typeface="Aptos"/>
              <a:cs typeface="Arial"/>
            </a:endParaRPr>
          </a:p>
        </p:txBody>
      </p:sp>
      <p:sp>
        <p:nvSpPr>
          <p:cNvPr id="18" name="Google Shape;420;p40">
            <a:extLst>
              <a:ext uri="{FF2B5EF4-FFF2-40B4-BE49-F238E27FC236}">
                <a16:creationId xmlns:a16="http://schemas.microsoft.com/office/drawing/2014/main" id="{E2643516-DB4E-FA32-D6DE-C6020F4B17FB}"/>
              </a:ext>
            </a:extLst>
          </p:cNvPr>
          <p:cNvSpPr txBox="1"/>
          <p:nvPr/>
        </p:nvSpPr>
        <p:spPr>
          <a:xfrm>
            <a:off x="571010" y="1359900"/>
            <a:ext cx="1450252" cy="1079073"/>
          </a:xfrm>
          <a:prstGeom prst="rect">
            <a:avLst/>
          </a:prstGeom>
          <a:noFill/>
          <a:ln>
            <a:noFill/>
          </a:ln>
        </p:spPr>
        <p:txBody>
          <a:bodyPr spcFirstLastPara="1" wrap="square" lIns="0" tIns="0" rIns="0" bIns="0" anchor="b" anchorCtr="0">
            <a:noAutofit/>
          </a:bodyPr>
          <a:lstStyle/>
          <a:p>
            <a:pPr algn="ctr" defTabSz="1219170">
              <a:buClr>
                <a:srgbClr val="000000"/>
              </a:buClr>
            </a:pPr>
            <a:r>
              <a:rPr lang="en-US" sz="1100" kern="0">
                <a:latin typeface="Aptos"/>
                <a:ea typeface="Encode Sans"/>
                <a:cs typeface="Encode Sans"/>
                <a:sym typeface="Arial"/>
              </a:rPr>
              <a:t>Student Equity Planning Institute (SEPI) Program Planning Team Workshop</a:t>
            </a:r>
            <a:endParaRPr lang="en-US" sz="1100" kern="0">
              <a:latin typeface="Aptos"/>
              <a:ea typeface="Encode Sans"/>
              <a:cs typeface="Encode Sans"/>
            </a:endParaRPr>
          </a:p>
        </p:txBody>
      </p:sp>
      <p:sp>
        <p:nvSpPr>
          <p:cNvPr id="418" name="Google Shape;418;p40"/>
          <p:cNvSpPr txBox="1"/>
          <p:nvPr/>
        </p:nvSpPr>
        <p:spPr>
          <a:xfrm>
            <a:off x="4885509" y="1374820"/>
            <a:ext cx="2357661" cy="1180122"/>
          </a:xfrm>
          <a:prstGeom prst="rect">
            <a:avLst/>
          </a:prstGeom>
          <a:noFill/>
          <a:ln>
            <a:noFill/>
          </a:ln>
        </p:spPr>
        <p:txBody>
          <a:bodyPr spcFirstLastPara="1" wrap="square" lIns="0" tIns="0" rIns="0" bIns="0" anchor="b" anchorCtr="0">
            <a:noAutofit/>
          </a:bodyPr>
          <a:lstStyle/>
          <a:p>
            <a:pPr defTabSz="1219170"/>
            <a:r>
              <a:rPr lang="en-US" sz="1100" kern="0">
                <a:latin typeface="Aptos"/>
                <a:ea typeface="+mn-lt"/>
                <a:cs typeface="+mn-lt"/>
                <a:sym typeface="Arial"/>
              </a:rPr>
              <a:t>Commenced meetings with Dr. Martinez (Research) and consultant  Dr. Al Solano to establish the framework of the plan and to receive ongoing guidance for strategy development across each metric.</a:t>
            </a:r>
            <a:endParaRPr lang="en-US">
              <a:latin typeface="Aptos"/>
            </a:endParaRPr>
          </a:p>
        </p:txBody>
      </p:sp>
      <p:sp>
        <p:nvSpPr>
          <p:cNvPr id="19" name="TextBox 18">
            <a:extLst>
              <a:ext uri="{FF2B5EF4-FFF2-40B4-BE49-F238E27FC236}">
                <a16:creationId xmlns:a16="http://schemas.microsoft.com/office/drawing/2014/main" id="{705FD49E-8C95-F0FF-9A6D-DF6B47BA3A72}"/>
              </a:ext>
            </a:extLst>
          </p:cNvPr>
          <p:cNvSpPr txBox="1"/>
          <p:nvPr/>
        </p:nvSpPr>
        <p:spPr>
          <a:xfrm>
            <a:off x="2426676" y="3552094"/>
            <a:ext cx="2461846" cy="22929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a:latin typeface="Aptos"/>
              </a:rPr>
              <a:t>Writing Team formed, representing Guided Pathways and Student Equity leaders.</a:t>
            </a:r>
            <a:endParaRPr lang="en-US">
              <a:ea typeface="+mn-lt"/>
              <a:cs typeface="+mn-lt"/>
            </a:endParaRPr>
          </a:p>
          <a:p>
            <a:endParaRPr lang="en-US" sz="1100">
              <a:latin typeface="Aptos"/>
              <a:ea typeface="+mn-lt"/>
              <a:cs typeface="+mn-lt"/>
            </a:endParaRPr>
          </a:p>
          <a:p>
            <a:r>
              <a:rPr lang="en-US" sz="1100">
                <a:latin typeface="Aptos"/>
                <a:ea typeface="+mn-lt"/>
                <a:cs typeface="+mn-lt"/>
              </a:rPr>
              <a:t>Reviewed baseline data for each state-provided metric using the Data Vista tool and supplemented with local data when available. Began analyzing disaggregated student outcome data to identify disproportionately impacted (DI) groups.</a:t>
            </a:r>
          </a:p>
          <a:p>
            <a:endParaRPr lang="en-US" sz="1100">
              <a:solidFill>
                <a:schemeClr val="bg1"/>
              </a:solidFill>
              <a:latin typeface="Aptos"/>
            </a:endParaRPr>
          </a:p>
        </p:txBody>
      </p:sp>
      <p:sp>
        <p:nvSpPr>
          <p:cNvPr id="20" name="TextBox 19">
            <a:extLst>
              <a:ext uri="{FF2B5EF4-FFF2-40B4-BE49-F238E27FC236}">
                <a16:creationId xmlns:a16="http://schemas.microsoft.com/office/drawing/2014/main" id="{8FA19870-4D19-0ADF-F804-9DA70D844AA9}"/>
              </a:ext>
            </a:extLst>
          </p:cNvPr>
          <p:cNvSpPr txBox="1"/>
          <p:nvPr/>
        </p:nvSpPr>
        <p:spPr>
          <a:xfrm>
            <a:off x="2370920" y="1219200"/>
            <a:ext cx="2340183" cy="174503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a:latin typeface="Aptos"/>
                <a:ea typeface="+mn-lt"/>
                <a:cs typeface="+mn-lt"/>
              </a:rPr>
              <a:t>Chancellor’s Office SEA Plan template  was used to begin structuring the work and the team participated in SEPI meetings to stay aligned with state guidance and best practices.</a:t>
            </a:r>
          </a:p>
          <a:p>
            <a:endParaRPr lang="en-US" sz="1050">
              <a:latin typeface="Aptos"/>
              <a:ea typeface="+mn-lt"/>
              <a:cs typeface="+mn-lt"/>
            </a:endParaRPr>
          </a:p>
          <a:p>
            <a:r>
              <a:rPr lang="en-US" sz="1050">
                <a:latin typeface="Aptos"/>
                <a:ea typeface="+mn-lt"/>
                <a:cs typeface="+mn-lt"/>
              </a:rPr>
              <a:t> Developed an internal plan outlining how the Writing Team would organize roles, responsibilities, and workflow.</a:t>
            </a:r>
            <a:endParaRPr lang="en-US">
              <a:latin typeface="Aptos"/>
              <a:cs typeface="Arial"/>
            </a:endParaRPr>
          </a:p>
        </p:txBody>
      </p:sp>
      <p:sp>
        <p:nvSpPr>
          <p:cNvPr id="12" name="Google Shape;401;p40">
            <a:extLst>
              <a:ext uri="{FF2B5EF4-FFF2-40B4-BE49-F238E27FC236}">
                <a16:creationId xmlns:a16="http://schemas.microsoft.com/office/drawing/2014/main" id="{DB3DDB38-503F-0DC1-091D-AF180760D761}"/>
              </a:ext>
            </a:extLst>
          </p:cNvPr>
          <p:cNvSpPr/>
          <p:nvPr/>
        </p:nvSpPr>
        <p:spPr>
          <a:xfrm>
            <a:off x="7052150" y="2945459"/>
            <a:ext cx="2282253" cy="540630"/>
          </a:xfrm>
          <a:prstGeom prst="homePlate">
            <a:avLst>
              <a:gd name="adj" fmla="val 45106"/>
            </a:avLst>
          </a:prstGeom>
          <a:solidFill>
            <a:schemeClr val="accent3"/>
          </a:solidFill>
          <a:ln>
            <a:noFill/>
          </a:ln>
          <a:effectLst>
            <a:outerShdw blurRad="28575" dist="9525" algn="bl" rotWithShape="0">
              <a:srgbClr val="000000">
                <a:alpha val="20000"/>
              </a:srgbClr>
            </a:outerShdw>
          </a:effectLst>
        </p:spPr>
        <p:txBody>
          <a:bodyPr spcFirstLastPara="1" wrap="square" lIns="365733" tIns="0" rIns="0" bIns="0" anchor="ctr" anchorCtr="0">
            <a:noAutofit/>
          </a:bodyPr>
          <a:lstStyle/>
          <a:p>
            <a:pPr defTabSz="1219170">
              <a:buClr>
                <a:srgbClr val="000000"/>
              </a:buClr>
            </a:pPr>
            <a:r>
              <a:rPr lang="en" sz="1300" b="1" kern="0">
                <a:solidFill>
                  <a:srgbClr val="FFFFFF"/>
                </a:solidFill>
                <a:latin typeface="Aptos"/>
                <a:ea typeface="Encode Sans"/>
                <a:cs typeface="Encode Sans"/>
                <a:sym typeface="Arial"/>
              </a:rPr>
              <a:t>Drafting: Early Fall 2025</a:t>
            </a:r>
          </a:p>
        </p:txBody>
      </p:sp>
      <p:sp>
        <p:nvSpPr>
          <p:cNvPr id="11" name="Google Shape;407;p40">
            <a:extLst>
              <a:ext uri="{FF2B5EF4-FFF2-40B4-BE49-F238E27FC236}">
                <a16:creationId xmlns:a16="http://schemas.microsoft.com/office/drawing/2014/main" id="{65574AD1-A794-4A4D-D019-5898D767D5A9}"/>
              </a:ext>
            </a:extLst>
          </p:cNvPr>
          <p:cNvSpPr/>
          <p:nvPr/>
        </p:nvSpPr>
        <p:spPr>
          <a:xfrm>
            <a:off x="4811460" y="2948467"/>
            <a:ext cx="2427447" cy="535989"/>
          </a:xfrm>
          <a:prstGeom prst="homePlate">
            <a:avLst>
              <a:gd name="adj" fmla="val 32030"/>
            </a:avLst>
          </a:prstGeom>
          <a:solidFill>
            <a:schemeClr val="accent1"/>
          </a:solidFill>
          <a:ln>
            <a:noFill/>
          </a:ln>
          <a:effectLst>
            <a:outerShdw blurRad="28575" dist="9525" algn="bl" rotWithShape="0">
              <a:srgbClr val="000000">
                <a:alpha val="20000"/>
              </a:srgbClr>
            </a:outerShdw>
          </a:effectLst>
        </p:spPr>
        <p:txBody>
          <a:bodyPr spcFirstLastPara="1" wrap="square" lIns="365733" tIns="0" rIns="0" bIns="0" anchor="ctr" anchorCtr="0">
            <a:noAutofit/>
          </a:bodyPr>
          <a:lstStyle/>
          <a:p>
            <a:pPr defTabSz="1219170">
              <a:buClr>
                <a:srgbClr val="000000"/>
              </a:buClr>
            </a:pPr>
            <a:r>
              <a:rPr lang="en-US" sz="1300" b="1" kern="0">
                <a:solidFill>
                  <a:srgbClr val="FFFFFF"/>
                </a:solidFill>
                <a:latin typeface="Aptos"/>
                <a:ea typeface="Encode Sans"/>
                <a:cs typeface="Encode Sans"/>
              </a:rPr>
              <a:t>Drafting &amp; Consultation: Summer 2025</a:t>
            </a:r>
            <a:endParaRPr lang="en-US" sz="1333" b="1" kern="0">
              <a:solidFill>
                <a:srgbClr val="FFFFFF"/>
              </a:solidFill>
              <a:latin typeface="Aptos"/>
              <a:ea typeface="Encode Sans"/>
              <a:cs typeface="Encode Sans"/>
              <a:sym typeface="Arial"/>
            </a:endParaRPr>
          </a:p>
        </p:txBody>
      </p:sp>
      <p:sp>
        <p:nvSpPr>
          <p:cNvPr id="16" name="Google Shape;399;p40">
            <a:extLst>
              <a:ext uri="{FF2B5EF4-FFF2-40B4-BE49-F238E27FC236}">
                <a16:creationId xmlns:a16="http://schemas.microsoft.com/office/drawing/2014/main" id="{38AE8359-3EF8-7610-B6A9-74288E3AD523}"/>
              </a:ext>
            </a:extLst>
          </p:cNvPr>
          <p:cNvSpPr/>
          <p:nvPr/>
        </p:nvSpPr>
        <p:spPr>
          <a:xfrm>
            <a:off x="2610381" y="2956089"/>
            <a:ext cx="2347200" cy="539689"/>
          </a:xfrm>
          <a:prstGeom prst="homePlate">
            <a:avLst>
              <a:gd name="adj" fmla="val 32030"/>
            </a:avLst>
          </a:prstGeom>
          <a:solidFill>
            <a:schemeClr val="accent3"/>
          </a:solidFill>
          <a:ln>
            <a:noFill/>
          </a:ln>
          <a:effectLst>
            <a:outerShdw blurRad="28575" dist="9525" algn="bl" rotWithShape="0">
              <a:srgbClr val="000000">
                <a:alpha val="20000"/>
              </a:srgbClr>
            </a:outerShdw>
          </a:effectLst>
        </p:spPr>
        <p:txBody>
          <a:bodyPr spcFirstLastPara="1" wrap="square" lIns="365733" tIns="0" rIns="0" bIns="0" anchor="ctr" anchorCtr="0">
            <a:noAutofit/>
          </a:bodyPr>
          <a:lstStyle/>
          <a:p>
            <a:pPr defTabSz="1219170">
              <a:buClr>
                <a:srgbClr val="000000"/>
              </a:buClr>
            </a:pPr>
            <a:r>
              <a:rPr lang="en-US" sz="1300" b="1" kern="0">
                <a:solidFill>
                  <a:srgbClr val="FFFFFF"/>
                </a:solidFill>
                <a:latin typeface="Aptos"/>
                <a:ea typeface="Encode Sans"/>
                <a:cs typeface="Encode Sans"/>
              </a:rPr>
              <a:t>Preparation: Spring 2025</a:t>
            </a:r>
            <a:endParaRPr sz="1333" b="1" kern="0">
              <a:solidFill>
                <a:srgbClr val="FFFFFF"/>
              </a:solidFill>
              <a:latin typeface="Aptos"/>
              <a:ea typeface="Encode Sans"/>
              <a:cs typeface="Encode Sans"/>
              <a:sym typeface="Arial"/>
            </a:endParaRPr>
          </a:p>
        </p:txBody>
      </p:sp>
      <p:sp>
        <p:nvSpPr>
          <p:cNvPr id="14" name="Google Shape;405;p40">
            <a:extLst>
              <a:ext uri="{FF2B5EF4-FFF2-40B4-BE49-F238E27FC236}">
                <a16:creationId xmlns:a16="http://schemas.microsoft.com/office/drawing/2014/main" id="{B336AD29-A443-6623-29E8-5D1F1B7FB214}"/>
              </a:ext>
            </a:extLst>
          </p:cNvPr>
          <p:cNvSpPr/>
          <p:nvPr/>
        </p:nvSpPr>
        <p:spPr>
          <a:xfrm>
            <a:off x="406862" y="2969418"/>
            <a:ext cx="2389294" cy="528392"/>
          </a:xfrm>
          <a:prstGeom prst="homePlate">
            <a:avLst>
              <a:gd name="adj" fmla="val 32030"/>
            </a:avLst>
          </a:prstGeom>
          <a:solidFill>
            <a:schemeClr val="accent1"/>
          </a:solidFill>
          <a:ln>
            <a:noFill/>
          </a:ln>
          <a:effectLst>
            <a:outerShdw blurRad="28575" dist="9525" algn="bl" rotWithShape="0">
              <a:srgbClr val="000000">
                <a:alpha val="20000"/>
              </a:srgbClr>
            </a:outerShdw>
          </a:effectLst>
        </p:spPr>
        <p:txBody>
          <a:bodyPr spcFirstLastPara="1" wrap="square" lIns="365733" tIns="0" rIns="0" bIns="0" anchor="ctr" anchorCtr="0">
            <a:noAutofit/>
          </a:bodyPr>
          <a:lstStyle/>
          <a:p>
            <a:pPr algn="just" defTabSz="1219170">
              <a:buClr>
                <a:srgbClr val="000000"/>
              </a:buClr>
            </a:pPr>
            <a:r>
              <a:rPr lang="en" sz="1300" b="1" kern="0">
                <a:solidFill>
                  <a:srgbClr val="FFFFFF"/>
                </a:solidFill>
                <a:latin typeface="Aptos"/>
                <a:cs typeface="Arial"/>
              </a:rPr>
              <a:t>Kick off: January 25</a:t>
            </a:r>
            <a:endParaRPr lang="en">
              <a:cs typeface="Arial"/>
            </a:endParaRPr>
          </a:p>
        </p:txBody>
      </p:sp>
      <p:sp>
        <p:nvSpPr>
          <p:cNvPr id="21" name="TextBox 20">
            <a:extLst>
              <a:ext uri="{FF2B5EF4-FFF2-40B4-BE49-F238E27FC236}">
                <a16:creationId xmlns:a16="http://schemas.microsoft.com/office/drawing/2014/main" id="{A1819258-D674-1ADA-7AEE-AB6CC79C6F89}"/>
              </a:ext>
            </a:extLst>
          </p:cNvPr>
          <p:cNvSpPr txBox="1"/>
          <p:nvPr/>
        </p:nvSpPr>
        <p:spPr>
          <a:xfrm>
            <a:off x="9296400" y="1524001"/>
            <a:ext cx="2157046" cy="6001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a:latin typeface="Aptos"/>
              </a:rPr>
              <a:t>Finalized SEA 2025-2028 Plan presented to Board of Trustees November 10, 2025</a:t>
            </a:r>
            <a:endParaRPr lang="en-US" sz="1100">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E13DF-FB0D-6BF1-FC47-34C55C01AB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C767CF-A4DA-EB88-5F2D-BE6E3FF5FBD3}"/>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bg1"/>
                </a:solidFill>
              </a:rPr>
              <a:t>Metric 1: Successful Enrollment Data</a:t>
            </a:r>
          </a:p>
        </p:txBody>
      </p:sp>
      <p:sp>
        <p:nvSpPr>
          <p:cNvPr id="4" name="Slide Number Placeholder 3">
            <a:extLst>
              <a:ext uri="{FF2B5EF4-FFF2-40B4-BE49-F238E27FC236}">
                <a16:creationId xmlns:a16="http://schemas.microsoft.com/office/drawing/2014/main" id="{8F8769DC-1190-5476-7F0A-419A5B26D22F}"/>
              </a:ext>
            </a:extLst>
          </p:cNvPr>
          <p:cNvSpPr>
            <a:spLocks noGrp="1"/>
          </p:cNvSpPr>
          <p:nvPr>
            <p:ph type="sldNum" idx="12"/>
          </p:nvPr>
        </p:nvSpPr>
        <p:spPr>
          <a:xfrm>
            <a:off x="11600873" y="6604000"/>
            <a:ext cx="591127" cy="25393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4</a:t>
            </a:fld>
            <a:endParaRPr lang="en"/>
          </a:p>
        </p:txBody>
      </p:sp>
      <p:graphicFrame>
        <p:nvGraphicFramePr>
          <p:cNvPr id="5" name="Table 4">
            <a:extLst>
              <a:ext uri="{FF2B5EF4-FFF2-40B4-BE49-F238E27FC236}">
                <a16:creationId xmlns:a16="http://schemas.microsoft.com/office/drawing/2014/main" id="{148CD481-2270-4566-6A7C-E3722D8DDB71}"/>
              </a:ext>
            </a:extLst>
          </p:cNvPr>
          <p:cNvGraphicFramePr>
            <a:graphicFrameLocks noGrp="1"/>
          </p:cNvGraphicFramePr>
          <p:nvPr>
            <p:extLst>
              <p:ext uri="{D42A27DB-BD31-4B8C-83A1-F6EECF244321}">
                <p14:modId xmlns:p14="http://schemas.microsoft.com/office/powerpoint/2010/main" val="3798676363"/>
              </p:ext>
            </p:extLst>
          </p:nvPr>
        </p:nvGraphicFramePr>
        <p:xfrm>
          <a:off x="935986" y="1396098"/>
          <a:ext cx="10319604" cy="4349090"/>
        </p:xfrm>
        <a:graphic>
          <a:graphicData uri="http://schemas.openxmlformats.org/drawingml/2006/table">
            <a:tbl>
              <a:tblPr firstRow="1" bandRow="1">
                <a:tableStyleId>{5C22544A-7EE6-4342-B048-85BDC9FD1C3A}</a:tableStyleId>
              </a:tblPr>
              <a:tblGrid>
                <a:gridCol w="1858627">
                  <a:extLst>
                    <a:ext uri="{9D8B030D-6E8A-4147-A177-3AD203B41FA5}">
                      <a16:colId xmlns:a16="http://schemas.microsoft.com/office/drawing/2014/main" val="3791911117"/>
                    </a:ext>
                  </a:extLst>
                </a:gridCol>
                <a:gridCol w="954774">
                  <a:extLst>
                    <a:ext uri="{9D8B030D-6E8A-4147-A177-3AD203B41FA5}">
                      <a16:colId xmlns:a16="http://schemas.microsoft.com/office/drawing/2014/main" val="2487874607"/>
                    </a:ext>
                  </a:extLst>
                </a:gridCol>
                <a:gridCol w="1035388">
                  <a:extLst>
                    <a:ext uri="{9D8B030D-6E8A-4147-A177-3AD203B41FA5}">
                      <a16:colId xmlns:a16="http://schemas.microsoft.com/office/drawing/2014/main" val="1478767533"/>
                    </a:ext>
                  </a:extLst>
                </a:gridCol>
                <a:gridCol w="1141491">
                  <a:extLst>
                    <a:ext uri="{9D8B030D-6E8A-4147-A177-3AD203B41FA5}">
                      <a16:colId xmlns:a16="http://schemas.microsoft.com/office/drawing/2014/main" val="434232486"/>
                    </a:ext>
                  </a:extLst>
                </a:gridCol>
                <a:gridCol w="1419297">
                  <a:extLst>
                    <a:ext uri="{9D8B030D-6E8A-4147-A177-3AD203B41FA5}">
                      <a16:colId xmlns:a16="http://schemas.microsoft.com/office/drawing/2014/main" val="4253143659"/>
                    </a:ext>
                  </a:extLst>
                </a:gridCol>
                <a:gridCol w="1271929">
                  <a:extLst>
                    <a:ext uri="{9D8B030D-6E8A-4147-A177-3AD203B41FA5}">
                      <a16:colId xmlns:a16="http://schemas.microsoft.com/office/drawing/2014/main" val="1082228952"/>
                    </a:ext>
                  </a:extLst>
                </a:gridCol>
                <a:gridCol w="1497033">
                  <a:extLst>
                    <a:ext uri="{9D8B030D-6E8A-4147-A177-3AD203B41FA5}">
                      <a16:colId xmlns:a16="http://schemas.microsoft.com/office/drawing/2014/main" val="2517731924"/>
                    </a:ext>
                  </a:extLst>
                </a:gridCol>
                <a:gridCol w="1141065">
                  <a:extLst>
                    <a:ext uri="{9D8B030D-6E8A-4147-A177-3AD203B41FA5}">
                      <a16:colId xmlns:a16="http://schemas.microsoft.com/office/drawing/2014/main" val="1946393248"/>
                    </a:ext>
                  </a:extLst>
                </a:gridCol>
              </a:tblGrid>
              <a:tr h="744548">
                <a:tc>
                  <a:txBody>
                    <a:bodyPr/>
                    <a:lstStyle/>
                    <a:p>
                      <a:pPr lvl="0" algn="ctr">
                        <a:buNone/>
                      </a:pPr>
                      <a:endParaRPr lang="en-US" sz="1050" b="0">
                        <a:solidFill>
                          <a:schemeClr val="tx1"/>
                        </a:solidFill>
                        <a:latin typeface="Calibri"/>
                      </a:endParaRPr>
                    </a:p>
                  </a:txBody>
                  <a:tcPr anchor="ctr">
                    <a:lnL w="0">
                      <a:noFill/>
                    </a:lnL>
                    <a:lnR w="12700">
                      <a:solidFill>
                        <a:schemeClr val="accent6"/>
                      </a:solidFill>
                    </a:lnR>
                    <a:lnT w="0">
                      <a:noFill/>
                    </a:lnT>
                    <a:lnB w="12700">
                      <a:solidFill>
                        <a:schemeClr val="tx2"/>
                      </a:solidFill>
                    </a:lnB>
                    <a:solidFill>
                      <a:schemeClr val="tx2"/>
                    </a:solidFill>
                  </a:tcPr>
                </a:tc>
                <a:tc>
                  <a:txBody>
                    <a:bodyPr/>
                    <a:lstStyle/>
                    <a:p>
                      <a:pPr lvl="0" algn="ctr">
                        <a:buNone/>
                      </a:pPr>
                      <a:endParaRPr lang="en-US" sz="1050" b="0">
                        <a:solidFill>
                          <a:schemeClr val="tx1"/>
                        </a:solidFill>
                        <a:latin typeface="Calibri"/>
                      </a:endParaRPr>
                    </a:p>
                  </a:txBody>
                  <a:tcPr anchor="ctr">
                    <a:lnL w="12700">
                      <a:solidFill>
                        <a:schemeClr val="accent6"/>
                      </a:solidFill>
                    </a:lnL>
                    <a:lnR w="12700">
                      <a:solidFill>
                        <a:schemeClr val="accent5">
                          <a:lumMod val="20000"/>
                          <a:lumOff val="80000"/>
                        </a:schemeClr>
                      </a:solidFill>
                    </a:lnR>
                    <a:lnT w="12700">
                      <a:solidFill>
                        <a:schemeClr val="tx2"/>
                      </a:solidFill>
                    </a:lnT>
                    <a:lnB w="12700">
                      <a:solidFill>
                        <a:schemeClr val="tx2"/>
                      </a:solidFill>
                    </a:lnB>
                    <a:solidFill>
                      <a:schemeClr val="tx2"/>
                    </a:solidFill>
                  </a:tcPr>
                </a:tc>
                <a:tc>
                  <a:txBody>
                    <a:bodyPr/>
                    <a:lstStyle/>
                    <a:p>
                      <a:pPr lvl="0" algn="ctr">
                        <a:lnSpc>
                          <a:spcPct val="100000"/>
                        </a:lnSpc>
                        <a:spcBef>
                          <a:spcPts val="0"/>
                        </a:spcBef>
                        <a:spcAft>
                          <a:spcPts val="0"/>
                        </a:spcAft>
                        <a:buNone/>
                      </a:pPr>
                      <a:endParaRPr lang="en-US">
                        <a:latin typeface="Calibri"/>
                      </a:endParaRPr>
                    </a:p>
                  </a:txBody>
                  <a:tcPr anchor="ctr">
                    <a:lnL w="12700">
                      <a:solidFill>
                        <a:schemeClr val="accent5">
                          <a:lumMod val="20000"/>
                          <a:lumOff val="80000"/>
                        </a:schemeClr>
                      </a:solidFill>
                    </a:lnL>
                    <a:lnR w="12700">
                      <a:solidFill>
                        <a:schemeClr val="tx2">
                          <a:lumMod val="90000"/>
                        </a:schemeClr>
                      </a:solidFill>
                    </a:lnR>
                    <a:lnT w="12700">
                      <a:solidFill>
                        <a:schemeClr val="tx2">
                          <a:lumMod val="90000"/>
                        </a:schemeClr>
                      </a:solidFill>
                    </a:lnT>
                    <a:lnB w="12700">
                      <a:solidFill>
                        <a:schemeClr val="tx2"/>
                      </a:solidFill>
                    </a:lnB>
                    <a:solidFill>
                      <a:schemeClr val="tx2"/>
                    </a:solidFill>
                  </a:tcPr>
                </a:tc>
                <a:tc>
                  <a:txBody>
                    <a:bodyPr/>
                    <a:lstStyle/>
                    <a:p>
                      <a:pPr lvl="0" algn="ctr">
                        <a:buNone/>
                      </a:pPr>
                      <a:endParaRPr lang="en-US" sz="1100" b="0" i="0" u="none" strike="noStrike" noProof="0">
                        <a:solidFill>
                          <a:schemeClr val="tx1"/>
                        </a:solidFill>
                        <a:latin typeface="Calibri"/>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solidFill>
                    </a:lnB>
                    <a:solidFill>
                      <a:schemeClr val="tx2"/>
                    </a:solidFill>
                  </a:tcPr>
                </a:tc>
                <a:tc gridSpan="2">
                  <a:txBody>
                    <a:bodyPr/>
                    <a:lstStyle/>
                    <a:p>
                      <a:pPr lvl="0" algn="ctr">
                        <a:buNone/>
                      </a:pPr>
                      <a:r>
                        <a:rPr lang="en-US" sz="1100" b="0" i="0" u="none" strike="noStrike" noProof="0">
                          <a:solidFill>
                            <a:schemeClr val="tx1"/>
                          </a:solidFill>
                          <a:latin typeface="Calibri"/>
                        </a:rPr>
                        <a:t>Goal 1: Eliminate Disproportionate Impact</a:t>
                      </a:r>
                      <a:endParaRPr lang="en-US">
                        <a:latin typeface="Calibri"/>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tx2"/>
                    </a:solidFill>
                  </a:tcPr>
                </a:tc>
                <a:tc hMerge="1">
                  <a:txBody>
                    <a:bodyPr/>
                    <a:lstStyle/>
                    <a:p>
                      <a:endParaRPr lang="en-US"/>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gridSpan="2">
                  <a:txBody>
                    <a:bodyPr/>
                    <a:lstStyle/>
                    <a:p>
                      <a:pPr lvl="0" algn="ctr">
                        <a:buNone/>
                      </a:pPr>
                      <a:r>
                        <a:rPr lang="en-US" sz="1100" b="0" i="0" u="none" strike="noStrike" noProof="0">
                          <a:solidFill>
                            <a:schemeClr val="tx1"/>
                          </a:solidFill>
                          <a:latin typeface="Calibri"/>
                        </a:rPr>
                        <a:t>Goal 2: Fully Close Equity Gap</a:t>
                      </a:r>
                      <a:endParaRPr lang="en-US">
                        <a:latin typeface="Calibri"/>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tx2"/>
                    </a:solidFill>
                  </a:tcPr>
                </a:tc>
                <a:tc hMerge="1">
                  <a:txBody>
                    <a:bodyPr/>
                    <a:lstStyle/>
                    <a:p>
                      <a:endParaRPr lang="en-US"/>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extLst>
                  <a:ext uri="{0D108BD9-81ED-4DB2-BD59-A6C34878D82A}">
                    <a16:rowId xmlns:a16="http://schemas.microsoft.com/office/drawing/2014/main" val="4245485632"/>
                  </a:ext>
                </a:extLst>
              </a:tr>
              <a:tr h="1044222">
                <a:tc>
                  <a:txBody>
                    <a:bodyPr/>
                    <a:lstStyle/>
                    <a:p>
                      <a:pPr algn="ctr"/>
                      <a:r>
                        <a:rPr lang="en-US" sz="1200" b="0">
                          <a:solidFill>
                            <a:schemeClr val="tx1"/>
                          </a:solidFill>
                          <a:latin typeface="Calibri"/>
                        </a:rPr>
                        <a:t>Student Population</a:t>
                      </a:r>
                    </a:p>
                  </a:txBody>
                  <a:tcPr anchor="ctr">
                    <a:lnL w="12700">
                      <a:solidFill>
                        <a:schemeClr val="tx2">
                          <a:lumMod val="90000"/>
                        </a:schemeClr>
                      </a:solidFill>
                    </a:lnL>
                    <a:lnR w="12700" cap="flat" cmpd="sng" algn="ctr">
                      <a:solidFill>
                        <a:schemeClr val="tx2">
                          <a:lumMod val="90000"/>
                        </a:schemeClr>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a:solidFill>
                        <a:schemeClr val="tx2">
                          <a:lumMod val="90000"/>
                        </a:schemeClr>
                      </a:solidFill>
                    </a:lnB>
                    <a:solidFill>
                      <a:schemeClr val="tx2"/>
                    </a:solidFill>
                  </a:tcPr>
                </a:tc>
                <a:tc>
                  <a:txBody>
                    <a:bodyPr/>
                    <a:lstStyle/>
                    <a:p>
                      <a:pPr algn="ctr"/>
                      <a:r>
                        <a:rPr lang="en-US" sz="1050" b="0">
                          <a:solidFill>
                            <a:schemeClr val="tx1"/>
                          </a:solidFill>
                          <a:latin typeface="Calibri"/>
                        </a:rPr>
                        <a:t>% of Students for 2022 – 2023 (Baseline Year) </a:t>
                      </a:r>
                    </a:p>
                  </a:txBody>
                  <a:tcPr anchor="ctr">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solidFill>
                      <a:schemeClr val="tx2"/>
                    </a:solidFill>
                  </a:tcPr>
                </a:tc>
                <a:tc>
                  <a:txBody>
                    <a:bodyPr/>
                    <a:lstStyle/>
                    <a:p>
                      <a:pPr algn="ctr"/>
                      <a:r>
                        <a:rPr lang="en-US" sz="1050" b="0">
                          <a:solidFill>
                            <a:schemeClr val="tx1"/>
                          </a:solidFill>
                          <a:latin typeface="Calibri"/>
                        </a:rPr>
                        <a:t># of Students for 2022 – 2023</a:t>
                      </a:r>
                      <a:endParaRPr lang="en-US" b="0">
                        <a:latin typeface="Calibri"/>
                      </a:endParaRPr>
                    </a:p>
                    <a:p>
                      <a:pPr lvl="0" algn="ctr">
                        <a:lnSpc>
                          <a:spcPct val="100000"/>
                        </a:lnSpc>
                        <a:spcBef>
                          <a:spcPts val="0"/>
                        </a:spcBef>
                        <a:spcAft>
                          <a:spcPts val="0"/>
                        </a:spcAft>
                        <a:buNone/>
                      </a:pPr>
                      <a:r>
                        <a:rPr lang="en-US" sz="1100" b="0" i="0" u="none" strike="noStrike" noProof="0">
                          <a:solidFill>
                            <a:schemeClr val="tx1"/>
                          </a:solidFill>
                          <a:latin typeface="Calibri"/>
                        </a:rPr>
                        <a:t>(Baseline Year)</a:t>
                      </a:r>
                      <a:endParaRPr lang="en-US">
                        <a:latin typeface="Calibri"/>
                      </a:endParaRPr>
                    </a:p>
                  </a:txBody>
                  <a:tcPr anchor="ctr">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a:solidFill>
                        <a:schemeClr val="tx2">
                          <a:lumMod val="90000"/>
                        </a:schemeClr>
                      </a:solidFill>
                    </a:lnB>
                    <a:solidFill>
                      <a:schemeClr val="tx2"/>
                    </a:solidFill>
                  </a:tcPr>
                </a:tc>
                <a:tc>
                  <a:txBody>
                    <a:bodyPr/>
                    <a:lstStyle/>
                    <a:p>
                      <a:pPr lvl="0" algn="ctr">
                        <a:buNone/>
                      </a:pPr>
                      <a:r>
                        <a:rPr lang="en-US" sz="1050" b="0">
                          <a:solidFill>
                            <a:schemeClr val="tx1"/>
                          </a:solidFill>
                          <a:latin typeface="Calibri"/>
                        </a:rPr>
                        <a:t># of Students in 2022 – 2023 Cohort</a:t>
                      </a:r>
                    </a:p>
                    <a:p>
                      <a:pPr lvl="0" algn="ctr">
                        <a:buNone/>
                      </a:pPr>
                      <a:r>
                        <a:rPr lang="en-US" sz="1050" b="0">
                          <a:solidFill>
                            <a:schemeClr val="tx1"/>
                          </a:solidFill>
                          <a:latin typeface="Calibri"/>
                        </a:rPr>
                        <a:t>(Baseline year)</a:t>
                      </a:r>
                    </a:p>
                  </a:txBody>
                  <a:tcPr anchor="ctr">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a:solidFill>
                        <a:schemeClr val="tx2">
                          <a:lumMod val="90000"/>
                        </a:schemeClr>
                      </a:solidFill>
                    </a:lnB>
                    <a:solidFill>
                      <a:schemeClr val="tx2"/>
                    </a:solidFill>
                  </a:tcPr>
                </a:tc>
                <a:tc>
                  <a:txBody>
                    <a:bodyPr/>
                    <a:lstStyle/>
                    <a:p>
                      <a:pPr lvl="0" algn="ctr">
                        <a:lnSpc>
                          <a:spcPct val="100000"/>
                        </a:lnSpc>
                        <a:spcBef>
                          <a:spcPts val="0"/>
                        </a:spcBef>
                        <a:spcAft>
                          <a:spcPts val="0"/>
                        </a:spcAft>
                        <a:buNone/>
                      </a:pPr>
                      <a:r>
                        <a:rPr lang="en-US" sz="1100" b="0" i="0" u="none" strike="noStrike" noProof="0">
                          <a:solidFill>
                            <a:schemeClr val="tx1"/>
                          </a:solidFill>
                          <a:latin typeface="Calibri"/>
                        </a:rPr>
                        <a:t>% of Increase Needed to Eliminate DI</a:t>
                      </a:r>
                      <a:endParaRPr lang="en-US">
                        <a:latin typeface="Calibri"/>
                      </a:endParaRPr>
                    </a:p>
                    <a:p>
                      <a:pPr lvl="0" algn="ctr">
                        <a:buNone/>
                      </a:pPr>
                      <a:endParaRPr lang="en-US" sz="1050" b="0">
                        <a:solidFill>
                          <a:schemeClr val="tx1"/>
                        </a:solidFill>
                        <a:latin typeface="Calibri"/>
                      </a:endParaRPr>
                    </a:p>
                  </a:txBody>
                  <a:tcPr anchor="ctr">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lumMod val="90000"/>
                        </a:schemeClr>
                      </a:solidFill>
                      <a:prstDash val="solid"/>
                      <a:round/>
                      <a:headEnd type="none" w="med" len="med"/>
                      <a:tailEnd type="none" w="med" len="med"/>
                    </a:lnT>
                    <a:lnB w="12700">
                      <a:solidFill>
                        <a:schemeClr val="tx2">
                          <a:lumMod val="90000"/>
                        </a:schemeClr>
                      </a:solidFill>
                    </a:lnB>
                    <a:solidFill>
                      <a:schemeClr val="tx2"/>
                    </a:solidFill>
                  </a:tcPr>
                </a:tc>
                <a:tc>
                  <a:txBody>
                    <a:bodyPr/>
                    <a:lstStyle/>
                    <a:p>
                      <a:pPr lvl="0" algn="ctr">
                        <a:lnSpc>
                          <a:spcPct val="100000"/>
                        </a:lnSpc>
                        <a:spcBef>
                          <a:spcPts val="0"/>
                        </a:spcBef>
                        <a:spcAft>
                          <a:spcPts val="0"/>
                        </a:spcAft>
                        <a:buNone/>
                      </a:pPr>
                      <a:r>
                        <a:rPr lang="en-US" sz="1100" b="0" i="0" u="none" strike="noStrike" noProof="0">
                          <a:solidFill>
                            <a:schemeClr val="tx1"/>
                          </a:solidFill>
                          <a:latin typeface="Calibri"/>
                        </a:rPr>
                        <a:t># of Students Needed to Eliminate DI</a:t>
                      </a:r>
                      <a:endParaRPr lang="en-US">
                        <a:latin typeface="Calibri"/>
                      </a:endParaRPr>
                    </a:p>
                    <a:p>
                      <a:pPr lvl="0" algn="ctr">
                        <a:buNone/>
                      </a:pPr>
                      <a:endParaRPr lang="en-US" sz="1050" b="0">
                        <a:solidFill>
                          <a:schemeClr val="tx1"/>
                        </a:solidFill>
                        <a:latin typeface="Calibri"/>
                      </a:endParaRPr>
                    </a:p>
                  </a:txBody>
                  <a:tcPr anchor="ctr">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lumMod val="90000"/>
                        </a:schemeClr>
                      </a:solidFill>
                      <a:prstDash val="solid"/>
                      <a:round/>
                      <a:headEnd type="none" w="med" len="med"/>
                      <a:tailEnd type="none" w="med" len="med"/>
                    </a:lnT>
                    <a:lnB w="12700">
                      <a:solidFill>
                        <a:schemeClr val="tx2">
                          <a:lumMod val="90000"/>
                        </a:schemeClr>
                      </a:solidFill>
                    </a:lnB>
                    <a:solidFill>
                      <a:schemeClr val="tx2"/>
                    </a:solidFill>
                  </a:tcPr>
                </a:tc>
                <a:tc>
                  <a:txBody>
                    <a:bodyPr/>
                    <a:lstStyle/>
                    <a:p>
                      <a:pPr lvl="0" algn="ctr">
                        <a:lnSpc>
                          <a:spcPct val="100000"/>
                        </a:lnSpc>
                        <a:spcBef>
                          <a:spcPts val="0"/>
                        </a:spcBef>
                        <a:spcAft>
                          <a:spcPts val="0"/>
                        </a:spcAft>
                        <a:buNone/>
                      </a:pPr>
                      <a:r>
                        <a:rPr lang="en-US" sz="1100" b="0" i="0" u="none" strike="noStrike" noProof="0">
                          <a:solidFill>
                            <a:schemeClr val="tx1"/>
                          </a:solidFill>
                          <a:latin typeface="Calibri"/>
                        </a:rPr>
                        <a:t>% of Increase Needed to Fully Close Equity Gap</a:t>
                      </a:r>
                      <a:endParaRPr lang="en-US">
                        <a:latin typeface="Calibri"/>
                      </a:endParaRPr>
                    </a:p>
                    <a:p>
                      <a:pPr lvl="0" algn="ctr">
                        <a:buNone/>
                      </a:pPr>
                      <a:endParaRPr lang="en-US" sz="1050" b="0">
                        <a:solidFill>
                          <a:schemeClr val="tx1"/>
                        </a:solidFill>
                        <a:latin typeface="Calibri"/>
                      </a:endParaRPr>
                    </a:p>
                  </a:txBody>
                  <a:tcPr anchor="ctr">
                    <a:lnL w="12700" cap="flat" cmpd="sng" algn="ctr">
                      <a:solidFill>
                        <a:schemeClr val="tx2">
                          <a:lumMod val="90000"/>
                        </a:schemeClr>
                      </a:solidFill>
                      <a:prstDash val="solid"/>
                      <a:round/>
                      <a:headEnd type="none" w="med" len="med"/>
                      <a:tailEnd type="none" w="med" len="med"/>
                    </a:lnL>
                    <a:lnR w="12700" cap="flat" cmpd="sng" algn="ctr">
                      <a:solidFill>
                        <a:schemeClr val="tx2">
                          <a:lumMod val="90000"/>
                        </a:schemeClr>
                      </a:solidFill>
                      <a:prstDash val="solid"/>
                      <a:round/>
                      <a:headEnd type="none" w="med" len="med"/>
                      <a:tailEnd type="none" w="med" len="med"/>
                    </a:lnR>
                    <a:lnT w="12700" cap="flat" cmpd="sng" algn="ctr">
                      <a:solidFill>
                        <a:schemeClr val="tx2">
                          <a:lumMod val="90000"/>
                        </a:schemeClr>
                      </a:solidFill>
                      <a:prstDash val="solid"/>
                      <a:round/>
                      <a:headEnd type="none" w="med" len="med"/>
                      <a:tailEnd type="none" w="med" len="med"/>
                    </a:lnT>
                    <a:lnB w="12700">
                      <a:solidFill>
                        <a:schemeClr val="tx2">
                          <a:lumMod val="90000"/>
                        </a:schemeClr>
                      </a:solidFill>
                    </a:lnB>
                    <a:solidFill>
                      <a:schemeClr val="tx2"/>
                    </a:solidFill>
                  </a:tcPr>
                </a:tc>
                <a:tc>
                  <a:txBody>
                    <a:bodyPr/>
                    <a:lstStyle/>
                    <a:p>
                      <a:pPr lvl="0" algn="ctr">
                        <a:lnSpc>
                          <a:spcPct val="100000"/>
                        </a:lnSpc>
                        <a:spcBef>
                          <a:spcPts val="0"/>
                        </a:spcBef>
                        <a:spcAft>
                          <a:spcPts val="0"/>
                        </a:spcAft>
                        <a:buNone/>
                      </a:pPr>
                      <a:r>
                        <a:rPr lang="en-US" sz="1100" b="0" i="0" u="none" strike="noStrike" noProof="0">
                          <a:solidFill>
                            <a:schemeClr val="tx1"/>
                          </a:solidFill>
                          <a:latin typeface="Calibri"/>
                        </a:rPr>
                        <a:t># of Students Needed to Fully Close Equity Gap</a:t>
                      </a:r>
                      <a:endParaRPr lang="en-US">
                        <a:latin typeface="Calibri"/>
                      </a:endParaRPr>
                    </a:p>
                    <a:p>
                      <a:pPr lvl="0" algn="ctr">
                        <a:buNone/>
                      </a:pPr>
                      <a:endParaRPr lang="en-US" sz="1050" b="0">
                        <a:solidFill>
                          <a:schemeClr val="tx1"/>
                        </a:solidFill>
                        <a:latin typeface="Calibri"/>
                      </a:endParaRPr>
                    </a:p>
                  </a:txBody>
                  <a:tcPr anchor="ctr">
                    <a:lnL w="12700" cap="flat" cmpd="sng" algn="ctr">
                      <a:solidFill>
                        <a:schemeClr val="tx2">
                          <a:lumMod val="90000"/>
                        </a:schemeClr>
                      </a:solidFill>
                      <a:prstDash val="solid"/>
                      <a:round/>
                      <a:headEnd type="none" w="med" len="med"/>
                      <a:tailEnd type="none" w="med" len="med"/>
                    </a:lnL>
                    <a:lnR w="12700">
                      <a:solidFill>
                        <a:schemeClr val="tx2">
                          <a:lumMod val="90000"/>
                        </a:schemeClr>
                      </a:solidFill>
                    </a:lnR>
                    <a:lnT w="12700" cap="flat" cmpd="sng" algn="ctr">
                      <a:solidFill>
                        <a:schemeClr val="tx2">
                          <a:lumMod val="90000"/>
                        </a:schemeClr>
                      </a:solidFill>
                      <a:prstDash val="solid"/>
                      <a:round/>
                      <a:headEnd type="none" w="med" len="med"/>
                      <a:tailEnd type="none" w="med" len="med"/>
                    </a:lnT>
                    <a:lnB w="12700">
                      <a:solidFill>
                        <a:schemeClr val="tx2">
                          <a:lumMod val="90000"/>
                        </a:schemeClr>
                      </a:solidFill>
                    </a:lnB>
                    <a:solidFill>
                      <a:schemeClr val="tx2"/>
                    </a:solidFill>
                  </a:tcPr>
                </a:tc>
                <a:extLst>
                  <a:ext uri="{0D108BD9-81ED-4DB2-BD59-A6C34878D82A}">
                    <a16:rowId xmlns:a16="http://schemas.microsoft.com/office/drawing/2014/main" val="573308134"/>
                  </a:ext>
                </a:extLst>
              </a:tr>
              <a:tr h="365760">
                <a:tc>
                  <a:txBody>
                    <a:bodyPr/>
                    <a:lstStyle/>
                    <a:p>
                      <a:pPr lvl="0">
                        <a:buNone/>
                      </a:pPr>
                      <a:r>
                        <a:rPr lang="en-US" sz="1200" b="0" i="0" u="none" strike="noStrike" noProof="0">
                          <a:solidFill>
                            <a:schemeClr val="tx1"/>
                          </a:solidFill>
                          <a:latin typeface="Calibri"/>
                        </a:rPr>
                        <a:t>Overall Student Population</a:t>
                      </a:r>
                      <a:endParaRPr lang="en-US" sz="1200">
                        <a:latin typeface="Calibri"/>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algn="r"/>
                      <a:r>
                        <a:rPr lang="en-US" sz="1050" b="0">
                          <a:solidFill>
                            <a:schemeClr val="tx1"/>
                          </a:solidFill>
                          <a:latin typeface="Cambria"/>
                        </a:rPr>
                        <a:t>25.6%</a:t>
                      </a:r>
                    </a:p>
                  </a:txBody>
                  <a:tcPr anchor="ctr">
                    <a:lnL w="12700" cap="flat" cmpd="sng" algn="ctr">
                      <a:solidFill>
                        <a:schemeClr val="tx2">
                          <a:lumMod val="90000"/>
                        </a:schemeClr>
                      </a:solidFill>
                      <a:prstDash val="solid"/>
                      <a:round/>
                      <a:headEnd type="none" w="med" len="med"/>
                      <a:tailEnd type="none" w="med" len="med"/>
                    </a:lnL>
                    <a:lnR w="12700">
                      <a:solidFill>
                        <a:schemeClr val="tx2">
                          <a:lumMod val="90000"/>
                        </a:schemeClr>
                      </a:solidFill>
                    </a:lnR>
                    <a:lnT w="12700" cap="flat" cmpd="sng" algn="ctr">
                      <a:solidFill>
                        <a:schemeClr val="tx2">
                          <a:lumMod val="90000"/>
                        </a:schemeClr>
                      </a:solid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100" b="0" i="0" u="none" strike="noStrike" noProof="0">
                          <a:solidFill>
                            <a:schemeClr val="tx1"/>
                          </a:solidFill>
                          <a:latin typeface="Cambria"/>
                        </a:rPr>
                        <a:t>2715</a:t>
                      </a:r>
                      <a:endParaRPr lang="en-US">
                        <a:latin typeface="Cambria"/>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lvl="0" algn="r">
                        <a:buNone/>
                      </a:pPr>
                      <a:r>
                        <a:rPr lang="en-US" sz="1050" b="0">
                          <a:solidFill>
                            <a:schemeClr val="tx1"/>
                          </a:solidFill>
                          <a:latin typeface="Cambria"/>
                        </a:rPr>
                        <a:t>10,605</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algn="r"/>
                      <a:r>
                        <a:rPr lang="en-US" sz="1050" b="0">
                          <a:solidFill>
                            <a:schemeClr val="tx1"/>
                          </a:solidFill>
                          <a:latin typeface="Cambria"/>
                        </a:rPr>
                        <a:t>N/A</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lvl="0" algn="r">
                        <a:buNone/>
                      </a:pPr>
                      <a:r>
                        <a:rPr lang="en-US" sz="1050" b="0">
                          <a:solidFill>
                            <a:schemeClr val="tx1"/>
                          </a:solidFill>
                          <a:latin typeface="Cambria"/>
                        </a:rPr>
                        <a:t>N/A</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lvl="0" algn="r">
                        <a:buNone/>
                      </a:pPr>
                      <a:r>
                        <a:rPr lang="en-US" sz="1050" b="0">
                          <a:solidFill>
                            <a:schemeClr val="tx1"/>
                          </a:solidFill>
                          <a:latin typeface="Cambria"/>
                        </a:rPr>
                        <a:t>N/A</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algn="r"/>
                      <a:r>
                        <a:rPr lang="en-US" sz="1050" b="0">
                          <a:solidFill>
                            <a:schemeClr val="tx1"/>
                          </a:solidFill>
                          <a:latin typeface="Cambria"/>
                        </a:rPr>
                        <a:t>N/A</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extLst>
                  <a:ext uri="{0D108BD9-81ED-4DB2-BD59-A6C34878D82A}">
                    <a16:rowId xmlns:a16="http://schemas.microsoft.com/office/drawing/2014/main" val="2683127444"/>
                  </a:ext>
                </a:extLst>
              </a:tr>
              <a:tr h="365760">
                <a:tc>
                  <a:txBody>
                    <a:bodyPr/>
                    <a:lstStyle/>
                    <a:p>
                      <a:pPr lvl="0">
                        <a:buNone/>
                      </a:pPr>
                      <a:r>
                        <a:rPr lang="en-US" sz="1200" b="0" i="0" u="none" strike="noStrike" noProof="0">
                          <a:solidFill>
                            <a:schemeClr val="tx1"/>
                          </a:solidFill>
                          <a:latin typeface="Calibri"/>
                        </a:rPr>
                        <a:t>Asian</a:t>
                      </a:r>
                      <a:endParaRPr lang="en-US" sz="1200">
                        <a:latin typeface="Calibri"/>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14.6%</a:t>
                      </a:r>
                    </a:p>
                  </a:txBody>
                  <a:tcPr anchor="ctr">
                    <a:lnL w="12700" cap="flat" cmpd="sng" algn="ctr">
                      <a:solidFill>
                        <a:schemeClr val="tx2">
                          <a:lumMod val="90000"/>
                        </a:schemeClr>
                      </a:solidFill>
                      <a:prstDash val="solid"/>
                      <a:round/>
                      <a:headEnd type="none" w="med" len="med"/>
                      <a:tailEnd type="none" w="med" len="med"/>
                    </a:lnL>
                    <a:lnR w="12700">
                      <a:solidFill>
                        <a:schemeClr val="tx2">
                          <a:lumMod val="90000"/>
                        </a:schemeClr>
                      </a:solidFill>
                    </a:lnR>
                    <a:lnT w="12700" cap="flat" cmpd="sng" algn="ctr">
                      <a:solidFill>
                        <a:schemeClr val="tx2">
                          <a:lumMod val="90000"/>
                        </a:schemeClr>
                      </a:solidFill>
                      <a:prstDash val="solid"/>
                      <a:round/>
                      <a:headEnd type="none" w="med" len="med"/>
                      <a:tailEnd type="none" w="med" len="med"/>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100" b="0" i="0" u="none" strike="noStrike" noProof="0">
                          <a:solidFill>
                            <a:schemeClr val="tx1"/>
                          </a:solidFill>
                          <a:latin typeface="Cambria"/>
                        </a:rPr>
                        <a:t>124</a:t>
                      </a:r>
                      <a:endParaRPr lang="en-US">
                        <a:latin typeface="Cambria"/>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849</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algn="r"/>
                      <a:r>
                        <a:rPr lang="en-US" sz="1050" b="0">
                          <a:solidFill>
                            <a:schemeClr val="tx1"/>
                          </a:solidFill>
                          <a:latin typeface="Cambria"/>
                        </a:rPr>
                        <a:t>9..6%</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algn="r"/>
                      <a:r>
                        <a:rPr lang="en-US" sz="1050" b="0">
                          <a:solidFill>
                            <a:schemeClr val="tx1"/>
                          </a:solidFill>
                          <a:latin typeface="Cambria"/>
                        </a:rPr>
                        <a:t>82</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algn="r"/>
                      <a:r>
                        <a:rPr lang="en-US" sz="1050" b="0">
                          <a:solidFill>
                            <a:schemeClr val="tx1"/>
                          </a:solidFill>
                          <a:latin typeface="Cambria"/>
                        </a:rPr>
                        <a:t>12%</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algn="r"/>
                      <a:r>
                        <a:rPr lang="en-US" sz="1050" b="0">
                          <a:solidFill>
                            <a:schemeClr val="tx1"/>
                          </a:solidFill>
                          <a:latin typeface="Cambria"/>
                        </a:rPr>
                        <a:t>103</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9286455"/>
                  </a:ext>
                </a:extLst>
              </a:tr>
              <a:tr h="365760">
                <a:tc>
                  <a:txBody>
                    <a:bodyPr/>
                    <a:lstStyle/>
                    <a:p>
                      <a:pPr lvl="0">
                        <a:buNone/>
                      </a:pPr>
                      <a:r>
                        <a:rPr lang="en-US" sz="1200" b="0" i="0" u="none" strike="noStrike" noProof="0">
                          <a:solidFill>
                            <a:schemeClr val="tx1"/>
                          </a:solidFill>
                          <a:latin typeface="Calibri"/>
                        </a:rPr>
                        <a:t>Black or African American</a:t>
                      </a:r>
                      <a:endParaRPr lang="en-US" sz="1200">
                        <a:latin typeface="Calibri"/>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13.8%</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100" b="0" i="0" u="none" strike="noStrike" noProof="0">
                          <a:solidFill>
                            <a:schemeClr val="tx1"/>
                          </a:solidFill>
                          <a:latin typeface="Cambria"/>
                        </a:rPr>
                        <a:t>44</a:t>
                      </a:r>
                      <a:endParaRPr lang="en-US">
                        <a:latin typeface="Cambria"/>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319</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lvl="0" algn="r">
                        <a:buNone/>
                      </a:pPr>
                      <a:r>
                        <a:rPr lang="en-US" sz="1050" b="0">
                          <a:solidFill>
                            <a:schemeClr val="tx1"/>
                          </a:solidFill>
                          <a:latin typeface="Cambria"/>
                        </a:rPr>
                        <a:t>8.4%</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28</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12.2%</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40</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78342772"/>
                  </a:ext>
                </a:extLst>
              </a:tr>
              <a:tr h="365760">
                <a:tc>
                  <a:txBody>
                    <a:bodyPr/>
                    <a:lstStyle/>
                    <a:p>
                      <a:pPr lvl="0">
                        <a:buNone/>
                      </a:pPr>
                      <a:r>
                        <a:rPr lang="en-US" sz="1200" b="0" i="0" u="none" strike="noStrike" noProof="0">
                          <a:solidFill>
                            <a:schemeClr val="tx1"/>
                          </a:solidFill>
                          <a:latin typeface="Calibri"/>
                        </a:rPr>
                        <a:t>Female</a:t>
                      </a:r>
                      <a:endParaRPr lang="en-US" sz="1200">
                        <a:latin typeface="Calibri"/>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24.5%</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100" b="0" i="0" u="none" strike="noStrike" noProof="0">
                          <a:solidFill>
                            <a:schemeClr val="tx1"/>
                          </a:solidFill>
                          <a:latin typeface="Cambria"/>
                        </a:rPr>
                        <a:t>1274</a:t>
                      </a:r>
                      <a:endParaRPr lang="en-US">
                        <a:latin typeface="Cambria"/>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5200</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lvl="0" algn="r">
                        <a:buNone/>
                      </a:pPr>
                      <a:r>
                        <a:rPr lang="en-US" sz="1050" b="0">
                          <a:solidFill>
                            <a:schemeClr val="tx1"/>
                          </a:solidFill>
                          <a:latin typeface="Cambria"/>
                        </a:rPr>
                        <a:t>0.2%</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12</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2.3%</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118</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72609709"/>
                  </a:ext>
                </a:extLst>
              </a:tr>
              <a:tr h="365760">
                <a:tc>
                  <a:txBody>
                    <a:bodyPr/>
                    <a:lstStyle/>
                    <a:p>
                      <a:pPr lvl="0">
                        <a:buNone/>
                      </a:pPr>
                      <a:r>
                        <a:rPr lang="en-US" sz="1200" b="0" i="0" u="none" strike="noStrike" noProof="0">
                          <a:solidFill>
                            <a:schemeClr val="tx1"/>
                          </a:solidFill>
                          <a:latin typeface="Calibri"/>
                        </a:rPr>
                        <a:t>Filipino</a:t>
                      </a:r>
                      <a:endParaRPr lang="en-US" sz="1200">
                        <a:latin typeface="Calibri"/>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13%</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13</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100</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lvl="0" algn="r">
                        <a:buNone/>
                      </a:pPr>
                      <a:r>
                        <a:rPr lang="en-US" sz="1050" b="0">
                          <a:solidFill>
                            <a:schemeClr val="tx1"/>
                          </a:solidFill>
                          <a:latin typeface="Cambria"/>
                        </a:rPr>
                        <a:t>6.1%</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7</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12.7%</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13</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818314"/>
                  </a:ext>
                </a:extLst>
              </a:tr>
              <a:tr h="365760">
                <a:tc>
                  <a:txBody>
                    <a:bodyPr/>
                    <a:lstStyle/>
                    <a:p>
                      <a:pPr lvl="0">
                        <a:buNone/>
                      </a:pPr>
                      <a:r>
                        <a:rPr lang="en-US" sz="1200" b="0" i="0" u="none" strike="noStrike" noProof="0">
                          <a:solidFill>
                            <a:schemeClr val="tx1"/>
                          </a:solidFill>
                          <a:latin typeface="Calibri"/>
                        </a:rPr>
                        <a:t>Two or More Races</a:t>
                      </a:r>
                      <a:endParaRPr lang="en-US" sz="1200">
                        <a:latin typeface="Calibri"/>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17.5%</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40</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229</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lvl="0" algn="r">
                        <a:buNone/>
                      </a:pPr>
                      <a:r>
                        <a:rPr lang="en-US" sz="1050" b="0">
                          <a:solidFill>
                            <a:schemeClr val="tx1"/>
                          </a:solidFill>
                          <a:latin typeface="Cambria"/>
                        </a:rPr>
                        <a:t>3.4%</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8</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8%</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20</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38548982"/>
                  </a:ext>
                </a:extLst>
              </a:tr>
              <a:tr h="365760">
                <a:tc>
                  <a:txBody>
                    <a:bodyPr/>
                    <a:lstStyle/>
                    <a:p>
                      <a:pPr lvl="0">
                        <a:buNone/>
                      </a:pPr>
                      <a:r>
                        <a:rPr lang="en-US" sz="1200" b="0" i="0" u="none" strike="noStrike" noProof="0">
                          <a:solidFill>
                            <a:schemeClr val="tx1"/>
                          </a:solidFill>
                          <a:latin typeface="Calibri"/>
                        </a:rPr>
                        <a:t>White</a:t>
                      </a:r>
                      <a:endParaRPr lang="en-US" sz="1200">
                        <a:latin typeface="Calibri"/>
                      </a:endParaRP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13%</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333</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2562</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a:solidFill>
                        <a:schemeClr val="tx2">
                          <a:lumMod val="90000"/>
                        </a:schemeClr>
                      </a:solidFill>
                    </a:lnB>
                    <a:solidFill>
                      <a:schemeClr val="bg1"/>
                    </a:solidFill>
                  </a:tcPr>
                </a:tc>
                <a:tc>
                  <a:txBody>
                    <a:bodyPr/>
                    <a:lstStyle/>
                    <a:p>
                      <a:pPr lvl="0" algn="r">
                        <a:buNone/>
                      </a:pPr>
                      <a:r>
                        <a:rPr lang="en-US" sz="1050" b="0">
                          <a:solidFill>
                            <a:schemeClr val="tx1"/>
                          </a:solidFill>
                          <a:latin typeface="Cambria"/>
                        </a:rPr>
                        <a:t>14.7%</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379</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16.7%</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tc>
                  <a:txBody>
                    <a:bodyPr/>
                    <a:lstStyle/>
                    <a:p>
                      <a:pPr lvl="0" algn="r">
                        <a:buNone/>
                      </a:pPr>
                      <a:r>
                        <a:rPr lang="en-US" sz="1050" b="0">
                          <a:solidFill>
                            <a:schemeClr val="tx1"/>
                          </a:solidFill>
                          <a:latin typeface="Cambria"/>
                        </a:rPr>
                        <a:t>429</a:t>
                      </a:r>
                    </a:p>
                  </a:txBody>
                  <a:tcPr anchor="ctr">
                    <a:lnL w="12700">
                      <a:solidFill>
                        <a:schemeClr val="tx2">
                          <a:lumMod val="90000"/>
                        </a:schemeClr>
                      </a:solidFill>
                    </a:lnL>
                    <a:lnR w="12700">
                      <a:solidFill>
                        <a:schemeClr val="tx2">
                          <a:lumMod val="90000"/>
                        </a:schemeClr>
                      </a:solidFill>
                    </a:lnR>
                    <a:lnT w="12700">
                      <a:solidFill>
                        <a:schemeClr val="tx2">
                          <a:lumMod val="90000"/>
                        </a:schemeClr>
                      </a:solidFill>
                    </a:lnT>
                    <a:lnB w="12700" cap="flat" cmpd="sng" algn="ctr">
                      <a:solidFill>
                        <a:schemeClr val="tx2">
                          <a:lumMod val="9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38318075"/>
                  </a:ext>
                </a:extLst>
              </a:tr>
            </a:tbl>
          </a:graphicData>
        </a:graphic>
      </p:graphicFrame>
    </p:spTree>
    <p:extLst>
      <p:ext uri="{BB962C8B-B14F-4D97-AF65-F5344CB8AC3E}">
        <p14:creationId xmlns:p14="http://schemas.microsoft.com/office/powerpoint/2010/main" val="1834259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9EDAE51-BD9D-A7E9-5DBF-8F0B876036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188659-0F6A-39A2-A09D-FAEF25EE86CB}"/>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Metric 1: Successful Enrollment </a:t>
            </a:r>
          </a:p>
        </p:txBody>
      </p:sp>
      <p:sp>
        <p:nvSpPr>
          <p:cNvPr id="3" name="Text Placeholder 2">
            <a:extLst>
              <a:ext uri="{FF2B5EF4-FFF2-40B4-BE49-F238E27FC236}">
                <a16:creationId xmlns:a16="http://schemas.microsoft.com/office/drawing/2014/main" id="{98966603-C46D-0450-7522-C60C483ACBFC}"/>
              </a:ext>
            </a:extLst>
          </p:cNvPr>
          <p:cNvSpPr>
            <a:spLocks noGrp="1"/>
          </p:cNvSpPr>
          <p:nvPr>
            <p:ph type="body" idx="1"/>
          </p:nvPr>
        </p:nvSpPr>
        <p:spPr>
          <a:xfrm>
            <a:off x="732800" y="1519137"/>
            <a:ext cx="9996000" cy="400946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850" b="1">
                <a:solidFill>
                  <a:schemeClr val="accent2"/>
                </a:solidFill>
              </a:rPr>
              <a:t>Definition</a:t>
            </a:r>
            <a:endParaRPr lang="en-US">
              <a:solidFill>
                <a:schemeClr val="accent2"/>
              </a:solidFill>
            </a:endParaRPr>
          </a:p>
          <a:p>
            <a:pPr marL="101600" indent="0">
              <a:buNone/>
            </a:pPr>
            <a:endParaRPr lang="en-US" sz="1850" b="1">
              <a:solidFill>
                <a:schemeClr val="tx1"/>
              </a:solidFill>
            </a:endParaRPr>
          </a:p>
          <a:p>
            <a:pPr marL="101600" indent="0">
              <a:buNone/>
            </a:pPr>
            <a:r>
              <a:rPr lang="en-US" sz="1850">
                <a:solidFill>
                  <a:schemeClr val="tx1"/>
                </a:solidFill>
              </a:rPr>
              <a:t>It measures, among all applicants who indicated an intent to enroll in SAC for the first time as a non-special admit student in a selected year, the proportion of cohort students who actually enrolled in the same community college in that year</a:t>
            </a:r>
            <a:endParaRPr lang="en-US">
              <a:solidFill>
                <a:schemeClr val="tx1"/>
              </a:solidFill>
            </a:endParaRPr>
          </a:p>
          <a:p>
            <a:pPr marL="101600" indent="0">
              <a:buNone/>
            </a:pPr>
            <a:endParaRPr lang="en-US" sz="1850">
              <a:solidFill>
                <a:schemeClr val="bg1"/>
              </a:solidFill>
            </a:endParaRPr>
          </a:p>
          <a:p>
            <a:pPr marL="101600" indent="0">
              <a:buNone/>
            </a:pPr>
            <a:r>
              <a:rPr lang="en-US" sz="1850" b="1">
                <a:solidFill>
                  <a:schemeClr val="accent2"/>
                </a:solidFill>
              </a:rPr>
              <a:t>Overall Student Population Goal</a:t>
            </a:r>
          </a:p>
          <a:p>
            <a:pPr marL="101600" indent="0">
              <a:buNone/>
            </a:pPr>
            <a:endParaRPr lang="en-US" sz="1850" b="1">
              <a:solidFill>
                <a:schemeClr val="tx1"/>
              </a:solidFill>
            </a:endParaRPr>
          </a:p>
          <a:p>
            <a:pPr marL="101600" indent="0">
              <a:buNone/>
            </a:pPr>
            <a:r>
              <a:rPr lang="en-US" sz="1850">
                <a:solidFill>
                  <a:schemeClr val="tx1"/>
                </a:solidFill>
              </a:rPr>
              <a:t>SAC aims to increase the successful enrollment rate for its overall student population from 26% to 29% by Spring 2028, with an emphasis on equity</a:t>
            </a:r>
            <a:endParaRPr lang="en-US">
              <a:solidFill>
                <a:schemeClr val="tx1"/>
              </a:solidFill>
            </a:endParaRPr>
          </a:p>
          <a:p>
            <a:pPr marL="101600" indent="0">
              <a:buNone/>
            </a:pPr>
            <a:endParaRPr lang="en-US" sz="1850">
              <a:solidFill>
                <a:schemeClr val="bg1"/>
              </a:solidFill>
            </a:endParaRPr>
          </a:p>
          <a:p>
            <a:pPr marL="101600" indent="0">
              <a:buNone/>
            </a:pPr>
            <a:r>
              <a:rPr lang="en-US" sz="1850" b="1">
                <a:solidFill>
                  <a:schemeClr val="accent2"/>
                </a:solidFill>
              </a:rPr>
              <a:t>Disproportionately Impacted (DI) Groups</a:t>
            </a:r>
            <a:endParaRPr lang="en-US">
              <a:solidFill>
                <a:schemeClr val="accent2"/>
              </a:solidFill>
            </a:endParaRPr>
          </a:p>
          <a:p>
            <a:pPr marL="101600" indent="0">
              <a:buNone/>
            </a:pPr>
            <a:endParaRPr lang="en-US" sz="1850" b="1">
              <a:solidFill>
                <a:schemeClr val="accent2"/>
              </a:solidFill>
            </a:endParaRPr>
          </a:p>
          <a:p>
            <a:pPr marL="101600" indent="0">
              <a:buNone/>
            </a:pPr>
            <a:r>
              <a:rPr lang="en-US" sz="1850">
                <a:solidFill>
                  <a:schemeClr val="tx1"/>
                </a:solidFill>
              </a:rPr>
              <a:t>Asian, Black or African American/African Diaspora, Female, Filipino, Two or More Races, and White students</a:t>
            </a:r>
          </a:p>
        </p:txBody>
      </p:sp>
      <p:sp>
        <p:nvSpPr>
          <p:cNvPr id="4" name="Slide Number Placeholder 3">
            <a:extLst>
              <a:ext uri="{FF2B5EF4-FFF2-40B4-BE49-F238E27FC236}">
                <a16:creationId xmlns:a16="http://schemas.microsoft.com/office/drawing/2014/main" id="{AD96D966-B87A-6A96-D6B0-DA8FE050BBA8}"/>
              </a:ext>
            </a:extLst>
          </p:cNvPr>
          <p:cNvSpPr>
            <a:spLocks noGrp="1"/>
          </p:cNvSpPr>
          <p:nvPr>
            <p:ph type="sldNum" idx="12"/>
          </p:nvPr>
        </p:nvSpPr>
        <p:spPr>
          <a:xfrm>
            <a:off x="11600873" y="6604000"/>
            <a:ext cx="591127" cy="25393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5</a:t>
            </a:fld>
            <a:endParaRPr lang="en"/>
          </a:p>
        </p:txBody>
      </p:sp>
    </p:spTree>
    <p:extLst>
      <p:ext uri="{BB962C8B-B14F-4D97-AF65-F5344CB8AC3E}">
        <p14:creationId xmlns:p14="http://schemas.microsoft.com/office/powerpoint/2010/main" val="3271280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43B61A-4C92-B666-0ADC-3A4DA9D777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C52464-1D83-34CA-5255-C9DB5F570EE2}"/>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Metric 1: Successful Enrollment Strategies</a:t>
            </a:r>
            <a:r>
              <a:rPr lang="en-US" sz="2400" b="1">
                <a:solidFill>
                  <a:schemeClr val="bg1"/>
                </a:solidFill>
              </a:rPr>
              <a:t> </a:t>
            </a:r>
          </a:p>
        </p:txBody>
      </p:sp>
      <p:sp>
        <p:nvSpPr>
          <p:cNvPr id="3" name="Text Placeholder 2">
            <a:extLst>
              <a:ext uri="{FF2B5EF4-FFF2-40B4-BE49-F238E27FC236}">
                <a16:creationId xmlns:a16="http://schemas.microsoft.com/office/drawing/2014/main" id="{A402122D-4F5D-81CF-7F37-ADD37226950F}"/>
              </a:ext>
            </a:extLst>
          </p:cNvPr>
          <p:cNvSpPr>
            <a:spLocks noGrp="1"/>
          </p:cNvSpPr>
          <p:nvPr>
            <p:ph type="body" idx="1"/>
          </p:nvPr>
        </p:nvSpPr>
        <p:spPr>
          <a:xfrm>
            <a:off x="732800" y="1232712"/>
            <a:ext cx="11130893" cy="4295888"/>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850" b="1">
                <a:solidFill>
                  <a:schemeClr val="accent2"/>
                </a:solidFill>
              </a:rPr>
              <a:t>Focused Outreach and Engagement:</a:t>
            </a:r>
            <a:r>
              <a:rPr lang="en-US" sz="1850">
                <a:solidFill>
                  <a:schemeClr val="bg1"/>
                </a:solidFill>
              </a:rPr>
              <a:t> </a:t>
            </a:r>
            <a:r>
              <a:rPr lang="en-US" sz="1850">
                <a:solidFill>
                  <a:schemeClr val="tx1"/>
                </a:solidFill>
              </a:rPr>
              <a:t>SAC will implement culturally relevant outreach campaigns, events, and utilize student ambassadors to connect all disproportionately impacted (DI) student populations with application support and early access to campus resources.</a:t>
            </a:r>
          </a:p>
          <a:p>
            <a:pPr marL="101600" indent="0">
              <a:buNone/>
            </a:pPr>
            <a:endParaRPr lang="en-US" sz="1850">
              <a:solidFill>
                <a:schemeClr val="bg1"/>
              </a:solidFill>
            </a:endParaRPr>
          </a:p>
          <a:p>
            <a:pPr marL="101600" indent="0">
              <a:buNone/>
            </a:pPr>
            <a:r>
              <a:rPr lang="en-US" sz="1850" b="1">
                <a:solidFill>
                  <a:schemeClr val="accent2"/>
                </a:solidFill>
              </a:rPr>
              <a:t>Institutionalize SCE Transitions:</a:t>
            </a:r>
            <a:r>
              <a:rPr lang="en-US" sz="1850">
                <a:solidFill>
                  <a:schemeClr val="bg1"/>
                </a:solidFill>
              </a:rPr>
              <a:t> </a:t>
            </a:r>
            <a:r>
              <a:rPr lang="en-US" sz="1850">
                <a:solidFill>
                  <a:schemeClr val="tx1"/>
                </a:solidFill>
              </a:rPr>
              <a:t>SAC will support noncredit School of Continuing Education (SCE) graduates in transitioning to credit programs through structured orientations and connections with counseling, EOPS, and Guided Pathways</a:t>
            </a:r>
          </a:p>
          <a:p>
            <a:pPr marL="608965" indent="-507365"/>
            <a:endParaRPr lang="en-US" sz="1850" b="1">
              <a:solidFill>
                <a:schemeClr val="tx1"/>
              </a:solidFill>
            </a:endParaRPr>
          </a:p>
          <a:p>
            <a:pPr marL="101600" indent="0">
              <a:buNone/>
            </a:pPr>
            <a:r>
              <a:rPr lang="en-US" sz="1850" b="1">
                <a:solidFill>
                  <a:schemeClr val="accent2"/>
                </a:solidFill>
              </a:rPr>
              <a:t>Streamlined Onboarding and Tech Support: </a:t>
            </a:r>
            <a:r>
              <a:rPr lang="en-US" sz="1850">
                <a:solidFill>
                  <a:schemeClr val="tx1"/>
                </a:solidFill>
              </a:rPr>
              <a:t>The college will improve user-friendly student portals, digitize enrollment processes, provide extended tech support, and use data tools for proactive, personalized assistance with matriculation steps.</a:t>
            </a:r>
          </a:p>
          <a:p>
            <a:pPr marL="101600" indent="0">
              <a:buNone/>
            </a:pPr>
            <a:endParaRPr lang="en-US" sz="1850">
              <a:solidFill>
                <a:schemeClr val="tx1"/>
              </a:solidFill>
            </a:endParaRPr>
          </a:p>
          <a:p>
            <a:pPr marL="101600" indent="0">
              <a:buNone/>
            </a:pPr>
            <a:r>
              <a:rPr lang="en-US" sz="1850" b="1">
                <a:solidFill>
                  <a:schemeClr val="accent2"/>
                </a:solidFill>
              </a:rPr>
              <a:t>Overall Student Population Strategy: </a:t>
            </a:r>
            <a:r>
              <a:rPr lang="en-US" sz="1850">
                <a:solidFill>
                  <a:schemeClr val="tx1"/>
                </a:solidFill>
              </a:rPr>
              <a:t>To boost successful enrollment campus-wide, SAC's Comprehensive Educational Plan aims to expand CTE offerings, develop short-term certificates, engage adult learners, introduce Credit for Prior Learning (CPL) and apprenticeships, and strategically expand dual enrollment programs</a:t>
            </a:r>
          </a:p>
        </p:txBody>
      </p:sp>
      <p:sp>
        <p:nvSpPr>
          <p:cNvPr id="4" name="Slide Number Placeholder 3">
            <a:extLst>
              <a:ext uri="{FF2B5EF4-FFF2-40B4-BE49-F238E27FC236}">
                <a16:creationId xmlns:a16="http://schemas.microsoft.com/office/drawing/2014/main" id="{7A764B3F-243E-621F-2366-87C6A5B53520}"/>
              </a:ext>
            </a:extLst>
          </p:cNvPr>
          <p:cNvSpPr>
            <a:spLocks noGrp="1"/>
          </p:cNvSpPr>
          <p:nvPr>
            <p:ph type="sldNum" idx="12"/>
          </p:nvPr>
        </p:nvSpPr>
        <p:spPr>
          <a:xfrm>
            <a:off x="11600873" y="6604000"/>
            <a:ext cx="591127" cy="25393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6</a:t>
            </a:fld>
            <a:endParaRPr lang="en"/>
          </a:p>
        </p:txBody>
      </p:sp>
    </p:spTree>
    <p:extLst>
      <p:ext uri="{BB962C8B-B14F-4D97-AF65-F5344CB8AC3E}">
        <p14:creationId xmlns:p14="http://schemas.microsoft.com/office/powerpoint/2010/main" val="2666395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800A6-8ADE-2C16-0EBA-AB0E9D1C317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A4B1158-5DC2-7CFD-5711-A83B33C57468}"/>
              </a:ext>
            </a:extLst>
          </p:cNvPr>
          <p:cNvSpPr txBox="1"/>
          <p:nvPr/>
        </p:nvSpPr>
        <p:spPr>
          <a:xfrm>
            <a:off x="671549" y="4151606"/>
            <a:ext cx="10843496" cy="1277273"/>
          </a:xfrm>
          <a:prstGeom prst="rect">
            <a:avLst/>
          </a:prstGeom>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a:cs typeface="Arial"/>
            </a:endParaRPr>
          </a:p>
          <a:p>
            <a:endParaRPr lang="en-US" sz="1100">
              <a:cs typeface="Arial"/>
            </a:endParaRPr>
          </a:p>
          <a:p>
            <a:endParaRPr lang="en-US" sz="1100">
              <a:cs typeface="Arial"/>
            </a:endParaRPr>
          </a:p>
          <a:p>
            <a:endParaRPr lang="en-US" sz="1100">
              <a:cs typeface="Arial"/>
            </a:endParaRPr>
          </a:p>
          <a:p>
            <a:endParaRPr lang="en-US" sz="1100">
              <a:cs typeface="Arial"/>
            </a:endParaRPr>
          </a:p>
          <a:p>
            <a:r>
              <a:rPr lang="en-US" sz="1100">
                <a:cs typeface="Arial"/>
              </a:rPr>
              <a:t>*Using 2023-2024 for baseline </a:t>
            </a:r>
            <a:endParaRPr lang="en-US">
              <a:cs typeface="Arial"/>
            </a:endParaRPr>
          </a:p>
          <a:p>
            <a:endParaRPr lang="en-US" sz="1100">
              <a:cs typeface="Arial"/>
            </a:endParaRPr>
          </a:p>
        </p:txBody>
      </p:sp>
      <p:sp>
        <p:nvSpPr>
          <p:cNvPr id="2" name="Title 1">
            <a:extLst>
              <a:ext uri="{FF2B5EF4-FFF2-40B4-BE49-F238E27FC236}">
                <a16:creationId xmlns:a16="http://schemas.microsoft.com/office/drawing/2014/main" id="{63C335C9-5766-126F-2020-E077EB841BB7}"/>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bg1"/>
                </a:solidFill>
              </a:rPr>
              <a:t>Metric 2: Math and English Completion Data</a:t>
            </a:r>
          </a:p>
        </p:txBody>
      </p:sp>
      <p:sp>
        <p:nvSpPr>
          <p:cNvPr id="4" name="Slide Number Placeholder 3">
            <a:extLst>
              <a:ext uri="{FF2B5EF4-FFF2-40B4-BE49-F238E27FC236}">
                <a16:creationId xmlns:a16="http://schemas.microsoft.com/office/drawing/2014/main" id="{8B6B2777-8C08-C47C-521A-ED88F73B29BF}"/>
              </a:ext>
            </a:extLst>
          </p:cNvPr>
          <p:cNvSpPr>
            <a:spLocks noGrp="1"/>
          </p:cNvSpPr>
          <p:nvPr>
            <p:ph type="sldNum" idx="12"/>
          </p:nvPr>
        </p:nvSpPr>
        <p:spPr>
          <a:xfrm>
            <a:off x="11730181" y="6594764"/>
            <a:ext cx="461819" cy="263169"/>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7</a:t>
            </a:fld>
            <a:endParaRPr lang="en"/>
          </a:p>
        </p:txBody>
      </p:sp>
      <p:graphicFrame>
        <p:nvGraphicFramePr>
          <p:cNvPr id="8" name="Table 7">
            <a:extLst>
              <a:ext uri="{FF2B5EF4-FFF2-40B4-BE49-F238E27FC236}">
                <a16:creationId xmlns:a16="http://schemas.microsoft.com/office/drawing/2014/main" id="{1CA451B7-0BE8-D3A7-42FE-2372D165BCC5}"/>
              </a:ext>
            </a:extLst>
          </p:cNvPr>
          <p:cNvGraphicFramePr>
            <a:graphicFrameLocks noGrp="1"/>
          </p:cNvGraphicFramePr>
          <p:nvPr>
            <p:extLst>
              <p:ext uri="{D42A27DB-BD31-4B8C-83A1-F6EECF244321}">
                <p14:modId xmlns:p14="http://schemas.microsoft.com/office/powerpoint/2010/main" val="958239674"/>
              </p:ext>
            </p:extLst>
          </p:nvPr>
        </p:nvGraphicFramePr>
        <p:xfrm>
          <a:off x="675241" y="1259360"/>
          <a:ext cx="10841508" cy="3592930"/>
        </p:xfrm>
        <a:graphic>
          <a:graphicData uri="http://schemas.openxmlformats.org/drawingml/2006/table">
            <a:tbl>
              <a:tblPr bandRow="1">
                <a:tableStyleId>{5C22544A-7EE6-4342-B048-85BDC9FD1C3A}</a:tableStyleId>
              </a:tblPr>
              <a:tblGrid>
                <a:gridCol w="1858623">
                  <a:extLst>
                    <a:ext uri="{9D8B030D-6E8A-4147-A177-3AD203B41FA5}">
                      <a16:colId xmlns:a16="http://schemas.microsoft.com/office/drawing/2014/main" val="4038179473"/>
                    </a:ext>
                  </a:extLst>
                </a:gridCol>
                <a:gridCol w="1141056">
                  <a:extLst>
                    <a:ext uri="{9D8B030D-6E8A-4147-A177-3AD203B41FA5}">
                      <a16:colId xmlns:a16="http://schemas.microsoft.com/office/drawing/2014/main" val="1750574429"/>
                    </a:ext>
                  </a:extLst>
                </a:gridCol>
                <a:gridCol w="1326228">
                  <a:extLst>
                    <a:ext uri="{9D8B030D-6E8A-4147-A177-3AD203B41FA5}">
                      <a16:colId xmlns:a16="http://schemas.microsoft.com/office/drawing/2014/main" val="3794274234"/>
                    </a:ext>
                  </a:extLst>
                </a:gridCol>
                <a:gridCol w="1291326">
                  <a:extLst>
                    <a:ext uri="{9D8B030D-6E8A-4147-A177-3AD203B41FA5}">
                      <a16:colId xmlns:a16="http://schemas.microsoft.com/office/drawing/2014/main" val="2255747721"/>
                    </a:ext>
                  </a:extLst>
                </a:gridCol>
                <a:gridCol w="1417936">
                  <a:extLst>
                    <a:ext uri="{9D8B030D-6E8A-4147-A177-3AD203B41FA5}">
                      <a16:colId xmlns:a16="http://schemas.microsoft.com/office/drawing/2014/main" val="2678571852"/>
                    </a:ext>
                  </a:extLst>
                </a:gridCol>
                <a:gridCol w="1260290">
                  <a:extLst>
                    <a:ext uri="{9D8B030D-6E8A-4147-A177-3AD203B41FA5}">
                      <a16:colId xmlns:a16="http://schemas.microsoft.com/office/drawing/2014/main" val="3553540720"/>
                    </a:ext>
                  </a:extLst>
                </a:gridCol>
                <a:gridCol w="1260290">
                  <a:extLst>
                    <a:ext uri="{9D8B030D-6E8A-4147-A177-3AD203B41FA5}">
                      <a16:colId xmlns:a16="http://schemas.microsoft.com/office/drawing/2014/main" val="285293321"/>
                    </a:ext>
                  </a:extLst>
                </a:gridCol>
                <a:gridCol w="1285759">
                  <a:extLst>
                    <a:ext uri="{9D8B030D-6E8A-4147-A177-3AD203B41FA5}">
                      <a16:colId xmlns:a16="http://schemas.microsoft.com/office/drawing/2014/main" val="1181470718"/>
                    </a:ext>
                  </a:extLst>
                </a:gridCol>
              </a:tblGrid>
              <a:tr h="744541">
                <a:tc>
                  <a:txBody>
                    <a:bodyPr/>
                    <a:lstStyle/>
                    <a:p>
                      <a:pPr fontAlgn="ctr">
                        <a:buNone/>
                      </a:pPr>
                      <a:endParaRPr lang="en-US">
                        <a:effectLst/>
                        <a:latin typeface="Calibri"/>
                      </a:endParaRPr>
                    </a:p>
                  </a:txBody>
                  <a:tcPr marL="74867" marR="74867" marT="37433" marB="37433" anchor="ctr">
                    <a:lnL w="12700" cap="flat" cmpd="sng" algn="ctr">
                      <a:solidFill>
                        <a:srgbClr val="FFFFFF"/>
                      </a:solidFill>
                      <a:prstDash val="solid"/>
                      <a:round/>
                      <a:headEnd type="none" w="med" len="med"/>
                      <a:tailEnd type="none" w="med" len="med"/>
                    </a:lnL>
                    <a:lnR w="10392" cap="flat" cmpd="sng" algn="ctr">
                      <a:solidFill>
                        <a:srgbClr val="D4D3D9"/>
                      </a:solidFill>
                      <a:prstDash val="solid"/>
                      <a:round/>
                      <a:headEnd type="none" w="med" len="med"/>
                      <a:tailEnd type="none" w="med" len="med"/>
                    </a:lnR>
                    <a:lnT w="12700" cap="flat" cmpd="sng" algn="ctr">
                      <a:solidFill>
                        <a:srgbClr val="FFFFFF"/>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4D3D9"/>
                      </a:solidFill>
                      <a:prstDash val="solid"/>
                      <a:round/>
                      <a:headEnd type="none" w="med" len="med"/>
                      <a:tailEnd type="none" w="med" len="med"/>
                    </a:lnL>
                    <a:lnR w="10392" cap="flat" cmpd="sng" algn="ctr">
                      <a:solidFill>
                        <a:srgbClr val="DBDBE0"/>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BDBE0"/>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a:txBody>
                    <a:bodyPr/>
                    <a:lstStyle/>
                    <a:p>
                      <a:pPr fontAlgn="ctr">
                        <a:buNone/>
                      </a:pP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F3F3F3"/>
                      </a:solidFill>
                      <a:prstDash val="solid"/>
                      <a:round/>
                      <a:headEnd type="none" w="med" len="med"/>
                      <a:tailEnd type="none" w="med" len="med"/>
                    </a:lnB>
                    <a:solidFill>
                      <a:srgbClr val="F3F3F3"/>
                    </a:solidFill>
                  </a:tcPr>
                </a:tc>
                <a:tc gridSpan="2">
                  <a:txBody>
                    <a:bodyPr/>
                    <a:lstStyle/>
                    <a:p>
                      <a:pPr algn="ctr" rtl="0" fontAlgn="base">
                        <a:lnSpc>
                          <a:spcPts val="1050"/>
                        </a:lnSpc>
                        <a:buNone/>
                      </a:pPr>
                      <a:r>
                        <a:rPr lang="en-US" sz="1100" b="0">
                          <a:solidFill>
                            <a:srgbClr val="000000"/>
                          </a:solidFill>
                          <a:effectLst/>
                          <a:latin typeface="Calibri"/>
                        </a:rPr>
                        <a:t>Goal 1: Eliminate Disproportionate Impact</a:t>
                      </a:r>
                      <a:endParaRPr lang="en-US" b="1">
                        <a:solidFill>
                          <a:srgbClr val="FFFFFF"/>
                        </a:solidFill>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hMerge="1">
                  <a:txBody>
                    <a:bodyPr/>
                    <a:lstStyle/>
                    <a:p>
                      <a:endParaRPr lang="en-US"/>
                    </a:p>
                  </a:txBody>
                  <a:tcPr/>
                </a:tc>
                <a:tc gridSpan="2">
                  <a:txBody>
                    <a:bodyPr/>
                    <a:lstStyle/>
                    <a:p>
                      <a:pPr algn="ctr" rtl="0" fontAlgn="base">
                        <a:lnSpc>
                          <a:spcPts val="1050"/>
                        </a:lnSpc>
                        <a:buNone/>
                      </a:pPr>
                      <a:r>
                        <a:rPr lang="en-US" sz="1100" b="0">
                          <a:solidFill>
                            <a:srgbClr val="000000"/>
                          </a:solidFill>
                          <a:effectLst/>
                          <a:latin typeface="Calibri"/>
                        </a:rPr>
                        <a:t>Goal 2: Fully Close Equity Gap</a:t>
                      </a:r>
                      <a:endParaRPr lang="en-US" b="1">
                        <a:solidFill>
                          <a:srgbClr val="FFFFFF"/>
                        </a:solidFill>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hMerge="1">
                  <a:txBody>
                    <a:bodyPr/>
                    <a:lstStyle/>
                    <a:p>
                      <a:endParaRPr lang="en-US"/>
                    </a:p>
                  </a:txBody>
                  <a:tcPr/>
                </a:tc>
                <a:extLst>
                  <a:ext uri="{0D108BD9-81ED-4DB2-BD59-A6C34878D82A}">
                    <a16:rowId xmlns:a16="http://schemas.microsoft.com/office/drawing/2014/main" val="4215262437"/>
                  </a:ext>
                </a:extLst>
              </a:tr>
              <a:tr h="1070286">
                <a:tc>
                  <a:txBody>
                    <a:bodyPr/>
                    <a:lstStyle/>
                    <a:p>
                      <a:pPr algn="ctr" rtl="0" fontAlgn="base">
                        <a:lnSpc>
                          <a:spcPts val="1050"/>
                        </a:lnSpc>
                        <a:buNone/>
                      </a:pPr>
                      <a:r>
                        <a:rPr lang="en-US" sz="1050">
                          <a:effectLst/>
                          <a:latin typeface="Calibri"/>
                        </a:rPr>
                        <a:t>Student Population</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for 2022 – 2023 (Baseline Year) </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for 2022 – 2023</a:t>
                      </a:r>
                      <a:endParaRPr lang="en-US">
                        <a:effectLst/>
                        <a:latin typeface="Calibri"/>
                      </a:endParaRPr>
                    </a:p>
                    <a:p>
                      <a:pPr algn="ctr" rtl="0" fontAlgn="base">
                        <a:lnSpc>
                          <a:spcPts val="1050"/>
                        </a:lnSpc>
                        <a:buNone/>
                      </a:pPr>
                      <a:r>
                        <a:rPr lang="en-US" sz="1100">
                          <a:effectLst/>
                          <a:latin typeface="Calibri"/>
                        </a:rPr>
                        <a:t>(Baseline Year)</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050">
                          <a:effectLst/>
                          <a:latin typeface="Calibri"/>
                        </a:rPr>
                        <a:t># of Students in 2022 – 2023 Cohort</a:t>
                      </a:r>
                      <a:endParaRPr lang="en-US">
                        <a:effectLst/>
                        <a:latin typeface="Calibri"/>
                      </a:endParaRPr>
                    </a:p>
                    <a:p>
                      <a:pPr algn="ctr" rtl="0" fontAlgn="base">
                        <a:lnSpc>
                          <a:spcPts val="1050"/>
                        </a:lnSpc>
                        <a:buNone/>
                      </a:pPr>
                      <a:r>
                        <a:rPr lang="en-US" sz="1050">
                          <a:effectLst/>
                          <a:latin typeface="Calibri"/>
                        </a:rPr>
                        <a:t>(Baseline year)</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F3F3F3"/>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Increase Needed to Eliminate DI</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Students Needed to Eliminate DI</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Increase Needed to Fully Close Equity Gap</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tc>
                  <a:txBody>
                    <a:bodyPr/>
                    <a:lstStyle/>
                    <a:p>
                      <a:pPr algn="ctr" rtl="0" fontAlgn="base">
                        <a:lnSpc>
                          <a:spcPts val="1050"/>
                        </a:lnSpc>
                        <a:buNone/>
                      </a:pPr>
                      <a:r>
                        <a:rPr lang="en-US" sz="1100">
                          <a:effectLst/>
                          <a:latin typeface="Calibri"/>
                        </a:rPr>
                        <a:t># of Students Needed to Fully Close Equity Gap</a:t>
                      </a:r>
                      <a:endParaRPr lang="en-US">
                        <a:effectLst/>
                        <a:latin typeface="Calibri"/>
                      </a:endParaRP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3F3F3"/>
                    </a:solidFill>
                  </a:tcPr>
                </a:tc>
                <a:extLst>
                  <a:ext uri="{0D108BD9-81ED-4DB2-BD59-A6C34878D82A}">
                    <a16:rowId xmlns:a16="http://schemas.microsoft.com/office/drawing/2014/main" val="3708508304"/>
                  </a:ext>
                </a:extLst>
              </a:tr>
              <a:tr h="360636">
                <a:tc>
                  <a:txBody>
                    <a:bodyPr/>
                    <a:lstStyle/>
                    <a:p>
                      <a:pPr rtl="0" fontAlgn="base">
                        <a:lnSpc>
                          <a:spcPts val="1050"/>
                        </a:lnSpc>
                        <a:buNone/>
                      </a:pPr>
                      <a:r>
                        <a:rPr lang="en-US" sz="1200">
                          <a:effectLst/>
                          <a:latin typeface="Calibri"/>
                        </a:rPr>
                        <a:t>Overall Student Population</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8.3%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370</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4439</a:t>
                      </a:r>
                      <a:endParaRPr lang="en-US"/>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lvl="0" algn="r">
                        <a:lnSpc>
                          <a:spcPct val="100000"/>
                        </a:lnSpc>
                        <a:spcBef>
                          <a:spcPts val="0"/>
                        </a:spcBef>
                        <a:spcAft>
                          <a:spcPts val="0"/>
                        </a:spcAft>
                        <a:buNone/>
                      </a:pPr>
                      <a:r>
                        <a:rPr lang="en-US" sz="1200" b="0" i="0" u="none" strike="noStrike" noProof="0">
                          <a:effectLst/>
                          <a:latin typeface="Cambria"/>
                        </a:rPr>
                        <a:t>N/A</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4212490091"/>
                  </a:ext>
                </a:extLst>
              </a:tr>
              <a:tr h="335559">
                <a:tc>
                  <a:txBody>
                    <a:bodyPr/>
                    <a:lstStyle/>
                    <a:p>
                      <a:pPr rtl="0" fontAlgn="base">
                        <a:lnSpc>
                          <a:spcPts val="1050"/>
                        </a:lnSpc>
                        <a:buNone/>
                      </a:pPr>
                      <a:r>
                        <a:rPr lang="en-US" sz="1200">
                          <a:effectLst/>
                          <a:latin typeface="Calibri"/>
                        </a:rPr>
                        <a:t>LGBT</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5.4%</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241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0.3%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3.2%</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8</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936456758"/>
                  </a:ext>
                </a:extLst>
              </a:tr>
              <a:tr h="360636">
                <a:tc>
                  <a:txBody>
                    <a:bodyPr/>
                    <a:lstStyle/>
                    <a:p>
                      <a:pPr rtl="0" fontAlgn="base">
                        <a:lnSpc>
                          <a:spcPts val="1050"/>
                        </a:lnSpc>
                        <a:buNone/>
                      </a:pPr>
                      <a:r>
                        <a:rPr lang="en-US" sz="1200">
                          <a:effectLst/>
                          <a:latin typeface="Calibri"/>
                        </a:rPr>
                        <a:t>Black or African American</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1.4%</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71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4.5%</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4</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7.3%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6</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3121706239"/>
                  </a:ext>
                </a:extLst>
              </a:tr>
              <a:tr h="360636">
                <a:tc>
                  <a:txBody>
                    <a:bodyPr/>
                    <a:lstStyle/>
                    <a:p>
                      <a:pPr rtl="0" fontAlgn="base">
                        <a:lnSpc>
                          <a:spcPts val="1050"/>
                        </a:lnSpc>
                        <a:buNone/>
                      </a:pPr>
                      <a:r>
                        <a:rPr lang="en-US" sz="1200">
                          <a:effectLst/>
                          <a:latin typeface="Calibri"/>
                        </a:rPr>
                        <a:t>Foster Youth*</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77</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3.7%</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6.2%</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5</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2640447882"/>
                  </a:ext>
                </a:extLst>
              </a:tr>
              <a:tr h="360636">
                <a:tc>
                  <a:txBody>
                    <a:bodyPr/>
                    <a:lstStyle/>
                    <a:p>
                      <a:pPr rtl="0" fontAlgn="base">
                        <a:lnSpc>
                          <a:spcPts val="1050"/>
                        </a:lnSpc>
                        <a:buNone/>
                      </a:pPr>
                      <a:r>
                        <a:rPr lang="en-US" sz="1200">
                          <a:effectLst/>
                          <a:latin typeface="Calibri"/>
                        </a:rPr>
                        <a:t>Veteran*</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1.5%</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1</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67</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3%</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2</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5.9%</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tc>
                  <a:txBody>
                    <a:bodyPr/>
                    <a:lstStyle/>
                    <a:p>
                      <a:pPr algn="r" rtl="0" fontAlgn="base">
                        <a:lnSpc>
                          <a:spcPts val="1050"/>
                        </a:lnSpc>
                        <a:buNone/>
                      </a:pPr>
                      <a:r>
                        <a:rPr lang="en-US" sz="1200">
                          <a:effectLst/>
                          <a:latin typeface="Cambria"/>
                        </a:rPr>
                        <a:t>4</a:t>
                      </a:r>
                    </a:p>
                  </a:txBody>
                  <a:tcPr marL="74867" marR="74867" marT="37433" marB="37433" anchor="ctr">
                    <a:lnL w="10392" cap="flat" cmpd="sng" algn="ctr">
                      <a:solidFill>
                        <a:srgbClr val="DBDBDB"/>
                      </a:solidFill>
                      <a:prstDash val="solid"/>
                      <a:round/>
                      <a:headEnd type="none" w="med" len="med"/>
                      <a:tailEnd type="none" w="med" len="med"/>
                    </a:lnL>
                    <a:lnR w="10392" cap="flat" cmpd="sng" algn="ctr">
                      <a:solidFill>
                        <a:srgbClr val="DBDBDB"/>
                      </a:solidFill>
                      <a:prstDash val="solid"/>
                      <a:round/>
                      <a:headEnd type="none" w="med" len="med"/>
                      <a:tailEnd type="none" w="med" len="med"/>
                    </a:lnR>
                    <a:lnT w="10392" cap="flat" cmpd="sng" algn="ctr">
                      <a:solidFill>
                        <a:srgbClr val="DBDBDB"/>
                      </a:solidFill>
                      <a:prstDash val="solid"/>
                      <a:round/>
                      <a:headEnd type="none" w="med" len="med"/>
                      <a:tailEnd type="none" w="med" len="med"/>
                    </a:lnT>
                    <a:lnB w="10392" cap="flat" cmpd="sng" algn="ctr">
                      <a:solidFill>
                        <a:srgbClr val="DBDBDB"/>
                      </a:solidFill>
                      <a:prstDash val="solid"/>
                      <a:round/>
                      <a:headEnd type="none" w="med" len="med"/>
                      <a:tailEnd type="none" w="med" len="med"/>
                    </a:lnB>
                    <a:solidFill>
                      <a:srgbClr val="FFFFFF"/>
                    </a:solidFill>
                  </a:tcPr>
                </a:tc>
                <a:extLst>
                  <a:ext uri="{0D108BD9-81ED-4DB2-BD59-A6C34878D82A}">
                    <a16:rowId xmlns:a16="http://schemas.microsoft.com/office/drawing/2014/main" val="697876428"/>
                  </a:ext>
                </a:extLst>
              </a:tr>
            </a:tbl>
          </a:graphicData>
        </a:graphic>
      </p:graphicFrame>
    </p:spTree>
    <p:extLst>
      <p:ext uri="{BB962C8B-B14F-4D97-AF65-F5344CB8AC3E}">
        <p14:creationId xmlns:p14="http://schemas.microsoft.com/office/powerpoint/2010/main" val="2427508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D162B-A56F-6791-6EB3-54B0F24D25EB}"/>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tx1"/>
                </a:solidFill>
              </a:rPr>
              <a:t>Metric 2: Math and English Completion </a:t>
            </a:r>
          </a:p>
        </p:txBody>
      </p:sp>
      <p:sp>
        <p:nvSpPr>
          <p:cNvPr id="3" name="Text Placeholder 2">
            <a:extLst>
              <a:ext uri="{FF2B5EF4-FFF2-40B4-BE49-F238E27FC236}">
                <a16:creationId xmlns:a16="http://schemas.microsoft.com/office/drawing/2014/main" id="{35AB89EF-0227-D16E-AEEA-C5A9564F9547}"/>
              </a:ext>
            </a:extLst>
          </p:cNvPr>
          <p:cNvSpPr>
            <a:spLocks noGrp="1"/>
          </p:cNvSpPr>
          <p:nvPr>
            <p:ph type="body" idx="1"/>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850" b="1">
                <a:solidFill>
                  <a:schemeClr val="accent2"/>
                </a:solidFill>
              </a:rPr>
              <a:t>Definition</a:t>
            </a:r>
            <a:endParaRPr lang="en-US">
              <a:solidFill>
                <a:schemeClr val="accent2"/>
              </a:solidFill>
            </a:endParaRPr>
          </a:p>
          <a:p>
            <a:pPr marL="101600" indent="0">
              <a:buNone/>
            </a:pPr>
            <a:endParaRPr lang="en-US" sz="1850" b="1">
              <a:solidFill>
                <a:schemeClr val="accent2"/>
              </a:solidFill>
            </a:endParaRPr>
          </a:p>
          <a:p>
            <a:pPr marL="101600" indent="0">
              <a:buNone/>
            </a:pPr>
            <a:r>
              <a:rPr lang="en-US" sz="1850">
                <a:solidFill>
                  <a:schemeClr val="tx1"/>
                </a:solidFill>
              </a:rPr>
              <a:t>It measures, among students in the cohort, the proportion who completed both transfer-level Math and English in their first academic year of credit enrollment within the district</a:t>
            </a:r>
            <a:endParaRPr lang="en-US">
              <a:solidFill>
                <a:schemeClr val="tx1"/>
              </a:solidFill>
            </a:endParaRPr>
          </a:p>
          <a:p>
            <a:pPr marL="101600" indent="0">
              <a:buNone/>
            </a:pPr>
            <a:endParaRPr lang="en-US" sz="1850">
              <a:solidFill>
                <a:schemeClr val="bg1"/>
              </a:solidFill>
            </a:endParaRPr>
          </a:p>
          <a:p>
            <a:pPr marL="101600" indent="0">
              <a:buNone/>
            </a:pPr>
            <a:r>
              <a:rPr lang="en-US" sz="1850" b="1">
                <a:solidFill>
                  <a:schemeClr val="accent2"/>
                </a:solidFill>
              </a:rPr>
              <a:t>Overall Student Population Goal</a:t>
            </a:r>
            <a:endParaRPr lang="en-US" sz="1850">
              <a:solidFill>
                <a:schemeClr val="accent2"/>
              </a:solidFill>
            </a:endParaRPr>
          </a:p>
          <a:p>
            <a:pPr marL="101600" indent="0">
              <a:buNone/>
            </a:pPr>
            <a:endParaRPr lang="en-US" sz="1850" b="1">
              <a:solidFill>
                <a:schemeClr val="tx1"/>
              </a:solidFill>
            </a:endParaRPr>
          </a:p>
          <a:p>
            <a:pPr marL="101600" indent="0">
              <a:buNone/>
            </a:pPr>
            <a:r>
              <a:rPr lang="en-US" sz="1850">
                <a:solidFill>
                  <a:schemeClr val="tx1"/>
                </a:solidFill>
              </a:rPr>
              <a:t>SAC aims to increase the transfer-level Math and English completion rate for its overall student population from 8% to 15% by Spring 2028</a:t>
            </a:r>
            <a:endParaRPr lang="en-US">
              <a:solidFill>
                <a:schemeClr val="tx1"/>
              </a:solidFill>
            </a:endParaRPr>
          </a:p>
          <a:p>
            <a:pPr marL="101600" indent="0">
              <a:buNone/>
            </a:pPr>
            <a:endParaRPr lang="en-US" sz="1850" b="1">
              <a:solidFill>
                <a:schemeClr val="accent2"/>
              </a:solidFill>
            </a:endParaRPr>
          </a:p>
          <a:p>
            <a:pPr marL="101600" indent="0">
              <a:buNone/>
            </a:pPr>
            <a:r>
              <a:rPr lang="en-US" sz="1850" b="1">
                <a:solidFill>
                  <a:schemeClr val="accent2"/>
                </a:solidFill>
              </a:rPr>
              <a:t>Disproportionately Impacted (DI) Groups</a:t>
            </a:r>
            <a:endParaRPr lang="en-US" sz="1850">
              <a:solidFill>
                <a:schemeClr val="accent2"/>
              </a:solidFill>
            </a:endParaRPr>
          </a:p>
          <a:p>
            <a:pPr marL="101600" indent="0">
              <a:buNone/>
            </a:pPr>
            <a:endParaRPr lang="en-US" sz="1850" b="1">
              <a:solidFill>
                <a:schemeClr val="accent2"/>
              </a:solidFill>
            </a:endParaRPr>
          </a:p>
          <a:p>
            <a:pPr marL="101600" indent="0">
              <a:buNone/>
            </a:pPr>
            <a:r>
              <a:rPr lang="en-US" sz="1850">
                <a:solidFill>
                  <a:schemeClr val="tx1"/>
                </a:solidFill>
              </a:rPr>
              <a:t>LGBTQ+, Black or African American/African Diaspora, Foster Youth, and Veterans</a:t>
            </a:r>
          </a:p>
        </p:txBody>
      </p:sp>
      <p:sp>
        <p:nvSpPr>
          <p:cNvPr id="4" name="Slide Number Placeholder 3">
            <a:extLst>
              <a:ext uri="{FF2B5EF4-FFF2-40B4-BE49-F238E27FC236}">
                <a16:creationId xmlns:a16="http://schemas.microsoft.com/office/drawing/2014/main" id="{DBB9FDE9-2566-7129-0F65-4C8EBABCE5E5}"/>
              </a:ext>
            </a:extLst>
          </p:cNvPr>
          <p:cNvSpPr>
            <a:spLocks noGrp="1"/>
          </p:cNvSpPr>
          <p:nvPr>
            <p:ph type="sldNum" idx="12"/>
          </p:nvPr>
        </p:nvSpPr>
        <p:spPr>
          <a:xfrm>
            <a:off x="11730181" y="6594764"/>
            <a:ext cx="461819" cy="263169"/>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8</a:t>
            </a:fld>
            <a:endParaRPr lang="en"/>
          </a:p>
        </p:txBody>
      </p:sp>
    </p:spTree>
    <p:extLst>
      <p:ext uri="{BB962C8B-B14F-4D97-AF65-F5344CB8AC3E}">
        <p14:creationId xmlns:p14="http://schemas.microsoft.com/office/powerpoint/2010/main" val="3026515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151ED9-BF14-36D4-FB4E-92144F121E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63BDEB-72A5-673C-771F-1D6F9692F26E}"/>
              </a:ext>
            </a:extLst>
          </p:cNvPr>
          <p:cNvSpPr>
            <a:spLocks noGrp="1"/>
          </p:cNvSpPr>
          <p:nvPr>
            <p:ph type="title"/>
          </p:nvPr>
        </p:nvSpPr>
        <p:spPr>
          <a:xfrm>
            <a:off x="289651" y="422386"/>
            <a:ext cx="99960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2400" b="1">
                <a:solidFill>
                  <a:schemeClr val="bg1"/>
                </a:solidFill>
              </a:rPr>
              <a:t> </a:t>
            </a:r>
            <a:r>
              <a:rPr lang="en-US" sz="2400" b="1">
                <a:solidFill>
                  <a:schemeClr val="tx1"/>
                </a:solidFill>
              </a:rPr>
              <a:t>Metric 2: Math and English Completion Strategies </a:t>
            </a:r>
          </a:p>
        </p:txBody>
      </p:sp>
      <p:sp>
        <p:nvSpPr>
          <p:cNvPr id="3" name="Text Placeholder 2">
            <a:extLst>
              <a:ext uri="{FF2B5EF4-FFF2-40B4-BE49-F238E27FC236}">
                <a16:creationId xmlns:a16="http://schemas.microsoft.com/office/drawing/2014/main" id="{C6DC8455-2513-D79E-4526-16D8E3C56B6B}"/>
              </a:ext>
            </a:extLst>
          </p:cNvPr>
          <p:cNvSpPr>
            <a:spLocks noGrp="1"/>
          </p:cNvSpPr>
          <p:nvPr>
            <p:ph type="body" idx="1"/>
          </p:nvPr>
        </p:nvSpPr>
        <p:spPr>
          <a:xfrm>
            <a:off x="289652" y="1248925"/>
            <a:ext cx="11882081" cy="4279675"/>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850" b="1">
                <a:solidFill>
                  <a:schemeClr val="accent2"/>
                </a:solidFill>
              </a:rPr>
              <a:t>Culturally Affirming Communities of Support:</a:t>
            </a:r>
            <a:r>
              <a:rPr lang="en-US" sz="1850">
                <a:solidFill>
                  <a:schemeClr val="bg1"/>
                </a:solidFill>
              </a:rPr>
              <a:t> </a:t>
            </a:r>
            <a:r>
              <a:rPr lang="en-US" sz="1850">
                <a:solidFill>
                  <a:schemeClr val="tx1"/>
                </a:solidFill>
              </a:rPr>
              <a:t>Establish and promote affinity centers that provide support for transfer-level Math &amp; English. Integrate culturally relevant pedagogy and dedicated support to foster belonging and academic success. </a:t>
            </a:r>
          </a:p>
          <a:p>
            <a:pPr marL="101600" indent="0">
              <a:buNone/>
            </a:pPr>
            <a:endParaRPr lang="en-US" sz="1850">
              <a:solidFill>
                <a:schemeClr val="tx1"/>
              </a:solidFill>
            </a:endParaRPr>
          </a:p>
          <a:p>
            <a:pPr marL="101600" indent="0">
              <a:buNone/>
            </a:pPr>
            <a:r>
              <a:rPr lang="en-US" sz="1850" b="1">
                <a:solidFill>
                  <a:schemeClr val="accent2"/>
                </a:solidFill>
              </a:rPr>
              <a:t>Proactive Academic Guidance &amp; Support: </a:t>
            </a:r>
            <a:r>
              <a:rPr lang="en-US" sz="1850">
                <a:solidFill>
                  <a:schemeClr val="tx1"/>
                </a:solidFill>
              </a:rPr>
              <a:t>SAC will expand proactive academic support by increasing the availability of diverse tutors in inclusive spaces, providing tailored assistance for first-year students and disproportionately impacted groups, and utilizing student workers to proactively connect students with essential Math and English resources.</a:t>
            </a:r>
          </a:p>
          <a:p>
            <a:pPr marL="101600" indent="0">
              <a:buNone/>
            </a:pPr>
            <a:endParaRPr lang="en-US" sz="1850">
              <a:solidFill>
                <a:schemeClr val="tx1"/>
              </a:solidFill>
            </a:endParaRPr>
          </a:p>
          <a:p>
            <a:pPr marL="101600" indent="0">
              <a:buNone/>
            </a:pPr>
            <a:r>
              <a:rPr lang="en-US" sz="1850" b="1">
                <a:solidFill>
                  <a:schemeClr val="accent2"/>
                </a:solidFill>
              </a:rPr>
              <a:t>Faculty Development in Inclusive Pedagogy:</a:t>
            </a:r>
            <a:r>
              <a:rPr lang="en-US" sz="1850">
                <a:solidFill>
                  <a:schemeClr val="bg1"/>
                </a:solidFill>
              </a:rPr>
              <a:t> </a:t>
            </a:r>
            <a:r>
              <a:rPr lang="en-US" sz="1850">
                <a:solidFill>
                  <a:schemeClr val="tx1"/>
                </a:solidFill>
              </a:rPr>
              <a:t>SAC will implement ongoing professional development for Math and English faculty, focusing on culturally responsive, equity-minded, and trauma-informed pedagogical practices, and encourage participation in relevant summits and institutes to enhance teaching strategies for diverse student populations.</a:t>
            </a:r>
          </a:p>
          <a:p>
            <a:pPr marL="101600" indent="0">
              <a:buNone/>
            </a:pPr>
            <a:endParaRPr lang="en-US" sz="1850">
              <a:solidFill>
                <a:schemeClr val="bg1"/>
              </a:solidFill>
            </a:endParaRPr>
          </a:p>
          <a:p>
            <a:pPr marL="101600" indent="0">
              <a:buNone/>
            </a:pPr>
            <a:r>
              <a:rPr lang="en-US" sz="1800" b="1">
                <a:solidFill>
                  <a:srgbClr val="BC0000"/>
                </a:solidFill>
              </a:rPr>
              <a:t>Overall Student Population Strategy:</a:t>
            </a:r>
            <a:r>
              <a:rPr lang="en-US" sz="1800" b="1">
                <a:solidFill>
                  <a:schemeClr val="bg1"/>
                </a:solidFill>
              </a:rPr>
              <a:t> </a:t>
            </a:r>
            <a:r>
              <a:rPr lang="en-US" sz="1800">
                <a:solidFill>
                  <a:schemeClr val="tx1"/>
                </a:solidFill>
              </a:rPr>
              <a:t>Biannual meetings for Math and English instructors and tutors to analyze data, enhance inclusive teaching and co-requisite support, and build partnerships to equitably increase first-year Math and English completion rates</a:t>
            </a:r>
            <a:r>
              <a:rPr lang="en-US" sz="1850">
                <a:solidFill>
                  <a:schemeClr val="tx1"/>
                </a:solidFill>
              </a:rPr>
              <a:t>.</a:t>
            </a:r>
          </a:p>
          <a:p>
            <a:pPr marL="101600" indent="0">
              <a:buNone/>
            </a:pPr>
            <a:endParaRPr lang="en-US" sz="1850">
              <a:solidFill>
                <a:schemeClr val="tx1"/>
              </a:solidFill>
            </a:endParaRPr>
          </a:p>
          <a:p>
            <a:pPr marL="101600" indent="0">
              <a:buNone/>
            </a:pPr>
            <a:endParaRPr lang="en-US" sz="1850">
              <a:solidFill>
                <a:schemeClr val="bg1"/>
              </a:solidFill>
            </a:endParaRPr>
          </a:p>
        </p:txBody>
      </p:sp>
      <p:sp>
        <p:nvSpPr>
          <p:cNvPr id="4" name="Slide Number Placeholder 3">
            <a:extLst>
              <a:ext uri="{FF2B5EF4-FFF2-40B4-BE49-F238E27FC236}">
                <a16:creationId xmlns:a16="http://schemas.microsoft.com/office/drawing/2014/main" id="{0D50A2FB-674A-4D77-0B75-9ECC853C0FD6}"/>
              </a:ext>
            </a:extLst>
          </p:cNvPr>
          <p:cNvSpPr>
            <a:spLocks noGrp="1"/>
          </p:cNvSpPr>
          <p:nvPr>
            <p:ph type="sldNum" idx="12"/>
          </p:nvPr>
        </p:nvSpPr>
        <p:spPr>
          <a:xfrm>
            <a:off x="11730181" y="6594764"/>
            <a:ext cx="461819" cy="263169"/>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fld id="{00000000-1234-1234-1234-123412341234}" type="slidenum">
              <a:rPr lang="en" smtClean="0"/>
              <a:pPr/>
              <a:t>9</a:t>
            </a:fld>
            <a:endParaRPr lang="en"/>
          </a:p>
        </p:txBody>
      </p:sp>
    </p:spTree>
    <p:extLst>
      <p:ext uri="{BB962C8B-B14F-4D97-AF65-F5344CB8AC3E}">
        <p14:creationId xmlns:p14="http://schemas.microsoft.com/office/powerpoint/2010/main" val="3458293737"/>
      </p:ext>
    </p:extLst>
  </p:cSld>
  <p:clrMapOvr>
    <a:masterClrMapping/>
  </p:clrMapOvr>
</p:sld>
</file>

<file path=ppt/theme/theme1.xml><?xml version="1.0" encoding="utf-8"?>
<a:theme xmlns:a="http://schemas.openxmlformats.org/drawingml/2006/main" name="Laertes template">
  <a:themeElements>
    <a:clrScheme name="Custom 6">
      <a:dk1>
        <a:srgbClr val="000000"/>
      </a:dk1>
      <a:lt1>
        <a:srgbClr val="FFFFFF"/>
      </a:lt1>
      <a:dk2>
        <a:srgbClr val="696974"/>
      </a:dk2>
      <a:lt2>
        <a:srgbClr val="F3F3F3"/>
      </a:lt2>
      <a:accent1>
        <a:srgbClr val="F63536"/>
      </a:accent1>
      <a:accent2>
        <a:srgbClr val="BC0000"/>
      </a:accent2>
      <a:accent3>
        <a:srgbClr val="660003"/>
      </a:accent3>
      <a:accent4>
        <a:srgbClr val="27272D"/>
      </a:accent4>
      <a:accent5>
        <a:srgbClr val="4F4F5C"/>
      </a:accent5>
      <a:accent6>
        <a:srgbClr val="D4D3D9"/>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aertes template">
  <a:themeElements>
    <a:clrScheme name="Custom 6">
      <a:dk1>
        <a:srgbClr val="000000"/>
      </a:dk1>
      <a:lt1>
        <a:srgbClr val="FFFFFF"/>
      </a:lt1>
      <a:dk2>
        <a:srgbClr val="696974"/>
      </a:dk2>
      <a:lt2>
        <a:srgbClr val="F3F3F3"/>
      </a:lt2>
      <a:accent1>
        <a:srgbClr val="F63536"/>
      </a:accent1>
      <a:accent2>
        <a:srgbClr val="BC0000"/>
      </a:accent2>
      <a:accent3>
        <a:srgbClr val="660003"/>
      </a:accent3>
      <a:accent4>
        <a:srgbClr val="27272D"/>
      </a:accent4>
      <a:accent5>
        <a:srgbClr val="4F4F5C"/>
      </a:accent5>
      <a:accent6>
        <a:srgbClr val="D4D3D9"/>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HNYXMCCMVK3K-464-1258</_dlc_DocId>
    <_dlc_DocIdUrl xmlns="431189f8-a51b-453f-9f0c-3a0b3b65b12f">
      <Url>https://sac.edu/President/AcademicSenate/_layouts/15/DocIdRedir.aspx?ID=HNYXMCCMVK3K-464-1258</Url>
      <Description>HNYXMCCMVK3K-464-1258</Description>
    </_dlc_DocIdUrl>
  </documentManagement>
</p:properties>
</file>

<file path=customXml/itemProps1.xml><?xml version="1.0" encoding="utf-8"?>
<ds:datastoreItem xmlns:ds="http://schemas.openxmlformats.org/officeDocument/2006/customXml" ds:itemID="{29E6B06A-CF0C-46F5-87C9-D064BA49C85F}"/>
</file>

<file path=customXml/itemProps2.xml><?xml version="1.0" encoding="utf-8"?>
<ds:datastoreItem xmlns:ds="http://schemas.openxmlformats.org/officeDocument/2006/customXml" ds:itemID="{CA6E88DF-C6E8-4CCD-ACCB-292DD491B294}"/>
</file>

<file path=customXml/itemProps3.xml><?xml version="1.0" encoding="utf-8"?>
<ds:datastoreItem xmlns:ds="http://schemas.openxmlformats.org/officeDocument/2006/customXml" ds:itemID="{203D55C3-C937-42A6-B457-1E843C0D408C}"/>
</file>

<file path=customXml/itemProps4.xml><?xml version="1.0" encoding="utf-8"?>
<ds:datastoreItem xmlns:ds="http://schemas.openxmlformats.org/officeDocument/2006/customXml" ds:itemID="{9CABA504-8886-49F9-A9FB-DE3057236078}"/>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21</Slides>
  <Notes>21</Notes>
  <HiddenSlides>0</HiddenSlide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Laertes template</vt:lpstr>
      <vt:lpstr>1_Laertes template</vt:lpstr>
      <vt:lpstr>Student Equity &amp; Achievement Plan  2025 - 2028  Draft Presentation  Academic Senate Meeting  Tuesday, September 22, 2025</vt:lpstr>
      <vt:lpstr>Opening Remarks </vt:lpstr>
      <vt:lpstr> Student Equity Achievement Plan (SEA) Timeline </vt:lpstr>
      <vt:lpstr>Metric 1: Successful Enrollment Data</vt:lpstr>
      <vt:lpstr>Metric 1: Successful Enrollment </vt:lpstr>
      <vt:lpstr>Metric 1: Successful Enrollment Strategies </vt:lpstr>
      <vt:lpstr>Metric 2: Math and English Completion Data</vt:lpstr>
      <vt:lpstr>Metric 2: Math and English Completion </vt:lpstr>
      <vt:lpstr> Metric 2: Math and English Completion Strategies </vt:lpstr>
      <vt:lpstr>Metric 3: Persistence from First Primary Term to Secondary Term  Data</vt:lpstr>
      <vt:lpstr>Metric 3: Persistence from First Primary Term to Secondary Term </vt:lpstr>
      <vt:lpstr>Metric 4: Completion Data </vt:lpstr>
      <vt:lpstr>Metric 4: Completion </vt:lpstr>
      <vt:lpstr>Metric 4: Completion Strategies</vt:lpstr>
      <vt:lpstr>Metric 5: Transfer Data</vt:lpstr>
      <vt:lpstr>Metric 5: Transfer </vt:lpstr>
      <vt:lpstr> Metric 5: Transfer Strategies </vt:lpstr>
      <vt:lpstr>DI Group for Intensive Focus: First-Generation College Students (FGCS)</vt:lpstr>
      <vt:lpstr>Vision 2030  Goals</vt:lpstr>
      <vt:lpstr>Vision 2030 </vt:lpstr>
      <vt:lpstr>SEA Plan Road Show Schedule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2</cp:revision>
  <dcterms:created xsi:type="dcterms:W3CDTF">2025-09-04T22:32:49Z</dcterms:created>
  <dcterms:modified xsi:type="dcterms:W3CDTF">2025-09-23T21:07:46Z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c798f6b6-ec71-4273-9467-6fc4167a6667</vt:lpwstr>
  </property>
</Properties>
</file>