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1" r:id="rId3"/>
    <p:sldId id="270" r:id="rId4"/>
    <p:sldId id="271" r:id="rId5"/>
    <p:sldId id="274" r:id="rId6"/>
    <p:sldId id="275" r:id="rId7"/>
    <p:sldId id="273" r:id="rId8"/>
    <p:sldId id="278" r:id="rId9"/>
    <p:sldId id="277" r:id="rId10"/>
    <p:sldId id="269" r:id="rId11"/>
    <p:sldId id="279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1768"/>
  </p:normalViewPr>
  <p:slideViewPr>
    <p:cSldViewPr snapToGrid="0">
      <p:cViewPr>
        <p:scale>
          <a:sx n="88" d="100"/>
          <a:sy n="88" d="100"/>
        </p:scale>
        <p:origin x="1234" y="-6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2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60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08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89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7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76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16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88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89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be2208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dbe2208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Wendy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3dbe2208e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31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arsccd@rsccd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farsccd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685800" y="1921565"/>
            <a:ext cx="7848600" cy="137726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</a:rPr>
              <a:t>FARSCCD Update</a:t>
            </a:r>
            <a:endParaRPr sz="3200" b="1"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chemeClr val="dk1"/>
                </a:solidFill>
              </a:rPr>
              <a:t>Madeline Grant,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>
                <a:solidFill>
                  <a:schemeClr val="dk1"/>
                </a:solidFill>
              </a:rPr>
              <a:t>President FARSCCD</a:t>
            </a:r>
            <a:endParaRPr sz="21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lang="en-US" sz="2300" b="1" i="0" u="none" strike="noStrike" cap="none" dirty="0">
              <a:solidFill>
                <a:srgbClr val="3F3F3F"/>
              </a:solidFill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3F3F3F"/>
                </a:solidFill>
              </a:rPr>
              <a:t>SAC Academic Senate Retreat</a:t>
            </a:r>
            <a:endParaRPr sz="2300" b="1"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en-US" sz="2300" b="1" dirty="0"/>
              <a:t>August 11, 2025</a:t>
            </a:r>
            <a:endParaRPr sz="2300" b="1" dirty="0"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ED6B7-CF3A-BC0A-3E88-D09610500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819400" y="562036"/>
            <a:ext cx="1238444" cy="12534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C0D5A-8E0C-4E8F-891A-00089C8A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521" y="562036"/>
            <a:ext cx="1238444" cy="1238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Fall 2025 Updates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294967295"/>
          </p:nvPr>
        </p:nvSpPr>
        <p:spPr>
          <a:xfrm>
            <a:off x="641237" y="2621894"/>
            <a:ext cx="8312100" cy="39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Rep Council Meeting – Friday, Aug 15</a:t>
            </a:r>
            <a:r>
              <a:rPr lang="en-US" sz="2300" baseline="30000" dirty="0">
                <a:solidFill>
                  <a:schemeClr val="tx1"/>
                </a:solidFill>
              </a:rPr>
              <a:t>th</a:t>
            </a:r>
            <a:r>
              <a:rPr lang="en-US" sz="2300" dirty="0">
                <a:solidFill>
                  <a:schemeClr val="tx1"/>
                </a:solidFill>
              </a:rPr>
              <a:t> 12-2 on Zoom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General Membership Mtg – Friday, Sept 5 12-2 on Zoom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Fall Social &amp; Contract Celebration – info soon</a:t>
            </a:r>
          </a:p>
          <a:p>
            <a:pPr marL="0" indent="0">
              <a:buSzPct val="90000"/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Follow FARSCCD on         &amp; 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Keep an eye out for the      </a:t>
            </a:r>
            <a:r>
              <a:rPr lang="en-US" sz="2000" dirty="0">
                <a:solidFill>
                  <a:srgbClr val="2F5496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r>
              <a:rPr lang="en-US" sz="2000" dirty="0">
                <a:latin typeface="Harlow Solid Italic" panose="04030604020F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Questions about becoming a Dues Paying Member ? </a:t>
            </a:r>
            <a:endParaRPr lang="en-US" sz="2300" dirty="0"/>
          </a:p>
          <a:p>
            <a:pPr marL="800100" lvl="1" indent="-342900">
              <a:buSzPct val="90000"/>
              <a:buFont typeface="Wingdings" charset="2"/>
              <a:buChar char="ü"/>
            </a:pPr>
            <a:endParaRPr sz="1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6B16D-C183-7678-66C6-00079D713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488646" y="427493"/>
            <a:ext cx="1003674" cy="1015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D234E-BEFB-4038-AE6F-EFAAA92D6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664" y="451584"/>
            <a:ext cx="1015858" cy="1015858"/>
          </a:xfrm>
          <a:prstGeom prst="rect">
            <a:avLst/>
          </a:prstGeom>
        </p:spPr>
      </p:pic>
      <p:sp>
        <p:nvSpPr>
          <p:cNvPr id="8" name="Freeform 14">
            <a:extLst>
              <a:ext uri="{FF2B5EF4-FFF2-40B4-BE49-F238E27FC236}">
                <a16:creationId xmlns:a16="http://schemas.microsoft.com/office/drawing/2014/main" id="{1AE26627-E527-4949-9A5B-D8780FCD44B5}"/>
              </a:ext>
            </a:extLst>
          </p:cNvPr>
          <p:cNvSpPr/>
          <p:nvPr/>
        </p:nvSpPr>
        <p:spPr>
          <a:xfrm>
            <a:off x="3906827" y="4245363"/>
            <a:ext cx="517895" cy="527280"/>
          </a:xfrm>
          <a:custGeom>
            <a:avLst/>
            <a:gdLst/>
            <a:ahLst/>
            <a:cxnLst/>
            <a:rect l="l" t="t" r="r" b="b"/>
            <a:pathLst>
              <a:path w="805622" h="805622">
                <a:moveTo>
                  <a:pt x="0" y="0"/>
                </a:moveTo>
                <a:lnTo>
                  <a:pt x="805622" y="0"/>
                </a:lnTo>
                <a:lnTo>
                  <a:pt x="805622" y="805622"/>
                </a:lnTo>
                <a:lnTo>
                  <a:pt x="0" y="8056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27096-02FB-4710-A1DF-61843F856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243" y="4245363"/>
            <a:ext cx="527280" cy="527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E635A-DC81-455D-BB22-712252017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420" y="4777597"/>
            <a:ext cx="366957" cy="3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Fall 2025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sp>
        <p:nvSpPr>
          <p:cNvPr id="5" name="Google Shape;120;p16">
            <a:extLst>
              <a:ext uri="{FF2B5EF4-FFF2-40B4-BE49-F238E27FC236}">
                <a16:creationId xmlns:a16="http://schemas.microsoft.com/office/drawing/2014/main" id="{407AC5D4-BF13-48A4-965C-6373142E5CD1}"/>
              </a:ext>
            </a:extLst>
          </p:cNvPr>
          <p:cNvSpPr txBox="1">
            <a:spLocks/>
          </p:cNvSpPr>
          <p:nvPr/>
        </p:nvSpPr>
        <p:spPr>
          <a:xfrm>
            <a:off x="641237" y="2697752"/>
            <a:ext cx="8312100" cy="39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SzPct val="90000"/>
              <a:buNone/>
            </a:pPr>
            <a:endParaRPr lang="en-US" sz="6000" dirty="0">
              <a:solidFill>
                <a:schemeClr val="tx1"/>
              </a:solidFill>
            </a:endParaRPr>
          </a:p>
          <a:p>
            <a:pPr marL="0" indent="0" algn="ctr">
              <a:buSzPct val="90000"/>
              <a:buNone/>
            </a:pPr>
            <a:r>
              <a:rPr lang="en-US" sz="6000" dirty="0">
                <a:solidFill>
                  <a:schemeClr val="tx1"/>
                </a:solidFill>
              </a:rPr>
              <a:t>Any Questions ????</a:t>
            </a:r>
          </a:p>
          <a:p>
            <a:pPr marL="342900" indent="-342900" algn="ctr">
              <a:buSzPct val="90000"/>
              <a:buFont typeface="Wingdings" charset="2"/>
              <a:buChar char="ü"/>
            </a:pPr>
            <a:endParaRPr lang="en-US" sz="6000" dirty="0">
              <a:solidFill>
                <a:schemeClr val="tx1"/>
              </a:solidFill>
            </a:endParaRPr>
          </a:p>
          <a:p>
            <a:pPr marL="342900" indent="-342900" algn="ctr">
              <a:buSzPct val="90000"/>
              <a:buFont typeface="Wingdings" charset="2"/>
              <a:buChar char="ü"/>
            </a:pPr>
            <a:endParaRPr lang="en-US" sz="6000" dirty="0">
              <a:solidFill>
                <a:schemeClr val="tx1"/>
              </a:solidFill>
            </a:endParaRPr>
          </a:p>
          <a:p>
            <a:pPr marL="0" indent="0" algn="ctr">
              <a:buSzPct val="90000"/>
              <a:buFont typeface="Arial"/>
              <a:buNone/>
            </a:pPr>
            <a:endParaRPr lang="en-US" sz="6000" dirty="0">
              <a:solidFill>
                <a:schemeClr val="tx1"/>
              </a:solidFill>
            </a:endParaRPr>
          </a:p>
          <a:p>
            <a:pPr marL="0" indent="0" algn="ctr">
              <a:buSzPct val="90000"/>
              <a:buFont typeface="Arial"/>
              <a:buNone/>
            </a:pPr>
            <a:endParaRPr lang="en-US" sz="6000" dirty="0">
              <a:solidFill>
                <a:schemeClr val="tx1"/>
              </a:solidFill>
            </a:endParaRPr>
          </a:p>
          <a:p>
            <a:pPr marL="0" indent="0" algn="ctr">
              <a:buSzPct val="90000"/>
              <a:buFont typeface="Arial"/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1902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Fall Updates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294967295"/>
          </p:nvPr>
        </p:nvSpPr>
        <p:spPr>
          <a:xfrm>
            <a:off x="641237" y="2621894"/>
            <a:ext cx="8312100" cy="39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New Contract – final document available soon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Dept. Chair – 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Summer Stipend – confirmation email to dean for completion is all that is required. No timesheet nor list of activities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3 LHE Minimum – Fall &amp; Spring – make sure your assignment is at least 3 LHE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X-Factor – approval by the Dean – not the VP</a:t>
            </a:r>
          </a:p>
          <a:p>
            <a:pPr marL="0" indent="0">
              <a:buSzPct val="90000"/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buSzPct val="90000"/>
              <a:buNone/>
            </a:pP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Contacting FARSCCD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294967295"/>
          </p:nvPr>
        </p:nvSpPr>
        <p:spPr>
          <a:xfrm>
            <a:off x="641237" y="2621894"/>
            <a:ext cx="8312100" cy="39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Not sure how to answer a question ?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Not sure if something is covered in the contract?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2300" dirty="0">
                <a:solidFill>
                  <a:schemeClr val="tx1"/>
                </a:solidFill>
              </a:rPr>
              <a:t>Contacted by HR or your Dean for a meeting?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Something smells                  ???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3200" dirty="0">
                <a:solidFill>
                  <a:schemeClr val="tx1"/>
                </a:solidFill>
                <a:hlinkClick r:id="rId3"/>
              </a:rPr>
              <a:t>farsccd@rsccd.edu</a:t>
            </a: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sz="3200" dirty="0">
                <a:solidFill>
                  <a:schemeClr val="tx1"/>
                </a:solidFill>
                <a:hlinkClick r:id="rId4"/>
              </a:rPr>
              <a:t>farsccd@gmail.com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SzPct val="90000"/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SzPct val="900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SzPct val="90000"/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buSzPct val="90000"/>
              <a:buNone/>
            </a:pPr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C1C3B7-C156-4847-B462-578AABE4E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949995"/>
            <a:ext cx="1575650" cy="8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1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2025-28 Contract Highlights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E26EF6-A47C-449B-86E5-AF9ACE1EC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09960"/>
              </p:ext>
            </p:extLst>
          </p:nvPr>
        </p:nvGraphicFramePr>
        <p:xfrm>
          <a:off x="682487" y="2249806"/>
          <a:ext cx="8188247" cy="460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531">
                  <a:extLst>
                    <a:ext uri="{9D8B030D-6E8A-4147-A177-3AD203B41FA5}">
                      <a16:colId xmlns:a16="http://schemas.microsoft.com/office/drawing/2014/main" val="3788164810"/>
                    </a:ext>
                  </a:extLst>
                </a:gridCol>
                <a:gridCol w="3759508">
                  <a:extLst>
                    <a:ext uri="{9D8B030D-6E8A-4147-A177-3AD203B41FA5}">
                      <a16:colId xmlns:a16="http://schemas.microsoft.com/office/drawing/2014/main" val="2642981712"/>
                    </a:ext>
                  </a:extLst>
                </a:gridCol>
                <a:gridCol w="3405208">
                  <a:extLst>
                    <a:ext uri="{9D8B030D-6E8A-4147-A177-3AD203B41FA5}">
                      <a16:colId xmlns:a16="http://schemas.microsoft.com/office/drawing/2014/main" val="1889820392"/>
                    </a:ext>
                  </a:extLst>
                </a:gridCol>
              </a:tblGrid>
              <a:tr h="246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Article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Topic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Update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60049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Bereavement Leave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Added family members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6130241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Leaves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Judicial Leave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Updated parameters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2383976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Sick Leave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12 days/</a:t>
                      </a:r>
                      <a:r>
                        <a:rPr lang="en-US" sz="1600" u="none" strike="noStrike" dirty="0" err="1">
                          <a:effectLst/>
                        </a:rPr>
                        <a:t>yr</a:t>
                      </a:r>
                      <a:r>
                        <a:rPr lang="en-US" sz="1600" u="none" strike="noStrike" dirty="0">
                          <a:effectLst/>
                        </a:rPr>
                        <a:t> for all FT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3593595"/>
                  </a:ext>
                </a:extLst>
              </a:tr>
              <a:tr h="443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Sick Leave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Eliminated overload &amp; summer for FT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1361853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Sick Leave -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 minute increments for Leave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9182587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Bank Leave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New Process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6143062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Sabbatical Leave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Can </a:t>
                      </a:r>
                      <a:r>
                        <a:rPr lang="en-US" sz="1600" u="none" strike="noStrike" dirty="0" err="1">
                          <a:effectLst/>
                        </a:rPr>
                        <a:t>unbank</a:t>
                      </a:r>
                      <a:r>
                        <a:rPr lang="en-US" sz="1600" u="none" strike="noStrike" dirty="0">
                          <a:effectLst/>
                        </a:rPr>
                        <a:t> up to 140%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4066860"/>
                  </a:ext>
                </a:extLst>
              </a:tr>
              <a:tr h="133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71420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Double Coverage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$500/year buyout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685164"/>
                  </a:ext>
                </a:extLst>
              </a:tr>
              <a:tr h="472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Benefits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Retiree Benefits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25/75 - Evaluate extending from 70 - 75 </a:t>
                      </a:r>
                      <a:r>
                        <a:rPr lang="en-US" sz="1600" u="none" strike="noStrike" dirty="0" err="1">
                          <a:effectLst/>
                        </a:rPr>
                        <a:t>yrs</a:t>
                      </a:r>
                      <a:r>
                        <a:rPr lang="en-US" sz="1600" u="none" strike="noStrike" dirty="0">
                          <a:effectLst/>
                        </a:rPr>
                        <a:t> old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5863151"/>
                  </a:ext>
                </a:extLst>
              </a:tr>
              <a:tr h="472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Retiree Benefits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Offering Medicare Supplemental not Advantage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2091382"/>
                  </a:ext>
                </a:extLst>
              </a:tr>
              <a:tr h="659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Surviving Benefits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 months paid dependent coverage for FT deceased active and retirees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7659250"/>
                  </a:ext>
                </a:extLst>
              </a:tr>
              <a:tr h="2363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PT Health Benefits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Increased reimbursement amounts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722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5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sp>
        <p:nvSpPr>
          <p:cNvPr id="5" name="Google Shape;119;p16">
            <a:extLst>
              <a:ext uri="{FF2B5EF4-FFF2-40B4-BE49-F238E27FC236}">
                <a16:creationId xmlns:a16="http://schemas.microsoft.com/office/drawing/2014/main" id="{2C3B0399-BDB1-444C-A18B-43A1EF9BB175}"/>
              </a:ext>
            </a:extLst>
          </p:cNvPr>
          <p:cNvSpPr txBox="1">
            <a:spLocks/>
          </p:cNvSpPr>
          <p:nvPr/>
        </p:nvSpPr>
        <p:spPr>
          <a:xfrm>
            <a:off x="834887" y="1564402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2025-28 Contract Highlights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CAD043-DE85-4A77-8213-EBDD2504E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5037"/>
              </p:ext>
            </p:extLst>
          </p:nvPr>
        </p:nvGraphicFramePr>
        <p:xfrm>
          <a:off x="834888" y="2103134"/>
          <a:ext cx="8229599" cy="4706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352">
                  <a:extLst>
                    <a:ext uri="{9D8B030D-6E8A-4147-A177-3AD203B41FA5}">
                      <a16:colId xmlns:a16="http://schemas.microsoft.com/office/drawing/2014/main" val="1382200152"/>
                    </a:ext>
                  </a:extLst>
                </a:gridCol>
                <a:gridCol w="3721842">
                  <a:extLst>
                    <a:ext uri="{9D8B030D-6E8A-4147-A177-3AD203B41FA5}">
                      <a16:colId xmlns:a16="http://schemas.microsoft.com/office/drawing/2014/main" val="1589582397"/>
                    </a:ext>
                  </a:extLst>
                </a:gridCol>
                <a:gridCol w="3422405">
                  <a:extLst>
                    <a:ext uri="{9D8B030D-6E8A-4147-A177-3AD203B41FA5}">
                      <a16:colId xmlns:a16="http://schemas.microsoft.com/office/drawing/2014/main" val="1323394889"/>
                    </a:ext>
                  </a:extLst>
                </a:gridCol>
              </a:tblGrid>
              <a:tr h="140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Article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Topic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Updat</a:t>
                      </a:r>
                      <a:r>
                        <a:rPr lang="en-US" sz="1600" u="none" strike="noStrike" dirty="0">
                          <a:effectLst/>
                        </a:rPr>
                        <a:t>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620352678"/>
                  </a:ext>
                </a:extLst>
              </a:tr>
              <a:tr h="457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Article 6  Workload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Scheduled Assignment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Online &amp; On Campus based on student need. Codified current practice including Dept. Chair, Supervisor and unit member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520755982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FT Counseling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 LHE Teaching In 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4164134666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Counseling Coordinator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 LHE Teaching In 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1146099043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Coordinators/Librarians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Remote days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426359074"/>
                  </a:ext>
                </a:extLst>
              </a:tr>
              <a:tr h="405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Health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FT Psychologists max 22.5 hours/week for student appts. on campus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1582196915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Lab Classes 1:1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CIC Develop a process to update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755373306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English Composition +0.5 LHE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CIC Develop a process to update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226227745"/>
                  </a:ext>
                </a:extLst>
              </a:tr>
              <a:tr h="270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Student Office Hours – FT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FT to align office hours to class modality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488949114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Student Office Hours – 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Feasibility 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4257018113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Shared Governance – 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$250 stipend (5 per campus)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353096078"/>
                  </a:ext>
                </a:extLst>
              </a:tr>
              <a:tr h="1353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Shared Governance- FT Off Contract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Hourly Compensation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535973504"/>
                  </a:ext>
                </a:extLst>
              </a:tr>
              <a:tr h="129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Commencement - Non Credit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Hourly Compensation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114549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59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sp>
        <p:nvSpPr>
          <p:cNvPr id="5" name="Google Shape;119;p16">
            <a:extLst>
              <a:ext uri="{FF2B5EF4-FFF2-40B4-BE49-F238E27FC236}">
                <a16:creationId xmlns:a16="http://schemas.microsoft.com/office/drawing/2014/main" id="{2C3B0399-BDB1-444C-A18B-43A1EF9BB175}"/>
              </a:ext>
            </a:extLst>
          </p:cNvPr>
          <p:cNvSpPr txBox="1">
            <a:spLocks/>
          </p:cNvSpPr>
          <p:nvPr/>
        </p:nvSpPr>
        <p:spPr>
          <a:xfrm>
            <a:off x="834887" y="1564402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2025-28 Contract Highlights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CAD043-DE85-4A77-8213-EBDD2504E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94811"/>
              </p:ext>
            </p:extLst>
          </p:nvPr>
        </p:nvGraphicFramePr>
        <p:xfrm>
          <a:off x="834888" y="2231136"/>
          <a:ext cx="8229599" cy="462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80">
                  <a:extLst>
                    <a:ext uri="{9D8B030D-6E8A-4147-A177-3AD203B41FA5}">
                      <a16:colId xmlns:a16="http://schemas.microsoft.com/office/drawing/2014/main" val="1382200152"/>
                    </a:ext>
                  </a:extLst>
                </a:gridCol>
                <a:gridCol w="3612114">
                  <a:extLst>
                    <a:ext uri="{9D8B030D-6E8A-4147-A177-3AD203B41FA5}">
                      <a16:colId xmlns:a16="http://schemas.microsoft.com/office/drawing/2014/main" val="1589582397"/>
                    </a:ext>
                  </a:extLst>
                </a:gridCol>
                <a:gridCol w="3422405">
                  <a:extLst>
                    <a:ext uri="{9D8B030D-6E8A-4147-A177-3AD203B41FA5}">
                      <a16:colId xmlns:a16="http://schemas.microsoft.com/office/drawing/2014/main" val="1323394889"/>
                    </a:ext>
                  </a:extLst>
                </a:gridCol>
              </a:tblGrid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Article 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Topic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Update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620352678"/>
                  </a:ext>
                </a:extLst>
              </a:tr>
              <a:tr h="5078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 Article 6  Workload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Creation of New Departments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Develop a process to update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077274556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Department Chair Duties/Compensation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Est. Min Chair Pay at 3 LHE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4065124448"/>
                  </a:ext>
                </a:extLst>
              </a:tr>
              <a:tr h="507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Dept. Chair Summer/Intersession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Summer -$1,500, Intersession - $750 Stipends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1954598342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X Factor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Strengthened Process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499389940"/>
                  </a:ext>
                </a:extLst>
              </a:tr>
              <a:tr h="507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Academic Senate Release Time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Increase to 37 LHE/semester per college  + 6 </a:t>
                      </a:r>
                      <a:r>
                        <a:rPr lang="en-US" sz="1600" u="none" strike="noStrike" dirty="0" err="1">
                          <a:effectLst/>
                        </a:rPr>
                        <a:t>Su</a:t>
                      </a:r>
                      <a:r>
                        <a:rPr lang="en-US" sz="1600" u="none" strike="noStrike" dirty="0">
                          <a:effectLst/>
                        </a:rPr>
                        <a:t>/Int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790543323"/>
                  </a:ext>
                </a:extLst>
              </a:tr>
              <a:tr h="2785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Coaches - Head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$12,500 stipend if coaching 2nd sport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1331257222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Coaches - Asst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Increased LHE Compensation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959560410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Academic Team Coaches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2.0 LHE &amp; $3,000+ Stipend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2181059247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Non-English Classes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$500 stipend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043576560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Dual Enrollment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New Section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806152489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Inmate Education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New Section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267771075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Search Committees Off Contract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Hourly rate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3061708490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Reduced Workload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New Section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484822743"/>
                  </a:ext>
                </a:extLst>
              </a:tr>
              <a:tr h="2568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Early Retirement Notification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$500 if noticed by September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" marR="5638" marT="5638" marB="0" anchor="ctr"/>
                </a:tc>
                <a:extLst>
                  <a:ext uri="{0D108BD9-81ED-4DB2-BD59-A6C34878D82A}">
                    <a16:rowId xmlns:a16="http://schemas.microsoft.com/office/drawing/2014/main" val="189731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52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2025-28 Contract Highlights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D87EF8-31DE-4793-9A1E-1EFE04008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39982"/>
              </p:ext>
            </p:extLst>
          </p:nvPr>
        </p:nvGraphicFramePr>
        <p:xfrm>
          <a:off x="682486" y="2169192"/>
          <a:ext cx="8229599" cy="3975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178">
                  <a:extLst>
                    <a:ext uri="{9D8B030D-6E8A-4147-A177-3AD203B41FA5}">
                      <a16:colId xmlns:a16="http://schemas.microsoft.com/office/drawing/2014/main" val="587584816"/>
                    </a:ext>
                  </a:extLst>
                </a:gridCol>
                <a:gridCol w="3606016">
                  <a:extLst>
                    <a:ext uri="{9D8B030D-6E8A-4147-A177-3AD203B41FA5}">
                      <a16:colId xmlns:a16="http://schemas.microsoft.com/office/drawing/2014/main" val="2346064559"/>
                    </a:ext>
                  </a:extLst>
                </a:gridCol>
                <a:gridCol w="3422405">
                  <a:extLst>
                    <a:ext uri="{9D8B030D-6E8A-4147-A177-3AD203B41FA5}">
                      <a16:colId xmlns:a16="http://schemas.microsoft.com/office/drawing/2014/main" val="799960137"/>
                    </a:ext>
                  </a:extLst>
                </a:gridCol>
              </a:tblGrid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Article No.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Topic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Update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9786857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Distance Ed Certification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Payment will continue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7242645"/>
                  </a:ext>
                </a:extLst>
              </a:tr>
              <a:tr h="65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Salary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PT Salary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New Salary Schedule Created -         5% increase before raises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9337806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Raises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8% / 3.2% /3.2%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1792532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67025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Entire Article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Update to all language &amp; forms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7464841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Evaluations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0101086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07651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Language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Updated Forms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9814455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Grievances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4811292"/>
                  </a:ext>
                </a:extLst>
              </a:tr>
              <a:tr h="33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7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80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2025-28 Contract Highlights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D87EF8-31DE-4793-9A1E-1EFE04008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86467"/>
              </p:ext>
            </p:extLst>
          </p:nvPr>
        </p:nvGraphicFramePr>
        <p:xfrm>
          <a:off x="682486" y="2169192"/>
          <a:ext cx="8229599" cy="3628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1178">
                  <a:extLst>
                    <a:ext uri="{9D8B030D-6E8A-4147-A177-3AD203B41FA5}">
                      <a16:colId xmlns:a16="http://schemas.microsoft.com/office/drawing/2014/main" val="587584816"/>
                    </a:ext>
                  </a:extLst>
                </a:gridCol>
                <a:gridCol w="3606016">
                  <a:extLst>
                    <a:ext uri="{9D8B030D-6E8A-4147-A177-3AD203B41FA5}">
                      <a16:colId xmlns:a16="http://schemas.microsoft.com/office/drawing/2014/main" val="2346064559"/>
                    </a:ext>
                  </a:extLst>
                </a:gridCol>
                <a:gridCol w="3422405">
                  <a:extLst>
                    <a:ext uri="{9D8B030D-6E8A-4147-A177-3AD203B41FA5}">
                      <a16:colId xmlns:a16="http://schemas.microsoft.com/office/drawing/2014/main" val="799960137"/>
                    </a:ext>
                  </a:extLst>
                </a:gridCol>
              </a:tblGrid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Article 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Topic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Update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9786857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242645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Investigations &amp; Due Process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New Article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2057533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Faculty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Academic Freedom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9000703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Rights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Faculty Emeritus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50549453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Privacy Rights (cameras)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5177525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Intellectual Property Rights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044568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78309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Maintained District legal rights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New Article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9021081"/>
                  </a:ext>
                </a:extLst>
              </a:tr>
              <a:tr h="33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Mgmt Rights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231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13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82487" y="1549368"/>
            <a:ext cx="8229600" cy="990600"/>
          </a:xfrm>
          <a:prstGeom prst="rect">
            <a:avLst/>
          </a:prstGeom>
          <a:solidFill>
            <a:srgbClr val="EDE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2025-28 Next Steps for Faculty</a:t>
            </a: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16258-D6AF-46C2-A70C-87F1984E4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6680"/>
          <a:stretch/>
        </p:blipFill>
        <p:spPr>
          <a:xfrm>
            <a:off x="2798135" y="416018"/>
            <a:ext cx="1134610" cy="114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AB4FC4-367B-4018-98DF-0F746D81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56" y="400982"/>
            <a:ext cx="1148385" cy="1148385"/>
          </a:xfrm>
          <a:prstGeom prst="rect">
            <a:avLst/>
          </a:prstGeom>
        </p:spPr>
      </p:pic>
      <p:sp>
        <p:nvSpPr>
          <p:cNvPr id="5" name="Google Shape;120;p16">
            <a:extLst>
              <a:ext uri="{FF2B5EF4-FFF2-40B4-BE49-F238E27FC236}">
                <a16:creationId xmlns:a16="http://schemas.microsoft.com/office/drawing/2014/main" id="{407AC5D4-BF13-48A4-965C-6373142E5CD1}"/>
              </a:ext>
            </a:extLst>
          </p:cNvPr>
          <p:cNvSpPr txBox="1">
            <a:spLocks/>
          </p:cNvSpPr>
          <p:nvPr/>
        </p:nvSpPr>
        <p:spPr>
          <a:xfrm>
            <a:off x="641237" y="2621894"/>
            <a:ext cx="8312100" cy="396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SzPct val="90000"/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Questions to consider: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Are you due for evaluation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Are you a department chair?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Do you teach lab classes?</a:t>
            </a:r>
          </a:p>
          <a:p>
            <a:pPr marL="800100" lvl="1" indent="-342900">
              <a:buSzPct val="90000"/>
              <a:buFont typeface="Wingdings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Are you taking sick leave ? 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Review the Tentative Agreement – farsccd.org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Attend the FARSCCCD Gen Membership meeting Sept 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Attend a Contract Workshop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Reach out to your Site Rep or Board member.</a:t>
            </a:r>
          </a:p>
          <a:p>
            <a:pPr marL="342900" indent="-342900">
              <a:buSzPct val="90000"/>
              <a:buFont typeface="Wingdings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SzPct val="90000"/>
              <a:buFont typeface="Wingdings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SzPct val="90000"/>
              <a:buFont typeface="Arial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SzPct val="90000"/>
              <a:buFont typeface="Arial"/>
              <a:buNone/>
            </a:pPr>
            <a:endParaRPr lang="en-US" sz="2300" dirty="0">
              <a:solidFill>
                <a:schemeClr val="tx1"/>
              </a:solidFill>
            </a:endParaRPr>
          </a:p>
          <a:p>
            <a:pPr marL="0" indent="0">
              <a:buSzPct val="90000"/>
              <a:buFont typeface="Arial"/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94581059"/>
      </p:ext>
    </p:extLst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HNYXMCCMVK3K-464-1210</_dlc_DocId>
    <_dlc_DocIdUrl xmlns="431189f8-a51b-453f-9f0c-3a0b3b65b12f">
      <Url>https://sac.edu/President/AcademicSenate/_layouts/15/DocIdRedir.aspx?ID=HNYXMCCMVK3K-464-1210</Url>
      <Description>HNYXMCCMVK3K-464-1210</Description>
    </_dlc_DocIdUrl>
  </documentManagement>
</p:properties>
</file>

<file path=customXml/itemProps1.xml><?xml version="1.0" encoding="utf-8"?>
<ds:datastoreItem xmlns:ds="http://schemas.openxmlformats.org/officeDocument/2006/customXml" ds:itemID="{FD2B722D-5D10-4A2A-831D-EF072ED8AA5C}"/>
</file>

<file path=customXml/itemProps2.xml><?xml version="1.0" encoding="utf-8"?>
<ds:datastoreItem xmlns:ds="http://schemas.openxmlformats.org/officeDocument/2006/customXml" ds:itemID="{A9C67AC8-DF30-4C6C-B413-546904559301}"/>
</file>

<file path=customXml/itemProps3.xml><?xml version="1.0" encoding="utf-8"?>
<ds:datastoreItem xmlns:ds="http://schemas.openxmlformats.org/officeDocument/2006/customXml" ds:itemID="{3678A4C1-083D-46CE-9680-AC12552133AD}"/>
</file>

<file path=customXml/itemProps4.xml><?xml version="1.0" encoding="utf-8"?>
<ds:datastoreItem xmlns:ds="http://schemas.openxmlformats.org/officeDocument/2006/customXml" ds:itemID="{85135587-3A21-4112-A16C-F8E9905E206C}"/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778</Words>
  <Application>Microsoft Office PowerPoint</Application>
  <PresentationFormat>On-screen Show (4:3)</PresentationFormat>
  <Paragraphs>262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Harlow Solid Italic</vt:lpstr>
      <vt:lpstr>Times New Roman</vt:lpstr>
      <vt:lpstr>Wingdings</vt:lpstr>
      <vt:lpstr>Clarity</vt:lpstr>
      <vt:lpstr>FARSCCD Update</vt:lpstr>
      <vt:lpstr>Fall Updates</vt:lpstr>
      <vt:lpstr>Contacting FARSCCD</vt:lpstr>
      <vt:lpstr>2025-28 Contract Highlights</vt:lpstr>
      <vt:lpstr>PowerPoint Presentation</vt:lpstr>
      <vt:lpstr>PowerPoint Presentation</vt:lpstr>
      <vt:lpstr>2025-28 Contract Highlights</vt:lpstr>
      <vt:lpstr>2025-28 Contract Highlights</vt:lpstr>
      <vt:lpstr>2025-28 Next Steps for Faculty</vt:lpstr>
      <vt:lpstr>Fall 2025 Updates</vt:lpstr>
      <vt:lpstr>Fall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Senate/Union Relations</dc:title>
  <dc:creator>Loaner</dc:creator>
  <cp:lastModifiedBy>Grant, Madeline</cp:lastModifiedBy>
  <cp:revision>18</cp:revision>
  <dcterms:modified xsi:type="dcterms:W3CDTF">2025-08-12T21:42:51Z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94203b65-18c5-4f03-9bd1-071825ec823b</vt:lpwstr>
  </property>
</Properties>
</file>