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4"/>
  </p:notesMasterIdLst>
  <p:handoutMasterIdLst>
    <p:handoutMasterId r:id="rId15"/>
  </p:handoutMasterIdLst>
  <p:sldIdLst>
    <p:sldId id="281" r:id="rId6"/>
    <p:sldId id="353" r:id="rId7"/>
    <p:sldId id="349" r:id="rId8"/>
    <p:sldId id="351" r:id="rId9"/>
    <p:sldId id="350" r:id="rId10"/>
    <p:sldId id="352" r:id="rId11"/>
    <p:sldId id="344" r:id="rId12"/>
    <p:sldId id="346" r:id="rId13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37D78-AC1E-4774-9EE5-5A7DC298DC1B}" v="9" dt="2024-10-08T21:17:30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78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5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5B837D78-AC1E-4774-9EE5-5A7DC298DC1B}"/>
    <pc:docChg chg="modSld">
      <pc:chgData name="Coyne, Claire" userId="S::coyne_claire@sac.edu::55980f49-584e-4e0c-8943-e714ecf6ce64" providerId="AD" clId="Web-{5B837D78-AC1E-4774-9EE5-5A7DC298DC1B}" dt="2024-10-08T21:17:30.420" v="8" actId="20577"/>
      <pc:docMkLst>
        <pc:docMk/>
      </pc:docMkLst>
      <pc:sldChg chg="modSp">
        <pc:chgData name="Coyne, Claire" userId="S::coyne_claire@sac.edu::55980f49-584e-4e0c-8943-e714ecf6ce64" providerId="AD" clId="Web-{5B837D78-AC1E-4774-9EE5-5A7DC298DC1B}" dt="2024-10-08T21:17:30.420" v="8" actId="20577"/>
        <pc:sldMkLst>
          <pc:docMk/>
          <pc:sldMk cId="600984991" sldId="350"/>
        </pc:sldMkLst>
        <pc:spChg chg="mod">
          <ac:chgData name="Coyne, Claire" userId="S::coyne_claire@sac.edu::55980f49-584e-4e0c-8943-e714ecf6ce64" providerId="AD" clId="Web-{5B837D78-AC1E-4774-9EE5-5A7DC298DC1B}" dt="2024-10-08T21:17:30.420" v="8" actId="20577"/>
          <ac:spMkLst>
            <pc:docMk/>
            <pc:sldMk cId="600984991" sldId="350"/>
            <ac:spMk id="6" creationId="{ABEEB35B-87BF-B573-CE5A-06778D9136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4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7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49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0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democracy.calmatters.org/bills/ca_202320240ab2096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democracy.calmatters.org/bills/ca_202320240ab20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7" name="Picture 93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123683" y="1244529"/>
            <a:ext cx="5474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Vision 2030 Non Credit Summit</a:t>
            </a:r>
            <a:endParaRPr lang="en-US" sz="2200" dirty="0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0" y="1761503"/>
            <a:ext cx="8919370" cy="46638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Credit for Prior Learning – Mirrored Credit/Continuing Ed courses with Credit By Exam</a:t>
            </a:r>
          </a:p>
          <a:p>
            <a:pPr marL="0" indent="0">
              <a:buNone/>
            </a:pPr>
            <a:r>
              <a:rPr lang="en-US" dirty="0"/>
              <a:t>Shorter time to completion and closing equity gaps! </a:t>
            </a:r>
          </a:p>
          <a:p>
            <a:pPr marL="0" indent="0">
              <a:buNone/>
            </a:pPr>
            <a:r>
              <a:rPr lang="en-US" dirty="0"/>
              <a:t>Doing this in some areas but could be doing it in more </a:t>
            </a:r>
          </a:p>
          <a:p>
            <a:pPr marL="0" indent="0">
              <a:buNone/>
            </a:pPr>
            <a:r>
              <a:rPr lang="en-US" dirty="0"/>
              <a:t>Continue the work of building bridges for our students!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solidFill>
                <a:srgbClr val="0563C1"/>
              </a:solidFill>
            </a:endParaRPr>
          </a:p>
          <a:p>
            <a:pPr marL="0" indent="0">
              <a:buNone/>
            </a:pPr>
            <a:r>
              <a:rPr lang="en-US" b="1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Leglislative</a:t>
            </a:r>
            <a:r>
              <a:rPr lang="en-US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Update</a:t>
            </a:r>
          </a:p>
          <a:p>
            <a:pPr marL="0" indent="0">
              <a:buNone/>
            </a:pPr>
            <a:r>
              <a:rPr lang="en-US" dirty="0"/>
              <a:t>SB1244: require a community college district to allow an existing CCAP partnership to be amended, or a new CCAP agreement to be established with a school district (et al.), and a community college district </a:t>
            </a:r>
            <a:r>
              <a:rPr lang="en-US" b="1" dirty="0">
                <a:highlight>
                  <a:srgbClr val="FFFF00"/>
                </a:highlight>
              </a:rPr>
              <a:t>outside of the primary community college district’s service area,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if the primary community college district has declined a request from the school district (et al.)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/>
              <a:t>or has failed to take action within 60 calendar days of a request by the school district (et al.), to either amend into the existing CCAP partnership the requested courses, or to approve another community college district to enter into a CCAP partnership to offer those courses.  </a:t>
            </a:r>
            <a:endParaRPr lang="en-US" u="sng" dirty="0"/>
          </a:p>
          <a:p>
            <a:pPr marL="0" indent="0">
              <a:buNone/>
            </a:pPr>
            <a:endParaRPr lang="en-US" u="sng" dirty="0">
              <a:hlinkClick r:id="rId5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2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123683" y="1244529"/>
            <a:ext cx="5474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ea typeface="Calibri"/>
                <a:cs typeface="Calibri"/>
              </a:rPr>
              <a:t>Senate Committee/Councils/Advisory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0" y="1761503"/>
            <a:ext cx="8919370" cy="466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Review committee membership for more balanced representation AA, CE, &amp; SS</a:t>
            </a:r>
          </a:p>
          <a:p>
            <a:pPr marL="0" indent="0">
              <a:buNone/>
            </a:pPr>
            <a:r>
              <a:rPr lang="en-US" dirty="0"/>
              <a:t>Do Faculty Coordinators exist in Continuing Ed? If so, co-chair model? </a:t>
            </a:r>
          </a:p>
          <a:p>
            <a:pPr marL="0" indent="0">
              <a:buNone/>
            </a:pPr>
            <a:r>
              <a:rPr lang="en-US" dirty="0"/>
              <a:t>Discussions on CPL, Dual Enrollment faculty leads/coordinators – should they be a voting member on a committee?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solidFill>
                <a:srgbClr val="0563C1"/>
              </a:solidFill>
            </a:endParaRPr>
          </a:p>
          <a:p>
            <a:pPr marL="0" indent="0">
              <a:buNone/>
            </a:pPr>
            <a:r>
              <a:rPr lang="en-US" dirty="0"/>
              <a:t>Participatory Governance Committees (College and District) are reviewing their membership and purpose.</a:t>
            </a:r>
          </a:p>
          <a:p>
            <a:pPr marL="0" indent="0">
              <a:buNone/>
            </a:pPr>
            <a:r>
              <a:rPr lang="en-US" u="sng" dirty="0"/>
              <a:t>I am requesting that Senate Committees/Councils/Advisory Groups review membership and purpose with recommended updates to present at Senate for first reading at November 12</a:t>
            </a:r>
            <a:r>
              <a:rPr lang="en-US" u="sng" baseline="30000" dirty="0"/>
              <a:t>th</a:t>
            </a:r>
            <a:r>
              <a:rPr lang="en-US" u="sng" dirty="0"/>
              <a:t> meeting</a:t>
            </a:r>
            <a:endParaRPr lang="en-US" u="sng" dirty="0">
              <a:hlinkClick r:id="rId4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279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New Standardized Accounting Method – effective 8/21/2024</a:t>
            </a:r>
          </a:p>
          <a:p>
            <a:r>
              <a:rPr lang="en-US" sz="2400" dirty="0"/>
              <a:t>Used for all credit courses regardless of modality or course length. </a:t>
            </a:r>
          </a:p>
          <a:p>
            <a:r>
              <a:rPr lang="en-US" sz="2400" dirty="0"/>
              <a:t>Open entry-open exit-credit courses will still be required to use Positive Attendance.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6F08C-CE2D-B7EC-C32C-495C0356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" y="3254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FA43F-B893-6D4B-13C6-5D11A0DFDF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81" t="35592" r="8047" b="31798"/>
          <a:stretch/>
        </p:blipFill>
        <p:spPr>
          <a:xfrm>
            <a:off x="112237" y="3457057"/>
            <a:ext cx="8732700" cy="27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67C8-E219-784A-FDF5-307A5C4F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A807-603B-F05C-1B70-B9F26394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BAC2-8A7B-2534-7D1F-3D84EA4C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2EA99-514F-3944-2272-57FB9D45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5" t="37629" r="6875" b="14250"/>
          <a:stretch/>
        </p:blipFill>
        <p:spPr>
          <a:xfrm>
            <a:off x="0" y="756526"/>
            <a:ext cx="7811157" cy="379218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2F87A15-1781-DBB9-AF48-69EA5D3B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" y="529061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FCA8AD-7020-CFB6-C340-08CC5EAA6B3A}"/>
              </a:ext>
            </a:extLst>
          </p:cNvPr>
          <p:cNvSpPr txBox="1">
            <a:spLocks/>
          </p:cNvSpPr>
          <p:nvPr/>
        </p:nvSpPr>
        <p:spPr>
          <a:xfrm>
            <a:off x="5760354" y="-79517"/>
            <a:ext cx="4795614" cy="12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F5128-387D-D1C3-5C83-FD4CCB9615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491" t="39968" r="7702" b="22713"/>
          <a:stretch/>
        </p:blipFill>
        <p:spPr>
          <a:xfrm>
            <a:off x="2839309" y="4548715"/>
            <a:ext cx="6075578" cy="22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Implementation</a:t>
            </a:r>
          </a:p>
          <a:p>
            <a:pPr marL="0" indent="0">
              <a:buNone/>
            </a:pPr>
            <a:r>
              <a:rPr lang="en-US" sz="2400" dirty="0"/>
              <a:t>2024-25 and 2025-26, districts have the option of using the prior attendance accounting methodologies or transitioning to the new Standardized Attendance Accounting Method.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Beginning in the 2026-27 fiscal year, all credit courses (except for courses required to use positive attendance) must use the Standardized Attendance Accounting Method to calculate FTES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/>
              <a:t>Discussions to be had in CIC: Possibility of Quarter-units (PCAH), Impact to total units for </a:t>
            </a:r>
            <a:r>
              <a:rPr lang="en-US" sz="2400" dirty="0"/>
              <a:t>programs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6F08C-CE2D-B7EC-C32C-495C0356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9" y="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Implementation</a:t>
            </a:r>
          </a:p>
          <a:p>
            <a:pPr marL="0" indent="0">
              <a:buNone/>
            </a:pPr>
            <a:r>
              <a:rPr lang="en-US" sz="2400" dirty="0"/>
              <a:t>2024-25 and 2025-26, districts have the option of using the prior attendance accounting methodologies or transitioning to the new Standardized Attendance Accounting Method.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Beginning in the 2026-27 fiscal year, all credit courses (except for courses required to use positive attendance) must use the Standardized Attendance Accounting Method to calculate FTES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Discussions to be had in CIC: Quarter-units, Impact to total units for programs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6F08C-CE2D-B7EC-C32C-495C0356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9" y="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Vista Meridian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Regular meetings with President Nery and Principal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Moved from A-bldg., 2 in D-bldg. and rest in Hammond Hall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Additional security on SAC for Vista: M-F 9am-2pm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Additional staff hired to monitor students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Small gym to be used for break times (instead of Johnson Center) &amp; Don Express by Middle College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Move to DMC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Dec/Jan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Bookstore – After hours/Weekends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Survey sent out to Senators to share with faculty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6A44D-917A-0965-2C00-07001B6A2412}"/>
              </a:ext>
            </a:extLst>
          </p:cNvPr>
          <p:cNvSpPr txBox="1"/>
          <p:nvPr/>
        </p:nvSpPr>
        <p:spPr>
          <a:xfrm>
            <a:off x="2015857" y="1169043"/>
            <a:ext cx="3927744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b="1" dirty="0"/>
              <a:t>SAC Updates</a:t>
            </a:r>
            <a:endParaRPr lang="en-US" sz="2500" dirty="0">
              <a:ea typeface="Calibri"/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6F08C-CE2D-B7EC-C32C-495C0356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" y="3254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0"/>
            <a:ext cx="8383422" cy="155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99554E-5725-DDDC-EFD2-CEC0A2108F17}"/>
              </a:ext>
            </a:extLst>
          </p:cNvPr>
          <p:cNvSpPr txBox="1">
            <a:spLocks/>
          </p:cNvSpPr>
          <p:nvPr/>
        </p:nvSpPr>
        <p:spPr>
          <a:xfrm>
            <a:off x="5403166" y="701707"/>
            <a:ext cx="4795614" cy="12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08641-F3DE-CFF4-A566-FF6FEC500F3D}"/>
              </a:ext>
            </a:extLst>
          </p:cNvPr>
          <p:cNvSpPr txBox="1"/>
          <p:nvPr/>
        </p:nvSpPr>
        <p:spPr>
          <a:xfrm>
            <a:off x="332045" y="2089327"/>
            <a:ext cx="85003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Faculty Priorities</a:t>
            </a:r>
          </a:p>
          <a:p>
            <a:endParaRPr lang="en-US" sz="2000" b="1" dirty="0"/>
          </a:p>
          <a:p>
            <a:r>
              <a:rPr lang="en-US" sz="2000" b="1" dirty="0"/>
              <a:t>Drafts due by 11:59pm Monday, October 14</a:t>
            </a:r>
          </a:p>
          <a:p>
            <a:r>
              <a:rPr lang="en-US" sz="2000" b="1" dirty="0"/>
              <a:t>	Feedback provided and formatting addressed</a:t>
            </a:r>
          </a:p>
          <a:p>
            <a:endParaRPr lang="en-US" sz="2000" b="1" dirty="0"/>
          </a:p>
          <a:p>
            <a:r>
              <a:rPr lang="en-US" sz="2000" b="1" dirty="0"/>
              <a:t>Final form submission by 11:59pm Monday, October 16</a:t>
            </a:r>
          </a:p>
          <a:p>
            <a:endParaRPr lang="en-US" sz="2000" b="1" dirty="0"/>
          </a:p>
          <a:p>
            <a:r>
              <a:rPr lang="en-US" sz="2000" b="1" dirty="0"/>
              <a:t>**Do not let frustration set in while working on these forms – contact Claire**</a:t>
            </a:r>
          </a:p>
          <a:p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Faculty Interested in working on Ranking Rubrics – let me know! </a:t>
            </a: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HNYXMCCMVK3K-464-1027</_dlc_DocId>
    <_dlc_DocIdUrl xmlns="431189f8-a51b-453f-9f0c-3a0b3b65b12f">
      <Url>https://www.sac.edu/President/AcademicSenate/_layouts/15/DocIdRedir.aspx?ID=HNYXMCCMVK3K-464-1027</Url>
      <Description>HNYXMCCMVK3K-464-1027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B23BE-91B5-4DD0-812C-804A09DCC178}">
  <ds:schemaRefs>
    <ds:schemaRef ds:uri="http://schemas.microsoft.com/office/2006/documentManagement/types"/>
    <ds:schemaRef ds:uri="1acb9adc-ec33-475f-8130-c1c307b91901"/>
    <ds:schemaRef ds:uri="http://purl.org/dc/dcmitype/"/>
    <ds:schemaRef ds:uri="http://schemas.openxmlformats.org/package/2006/metadata/core-properties"/>
    <ds:schemaRef ds:uri="http://purl.org/dc/terms/"/>
    <ds:schemaRef ds:uri="12292255-f18b-4d92-9e60-ebc7b63bbd6b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3F65D5-65FA-492E-9C33-38F14FF0CE97}"/>
</file>

<file path=customXml/itemProps4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97AFB5D9-7A2A-4A37-9597-A3ECB0C36A0C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610</Words>
  <Application>Microsoft Office PowerPoint</Application>
  <PresentationFormat>On-screen Show (4:3)</PresentationFormat>
  <Paragraphs>73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President’s Report</vt:lpstr>
      <vt:lpstr>President’s Report</vt:lpstr>
      <vt:lpstr>President’s Report</vt:lpstr>
      <vt:lpstr>PowerPoint Presentation</vt:lpstr>
      <vt:lpstr>President’s Report</vt:lpstr>
      <vt:lpstr>President’s Report</vt:lpstr>
      <vt:lpstr>President’s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9</cp:revision>
  <cp:lastPrinted>2023-10-10T19:17:11Z</cp:lastPrinted>
  <dcterms:created xsi:type="dcterms:W3CDTF">2015-01-16T04:28:57Z</dcterms:created>
  <dcterms:modified xsi:type="dcterms:W3CDTF">2024-10-08T21:17:32Z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e87df556-a6ca-4f8f-8247-131b528aa308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