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heme/theme3.xml" ContentType="application/vnd.openxmlformats-officedocument.theme+xml"/>
  <Override PartName="/ppt/theme/theme2.xml" ContentType="application/vnd.openxmlformats-officedocument.theme+xml"/>
  <Override PartName="/ppt/authors.xml" ContentType="application/vnd.ms-powerpoint.authors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revisionInfo.xml" ContentType="application/vnd.ms-powerpoint.revisioninfo+xml"/>
  <Override PartName="/docProps/custom.xml" ContentType="application/vnd.openxmlformats-officedocument.custom-properties+xml"/>
  <Override PartName="/docMetadata/LabelInfo.xml" ContentType="application/vnd.ms-office.classificationlabel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5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1" r:id="rId5"/>
  </p:sldMasterIdLst>
  <p:notesMasterIdLst>
    <p:notesMasterId r:id="rId9"/>
  </p:notesMasterIdLst>
  <p:handoutMasterIdLst>
    <p:handoutMasterId r:id="rId10"/>
  </p:handoutMasterIdLst>
  <p:sldIdLst>
    <p:sldId id="281" r:id="rId6"/>
    <p:sldId id="387" r:id="rId7"/>
    <p:sldId id="353" r:id="rId8"/>
  </p:sldIdLst>
  <p:sldSz cx="9144000" cy="6858000" type="screen4x3"/>
  <p:notesSz cx="7099300" cy="93853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A4C5A84-E7D6-3BEA-3627-4097091A2A6F}" name="Bautista, Steve" initials="BS" userId="S::bautista_steve@sac.edu::0446b041-e3c1-4789-9dad-4afc365ff899" providerId="AD"/>
  <p188:author id="{2563EEC8-D951-6E33-9156-0A7D33417D9E}" name="Knight, Annie" initials="KA" userId="S::Knight_Annie@sac.edu::c9ba30ae-7533-4731-8ceb-a17c33370b1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6C64C11-32C3-4586-8350-E80B164202C7}" v="13" dt="2024-09-24T21:08:39.87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931" y="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17" Type="http://schemas.openxmlformats.org/officeDocument/2006/relationships/customXml" Target="../customXml/item5.xml"/><Relationship Id="rId2" Type="http://schemas.openxmlformats.org/officeDocument/2006/relationships/customXml" Target="../customXml/item2.xml"/><Relationship Id="rId16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1.xml"/><Relationship Id="rId15" Type="http://schemas.microsoft.com/office/2015/10/relationships/revisionInfo" Target="revisionInfo.xml"/><Relationship Id="rId10" Type="http://schemas.openxmlformats.org/officeDocument/2006/relationships/handoutMaster" Target="handoutMasters/handoutMaster1.xml"/><Relationship Id="rId4" Type="http://schemas.openxmlformats.org/officeDocument/2006/relationships/customXml" Target="../customXml/item4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5BED79A-D796-8B87-A981-942EE8D7FF9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042" cy="469105"/>
          </a:xfrm>
          <a:prstGeom prst="rect">
            <a:avLst/>
          </a:prstGeom>
        </p:spPr>
        <p:txBody>
          <a:bodyPr vert="horz" lIns="92327" tIns="46163" rIns="92327" bIns="46163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C92547A-AFC3-7BE7-B2BE-A14CC478979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1653" y="0"/>
            <a:ext cx="3076042" cy="469105"/>
          </a:xfrm>
          <a:prstGeom prst="rect">
            <a:avLst/>
          </a:prstGeom>
        </p:spPr>
        <p:txBody>
          <a:bodyPr vert="horz" lIns="92327" tIns="46163" rIns="92327" bIns="46163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D28A690-3280-474F-B7B3-F97E4769A11B}" type="datetimeFigureOut">
              <a:rPr lang="en-US"/>
              <a:pPr>
                <a:defRPr/>
              </a:pPr>
              <a:t>10/22/2024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1C4C57-FE00-1C29-6B53-F0F72CC1E36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914594"/>
            <a:ext cx="3076042" cy="469105"/>
          </a:xfrm>
          <a:prstGeom prst="rect">
            <a:avLst/>
          </a:prstGeom>
        </p:spPr>
        <p:txBody>
          <a:bodyPr vert="horz" lIns="92327" tIns="46163" rIns="92327" bIns="46163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8CB0CA-37CD-1C17-E658-00B13786D52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1653" y="8914594"/>
            <a:ext cx="3076042" cy="469105"/>
          </a:xfrm>
          <a:prstGeom prst="rect">
            <a:avLst/>
          </a:prstGeom>
        </p:spPr>
        <p:txBody>
          <a:bodyPr vert="horz" wrap="square" lIns="92327" tIns="46163" rIns="92327" bIns="4616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83EE7E6B-5C3D-6648-8D19-466B03915ED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0E1A077-1896-77B5-8DE3-78556BF45A2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042" cy="470706"/>
          </a:xfrm>
          <a:prstGeom prst="rect">
            <a:avLst/>
          </a:prstGeom>
        </p:spPr>
        <p:txBody>
          <a:bodyPr vert="horz" lIns="94192" tIns="47096" rIns="94192" bIns="47096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AE49EAF-ACF4-5F1B-BAF4-EF40C5B2BA52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4021653" y="0"/>
            <a:ext cx="3076042" cy="470706"/>
          </a:xfrm>
          <a:prstGeom prst="rect">
            <a:avLst/>
          </a:prstGeom>
        </p:spPr>
        <p:txBody>
          <a:bodyPr vert="horz" lIns="94192" tIns="47096" rIns="94192" bIns="47096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ACEAB7A-9620-C848-A0B2-663A39A8DF7F}" type="datetimeFigureOut">
              <a:rPr lang="en-US"/>
              <a:pPr>
                <a:defRPr/>
              </a:pPr>
              <a:t>10/22/2024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09C2B90E-0239-DDFA-6A24-552145DDE79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438275" y="1173163"/>
            <a:ext cx="4222750" cy="31670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192" tIns="47096" rIns="94192" bIns="47096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9C45CA19-312A-AE4C-3B22-B03A7888C6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09610" y="4516536"/>
            <a:ext cx="5680082" cy="3695202"/>
          </a:xfrm>
          <a:prstGeom prst="rect">
            <a:avLst/>
          </a:prstGeom>
        </p:spPr>
        <p:txBody>
          <a:bodyPr vert="horz" lIns="94192" tIns="47096" rIns="94192" bIns="47096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44AB6C-0FA0-7349-611A-EB144C894EB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914595"/>
            <a:ext cx="3076042" cy="470706"/>
          </a:xfrm>
          <a:prstGeom prst="rect">
            <a:avLst/>
          </a:prstGeom>
        </p:spPr>
        <p:txBody>
          <a:bodyPr vert="horz" lIns="94192" tIns="47096" rIns="94192" bIns="47096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991464-2D2F-FA38-0D7F-9890B9AEC65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4021653" y="8914595"/>
            <a:ext cx="3076042" cy="470706"/>
          </a:xfrm>
          <a:prstGeom prst="rect">
            <a:avLst/>
          </a:prstGeom>
        </p:spPr>
        <p:txBody>
          <a:bodyPr vert="horz" wrap="square" lIns="94192" tIns="47096" rIns="94192" bIns="4709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AC612C39-F34C-8C49-9A37-1560B1725A6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id="{F20446AA-51FB-4C7D-31C5-45865AD88FF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id="{64007C94-13C0-66A7-BEED-DD06563163F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93896455-A6AF-81B3-BF47-6E98BAC3511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0157" indent="-288522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54087" indent="-23081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15722" indent="-23081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77357" indent="-23081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38992" indent="-23081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00626" indent="-23081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62261" indent="-23081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23896" indent="-23081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E3A96F54-BB51-5C44-AE7A-174CFE20D2D3}" type="slidenum">
              <a:rPr lang="en-US" altLang="en-US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796418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id="{F20446AA-51FB-4C7D-31C5-45865AD88FF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id="{64007C94-13C0-66A7-BEED-DD06563163F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93896455-A6AF-81B3-BF47-6E98BAC3511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0157" indent="-288522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54087" indent="-23081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15722" indent="-23081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77357" indent="-23081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38992" indent="-23081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00626" indent="-23081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62261" indent="-23081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23896" indent="-23081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E3A96F54-BB51-5C44-AE7A-174CFE20D2D3}" type="slidenum">
              <a:rPr lang="en-US" altLang="en-US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13558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id="{F20446AA-51FB-4C7D-31C5-45865AD88FF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id="{64007C94-13C0-66A7-BEED-DD06563163F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93896455-A6AF-81B3-BF47-6E98BAC3511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0157" indent="-288522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54087" indent="-23081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15722" indent="-23081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77357" indent="-23081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38992" indent="-23081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00626" indent="-23081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62261" indent="-23081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23896" indent="-23081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E3A96F54-BB51-5C44-AE7A-174CFE20D2D3}" type="slidenum">
              <a:rPr lang="en-US" altLang="en-US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6663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6C0D3A-D9D2-5BED-B3C3-CB899BBA83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3074F9-241B-4FB3-D07E-1A31E5F1E0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7E2B04-5247-7984-8D93-DF810FB45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1FE65D7-49EC-F64F-988B-AB1432F72216}" type="datetime1">
              <a:rPr lang="en-US" smtClean="0"/>
              <a:pPr>
                <a:defRPr/>
              </a:pPr>
              <a:t>10/22/2024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6A6654-AD4A-846A-BFBC-41A5006C4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97D0AE-D52F-A923-78B3-D34A8287D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F7FC6-5299-7A47-B256-5F55B7C29DFE}" type="slidenum">
              <a:rPr lang="en-US" altLang="en-US" smtClean="0"/>
              <a:pPr/>
              <a:t>‹#›</a:t>
            </a:fld>
            <a:endParaRPr lang="en-US" alt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640E37D-7A6C-9070-BF1D-0B24F887758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D5A6271-2A5C-FE9A-714A-BD9DDCB3061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26970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9AF101-A050-A319-6F2D-5694A5591A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4FB841-6271-2976-A71A-EB4586D0D2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741D4D-A15B-ABC8-C1B8-FC6CE1BB5D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6684890-1508-374A-9C79-C9F9794E29E3}" type="datetime1">
              <a:rPr lang="en-US" smtClean="0"/>
              <a:pPr>
                <a:defRPr/>
              </a:pPr>
              <a:t>10/22/2024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F92600-71C6-1A69-FC3A-5226CC16B9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7A2079-0E24-F8BB-14CC-261483B0E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E3958-CD0C-5E48-9CB8-1623F9E63B8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8126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A9DA629-5EAF-CDFD-6F03-6E368C8DE7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B282B6-C394-40B7-4CB7-409CA30526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29491-791C-1A82-79CE-41D7E41C63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F8A8A12-3554-3B48-B974-034869DE278F}" type="datetime1">
              <a:rPr lang="en-US" smtClean="0"/>
              <a:pPr>
                <a:defRPr/>
              </a:pPr>
              <a:t>10/22/2024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134979-B3DE-0148-56AC-AA71FB9AB9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4E6756-67A4-529E-8A55-08CC4E395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A7209-2159-D041-AE35-E1F80C2141E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8155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B9C393-5435-F723-6992-4876DC8B96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EBD284-B628-124A-ECB1-7FD1A4B5ED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6613CC-C175-F10B-FD26-1269353439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AD4C8A0-E0B0-CA40-8AF2-8E2EA1AA5C7A}" type="datetime1">
              <a:rPr lang="en-US" smtClean="0"/>
              <a:pPr>
                <a:defRPr/>
              </a:pPr>
              <a:t>10/22/2024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A8AE71-4F39-C434-E2F3-0E5A6E3EF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F3BDEF-4F95-2553-0AC9-117C5B889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0016E-99F8-9347-A961-82CC4417FFA5}" type="slidenum">
              <a:rPr lang="en-US" altLang="en-US" smtClean="0"/>
              <a:pPr/>
              <a:t>‹#›</a:t>
            </a:fld>
            <a:endParaRPr lang="en-US" alt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D3A5470-429D-5A36-4F8F-F61F73C8005B}"/>
              </a:ext>
            </a:extLst>
          </p:cNvPr>
          <p:cNvCxnSpPr/>
          <p:nvPr userDrawn="1"/>
        </p:nvCxnSpPr>
        <p:spPr>
          <a:xfrm>
            <a:off x="0" y="1690688"/>
            <a:ext cx="9144000" cy="0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0981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D29055-0280-424B-95E8-F9A89253CC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0C6E65-8F76-7012-538C-EB9FC209AA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4CD60D-FE2E-F1DC-7F4B-DD8E18120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408F330-01CF-2B4D-99A5-78172FD8F0A8}" type="datetime1">
              <a:rPr lang="en-US" smtClean="0"/>
              <a:pPr>
                <a:defRPr/>
              </a:pPr>
              <a:t>10/22/2024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6E05BE-1149-159E-B19C-8319A6C67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53BCA2-E7B8-FA7C-4BD8-25BA3A470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8ED31-BE07-154F-9812-D0B1E2D3B43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4858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57D809-E0A7-1EF4-5427-455C8F322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BB6532-D51B-F4E1-2552-F42C4754B5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F7859D-F427-80E2-D833-0F86E9D7DE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26D602-A94D-2480-8E57-B85F651B3C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18F1553-3630-4143-AD72-90147ED9C2EB}" type="datetime1">
              <a:rPr lang="en-US" smtClean="0"/>
              <a:pPr>
                <a:defRPr/>
              </a:pPr>
              <a:t>10/22/2024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BB130B-29C1-0AB3-6D56-E26ECC6636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107F05-0A50-A2DA-083C-A11CFFE237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18898-3D4B-B147-A230-3CAF2022438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8353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81F9A7-D546-B942-9E2F-A0789579D9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C06CD7-31BC-771D-6679-BC231BE18A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ED5B15-956A-9C86-CC18-33F6660E18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D6C773A-8606-C1C5-7288-A7392D77A7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1115ECA-2BB6-FA99-5FB3-DEC35F100F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E094556-355F-2F71-630F-A4B05BB14D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5524E01-67E6-6147-A242-2B96035076E9}" type="datetime1">
              <a:rPr lang="en-US" smtClean="0"/>
              <a:pPr>
                <a:defRPr/>
              </a:pPr>
              <a:t>10/22/2024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73ABDDF-8263-1AE1-0C83-B498EC62CA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95A6C8F-7EBD-1D75-C570-7EC87DD7E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DD74D-3EC1-9C42-B006-7F03FA8FDF0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2882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B5353F-7535-EE53-2A8E-BE92A5E64D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C55E83D-8910-E6FE-8BC6-26AA6C488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BCCEA51-12FC-1A40-B3FA-635204CF0763}" type="datetime1">
              <a:rPr lang="en-US" smtClean="0"/>
              <a:pPr>
                <a:defRPr/>
              </a:pPr>
              <a:t>10/22/2024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4438C73-89F7-E9F5-8FD0-F1ECFE046D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92070F-A6FB-EF65-79FF-B1F320F7E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725A4-62E2-2347-8471-D1DA7C53BB3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835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C2111C0-3612-704E-66C9-F5BAA5800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FA389BF-AEBF-FB45-90E7-0AC96C9CEFF4}" type="datetime1">
              <a:rPr lang="en-US" smtClean="0"/>
              <a:pPr>
                <a:defRPr/>
              </a:pPr>
              <a:t>10/22/2024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E29084B-BF8E-66B6-E569-97261152F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72144F-02B1-C92E-0906-3065F9F4B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01D99-5056-BC43-9AB6-19F39FAC6E8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7770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4626CA-5EEE-F729-14FB-BFEE81B044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2F1FE1-C796-7E31-D711-B458950084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818CB8-9E6A-A25E-5645-A1BD7756B3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913D52-1C6D-97DF-32F9-242761264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E56ACF4-15F7-3F42-9FA1-03E5B00AC0FC}" type="datetime1">
              <a:rPr lang="en-US" smtClean="0"/>
              <a:pPr>
                <a:defRPr/>
              </a:pPr>
              <a:t>10/22/2024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E07BF1-9A3E-BD53-D506-C38D9847B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1F4FAB-474F-99DD-E0CA-32DCE44AD6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F630C-C849-7C41-BCF9-D786A1ACC08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4502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7565CF-DB51-6456-7517-5E1B13D555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9A58DA7-58D0-96BE-BDBA-AC4F149E81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A84AFA-01CB-64E6-A19A-694451DE68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686C47-4390-14B9-3CB5-4CC9D284F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FBB1270-D220-AA4B-A51C-96C4A4D73261}" type="datetime1">
              <a:rPr lang="en-US" smtClean="0"/>
              <a:pPr>
                <a:defRPr/>
              </a:pPr>
              <a:t>10/22/2024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315414-2549-B9B6-2670-E383AD400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64BE94-FE3E-9FBF-46A4-4D0EA36E2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CF0A7-D3B5-EA4B-B28A-E0CDFF7C4C7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8273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DE4CCDD-52C7-C463-6046-77313774D6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D43661-6312-F5C3-6BEF-285E65B247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370E34-1A2D-5A72-2F61-325E56769C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E6BB1C6-CD55-7448-BEB9-0CD1ABF31E22}" type="datetime1">
              <a:rPr lang="en-US" smtClean="0"/>
              <a:pPr>
                <a:defRPr/>
              </a:pPr>
              <a:t>10/22/2024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FE6444-5D7A-DF01-D333-9B51A4F7D4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54BE59-91AE-DE76-32BB-9CED2D761A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0458F1-2E4A-934F-BE82-84C0DE95817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6476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digitaldemocracy.calmatters.org/bills/ca_202320240ab2096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317" name="Picture 9316">
            <a:extLst>
              <a:ext uri="{FF2B5EF4-FFF2-40B4-BE49-F238E27FC236}">
                <a16:creationId xmlns:a16="http://schemas.microsoft.com/office/drawing/2014/main" id="{54DDEBDD-D8BD-41A6-8A0D-B00E3768B0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 flipV="1">
            <a:off x="0" y="0"/>
            <a:ext cx="9144000" cy="5143500"/>
          </a:xfrm>
          <a:prstGeom prst="rect">
            <a:avLst/>
          </a:prstGeom>
        </p:spPr>
      </p:pic>
      <p:sp>
        <p:nvSpPr>
          <p:cNvPr id="9218" name="Title 1">
            <a:extLst>
              <a:ext uri="{FF2B5EF4-FFF2-40B4-BE49-F238E27FC236}">
                <a16:creationId xmlns:a16="http://schemas.microsoft.com/office/drawing/2014/main" id="{3401CF0A-DBE6-7B45-72DB-822F13E6B9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0354" y="-79517"/>
            <a:ext cx="4795614" cy="1217419"/>
          </a:xfrm>
        </p:spPr>
        <p:txBody>
          <a:bodyPr vert="horz" lIns="91440" tIns="45720" rIns="91440" bIns="45720" rtlCol="0">
            <a:normAutofit/>
          </a:bodyPr>
          <a:lstStyle/>
          <a:p>
            <a:pPr defTabSz="914400"/>
            <a:r>
              <a:rPr lang="en-US" altLang="en-US" b="1">
                <a:solidFill>
                  <a:srgbClr val="C00000"/>
                </a:solidFill>
              </a:rPr>
              <a:t>President’s Report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C315BD-003A-7046-32B2-840D25C56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112206" y="6377559"/>
            <a:ext cx="428046" cy="235550"/>
          </a:xfrm>
        </p:spPr>
        <p:txBody>
          <a:bodyPr vert="horz" lIns="91440" tIns="45720" rIns="91440" bIns="45720" rtlCol="0">
            <a:norm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Aft>
                <a:spcPts val="600"/>
              </a:spcAft>
              <a:defRPr/>
            </a:pPr>
            <a:fld id="{EEE4AB33-00E2-8A4B-959A-AE7714A1DBC2}" type="slidenum">
              <a:rPr lang="en-US" altLang="en-US" sz="825">
                <a:solidFill>
                  <a:srgbClr val="FFFFFF"/>
                </a:solidFill>
                <a:latin typeface="Calibri" panose="020F0502020204030204"/>
              </a:rPr>
              <a:pPr>
                <a:spcAft>
                  <a:spcPts val="600"/>
                </a:spcAft>
                <a:defRPr/>
              </a:pPr>
              <a:t>1</a:t>
            </a:fld>
            <a:endParaRPr lang="en-US" altLang="en-US" sz="825">
              <a:solidFill>
                <a:srgbClr val="FFFFFF"/>
              </a:solidFill>
              <a:latin typeface="Calibri" panose="020F0502020204030204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63DFC45-1614-4C44-29BF-1F7B2AAA848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17" y="0"/>
            <a:ext cx="5709720" cy="1058387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E070879-BF36-2606-1F27-75480C43DC39}"/>
              </a:ext>
            </a:extLst>
          </p:cNvPr>
          <p:cNvSpPr txBox="1"/>
          <p:nvPr/>
        </p:nvSpPr>
        <p:spPr>
          <a:xfrm>
            <a:off x="123683" y="1244529"/>
            <a:ext cx="5474731" cy="43088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200" b="1" dirty="0"/>
              <a:t>Board of Trustee's Meeting – October 14</a:t>
            </a:r>
            <a:endParaRPr lang="en-US" sz="2200" dirty="0">
              <a:ea typeface="Calibri"/>
              <a:cs typeface="Calibri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BEEB35B-87BF-B573-CE5A-06778D9136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40" y="1761503"/>
            <a:ext cx="8919370" cy="46638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/>
              <a:t>Student Parking Fee Proposal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8F7390D-A23F-3A44-789F-680AB93CD9FF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t="3228"/>
          <a:stretch/>
        </p:blipFill>
        <p:spPr>
          <a:xfrm>
            <a:off x="508734" y="2054064"/>
            <a:ext cx="8031518" cy="4441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2606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3401CF0A-DBE6-7B45-72DB-822F13E6B9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0354" y="-79517"/>
            <a:ext cx="4795614" cy="1217419"/>
          </a:xfrm>
        </p:spPr>
        <p:txBody>
          <a:bodyPr vert="horz" lIns="91440" tIns="45720" rIns="91440" bIns="45720" rtlCol="0">
            <a:normAutofit/>
          </a:bodyPr>
          <a:lstStyle/>
          <a:p>
            <a:pPr defTabSz="914400"/>
            <a:r>
              <a:rPr lang="en-US" altLang="en-US" b="1" dirty="0">
                <a:solidFill>
                  <a:srgbClr val="C00000"/>
                </a:solidFill>
              </a:rPr>
              <a:t>President’s Report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C315BD-003A-7046-32B2-840D25C56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112206" y="6377559"/>
            <a:ext cx="428046" cy="235550"/>
          </a:xfrm>
        </p:spPr>
        <p:txBody>
          <a:bodyPr vert="horz" lIns="91440" tIns="45720" rIns="91440" bIns="45720" rtlCol="0">
            <a:norm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Aft>
                <a:spcPts val="600"/>
              </a:spcAft>
              <a:defRPr/>
            </a:pPr>
            <a:fld id="{EEE4AB33-00E2-8A4B-959A-AE7714A1DBC2}" type="slidenum">
              <a:rPr lang="en-US" altLang="en-US" sz="825">
                <a:solidFill>
                  <a:srgbClr val="FFFFFF"/>
                </a:solidFill>
                <a:latin typeface="Calibri" panose="020F0502020204030204"/>
              </a:rPr>
              <a:pPr>
                <a:spcAft>
                  <a:spcPts val="600"/>
                </a:spcAft>
                <a:defRPr/>
              </a:pPr>
              <a:t>2</a:t>
            </a:fld>
            <a:endParaRPr lang="en-US" altLang="en-US" sz="825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BEEB35B-87BF-B573-CE5A-06778D9136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39" y="1761503"/>
            <a:ext cx="8710968" cy="5030533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b="0" i="0" dirty="0">
                <a:solidFill>
                  <a:srgbClr val="000000"/>
                </a:solidFill>
                <a:effectLst/>
              </a:rPr>
              <a:t>Plenary Session Resolutions – Recommendations to update submitted resolution for inclusion of Continuing Ed faculty in the FON.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0000"/>
                </a:solidFill>
              </a:rPr>
              <a:t>	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b="0" i="0" dirty="0">
                <a:solidFill>
                  <a:srgbClr val="000000"/>
                </a:solidFill>
                <a:effectLst/>
              </a:rPr>
              <a:t>	Resolutions for Plenary – Email for feedback will be sent once new 	packet is posted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b="0" i="0" dirty="0">
              <a:solidFill>
                <a:srgbClr val="000000"/>
              </a:solidFill>
              <a:effectLst/>
              <a:highlight>
                <a:srgbClr val="FFFF00"/>
              </a:highlight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b="1" i="0" dirty="0">
                <a:solidFill>
                  <a:srgbClr val="000000"/>
                </a:solidFill>
                <a:effectLst/>
              </a:rPr>
              <a:t>October 30 – Native American Heritage Event 10:30am 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0000"/>
                </a:solidFill>
              </a:rPr>
              <a:t>Insurance Requirement for General Liability – Any help is appreciated!</a:t>
            </a:r>
            <a:endParaRPr lang="en-US" b="0" i="0" dirty="0">
              <a:solidFill>
                <a:srgbClr val="000000"/>
              </a:solidFill>
              <a:effectLst/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D986F08C-CE2D-B7EC-C32C-495C0356FD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37" y="32540"/>
            <a:ext cx="1652653" cy="1567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1548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3401CF0A-DBE6-7B45-72DB-822F13E6B9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0354" y="-79517"/>
            <a:ext cx="4795614" cy="1217419"/>
          </a:xfrm>
        </p:spPr>
        <p:txBody>
          <a:bodyPr vert="horz" lIns="91440" tIns="45720" rIns="91440" bIns="45720" rtlCol="0">
            <a:normAutofit/>
          </a:bodyPr>
          <a:lstStyle/>
          <a:p>
            <a:pPr defTabSz="914400"/>
            <a:r>
              <a:rPr lang="en-US" altLang="en-US" b="1">
                <a:solidFill>
                  <a:srgbClr val="C00000"/>
                </a:solidFill>
              </a:rPr>
              <a:t>President’s Report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C315BD-003A-7046-32B2-840D25C56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112206" y="6377559"/>
            <a:ext cx="428046" cy="235550"/>
          </a:xfrm>
        </p:spPr>
        <p:txBody>
          <a:bodyPr vert="horz" lIns="91440" tIns="45720" rIns="91440" bIns="45720" rtlCol="0">
            <a:norm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Aft>
                <a:spcPts val="600"/>
              </a:spcAft>
              <a:defRPr/>
            </a:pPr>
            <a:fld id="{EEE4AB33-00E2-8A4B-959A-AE7714A1DBC2}" type="slidenum">
              <a:rPr lang="en-US" altLang="en-US" sz="825">
                <a:solidFill>
                  <a:srgbClr val="FFFFFF"/>
                </a:solidFill>
                <a:latin typeface="Calibri" panose="020F0502020204030204"/>
              </a:rPr>
              <a:pPr>
                <a:spcAft>
                  <a:spcPts val="600"/>
                </a:spcAft>
                <a:defRPr/>
              </a:pPr>
              <a:t>3</a:t>
            </a:fld>
            <a:endParaRPr lang="en-US" altLang="en-US" sz="825">
              <a:solidFill>
                <a:srgbClr val="FFFFFF"/>
              </a:solidFill>
              <a:latin typeface="Calibri" panose="020F0502020204030204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63DFC45-1614-4C44-29BF-1F7B2AAA848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17" y="0"/>
            <a:ext cx="5709720" cy="1058387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E070879-BF36-2606-1F27-75480C43DC39}"/>
              </a:ext>
            </a:extLst>
          </p:cNvPr>
          <p:cNvSpPr txBox="1"/>
          <p:nvPr/>
        </p:nvSpPr>
        <p:spPr>
          <a:xfrm>
            <a:off x="123683" y="1244529"/>
            <a:ext cx="7589971" cy="43088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200" b="1" dirty="0">
                <a:ea typeface="Calibri"/>
                <a:cs typeface="Calibri"/>
              </a:rPr>
              <a:t>REMINDER: Senate Committee/Councils/Advisory Groups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BEEB35B-87BF-B573-CE5A-06778D9136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40" y="1761503"/>
            <a:ext cx="8919370" cy="46638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Review committee membership for more balanced representation AA, CE, &amp; SS</a:t>
            </a:r>
          </a:p>
          <a:p>
            <a:pPr marL="0" indent="0">
              <a:buNone/>
            </a:pPr>
            <a:r>
              <a:rPr lang="en-US" dirty="0"/>
              <a:t>Do Faculty Coordinators exist in Continuing Ed? If so, co-chair model? </a:t>
            </a:r>
          </a:p>
          <a:p>
            <a:pPr marL="0" indent="0">
              <a:buNone/>
            </a:pPr>
            <a:r>
              <a:rPr lang="en-US" dirty="0"/>
              <a:t>Discussions on CPL, Dual Enrollment faculty leads/coordinators – should they be a voting member on a committee? </a:t>
            </a:r>
          </a:p>
          <a:p>
            <a:pPr marL="0" indent="0">
              <a:buNone/>
            </a:pPr>
            <a:r>
              <a:rPr lang="en-US" dirty="0"/>
              <a:t>	</a:t>
            </a:r>
            <a:endParaRPr lang="en-US" dirty="0">
              <a:solidFill>
                <a:srgbClr val="0563C1"/>
              </a:solidFill>
            </a:endParaRPr>
          </a:p>
          <a:p>
            <a:pPr marL="0" indent="0">
              <a:buNone/>
            </a:pPr>
            <a:r>
              <a:rPr lang="en-US" dirty="0"/>
              <a:t>Participatory Governance Committees (College and District) are reviewing their membership and purpose.</a:t>
            </a:r>
          </a:p>
          <a:p>
            <a:pPr marL="0" indent="0">
              <a:buNone/>
            </a:pPr>
            <a:r>
              <a:rPr lang="en-US" u="sng" dirty="0"/>
              <a:t>I am requesting that Senate Committees/Councils/Advisory Groups review membership and purpose with recommended updates to present at Senate for first reading at November 12</a:t>
            </a:r>
            <a:r>
              <a:rPr lang="en-US" u="sng" baseline="30000" dirty="0"/>
              <a:t>th</a:t>
            </a:r>
            <a:r>
              <a:rPr lang="en-US" u="sng" dirty="0"/>
              <a:t> (next) meeting</a:t>
            </a:r>
            <a:endParaRPr lang="en-US" u="sng" dirty="0">
              <a:hlinkClick r:id="rId4"/>
            </a:endParaRPr>
          </a:p>
          <a:p>
            <a:pPr marL="0" indent="0">
              <a:buNone/>
            </a:pPr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4227998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_dlc_DocId xmlns="431189f8-a51b-453f-9f0c-3a0b3b65b12f">HNYXMCCMVK3K-464-1044</_dlc_DocId>
    <_dlc_DocIdUrl xmlns="431189f8-a51b-453f-9f0c-3a0b3b65b12f">
      <Url>https://www.sac.edu/President/AcademicSenate/_layouts/15/DocIdRedir.aspx?ID=HNYXMCCMVK3K-464-1044</Url>
      <Description>HNYXMCCMVK3K-464-1044</Description>
    </_dlc_DocIdUrl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LongProperties xmlns="http://schemas.microsoft.com/office/2006/metadata/longProperties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708A9741AC48E46AEE4941DE1E12C0F" ma:contentTypeVersion="2" ma:contentTypeDescription="Create a new document." ma:contentTypeScope="" ma:versionID="64770a9ad993aec554518785b51db2e6">
  <xsd:schema xmlns:xsd="http://www.w3.org/2001/XMLSchema" xmlns:xs="http://www.w3.org/2001/XMLSchema" xmlns:p="http://schemas.microsoft.com/office/2006/metadata/properties" xmlns:ns1="http://schemas.microsoft.com/sharepoint/v3" xmlns:ns2="431189f8-a51b-453f-9f0c-3a0b3b65b12f" xmlns:ns3="6f609ce8-7218-4c60-b337-266ea7b1fd45" targetNamespace="http://schemas.microsoft.com/office/2006/metadata/properties" ma:root="true" ma:fieldsID="1dd063ee8e164e8fcdf0fbf71a193719" ns1:_="" ns2:_="" ns3:_="">
    <xsd:import namespace="http://schemas.microsoft.com/sharepoint/v3"/>
    <xsd:import namespace="431189f8-a51b-453f-9f0c-3a0b3b65b12f"/>
    <xsd:import namespace="6f609ce8-7218-4c60-b337-266ea7b1fd45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_dlc_DocId" minOccurs="0"/>
                <xsd:element ref="ns2:_dlc_DocIdUrl" minOccurs="0"/>
                <xsd:element ref="ns2:_dlc_DocIdPersistId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1189f8-a51b-453f-9f0c-3a0b3b65b12f" elementFormDefault="qualified">
    <xsd:import namespace="http://schemas.microsoft.com/office/2006/documentManagement/types"/>
    <xsd:import namespace="http://schemas.microsoft.com/office/infopath/2007/PartnerControls"/>
    <xsd:element name="_dlc_DocId" ma:index="10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1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2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609ce8-7218-4c60-b337-266ea7b1fd45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F4FB23BE-91B5-4DD0-812C-804A09DCC178}">
  <ds:schemaRefs>
    <ds:schemaRef ds:uri="1acb9adc-ec33-475f-8130-c1c307b91901"/>
    <ds:schemaRef ds:uri="http://purl.org/dc/elements/1.1/"/>
    <ds:schemaRef ds:uri="http://www.w3.org/XML/1998/namespace"/>
    <ds:schemaRef ds:uri="http://purl.org/dc/dcmitype/"/>
    <ds:schemaRef ds:uri="12292255-f18b-4d92-9e60-ebc7b63bbd6b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B8CC7EEE-9E7B-4835-9F57-9938075EA08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8CEDA44-5DB9-4425-86FF-2A3C217BF519}">
  <ds:schemaRefs>
    <ds:schemaRef ds:uri="http://schemas.microsoft.com/office/2006/metadata/longProperties"/>
  </ds:schemaRefs>
</ds:datastoreItem>
</file>

<file path=customXml/itemProps4.xml><?xml version="1.0" encoding="utf-8"?>
<ds:datastoreItem xmlns:ds="http://schemas.openxmlformats.org/officeDocument/2006/customXml" ds:itemID="{2D9BBDE9-AA2A-4DB3-9EDD-26CCF82663B0}"/>
</file>

<file path=customXml/itemProps5.xml><?xml version="1.0" encoding="utf-8"?>
<ds:datastoreItem xmlns:ds="http://schemas.openxmlformats.org/officeDocument/2006/customXml" ds:itemID="{011F4E24-5E5B-4AE2-AEC8-CF80E9BB8BF9}"/>
</file>

<file path=docMetadata/LabelInfo.xml><?xml version="1.0" encoding="utf-8"?>
<clbl:labelList xmlns:clbl="http://schemas.microsoft.com/office/2020/mipLabelMetadata">
  <clbl:label id="{a8040095-716d-4e49-b783-b5f746eea8b3}" enabled="0" method="" siteId="{a8040095-716d-4e49-b783-b5f746eea8b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17928</TotalTime>
  <Words>184</Words>
  <Application>Microsoft Office PowerPoint</Application>
  <PresentationFormat>On-screen Show (4:3)</PresentationFormat>
  <Paragraphs>24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President’s Report</vt:lpstr>
      <vt:lpstr>President’s Report</vt:lpstr>
      <vt:lpstr>President’s Report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Kymberly Spector</dc:creator>
  <cp:lastModifiedBy>Claire Coyne</cp:lastModifiedBy>
  <cp:revision>14</cp:revision>
  <cp:lastPrinted>2023-10-10T19:17:11Z</cp:lastPrinted>
  <dcterms:created xsi:type="dcterms:W3CDTF">2015-01-16T04:28:57Z</dcterms:created>
  <dcterms:modified xsi:type="dcterms:W3CDTF">2024-10-22T19:49:58Z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0x010100D708A9741AC48E46AEE4941DE1E12C0F</vt:lpwstr>
  </property>
  <property fmtid="{D5CDD505-2E9C-101B-9397-08002B2CF9AE}" pid="3" name="_dlc_DocIdItemGuid">
    <vt:lpwstr>3dbfdcde-3aa8-4cc2-87d0-3565b8e62aab</vt:lpwstr>
  </property>
  <property fmtid="{D5CDD505-2E9C-101B-9397-08002B2CF9AE}" pid="4" name="_dlc_DocId">
    <vt:lpwstr>HNYXMCCMVK3K-1637-14</vt:lpwstr>
  </property>
  <property fmtid="{D5CDD505-2E9C-101B-9397-08002B2CF9AE}" pid="5" name="_dlc_DocIdUrl">
    <vt:lpwstr>http://sac.edu/PublicAffairs/Graphics/_layouts/15/DocIdRedir.aspx?ID=HNYXMCCMVK3K-1637-14, HNYXMCCMVK3K-1637-14</vt:lpwstr>
  </property>
  <property fmtid="{D5CDD505-2E9C-101B-9397-08002B2CF9AE}" pid="6" name="MediaServiceImageTags">
    <vt:lpwstr/>
  </property>
</Properties>
</file>