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4" r:id="rId3"/>
    <p:sldId id="338" r:id="rId4"/>
    <p:sldId id="341" r:id="rId5"/>
    <p:sldId id="34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6DBDC-F05F-0A28-04B2-B9C6D4ABD01B}" v="309" dt="2024-09-24T15:59:28.379"/>
    <p1510:client id="{7910B529-0B45-439C-6289-F1996B1E1173}" v="10" dt="2024-09-24T17:00:41.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customXml" Target="../customXml/item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6FC6-3C32-4939-B171-5C522ADBCBC0}"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71613561-F318-4072-94F2-2E3F58E1CC9F}">
      <dgm:prSet/>
      <dgm:spPr/>
      <dgm:t>
        <a:bodyPr/>
        <a:lstStyle/>
        <a:p>
          <a:pPr>
            <a:defRPr b="1"/>
          </a:pPr>
          <a:r>
            <a:rPr lang="en-US"/>
            <a:t>July 2023</a:t>
          </a:r>
        </a:p>
      </dgm:t>
    </dgm:pt>
    <dgm:pt modelId="{F5F815C9-2054-41BA-8F44-845F5816F107}" type="parTrans" cxnId="{4BB2E8D7-D684-4B8F-B67D-F59C2FA48749}">
      <dgm:prSet/>
      <dgm:spPr/>
      <dgm:t>
        <a:bodyPr/>
        <a:lstStyle/>
        <a:p>
          <a:endParaRPr lang="en-US"/>
        </a:p>
      </dgm:t>
    </dgm:pt>
    <dgm:pt modelId="{C2610352-0B68-4851-ACC6-3D3658FE5C31}" type="sibTrans" cxnId="{4BB2E8D7-D684-4B8F-B67D-F59C2FA48749}">
      <dgm:prSet/>
      <dgm:spPr/>
      <dgm:t>
        <a:bodyPr/>
        <a:lstStyle/>
        <a:p>
          <a:endParaRPr lang="en-US"/>
        </a:p>
      </dgm:t>
    </dgm:pt>
    <dgm:pt modelId="{24431670-FE5E-449D-AD38-FC57D0345BF0}">
      <dgm:prSet/>
      <dgm:spPr/>
      <dgm:t>
        <a:bodyPr/>
        <a:lstStyle/>
        <a:p>
          <a:r>
            <a:rPr lang="en-US"/>
            <a:t>84</a:t>
          </a:r>
        </a:p>
      </dgm:t>
    </dgm:pt>
    <dgm:pt modelId="{DD8E5536-0CC0-47B7-A0FD-0FA11359D28F}" type="parTrans" cxnId="{E2E0B30B-FF1F-4338-B277-B43200FEA67F}">
      <dgm:prSet/>
      <dgm:spPr/>
      <dgm:t>
        <a:bodyPr/>
        <a:lstStyle/>
        <a:p>
          <a:endParaRPr lang="en-US"/>
        </a:p>
      </dgm:t>
    </dgm:pt>
    <dgm:pt modelId="{DB615DB1-0DB2-4FD8-8DD7-3B6975211C98}" type="sibTrans" cxnId="{E2E0B30B-FF1F-4338-B277-B43200FEA67F}">
      <dgm:prSet/>
      <dgm:spPr/>
      <dgm:t>
        <a:bodyPr/>
        <a:lstStyle/>
        <a:p>
          <a:endParaRPr lang="en-US"/>
        </a:p>
      </dgm:t>
    </dgm:pt>
    <dgm:pt modelId="{FE8DC79D-99E5-420D-992C-5DD971FB31CC}">
      <dgm:prSet/>
      <dgm:spPr/>
      <dgm:t>
        <a:bodyPr/>
        <a:lstStyle/>
        <a:p>
          <a:pPr>
            <a:defRPr b="1"/>
          </a:pPr>
          <a:r>
            <a:rPr lang="en-US">
              <a:latin typeface="Calibri Light" panose="020F0302020204030204"/>
            </a:rPr>
            <a:t>September</a:t>
          </a:r>
          <a:r>
            <a:rPr lang="en-US"/>
            <a:t> 2024</a:t>
          </a:r>
        </a:p>
      </dgm:t>
    </dgm:pt>
    <dgm:pt modelId="{B020C422-919E-4F75-8803-363698216673}" type="parTrans" cxnId="{49E7A478-EFC0-45C4-B776-7F22449FB72A}">
      <dgm:prSet/>
      <dgm:spPr/>
      <dgm:t>
        <a:bodyPr/>
        <a:lstStyle/>
        <a:p>
          <a:endParaRPr lang="en-US"/>
        </a:p>
      </dgm:t>
    </dgm:pt>
    <dgm:pt modelId="{65477DA9-8EAE-4CEA-97D2-C4BCF0BED788}" type="sibTrans" cxnId="{49E7A478-EFC0-45C4-B776-7F22449FB72A}">
      <dgm:prSet/>
      <dgm:spPr/>
      <dgm:t>
        <a:bodyPr/>
        <a:lstStyle/>
        <a:p>
          <a:endParaRPr lang="en-US"/>
        </a:p>
      </dgm:t>
    </dgm:pt>
    <dgm:pt modelId="{439585D0-251B-46B3-AEEE-30391B8E77C4}">
      <dgm:prSet/>
      <dgm:spPr/>
      <dgm:t>
        <a:bodyPr/>
        <a:lstStyle/>
        <a:p>
          <a:r>
            <a:rPr lang="en-US">
              <a:latin typeface="Calibri Light" panose="020F0302020204030204"/>
            </a:rPr>
            <a:t>131</a:t>
          </a:r>
          <a:endParaRPr lang="en-US"/>
        </a:p>
      </dgm:t>
    </dgm:pt>
    <dgm:pt modelId="{EC2CC895-EA12-4172-9F54-024E76FDE51E}" type="parTrans" cxnId="{7C787312-F134-4130-9BFA-8E45A5372944}">
      <dgm:prSet/>
      <dgm:spPr/>
      <dgm:t>
        <a:bodyPr/>
        <a:lstStyle/>
        <a:p>
          <a:endParaRPr lang="en-US"/>
        </a:p>
      </dgm:t>
    </dgm:pt>
    <dgm:pt modelId="{D439BF3B-F1E8-4E21-83E7-B5B35D85BD50}" type="sibTrans" cxnId="{7C787312-F134-4130-9BFA-8E45A5372944}">
      <dgm:prSet/>
      <dgm:spPr/>
      <dgm:t>
        <a:bodyPr/>
        <a:lstStyle/>
        <a:p>
          <a:endParaRPr lang="en-US"/>
        </a:p>
      </dgm:t>
    </dgm:pt>
    <dgm:pt modelId="{E24049E3-565F-4435-96C6-B497D4D27F26}" type="pres">
      <dgm:prSet presAssocID="{2B706FC6-3C32-4939-B171-5C522ADBCBC0}" presName="root" presStyleCnt="0">
        <dgm:presLayoutVars>
          <dgm:chMax/>
          <dgm:chPref/>
          <dgm:animLvl val="lvl"/>
        </dgm:presLayoutVars>
      </dgm:prSet>
      <dgm:spPr/>
    </dgm:pt>
    <dgm:pt modelId="{6E341C31-389A-43F7-A904-81032E7D00AA}" type="pres">
      <dgm:prSet presAssocID="{2B706FC6-3C32-4939-B171-5C522ADBCBC0}"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284BA532-7208-4295-8252-206ACC384AF1}" type="pres">
      <dgm:prSet presAssocID="{2B706FC6-3C32-4939-B171-5C522ADBCBC0}" presName="nodes" presStyleCnt="0">
        <dgm:presLayoutVars>
          <dgm:chMax/>
          <dgm:chPref/>
          <dgm:animLvl val="lvl"/>
        </dgm:presLayoutVars>
      </dgm:prSet>
      <dgm:spPr/>
    </dgm:pt>
    <dgm:pt modelId="{5138883D-1787-4FE7-83A8-4E9436A34C81}" type="pres">
      <dgm:prSet presAssocID="{71613561-F318-4072-94F2-2E3F58E1CC9F}" presName="composite" presStyleCnt="0"/>
      <dgm:spPr/>
    </dgm:pt>
    <dgm:pt modelId="{245B8041-0666-45DB-AF09-3CE0F8DD5E8F}" type="pres">
      <dgm:prSet presAssocID="{71613561-F318-4072-94F2-2E3F58E1CC9F}" presName="L1TextContainer" presStyleLbl="revTx" presStyleIdx="0" presStyleCnt="2">
        <dgm:presLayoutVars>
          <dgm:chMax val="1"/>
          <dgm:chPref val="1"/>
          <dgm:bulletEnabled val="1"/>
        </dgm:presLayoutVars>
      </dgm:prSet>
      <dgm:spPr/>
    </dgm:pt>
    <dgm:pt modelId="{845E7BF7-B57A-40AA-8F6D-B0D3321B2529}" type="pres">
      <dgm:prSet presAssocID="{71613561-F318-4072-94F2-2E3F58E1CC9F}" presName="L2TextContainerWrapper" presStyleCnt="0">
        <dgm:presLayoutVars>
          <dgm:chMax val="0"/>
          <dgm:chPref val="0"/>
          <dgm:bulletEnabled val="1"/>
        </dgm:presLayoutVars>
      </dgm:prSet>
      <dgm:spPr/>
    </dgm:pt>
    <dgm:pt modelId="{1DB886DC-1F6F-4B0D-A34E-59FBF467D723}" type="pres">
      <dgm:prSet presAssocID="{71613561-F318-4072-94F2-2E3F58E1CC9F}" presName="L2TextContainer" presStyleLbl="bgAcc1" presStyleIdx="0" presStyleCnt="2"/>
      <dgm:spPr/>
    </dgm:pt>
    <dgm:pt modelId="{DC7E0C53-8A10-425B-A34D-6367A8184C89}" type="pres">
      <dgm:prSet presAssocID="{71613561-F318-4072-94F2-2E3F58E1CC9F}" presName="FlexibleEmptyPlaceHolder" presStyleCnt="0"/>
      <dgm:spPr/>
    </dgm:pt>
    <dgm:pt modelId="{078DC18C-72E6-45F1-8996-6B31E2257163}" type="pres">
      <dgm:prSet presAssocID="{71613561-F318-4072-94F2-2E3F58E1CC9F}"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D2382A72-B5FB-4D9D-8B7D-30B36C4B98FF}" type="pres">
      <dgm:prSet presAssocID="{71613561-F318-4072-94F2-2E3F58E1CC9F}" presName="ConnectorPoint" presStyleLbl="alignNode1" presStyleIdx="0" presStyleCnt="2"/>
      <dgm:spPr/>
    </dgm:pt>
    <dgm:pt modelId="{3784A350-58D9-4072-A8C7-BC5C93F96F81}" type="pres">
      <dgm:prSet presAssocID="{71613561-F318-4072-94F2-2E3F58E1CC9F}" presName="EmptyPlaceHolder" presStyleCnt="0"/>
      <dgm:spPr/>
    </dgm:pt>
    <dgm:pt modelId="{FDE340B1-3624-4433-9AC1-BB561E24DD8B}" type="pres">
      <dgm:prSet presAssocID="{C2610352-0B68-4851-ACC6-3D3658FE5C31}" presName="spaceBetweenRectangles" presStyleCnt="0"/>
      <dgm:spPr/>
    </dgm:pt>
    <dgm:pt modelId="{3C62D6DA-1E56-49FC-9674-1679284DF8BC}" type="pres">
      <dgm:prSet presAssocID="{FE8DC79D-99E5-420D-992C-5DD971FB31CC}" presName="composite" presStyleCnt="0"/>
      <dgm:spPr/>
    </dgm:pt>
    <dgm:pt modelId="{C969A3A3-C35D-4AED-ACC1-42036E699D05}" type="pres">
      <dgm:prSet presAssocID="{FE8DC79D-99E5-420D-992C-5DD971FB31CC}" presName="L1TextContainer" presStyleLbl="revTx" presStyleIdx="1" presStyleCnt="2">
        <dgm:presLayoutVars>
          <dgm:chMax val="1"/>
          <dgm:chPref val="1"/>
          <dgm:bulletEnabled val="1"/>
        </dgm:presLayoutVars>
      </dgm:prSet>
      <dgm:spPr/>
    </dgm:pt>
    <dgm:pt modelId="{0308C45C-9BD1-4CFB-A2BC-6CFD3FC77BEA}" type="pres">
      <dgm:prSet presAssocID="{FE8DC79D-99E5-420D-992C-5DD971FB31CC}" presName="L2TextContainerWrapper" presStyleCnt="0">
        <dgm:presLayoutVars>
          <dgm:chMax val="0"/>
          <dgm:chPref val="0"/>
          <dgm:bulletEnabled val="1"/>
        </dgm:presLayoutVars>
      </dgm:prSet>
      <dgm:spPr/>
    </dgm:pt>
    <dgm:pt modelId="{A8C76DEF-7B87-4BF0-938A-C0C4E7AE6FFE}" type="pres">
      <dgm:prSet presAssocID="{FE8DC79D-99E5-420D-992C-5DD971FB31CC}" presName="L2TextContainer" presStyleLbl="bgAcc1" presStyleIdx="1" presStyleCnt="2"/>
      <dgm:spPr/>
    </dgm:pt>
    <dgm:pt modelId="{A70DD894-7E64-465E-8E00-A3738BA61652}" type="pres">
      <dgm:prSet presAssocID="{FE8DC79D-99E5-420D-992C-5DD971FB31CC}" presName="FlexibleEmptyPlaceHolder" presStyleCnt="0"/>
      <dgm:spPr/>
    </dgm:pt>
    <dgm:pt modelId="{F1268C86-C2FD-40B8-B25A-08ABC7DBE4B2}" type="pres">
      <dgm:prSet presAssocID="{FE8DC79D-99E5-420D-992C-5DD971FB31CC}" presName="ConnectLine" presStyleLbl="sibTrans1D1" presStyleIdx="1" presStyleCnt="2"/>
      <dgm:spPr>
        <a:noFill/>
        <a:ln w="6350" cap="flat" cmpd="sng" algn="ctr">
          <a:solidFill>
            <a:schemeClr val="accent5">
              <a:hueOff val="-6758543"/>
              <a:satOff val="-17419"/>
              <a:lumOff val="-11765"/>
              <a:alphaOff val="0"/>
            </a:schemeClr>
          </a:solidFill>
          <a:prstDash val="dash"/>
          <a:miter lim="800000"/>
        </a:ln>
        <a:effectLst/>
      </dgm:spPr>
    </dgm:pt>
    <dgm:pt modelId="{2EEBC7AE-777E-4C8F-AC6C-5B18354DA6FC}" type="pres">
      <dgm:prSet presAssocID="{FE8DC79D-99E5-420D-992C-5DD971FB31CC}" presName="ConnectorPoint" presStyleLbl="alignNode1" presStyleIdx="1" presStyleCnt="2"/>
      <dgm:spPr/>
    </dgm:pt>
    <dgm:pt modelId="{13BEB807-9D7F-43FB-9408-EE1B77C97D2E}" type="pres">
      <dgm:prSet presAssocID="{FE8DC79D-99E5-420D-992C-5DD971FB31CC}" presName="EmptyPlaceHolder" presStyleCnt="0"/>
      <dgm:spPr/>
    </dgm:pt>
  </dgm:ptLst>
  <dgm:cxnLst>
    <dgm:cxn modelId="{E2E0B30B-FF1F-4338-B277-B43200FEA67F}" srcId="{71613561-F318-4072-94F2-2E3F58E1CC9F}" destId="{24431670-FE5E-449D-AD38-FC57D0345BF0}" srcOrd="0" destOrd="0" parTransId="{DD8E5536-0CC0-47B7-A0FD-0FA11359D28F}" sibTransId="{DB615DB1-0DB2-4FD8-8DD7-3B6975211C98}"/>
    <dgm:cxn modelId="{7C787312-F134-4130-9BFA-8E45A5372944}" srcId="{FE8DC79D-99E5-420D-992C-5DD971FB31CC}" destId="{439585D0-251B-46B3-AEEE-30391B8E77C4}" srcOrd="0" destOrd="0" parTransId="{EC2CC895-EA12-4172-9F54-024E76FDE51E}" sibTransId="{D439BF3B-F1E8-4E21-83E7-B5B35D85BD50}"/>
    <dgm:cxn modelId="{A0CBF019-D341-410D-8F39-AA7D5E1AF79D}" type="presOf" srcId="{71613561-F318-4072-94F2-2E3F58E1CC9F}" destId="{245B8041-0666-45DB-AF09-3CE0F8DD5E8F}" srcOrd="0" destOrd="0" presId="urn:microsoft.com/office/officeart/2016/7/layout/BasicTimeline"/>
    <dgm:cxn modelId="{424A106B-A954-4B43-9F9B-4BDCD670791F}" type="presOf" srcId="{FE8DC79D-99E5-420D-992C-5DD971FB31CC}" destId="{C969A3A3-C35D-4AED-ACC1-42036E699D05}" srcOrd="0" destOrd="0" presId="urn:microsoft.com/office/officeart/2016/7/layout/BasicTimeline"/>
    <dgm:cxn modelId="{3967754F-E866-4727-8ECC-66B221E9D070}" type="presOf" srcId="{24431670-FE5E-449D-AD38-FC57D0345BF0}" destId="{1DB886DC-1F6F-4B0D-A34E-59FBF467D723}" srcOrd="0" destOrd="0" presId="urn:microsoft.com/office/officeart/2016/7/layout/BasicTimeline"/>
    <dgm:cxn modelId="{49E7A478-EFC0-45C4-B776-7F22449FB72A}" srcId="{2B706FC6-3C32-4939-B171-5C522ADBCBC0}" destId="{FE8DC79D-99E5-420D-992C-5DD971FB31CC}" srcOrd="1" destOrd="0" parTransId="{B020C422-919E-4F75-8803-363698216673}" sibTransId="{65477DA9-8EAE-4CEA-97D2-C4BCF0BED788}"/>
    <dgm:cxn modelId="{458716AD-E62D-4A35-B700-4128D3A4CC42}" type="presOf" srcId="{439585D0-251B-46B3-AEEE-30391B8E77C4}" destId="{A8C76DEF-7B87-4BF0-938A-C0C4E7AE6FFE}" srcOrd="0" destOrd="0" presId="urn:microsoft.com/office/officeart/2016/7/layout/BasicTimeline"/>
    <dgm:cxn modelId="{8D3475C7-C914-4713-929B-3E4525F15090}" type="presOf" srcId="{2B706FC6-3C32-4939-B171-5C522ADBCBC0}" destId="{E24049E3-565F-4435-96C6-B497D4D27F26}" srcOrd="0" destOrd="0" presId="urn:microsoft.com/office/officeart/2016/7/layout/BasicTimeline"/>
    <dgm:cxn modelId="{4BB2E8D7-D684-4B8F-B67D-F59C2FA48749}" srcId="{2B706FC6-3C32-4939-B171-5C522ADBCBC0}" destId="{71613561-F318-4072-94F2-2E3F58E1CC9F}" srcOrd="0" destOrd="0" parTransId="{F5F815C9-2054-41BA-8F44-845F5816F107}" sibTransId="{C2610352-0B68-4851-ACC6-3D3658FE5C31}"/>
    <dgm:cxn modelId="{7A3DF362-01E3-4E23-9426-4B8205C0015E}" type="presParOf" srcId="{E24049E3-565F-4435-96C6-B497D4D27F26}" destId="{6E341C31-389A-43F7-A904-81032E7D00AA}" srcOrd="0" destOrd="0" presId="urn:microsoft.com/office/officeart/2016/7/layout/BasicTimeline"/>
    <dgm:cxn modelId="{17976957-4D98-4E75-B524-CAADA673D535}" type="presParOf" srcId="{E24049E3-565F-4435-96C6-B497D4D27F26}" destId="{284BA532-7208-4295-8252-206ACC384AF1}" srcOrd="1" destOrd="0" presId="urn:microsoft.com/office/officeart/2016/7/layout/BasicTimeline"/>
    <dgm:cxn modelId="{312F098D-8858-4F6C-ACE2-2A6D666155E9}" type="presParOf" srcId="{284BA532-7208-4295-8252-206ACC384AF1}" destId="{5138883D-1787-4FE7-83A8-4E9436A34C81}" srcOrd="0" destOrd="0" presId="urn:microsoft.com/office/officeart/2016/7/layout/BasicTimeline"/>
    <dgm:cxn modelId="{088F80A7-9CC9-47A5-96B4-CCC52015D388}" type="presParOf" srcId="{5138883D-1787-4FE7-83A8-4E9436A34C81}" destId="{245B8041-0666-45DB-AF09-3CE0F8DD5E8F}" srcOrd="0" destOrd="0" presId="urn:microsoft.com/office/officeart/2016/7/layout/BasicTimeline"/>
    <dgm:cxn modelId="{6CD04A80-A302-44E5-9ED9-669368B7CECD}" type="presParOf" srcId="{5138883D-1787-4FE7-83A8-4E9436A34C81}" destId="{845E7BF7-B57A-40AA-8F6D-B0D3321B2529}" srcOrd="1" destOrd="0" presId="urn:microsoft.com/office/officeart/2016/7/layout/BasicTimeline"/>
    <dgm:cxn modelId="{89EA1ABA-1374-4F41-B776-91C02E71F205}" type="presParOf" srcId="{845E7BF7-B57A-40AA-8F6D-B0D3321B2529}" destId="{1DB886DC-1F6F-4B0D-A34E-59FBF467D723}" srcOrd="0" destOrd="0" presId="urn:microsoft.com/office/officeart/2016/7/layout/BasicTimeline"/>
    <dgm:cxn modelId="{9578B3A5-4B2F-4917-9198-50E72C70C108}" type="presParOf" srcId="{845E7BF7-B57A-40AA-8F6D-B0D3321B2529}" destId="{DC7E0C53-8A10-425B-A34D-6367A8184C89}" srcOrd="1" destOrd="0" presId="urn:microsoft.com/office/officeart/2016/7/layout/BasicTimeline"/>
    <dgm:cxn modelId="{DB13C31E-98D7-46C3-BB6F-AD051A6FD416}" type="presParOf" srcId="{5138883D-1787-4FE7-83A8-4E9436A34C81}" destId="{078DC18C-72E6-45F1-8996-6B31E2257163}" srcOrd="2" destOrd="0" presId="urn:microsoft.com/office/officeart/2016/7/layout/BasicTimeline"/>
    <dgm:cxn modelId="{84DF0EAE-8833-4C48-B9CC-9803B98E8344}" type="presParOf" srcId="{5138883D-1787-4FE7-83A8-4E9436A34C81}" destId="{D2382A72-B5FB-4D9D-8B7D-30B36C4B98FF}" srcOrd="3" destOrd="0" presId="urn:microsoft.com/office/officeart/2016/7/layout/BasicTimeline"/>
    <dgm:cxn modelId="{7E95F737-F01A-4B2F-97C9-9FBEBE44F14D}" type="presParOf" srcId="{5138883D-1787-4FE7-83A8-4E9436A34C81}" destId="{3784A350-58D9-4072-A8C7-BC5C93F96F81}" srcOrd="4" destOrd="0" presId="urn:microsoft.com/office/officeart/2016/7/layout/BasicTimeline"/>
    <dgm:cxn modelId="{D654E445-7950-4C4C-B291-858E058DEF58}" type="presParOf" srcId="{284BA532-7208-4295-8252-206ACC384AF1}" destId="{FDE340B1-3624-4433-9AC1-BB561E24DD8B}" srcOrd="1" destOrd="0" presId="urn:microsoft.com/office/officeart/2016/7/layout/BasicTimeline"/>
    <dgm:cxn modelId="{91548C32-0C85-4ED6-A22B-0F483D25F2ED}" type="presParOf" srcId="{284BA532-7208-4295-8252-206ACC384AF1}" destId="{3C62D6DA-1E56-49FC-9674-1679284DF8BC}" srcOrd="2" destOrd="0" presId="urn:microsoft.com/office/officeart/2016/7/layout/BasicTimeline"/>
    <dgm:cxn modelId="{03F8035C-339D-44A2-9EF5-CA177E3EAED1}" type="presParOf" srcId="{3C62D6DA-1E56-49FC-9674-1679284DF8BC}" destId="{C969A3A3-C35D-4AED-ACC1-42036E699D05}" srcOrd="0" destOrd="0" presId="urn:microsoft.com/office/officeart/2016/7/layout/BasicTimeline"/>
    <dgm:cxn modelId="{FAD1F7D8-6F18-4A13-953B-AEC949DDB31E}" type="presParOf" srcId="{3C62D6DA-1E56-49FC-9674-1679284DF8BC}" destId="{0308C45C-9BD1-4CFB-A2BC-6CFD3FC77BEA}" srcOrd="1" destOrd="0" presId="urn:microsoft.com/office/officeart/2016/7/layout/BasicTimeline"/>
    <dgm:cxn modelId="{0D69DDC1-E6FB-407C-B3F5-4FFC6D76F53B}" type="presParOf" srcId="{0308C45C-9BD1-4CFB-A2BC-6CFD3FC77BEA}" destId="{A8C76DEF-7B87-4BF0-938A-C0C4E7AE6FFE}" srcOrd="0" destOrd="0" presId="urn:microsoft.com/office/officeart/2016/7/layout/BasicTimeline"/>
    <dgm:cxn modelId="{10A10CA9-A4A0-451E-AB0D-050E975976F1}" type="presParOf" srcId="{0308C45C-9BD1-4CFB-A2BC-6CFD3FC77BEA}" destId="{A70DD894-7E64-465E-8E00-A3738BA61652}" srcOrd="1" destOrd="0" presId="urn:microsoft.com/office/officeart/2016/7/layout/BasicTimeline"/>
    <dgm:cxn modelId="{6A39AED4-C1DF-420E-B6F3-0C1D47219E24}" type="presParOf" srcId="{3C62D6DA-1E56-49FC-9674-1679284DF8BC}" destId="{F1268C86-C2FD-40B8-B25A-08ABC7DBE4B2}" srcOrd="2" destOrd="0" presId="urn:microsoft.com/office/officeart/2016/7/layout/BasicTimeline"/>
    <dgm:cxn modelId="{59360789-DBA7-4130-AEDA-A40E5E128274}" type="presParOf" srcId="{3C62D6DA-1E56-49FC-9674-1679284DF8BC}" destId="{2EEBC7AE-777E-4C8F-AC6C-5B18354DA6FC}" srcOrd="3" destOrd="0" presId="urn:microsoft.com/office/officeart/2016/7/layout/BasicTimeline"/>
    <dgm:cxn modelId="{13B2EA97-1EEE-4EC0-B08B-1B5C438935A7}" type="presParOf" srcId="{3C62D6DA-1E56-49FC-9674-1679284DF8BC}" destId="{13BEB807-9D7F-43FB-9408-EE1B77C97D2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41C31-389A-43F7-A904-81032E7D00AA}">
      <dsp:nvSpPr>
        <dsp:cNvPr id="0" name=""/>
        <dsp:cNvSpPr/>
      </dsp:nvSpPr>
      <dsp:spPr>
        <a:xfrm>
          <a:off x="0" y="1989792"/>
          <a:ext cx="4559425"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45B8041-0666-45DB-AF09-3CE0F8DD5E8F}">
      <dsp:nvSpPr>
        <dsp:cNvPr id="0" name=""/>
        <dsp:cNvSpPr/>
      </dsp:nvSpPr>
      <dsp:spPr>
        <a:xfrm>
          <a:off x="126987" y="2137037"/>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July 2023</a:t>
          </a:r>
        </a:p>
      </dsp:txBody>
      <dsp:txXfrm>
        <a:off x="126987" y="2137037"/>
        <a:ext cx="1857253" cy="449693"/>
      </dsp:txXfrm>
    </dsp:sp>
    <dsp:sp modelId="{1DB886DC-1F6F-4B0D-A34E-59FBF467D723}">
      <dsp:nvSpPr>
        <dsp:cNvPr id="0" name=""/>
        <dsp:cNvSpPr/>
      </dsp:nvSpPr>
      <dsp:spPr>
        <a:xfrm>
          <a:off x="356" y="555152"/>
          <a:ext cx="2110515" cy="678519"/>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a:t>84</a:t>
          </a:r>
        </a:p>
      </dsp:txBody>
      <dsp:txXfrm>
        <a:off x="33479" y="588275"/>
        <a:ext cx="2044269" cy="612273"/>
      </dsp:txXfrm>
    </dsp:sp>
    <dsp:sp modelId="{078DC18C-72E6-45F1-8996-6B31E2257163}">
      <dsp:nvSpPr>
        <dsp:cNvPr id="0" name=""/>
        <dsp:cNvSpPr/>
      </dsp:nvSpPr>
      <dsp:spPr>
        <a:xfrm>
          <a:off x="1055613" y="1233671"/>
          <a:ext cx="0" cy="75612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69A3A3-C35D-4AED-ACC1-42036E699D05}">
      <dsp:nvSpPr>
        <dsp:cNvPr id="0" name=""/>
        <dsp:cNvSpPr/>
      </dsp:nvSpPr>
      <dsp:spPr>
        <a:xfrm>
          <a:off x="2575184" y="1392854"/>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Calibri Light" panose="020F0302020204030204"/>
            </a:rPr>
            <a:t>September</a:t>
          </a:r>
          <a:r>
            <a:rPr lang="en-US" sz="2000" kern="1200"/>
            <a:t> 2024</a:t>
          </a:r>
        </a:p>
      </dsp:txBody>
      <dsp:txXfrm>
        <a:off x="2575184" y="1392854"/>
        <a:ext cx="1857253" cy="449693"/>
      </dsp:txXfrm>
    </dsp:sp>
    <dsp:sp modelId="{D2382A72-B5FB-4D9D-8B7D-30B36C4B98FF}">
      <dsp:nvSpPr>
        <dsp:cNvPr id="0" name=""/>
        <dsp:cNvSpPr/>
      </dsp:nvSpPr>
      <dsp:spPr>
        <a:xfrm>
          <a:off x="1025766" y="1959945"/>
          <a:ext cx="59693" cy="59693"/>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76DEF-7B87-4BF0-938A-C0C4E7AE6FFE}">
      <dsp:nvSpPr>
        <dsp:cNvPr id="0" name=""/>
        <dsp:cNvSpPr/>
      </dsp:nvSpPr>
      <dsp:spPr>
        <a:xfrm>
          <a:off x="2448553" y="2745913"/>
          <a:ext cx="2110515" cy="678519"/>
        </a:xfrm>
        <a:prstGeom prst="round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Light" panose="020F0302020204030204"/>
            </a:rPr>
            <a:t>131</a:t>
          </a:r>
          <a:endParaRPr lang="en-US" sz="1700" kern="1200"/>
        </a:p>
      </dsp:txBody>
      <dsp:txXfrm>
        <a:off x="2481676" y="2779036"/>
        <a:ext cx="2044269" cy="612273"/>
      </dsp:txXfrm>
    </dsp:sp>
    <dsp:sp modelId="{F1268C86-C2FD-40B8-B25A-08ABC7DBE4B2}">
      <dsp:nvSpPr>
        <dsp:cNvPr id="0" name=""/>
        <dsp:cNvSpPr/>
      </dsp:nvSpPr>
      <dsp:spPr>
        <a:xfrm>
          <a:off x="3503811" y="1989792"/>
          <a:ext cx="0" cy="756121"/>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EEBC7AE-777E-4C8F-AC6C-5B18354DA6FC}">
      <dsp:nvSpPr>
        <dsp:cNvPr id="0" name=""/>
        <dsp:cNvSpPr/>
      </dsp:nvSpPr>
      <dsp:spPr>
        <a:xfrm>
          <a:off x="3473964" y="1959945"/>
          <a:ext cx="59693" cy="59693"/>
        </a:xfrm>
        <a:prstGeom prst="ellips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Autumn-mountain-foliage_-_Virginia_-_ForestWander.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F56466-A6EC-4777-B9F5-8ADE1B36C24E}"/>
              </a:ext>
            </a:extLst>
          </p:cNvPr>
          <p:cNvPicPr>
            <a:picLocks noChangeAspect="1"/>
          </p:cNvPicPr>
          <p:nvPr/>
        </p:nvPicPr>
        <p:blipFill>
          <a:blip r:embed="rId2">
            <a:alphaModFix amt="55000"/>
            <a:extLst>
              <a:ext uri="{837473B0-CC2E-450A-ABE3-18F120FF3D39}">
                <a1611:picAttrSrcUrl xmlns:a1611="http://schemas.microsoft.com/office/drawing/2016/11/main" r:id="rId3"/>
              </a:ext>
            </a:extLst>
          </a:blip>
          <a:srcRect t="15254" b="476"/>
          <a:stretch/>
        </p:blipFill>
        <p:spPr>
          <a:xfrm>
            <a:off x="20" y="10"/>
            <a:ext cx="12188931" cy="6857990"/>
          </a:xfrm>
          <a:prstGeom prst="rect">
            <a:avLst/>
          </a:prstGeom>
        </p:spPr>
      </p:pic>
      <p:sp>
        <p:nvSpPr>
          <p:cNvPr id="40" name="Oval 39">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77192" y="1032483"/>
            <a:ext cx="5037616" cy="2982360"/>
          </a:xfrm>
        </p:spPr>
        <p:txBody>
          <a:bodyPr>
            <a:normAutofit/>
          </a:bodyPr>
          <a:lstStyle/>
          <a:p>
            <a:r>
              <a:rPr lang="en-US"/>
              <a:t>VP of CO</a:t>
            </a:r>
          </a:p>
        </p:txBody>
      </p:sp>
      <p:sp>
        <p:nvSpPr>
          <p:cNvPr id="3" name="Subtitle 2"/>
          <p:cNvSpPr>
            <a:spLocks noGrp="1"/>
          </p:cNvSpPr>
          <p:nvPr>
            <p:ph type="subTitle" idx="1"/>
          </p:nvPr>
        </p:nvSpPr>
        <p:spPr>
          <a:xfrm>
            <a:off x="3577192" y="4106918"/>
            <a:ext cx="5037616" cy="1655762"/>
          </a:xfrm>
        </p:spPr>
        <p:txBody>
          <a:bodyPr vert="horz" lIns="91440" tIns="45720" rIns="91440" bIns="45720" rtlCol="0">
            <a:normAutofit/>
          </a:bodyPr>
          <a:lstStyle/>
          <a:p>
            <a:r>
              <a:rPr lang="en-US"/>
              <a:t>September 24, 2024</a:t>
            </a:r>
            <a:r>
              <a:rPr lang="en-US">
                <a:latin typeface="Times"/>
                <a:cs typeface="Times"/>
              </a:rPr>
              <a:t> </a:t>
            </a:r>
            <a:endParaRPr lang="en-US"/>
          </a:p>
        </p:txBody>
      </p:sp>
      <p:sp>
        <p:nvSpPr>
          <p:cNvPr id="42" name="Arc 41">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43">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23BE70-C7F4-3870-A4D3-216A693C072B}"/>
              </a:ext>
            </a:extLst>
          </p:cNvPr>
          <p:cNvSpPr txBox="1"/>
          <p:nvPr/>
        </p:nvSpPr>
        <p:spPr>
          <a:xfrm>
            <a:off x="1277605" y="11696928"/>
            <a:ext cx="9144000" cy="317500"/>
          </a:xfrm>
          <a:prstGeom prst="rect">
            <a:avLst/>
          </a:prstGeom>
        </p:spPr>
        <p:txBody>
          <a:bodyPr>
            <a:normAutofit/>
          </a:bodyPr>
          <a:lstStyle/>
          <a:p>
            <a:pPr>
              <a:lnSpc>
                <a:spcPct val="90000"/>
              </a:lnSpc>
              <a:spcAft>
                <a:spcPts val="600"/>
              </a:spcAft>
            </a:pPr>
            <a:r>
              <a:rPr lang="en-US" sz="1600"/>
              <a:t>ThePhoto by PhotoAuthor is licensed under CCYYSA.</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AF3C2-1E8A-38C5-F22F-98F00125E45C}"/>
              </a:ext>
            </a:extLst>
          </p:cNvPr>
          <p:cNvSpPr>
            <a:spLocks noGrp="1"/>
          </p:cNvSpPr>
          <p:nvPr>
            <p:ph type="title"/>
          </p:nvPr>
        </p:nvSpPr>
        <p:spPr>
          <a:xfrm>
            <a:off x="841248" y="548640"/>
            <a:ext cx="3600860" cy="5431536"/>
          </a:xfrm>
        </p:spPr>
        <p:txBody>
          <a:bodyPr>
            <a:normAutofit/>
          </a:bodyPr>
          <a:lstStyle/>
          <a:p>
            <a:r>
              <a:rPr lang="en-US" sz="5400" dirty="0"/>
              <a:t>AS Scholarship Balance To Date &amp; Update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4082E7-61FB-5E23-C8EB-D5C5D21E638E}"/>
              </a:ext>
            </a:extLst>
          </p:cNvPr>
          <p:cNvSpPr>
            <a:spLocks noGrp="1"/>
          </p:cNvSpPr>
          <p:nvPr>
            <p:ph idx="1"/>
          </p:nvPr>
        </p:nvSpPr>
        <p:spPr>
          <a:xfrm>
            <a:off x="5126418" y="552091"/>
            <a:ext cx="6224335" cy="5431536"/>
          </a:xfrm>
        </p:spPr>
        <p:txBody>
          <a:bodyPr vert="horz" lIns="91440" tIns="45720" rIns="91440" bIns="45720" rtlCol="0" anchor="ctr">
            <a:normAutofit fontScale="92500" lnSpcReduction="10000"/>
          </a:bodyPr>
          <a:lstStyle/>
          <a:p>
            <a:pPr marL="0" indent="0">
              <a:buNone/>
            </a:pPr>
            <a:r>
              <a:rPr lang="en-US" sz="2200" dirty="0">
                <a:latin typeface="Calibri"/>
                <a:ea typeface="Calibri"/>
                <a:cs typeface="Calibri"/>
              </a:rPr>
              <a:t>97-9024 had a current balance of $1,421. The Foundation distributed the following scholarships:</a:t>
            </a:r>
            <a:endParaRPr lang="en-US" sz="2200" dirty="0"/>
          </a:p>
          <a:p>
            <a:r>
              <a:rPr lang="en-US" sz="2200" dirty="0">
                <a:ea typeface="+mn-lt"/>
                <a:cs typeface="+mn-lt"/>
              </a:rPr>
              <a:t>2024-2025 9024-1 Academic Senate Leadership Scholarship </a:t>
            </a:r>
          </a:p>
          <a:p>
            <a:pPr lvl="1">
              <a:buFont typeface="Courier New" panose="020B0604020202020204" pitchFamily="34" charset="0"/>
              <a:buChar char="o"/>
            </a:pPr>
            <a:r>
              <a:rPr lang="en-US" sz="1800" dirty="0">
                <a:ea typeface="+mn-lt"/>
                <a:cs typeface="+mn-lt"/>
              </a:rPr>
              <a:t>Camargo, Janet, $500 </a:t>
            </a:r>
          </a:p>
          <a:p>
            <a:pPr lvl="1">
              <a:buFont typeface="Courier New" panose="020B0604020202020204" pitchFamily="34" charset="0"/>
              <a:buChar char="o"/>
            </a:pPr>
            <a:r>
              <a:rPr lang="en-US" sz="1800" dirty="0">
                <a:ea typeface="+mn-lt"/>
                <a:cs typeface="+mn-lt"/>
              </a:rPr>
              <a:t>Alcaraz, Ricardo, $500 </a:t>
            </a:r>
          </a:p>
          <a:p>
            <a:r>
              <a:rPr lang="en-US" sz="2200" dirty="0">
                <a:ea typeface="+mn-lt"/>
                <a:cs typeface="+mn-lt"/>
              </a:rPr>
              <a:t>9024 Academic Senate Continuing Education Scholarship </a:t>
            </a:r>
          </a:p>
          <a:p>
            <a:pPr lvl="1">
              <a:buFont typeface="Courier New" panose="020B0604020202020204" pitchFamily="34" charset="0"/>
              <a:buChar char="o"/>
            </a:pPr>
            <a:r>
              <a:rPr lang="en-US" sz="1800" dirty="0">
                <a:ea typeface="+mn-lt"/>
                <a:cs typeface="+mn-lt"/>
              </a:rPr>
              <a:t>Sepulveda, Gilberto, $500</a:t>
            </a:r>
            <a:endParaRPr lang="en-US" sz="1800" dirty="0"/>
          </a:p>
          <a:p>
            <a:pPr marL="0" indent="0">
              <a:buNone/>
            </a:pPr>
            <a:r>
              <a:rPr lang="en-US" sz="2200" dirty="0"/>
              <a:t>We voted to honor the above scholarships. The Foundation agreed to transfer $79 into the 9024-1 Academic Senate Leadership Scholarship Account to correct the negative balance and the remaining balance of </a:t>
            </a:r>
            <a:r>
              <a:rPr lang="en-US" sz="2200" b="1" dirty="0"/>
              <a:t>$0</a:t>
            </a:r>
          </a:p>
          <a:p>
            <a:r>
              <a:rPr lang="en-US" sz="2200" dirty="0"/>
              <a:t>Current balance is </a:t>
            </a:r>
            <a:r>
              <a:rPr lang="en-US" sz="2200" b="1" dirty="0"/>
              <a:t>$0.00</a:t>
            </a:r>
            <a:r>
              <a:rPr lang="en-US" sz="2200" dirty="0"/>
              <a:t>. </a:t>
            </a:r>
          </a:p>
          <a:p>
            <a:pPr marL="0" indent="0">
              <a:buNone/>
            </a:pPr>
            <a:r>
              <a:rPr lang="en-US" sz="2200" dirty="0"/>
              <a:t>Will transfer </a:t>
            </a:r>
            <a:r>
              <a:rPr lang="en-US" sz="2200" b="1" dirty="0"/>
              <a:t>$3,000.00</a:t>
            </a:r>
            <a:r>
              <a:rPr lang="en-US" sz="2200" dirty="0"/>
              <a:t> the first week of October to cover the updated scholarships and Thrive donation for this new scholarship/donation cycle.</a:t>
            </a:r>
            <a:endParaRPr lang="en-US" dirty="0"/>
          </a:p>
          <a:p>
            <a:endParaRPr lang="en-US" sz="2200"/>
          </a:p>
        </p:txBody>
      </p:sp>
    </p:spTree>
    <p:extLst>
      <p:ext uri="{BB962C8B-B14F-4D97-AF65-F5344CB8AC3E}">
        <p14:creationId xmlns:p14="http://schemas.microsoft.com/office/powerpoint/2010/main" val="107059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949C-B3AA-A736-46E8-A30A344F68A5}"/>
              </a:ext>
            </a:extLst>
          </p:cNvPr>
          <p:cNvSpPr>
            <a:spLocks noGrp="1"/>
          </p:cNvSpPr>
          <p:nvPr>
            <p:ph type="title"/>
          </p:nvPr>
        </p:nvSpPr>
        <p:spPr>
          <a:xfrm>
            <a:off x="1008660" y="1284805"/>
            <a:ext cx="4560584" cy="1128068"/>
          </a:xfrm>
        </p:spPr>
        <p:txBody>
          <a:bodyPr anchor="ctr">
            <a:normAutofit/>
          </a:bodyPr>
          <a:lstStyle/>
          <a:p>
            <a:r>
              <a:rPr lang="en-US" sz="3700">
                <a:ea typeface="Calibri Light"/>
                <a:cs typeface="Calibri Light"/>
              </a:rPr>
              <a:t>Academic Senate Dues</a:t>
            </a:r>
            <a:endParaRPr lang="en-US" sz="3700"/>
          </a:p>
        </p:txBody>
      </p:sp>
      <p:graphicFrame>
        <p:nvGraphicFramePr>
          <p:cNvPr id="193" name="Content Placeholder 10">
            <a:extLst>
              <a:ext uri="{FF2B5EF4-FFF2-40B4-BE49-F238E27FC236}">
                <a16:creationId xmlns:a16="http://schemas.microsoft.com/office/drawing/2014/main" id="{DA47F0E0-3DE3-A052-4F6B-316694EDE68E}"/>
              </a:ext>
            </a:extLst>
          </p:cNvPr>
          <p:cNvGraphicFramePr/>
          <p:nvPr/>
        </p:nvGraphicFramePr>
        <p:xfrm>
          <a:off x="1181269" y="2130480"/>
          <a:ext cx="4559425"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2" descr="A black and red logo&#10;&#10;Description automatically generated">
            <a:extLst>
              <a:ext uri="{FF2B5EF4-FFF2-40B4-BE49-F238E27FC236}">
                <a16:creationId xmlns:a16="http://schemas.microsoft.com/office/drawing/2014/main" id="{9BD224C4-1600-D813-89A4-73F81578D927}"/>
              </a:ext>
            </a:extLst>
          </p:cNvPr>
          <p:cNvPicPr>
            <a:picLocks noChangeAspect="1"/>
          </p:cNvPicPr>
          <p:nvPr/>
        </p:nvPicPr>
        <p:blipFill>
          <a:blip r:embed="rId7"/>
          <a:stretch>
            <a:fillRect/>
          </a:stretch>
        </p:blipFill>
        <p:spPr>
          <a:xfrm>
            <a:off x="-381000" y="-183169"/>
            <a:ext cx="6096000" cy="1566487"/>
          </a:xfrm>
          <a:prstGeom prst="rect">
            <a:avLst/>
          </a:prstGeom>
        </p:spPr>
      </p:pic>
      <p:pic>
        <p:nvPicPr>
          <p:cNvPr id="128" name="Picture 127" descr="A qr code on a white background&#10;&#10;Description automatically generated">
            <a:extLst>
              <a:ext uri="{FF2B5EF4-FFF2-40B4-BE49-F238E27FC236}">
                <a16:creationId xmlns:a16="http://schemas.microsoft.com/office/drawing/2014/main" id="{F13AD420-43F5-F7C3-0506-8FB01876A899}"/>
              </a:ext>
            </a:extLst>
          </p:cNvPr>
          <p:cNvPicPr>
            <a:picLocks noChangeAspect="1"/>
          </p:cNvPicPr>
          <p:nvPr/>
        </p:nvPicPr>
        <p:blipFill>
          <a:blip r:embed="rId8"/>
          <a:stretch>
            <a:fillRect/>
          </a:stretch>
        </p:blipFill>
        <p:spPr>
          <a:xfrm>
            <a:off x="7136204" y="769895"/>
            <a:ext cx="4114800" cy="4114800"/>
          </a:xfrm>
          <a:prstGeom prst="rect">
            <a:avLst/>
          </a:prstGeom>
        </p:spPr>
      </p:pic>
      <p:sp>
        <p:nvSpPr>
          <p:cNvPr id="150" name="TextBox 149">
            <a:extLst>
              <a:ext uri="{FF2B5EF4-FFF2-40B4-BE49-F238E27FC236}">
                <a16:creationId xmlns:a16="http://schemas.microsoft.com/office/drawing/2014/main" id="{BF9123AF-ABDE-8397-CFD7-E550D274B959}"/>
              </a:ext>
            </a:extLst>
          </p:cNvPr>
          <p:cNvSpPr txBox="1"/>
          <p:nvPr/>
        </p:nvSpPr>
        <p:spPr>
          <a:xfrm>
            <a:off x="6386286" y="4975678"/>
            <a:ext cx="561883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Please visit our </a:t>
            </a:r>
            <a:r>
              <a:rPr lang="en-US">
                <a:solidFill>
                  <a:srgbClr val="000000"/>
                </a:solidFill>
                <a:ea typeface="+mn-lt"/>
                <a:cs typeface="+mn-lt"/>
              </a:rPr>
              <a:t>Self-Service </a:t>
            </a:r>
            <a:r>
              <a:rPr lang="en-US">
                <a:ea typeface="+mn-lt"/>
                <a:cs typeface="+mn-lt"/>
              </a:rPr>
              <a:t>under the Daily Work Faculty tab labeled "Academic Senate Dues" to sign up. </a:t>
            </a:r>
            <a:endParaRPr lang="en-US">
              <a:ea typeface="Calibri"/>
              <a:cs typeface="Calibri"/>
            </a:endParaRPr>
          </a:p>
          <a:p>
            <a:pPr algn="ctr"/>
            <a:endParaRPr lang="en-US" i="1">
              <a:ea typeface="Calibri"/>
              <a:cs typeface="Calibri"/>
            </a:endParaRPr>
          </a:p>
          <a:p>
            <a:pPr algn="ctr"/>
            <a:r>
              <a:rPr lang="en-US" i="1">
                <a:ea typeface="Calibri"/>
                <a:cs typeface="Calibri"/>
              </a:rPr>
              <a:t>Please continue sharing to fold in new faculty or faculty that have not signed up yet. </a:t>
            </a:r>
          </a:p>
        </p:txBody>
      </p:sp>
    </p:spTree>
    <p:extLst>
      <p:ext uri="{BB962C8B-B14F-4D97-AF65-F5344CB8AC3E}">
        <p14:creationId xmlns:p14="http://schemas.microsoft.com/office/powerpoint/2010/main" val="250351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8F11-FF53-58FB-2750-AE0F04F78348}"/>
              </a:ext>
            </a:extLst>
          </p:cNvPr>
          <p:cNvSpPr>
            <a:spLocks noGrp="1"/>
          </p:cNvSpPr>
          <p:nvPr>
            <p:ph type="title"/>
          </p:nvPr>
        </p:nvSpPr>
        <p:spPr/>
        <p:txBody>
          <a:bodyPr/>
          <a:lstStyle/>
          <a:p>
            <a:r>
              <a:rPr lang="en-US">
                <a:cs typeface="Calibri Light"/>
              </a:rPr>
              <a:t>ACUE Self-Study AI Series</a:t>
            </a:r>
            <a:endParaRPr lang="en-US"/>
          </a:p>
        </p:txBody>
      </p:sp>
      <p:pic>
        <p:nvPicPr>
          <p:cNvPr id="4" name="Content Placeholder 3" descr="A group of people looking at a computer&#10;&#10;Description automatically generated">
            <a:extLst>
              <a:ext uri="{FF2B5EF4-FFF2-40B4-BE49-F238E27FC236}">
                <a16:creationId xmlns:a16="http://schemas.microsoft.com/office/drawing/2014/main" id="{DAA24E8A-7DC8-DBB8-D4A6-F51A44DE50AC}"/>
              </a:ext>
            </a:extLst>
          </p:cNvPr>
          <p:cNvPicPr>
            <a:picLocks noGrp="1" noChangeAspect="1"/>
          </p:cNvPicPr>
          <p:nvPr>
            <p:ph idx="1"/>
          </p:nvPr>
        </p:nvPicPr>
        <p:blipFill>
          <a:blip r:embed="rId2"/>
          <a:stretch>
            <a:fillRect/>
          </a:stretch>
        </p:blipFill>
        <p:spPr>
          <a:xfrm>
            <a:off x="446942" y="1831744"/>
            <a:ext cx="6096000" cy="3533137"/>
          </a:xfrm>
        </p:spPr>
      </p:pic>
      <p:pic>
        <p:nvPicPr>
          <p:cNvPr id="5" name="Picture 4" descr="A group of blue and yellow labels&#10;&#10;Description automatically generated">
            <a:extLst>
              <a:ext uri="{FF2B5EF4-FFF2-40B4-BE49-F238E27FC236}">
                <a16:creationId xmlns:a16="http://schemas.microsoft.com/office/drawing/2014/main" id="{75595A20-8A76-8D43-A962-0192FAECC6B5}"/>
              </a:ext>
            </a:extLst>
          </p:cNvPr>
          <p:cNvPicPr>
            <a:picLocks noChangeAspect="1"/>
          </p:cNvPicPr>
          <p:nvPr/>
        </p:nvPicPr>
        <p:blipFill>
          <a:blip r:embed="rId3"/>
          <a:stretch>
            <a:fillRect/>
          </a:stretch>
        </p:blipFill>
        <p:spPr>
          <a:xfrm>
            <a:off x="7041466" y="367812"/>
            <a:ext cx="4542106" cy="4114800"/>
          </a:xfrm>
          <a:prstGeom prst="rect">
            <a:avLst/>
          </a:prstGeom>
        </p:spPr>
      </p:pic>
      <p:pic>
        <p:nvPicPr>
          <p:cNvPr id="6" name="Picture 5" descr="A qr code with circles&#10;&#10;Description automatically generated">
            <a:extLst>
              <a:ext uri="{FF2B5EF4-FFF2-40B4-BE49-F238E27FC236}">
                <a16:creationId xmlns:a16="http://schemas.microsoft.com/office/drawing/2014/main" id="{33A8998F-E930-13D7-5912-5BE5583C7E97}"/>
              </a:ext>
            </a:extLst>
          </p:cNvPr>
          <p:cNvPicPr>
            <a:picLocks noChangeAspect="1"/>
          </p:cNvPicPr>
          <p:nvPr/>
        </p:nvPicPr>
        <p:blipFill>
          <a:blip r:embed="rId4"/>
          <a:stretch>
            <a:fillRect/>
          </a:stretch>
        </p:blipFill>
        <p:spPr>
          <a:xfrm>
            <a:off x="8280888" y="4624753"/>
            <a:ext cx="2063262" cy="2092570"/>
          </a:xfrm>
          <a:prstGeom prst="rect">
            <a:avLst/>
          </a:prstGeom>
        </p:spPr>
      </p:pic>
    </p:spTree>
    <p:extLst>
      <p:ext uri="{BB962C8B-B14F-4D97-AF65-F5344CB8AC3E}">
        <p14:creationId xmlns:p14="http://schemas.microsoft.com/office/powerpoint/2010/main" val="314777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1E354-4188-838E-247B-8F5A82079C7D}"/>
              </a:ext>
            </a:extLst>
          </p:cNvPr>
          <p:cNvSpPr>
            <a:spLocks noGrp="1"/>
          </p:cNvSpPr>
          <p:nvPr>
            <p:ph type="title"/>
          </p:nvPr>
        </p:nvSpPr>
        <p:spPr>
          <a:xfrm>
            <a:off x="1452656" y="1444741"/>
            <a:ext cx="9357865" cy="1041901"/>
          </a:xfrm>
        </p:spPr>
        <p:txBody>
          <a:bodyPr>
            <a:normAutofit/>
          </a:bodyPr>
          <a:lstStyle/>
          <a:p>
            <a:r>
              <a:rPr lang="en-US" sz="4000"/>
              <a:t>Licenses Distributed</a:t>
            </a:r>
            <a:r>
              <a:rPr lang="en-US" sz="4000">
                <a:latin typeface="Times"/>
                <a:cs typeface="Times"/>
              </a:rPr>
              <a:t> </a:t>
            </a:r>
            <a:endParaRPr lang="en-US" sz="4000"/>
          </a:p>
        </p:txBody>
      </p:sp>
      <p:sp>
        <p:nvSpPr>
          <p:cNvPr id="3" name="Content Placeholder 2">
            <a:extLst>
              <a:ext uri="{FF2B5EF4-FFF2-40B4-BE49-F238E27FC236}">
                <a16:creationId xmlns:a16="http://schemas.microsoft.com/office/drawing/2014/main" id="{AC4B5A0B-A49B-2344-8281-22A8FC83CC16}"/>
              </a:ext>
            </a:extLst>
          </p:cNvPr>
          <p:cNvSpPr>
            <a:spLocks noGrp="1"/>
          </p:cNvSpPr>
          <p:nvPr>
            <p:ph sz="half" idx="1"/>
          </p:nvPr>
        </p:nvSpPr>
        <p:spPr>
          <a:xfrm>
            <a:off x="1452656" y="2701427"/>
            <a:ext cx="4483324" cy="2699968"/>
          </a:xfrm>
        </p:spPr>
        <p:txBody>
          <a:bodyPr vert="horz" lIns="91440" tIns="45720" rIns="91440" bIns="45720" rtlCol="0" anchor="t">
            <a:normAutofit fontScale="92500" lnSpcReduction="20000"/>
          </a:bodyPr>
          <a:lstStyle/>
          <a:p>
            <a:r>
              <a:rPr lang="en-US" sz="2000"/>
              <a:t>Faculty</a:t>
            </a:r>
          </a:p>
          <a:p>
            <a:pPr lvl="1">
              <a:buFont typeface="Courier New" panose="020B0604020202020204" pitchFamily="34" charset="0"/>
              <a:buChar char="o"/>
            </a:pPr>
            <a:r>
              <a:rPr lang="en-US" sz="2000"/>
              <a:t>PT - 69</a:t>
            </a:r>
          </a:p>
          <a:p>
            <a:pPr lvl="1">
              <a:buFont typeface="Courier New" panose="020B0604020202020204" pitchFamily="34" charset="0"/>
              <a:buChar char="o"/>
            </a:pPr>
            <a:r>
              <a:rPr lang="en-US" sz="2000"/>
              <a:t>FT – 74</a:t>
            </a:r>
          </a:p>
          <a:p>
            <a:pPr lvl="1">
              <a:buFont typeface="Courier New" panose="020B0604020202020204" pitchFamily="34" charset="0"/>
              <a:buChar char="o"/>
            </a:pPr>
            <a:endParaRPr lang="en-US" sz="2000"/>
          </a:p>
          <a:p>
            <a:pPr lvl="1">
              <a:buFont typeface="Courier New" panose="020B0604020202020204" pitchFamily="34" charset="0"/>
              <a:buChar char="o"/>
            </a:pPr>
            <a:r>
              <a:rPr lang="en-US" sz="2000"/>
              <a:t>Credit – 69</a:t>
            </a:r>
          </a:p>
          <a:p>
            <a:pPr lvl="1">
              <a:buFont typeface="Courier New" panose="020B0604020202020204" pitchFamily="34" charset="0"/>
              <a:buChar char="o"/>
            </a:pPr>
            <a:r>
              <a:rPr lang="en-US" sz="2000"/>
              <a:t>Continuing Ed – 69</a:t>
            </a:r>
          </a:p>
          <a:p>
            <a:pPr lvl="1">
              <a:buFont typeface="Courier New" panose="020B0604020202020204" pitchFamily="34" charset="0"/>
              <a:buChar char="o"/>
            </a:pPr>
            <a:r>
              <a:rPr lang="en-US" sz="2000"/>
              <a:t>Both - 5</a:t>
            </a:r>
          </a:p>
          <a:p>
            <a:pPr lvl="1">
              <a:buFont typeface="Courier New" panose="020B0604020202020204" pitchFamily="34" charset="0"/>
              <a:buChar char="o"/>
            </a:pPr>
            <a:endParaRPr lang="en-US" sz="2000"/>
          </a:p>
          <a:p>
            <a:pPr marL="0" indent="0">
              <a:buNone/>
            </a:pPr>
            <a:r>
              <a:rPr lang="en-US" sz="2400"/>
              <a:t>*101 licenses remaining</a:t>
            </a:r>
          </a:p>
        </p:txBody>
      </p:sp>
      <p:sp>
        <p:nvSpPr>
          <p:cNvPr id="4" name="Content Placeholder 3">
            <a:extLst>
              <a:ext uri="{FF2B5EF4-FFF2-40B4-BE49-F238E27FC236}">
                <a16:creationId xmlns:a16="http://schemas.microsoft.com/office/drawing/2014/main" id="{444EEE7E-94B8-2BDC-6918-12B9FA6B4AFB}"/>
              </a:ext>
            </a:extLst>
          </p:cNvPr>
          <p:cNvSpPr>
            <a:spLocks noGrp="1"/>
          </p:cNvSpPr>
          <p:nvPr>
            <p:ph sz="half" idx="2"/>
          </p:nvPr>
        </p:nvSpPr>
        <p:spPr>
          <a:xfrm>
            <a:off x="6256020" y="2701427"/>
            <a:ext cx="4554501" cy="2699968"/>
          </a:xfrm>
        </p:spPr>
        <p:txBody>
          <a:bodyPr vert="horz" lIns="91440" tIns="45720" rIns="91440" bIns="45720" rtlCol="0" anchor="t">
            <a:normAutofit fontScale="92500" lnSpcReduction="20000"/>
          </a:bodyPr>
          <a:lstStyle/>
          <a:p>
            <a:r>
              <a:rPr lang="en-US" sz="2000"/>
              <a:t>Completed = 16 </a:t>
            </a:r>
          </a:p>
          <a:p>
            <a:pPr lvl="1">
              <a:buFont typeface="Courier New" panose="020B0604020202020204" pitchFamily="34" charset="0"/>
              <a:buChar char="o"/>
            </a:pPr>
            <a:r>
              <a:rPr lang="en-US" sz="2000"/>
              <a:t>PT – 8</a:t>
            </a:r>
          </a:p>
          <a:p>
            <a:pPr lvl="1">
              <a:buFont typeface="Courier New" panose="020B0604020202020204" pitchFamily="34" charset="0"/>
              <a:buChar char="o"/>
            </a:pPr>
            <a:r>
              <a:rPr lang="en-US" sz="2000"/>
              <a:t>FT – 8</a:t>
            </a:r>
          </a:p>
          <a:p>
            <a:pPr lvl="1">
              <a:buFont typeface="Courier New" panose="020B0604020202020204" pitchFamily="34" charset="0"/>
              <a:buChar char="o"/>
            </a:pPr>
            <a:endParaRPr lang="en-US" sz="2000"/>
          </a:p>
          <a:p>
            <a:pPr lvl="1">
              <a:buFont typeface="Courier New" panose="020B0604020202020204" pitchFamily="34" charset="0"/>
              <a:buChar char="o"/>
            </a:pPr>
            <a:r>
              <a:rPr lang="en-US" sz="2000"/>
              <a:t>Credit – 7</a:t>
            </a:r>
          </a:p>
          <a:p>
            <a:pPr lvl="1">
              <a:buFont typeface="Courier New" panose="020B0604020202020204" pitchFamily="34" charset="0"/>
              <a:buChar char="o"/>
            </a:pPr>
            <a:r>
              <a:rPr lang="en-US" sz="2000"/>
              <a:t>Continuing Ed - 9</a:t>
            </a:r>
          </a:p>
        </p:txBody>
      </p:sp>
      <p:pic>
        <p:nvPicPr>
          <p:cNvPr id="6" name="Picture 5" descr="A qr code with circles&#10;&#10;Description automatically generated">
            <a:extLst>
              <a:ext uri="{FF2B5EF4-FFF2-40B4-BE49-F238E27FC236}">
                <a16:creationId xmlns:a16="http://schemas.microsoft.com/office/drawing/2014/main" id="{BA60D2DE-3ADA-D222-C53C-12BA57C4752E}"/>
              </a:ext>
            </a:extLst>
          </p:cNvPr>
          <p:cNvPicPr>
            <a:picLocks noChangeAspect="1"/>
          </p:cNvPicPr>
          <p:nvPr/>
        </p:nvPicPr>
        <p:blipFill>
          <a:blip r:embed="rId2"/>
          <a:stretch>
            <a:fillRect/>
          </a:stretch>
        </p:blipFill>
        <p:spPr>
          <a:xfrm>
            <a:off x="9768384" y="960765"/>
            <a:ext cx="1479215" cy="1513085"/>
          </a:xfrm>
          <a:prstGeom prst="rect">
            <a:avLst/>
          </a:prstGeom>
        </p:spPr>
      </p:pic>
    </p:spTree>
    <p:extLst>
      <p:ext uri="{BB962C8B-B14F-4D97-AF65-F5344CB8AC3E}">
        <p14:creationId xmlns:p14="http://schemas.microsoft.com/office/powerpoint/2010/main" val="15614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HNYXMCCMVK3K-464-1017</_dlc_DocId>
    <_dlc_DocIdUrl xmlns="431189f8-a51b-453f-9f0c-3a0b3b65b12f">
      <Url>https://www.sac.edu/President/AcademicSenate/_layouts/15/DocIdRedir.aspx?ID=HNYXMCCMVK3K-464-1017</Url>
      <Description>HNYXMCCMVK3K-464-1017</Description>
    </_dlc_DocIdUrl>
  </documentManagement>
</p:properties>
</file>

<file path=customXml/itemProps1.xml><?xml version="1.0" encoding="utf-8"?>
<ds:datastoreItem xmlns:ds="http://schemas.openxmlformats.org/officeDocument/2006/customXml" ds:itemID="{51F333AB-FA12-452F-A387-3CA883186D64}"/>
</file>

<file path=customXml/itemProps2.xml><?xml version="1.0" encoding="utf-8"?>
<ds:datastoreItem xmlns:ds="http://schemas.openxmlformats.org/officeDocument/2006/customXml" ds:itemID="{9F01B4A6-DD76-45FB-A5C1-8F87A30F6D89}"/>
</file>

<file path=customXml/itemProps3.xml><?xml version="1.0" encoding="utf-8"?>
<ds:datastoreItem xmlns:ds="http://schemas.openxmlformats.org/officeDocument/2006/customXml" ds:itemID="{9DFDA2E3-2768-41D0-B31B-71688F24119A}"/>
</file>

<file path=customXml/itemProps4.xml><?xml version="1.0" encoding="utf-8"?>
<ds:datastoreItem xmlns:ds="http://schemas.openxmlformats.org/officeDocument/2006/customXml" ds:itemID="{2A650D1A-4953-4616-B05C-6729E2EDB884}"/>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VP of CO</vt:lpstr>
      <vt:lpstr>AS Scholarship Balance To Date &amp; Update</vt:lpstr>
      <vt:lpstr>Academic Senate Dues</vt:lpstr>
      <vt:lpstr>ACUE Self-Study AI Series</vt:lpstr>
      <vt:lpstr>Licenses Distributed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cp:revision>
  <dcterms:created xsi:type="dcterms:W3CDTF">2024-08-26T23:48:32Z</dcterms:created>
  <dcterms:modified xsi:type="dcterms:W3CDTF">2024-09-24T22:46:55Z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4989eb16-0799-4fc0-a375-c6d447a2196d</vt:lpwstr>
  </property>
</Properties>
</file>