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1"/>
  </p:notesMasterIdLst>
  <p:handoutMasterIdLst>
    <p:handoutMasterId r:id="rId12"/>
  </p:handoutMasterIdLst>
  <p:sldIdLst>
    <p:sldId id="281" r:id="rId6"/>
    <p:sldId id="349" r:id="rId7"/>
    <p:sldId id="344" r:id="rId8"/>
    <p:sldId id="346" r:id="rId9"/>
    <p:sldId id="348" r:id="rId10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FCDA8-A768-424C-A7F2-A36C910C8D07}" v="2" dt="2024-05-28T19:38:14.159"/>
    <p1510:client id="{E76907FD-E2E3-40AC-9C09-11AF58CE6707}" v="254" dt="2024-05-14T21:19:26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0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boardz.com/for/Senate%20Retreat%20Fall%202024/5355658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7" name="Picture 93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123683" y="1244529"/>
            <a:ext cx="5474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Board of Trustee's Meeting – Sept 9</a:t>
            </a:r>
            <a:endParaRPr lang="en-US" sz="2200" dirty="0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0" y="1761503"/>
            <a:ext cx="8919370" cy="46638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Budget Presentation</a:t>
            </a:r>
          </a:p>
          <a:p>
            <a:pPr marL="0" indent="0">
              <a:buNone/>
            </a:pPr>
            <a:r>
              <a:rPr lang="en-US" b="1" dirty="0"/>
              <a:t>State Budget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Governor declared fiscal emergency – rainy day funds (Prop 98) can be used</a:t>
            </a:r>
          </a:p>
          <a:p>
            <a:pPr marL="0" indent="0">
              <a:buNone/>
            </a:pPr>
            <a:r>
              <a:rPr lang="en-US" dirty="0"/>
              <a:t>	Multi-year deficit ($45B for 24/25 &amp; $30B for 25/26)</a:t>
            </a:r>
          </a:p>
          <a:p>
            <a:pPr marL="0" indent="0">
              <a:buNone/>
            </a:pPr>
            <a:r>
              <a:rPr lang="en-US" dirty="0"/>
              <a:t>		10,000 state positions to be eliminated </a:t>
            </a:r>
          </a:p>
          <a:p>
            <a:pPr marL="342900" lvl="1" indent="0">
              <a:buNone/>
            </a:pPr>
            <a:r>
              <a:rPr lang="en-US" dirty="0"/>
              <a:t>		(28 from State Chancellor’s Office)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sz="2000" dirty="0"/>
              <a:t>Apportionment deferrals </a:t>
            </a:r>
          </a:p>
          <a:p>
            <a:pPr marL="342900" lvl="1" indent="0">
              <a:buNone/>
            </a:pPr>
            <a:r>
              <a:rPr lang="en-US" dirty="0"/>
              <a:t>		$446M from SCFF for 23/24 to 24/25 </a:t>
            </a:r>
          </a:p>
          <a:p>
            <a:pPr marL="342900" lvl="1" indent="0">
              <a:buNone/>
            </a:pPr>
            <a:r>
              <a:rPr lang="en-US" dirty="0"/>
              <a:t>		$244M from SCFF for 24/25 to 25/26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$22.5M from Student Success Completion Grant taken back </a:t>
            </a:r>
          </a:p>
          <a:p>
            <a:pPr marL="0" indent="0">
              <a:buNone/>
            </a:pPr>
            <a:r>
              <a:rPr lang="en-US" dirty="0"/>
              <a:t>	$8.4B withdrawal from rainy day fund</a:t>
            </a:r>
          </a:p>
          <a:p>
            <a:pPr marL="0" indent="0">
              <a:buNone/>
            </a:pPr>
            <a:r>
              <a:rPr lang="en-US" dirty="0"/>
              <a:t>	No major reductions to core CC programs/services </a:t>
            </a:r>
          </a:p>
          <a:p>
            <a:pPr marL="1028700" lvl="3" indent="0">
              <a:buNone/>
            </a:pPr>
            <a:r>
              <a:rPr lang="en-US" sz="1700" dirty="0"/>
              <a:t>(Adult Ed/EOPS/DSPS/Apprenticeships/</a:t>
            </a:r>
            <a:r>
              <a:rPr lang="en-US" sz="1700" dirty="0" err="1"/>
              <a:t>CalWorks</a:t>
            </a:r>
            <a:r>
              <a:rPr lang="en-US" sz="1700" dirty="0"/>
              <a:t>/CARE/Mandated Costs Block Grant/Childcare Tax Bailout/SCFF)</a:t>
            </a:r>
          </a:p>
        </p:txBody>
      </p:sp>
    </p:spTree>
    <p:extLst>
      <p:ext uri="{BB962C8B-B14F-4D97-AF65-F5344CB8AC3E}">
        <p14:creationId xmlns:p14="http://schemas.microsoft.com/office/powerpoint/2010/main" val="172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highlight>
                  <a:srgbClr val="FFFF00"/>
                </a:highlight>
              </a:rPr>
              <a:t>RSCCD Budget</a:t>
            </a:r>
          </a:p>
          <a:p>
            <a:pPr marL="0" indent="0">
              <a:buNone/>
            </a:pPr>
            <a:r>
              <a:rPr lang="en-US" sz="2900" dirty="0"/>
              <a:t>General Fund (Funds 11, 12 and 13): $512M</a:t>
            </a:r>
          </a:p>
          <a:p>
            <a:pPr marL="0" indent="0">
              <a:buNone/>
            </a:pPr>
            <a:r>
              <a:rPr lang="en-US" sz="2900" dirty="0"/>
              <a:t>	Additional $27.2M one-time funds to colleges</a:t>
            </a:r>
          </a:p>
          <a:p>
            <a:pPr marL="0" indent="0">
              <a:buNone/>
            </a:pPr>
            <a:r>
              <a:rPr lang="en-US" sz="2900" dirty="0"/>
              <a:t>		SAC received $20M</a:t>
            </a:r>
          </a:p>
          <a:p>
            <a:pPr marL="0" indent="0">
              <a:buNone/>
            </a:pPr>
            <a:r>
              <a:rPr lang="en-US" sz="2900" dirty="0"/>
              <a:t>	Additional $18.6M in one-time funds to BP Contingency reserve</a:t>
            </a:r>
          </a:p>
          <a:p>
            <a:pPr marL="0" indent="0">
              <a:buNone/>
            </a:pPr>
            <a:r>
              <a:rPr lang="en-US" sz="2900" dirty="0"/>
              <a:t>		2 months of General Fund expenditures</a:t>
            </a:r>
          </a:p>
          <a:p>
            <a:pPr marL="0" indent="0">
              <a:buNone/>
            </a:pPr>
            <a:r>
              <a:rPr lang="en-US" sz="2900" dirty="0"/>
              <a:t>		Balance: $71.5M (16.67%)</a:t>
            </a:r>
          </a:p>
          <a:p>
            <a:pPr marL="0" indent="0">
              <a:buNone/>
            </a:pPr>
            <a:endParaRPr lang="en-US" sz="29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900" dirty="0">
                <a:highlight>
                  <a:srgbClr val="FFFF00"/>
                </a:highlight>
              </a:rPr>
              <a:t>SCFF Rates</a:t>
            </a:r>
          </a:p>
          <a:p>
            <a:pPr marL="0" indent="0">
              <a:buNone/>
            </a:pPr>
            <a:r>
              <a:rPr lang="en-US" sz="2900" dirty="0"/>
              <a:t>FTES – Credit 								$5294</a:t>
            </a:r>
          </a:p>
          <a:p>
            <a:pPr marL="0" indent="0">
              <a:buNone/>
            </a:pPr>
            <a:r>
              <a:rPr lang="en-US" sz="2900" dirty="0"/>
              <a:t>FTES – Incarcerated Credit, Special Admit (</a:t>
            </a:r>
            <a:r>
              <a:rPr lang="en-US" sz="2900" dirty="0" err="1"/>
              <a:t>DuE</a:t>
            </a:r>
            <a:r>
              <a:rPr lang="en-US" sz="2900" dirty="0"/>
              <a:t>), CDCP (Non-Credit)	$7425</a:t>
            </a:r>
          </a:p>
          <a:p>
            <a:pPr marL="0" indent="0">
              <a:buNone/>
            </a:pPr>
            <a:r>
              <a:rPr lang="en-US" sz="2900" dirty="0"/>
              <a:t>FTES – non-CDCP (Noncredit)						$4465</a:t>
            </a:r>
          </a:p>
          <a:p>
            <a:pPr marL="0" indent="0">
              <a:buNone/>
            </a:pPr>
            <a:endParaRPr lang="en-US" sz="29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900" dirty="0">
                <a:highlight>
                  <a:srgbClr val="FFFF00"/>
                </a:highlight>
              </a:rPr>
              <a:t>Chancellor’s Report</a:t>
            </a:r>
            <a:r>
              <a:rPr lang="en-US" sz="2900" dirty="0"/>
              <a:t>	</a:t>
            </a:r>
          </a:p>
          <a:p>
            <a:pPr marL="0" indent="0">
              <a:buNone/>
            </a:pPr>
            <a:r>
              <a:rPr lang="en-US" sz="2900" dirty="0"/>
              <a:t>Santa Ana College (2023-2024)</a:t>
            </a:r>
          </a:p>
          <a:p>
            <a:pPr marL="0" indent="0">
              <a:buNone/>
            </a:pPr>
            <a:r>
              <a:rPr lang="en-US" sz="2900" dirty="0"/>
              <a:t>	#4 - Total FTES</a:t>
            </a:r>
          </a:p>
          <a:p>
            <a:pPr marL="0" indent="0">
              <a:buNone/>
            </a:pPr>
            <a:r>
              <a:rPr lang="en-US" sz="2900" dirty="0"/>
              <a:t>	#2 – Credit FTES	</a:t>
            </a:r>
          </a:p>
          <a:p>
            <a:pPr marL="0" indent="0">
              <a:buNone/>
            </a:pPr>
            <a:r>
              <a:rPr lang="en-US" sz="2900" dirty="0"/>
              <a:t>	#1 – Non-Credit FTES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A44D-917A-0965-2C00-07001B6A2412}"/>
              </a:ext>
            </a:extLst>
          </p:cNvPr>
          <p:cNvSpPr txBox="1"/>
          <p:nvPr/>
        </p:nvSpPr>
        <p:spPr>
          <a:xfrm>
            <a:off x="2015857" y="1169043"/>
            <a:ext cx="3927744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b="1" dirty="0"/>
              <a:t>SAC Updates</a:t>
            </a:r>
            <a:endParaRPr lang="en-US" sz="2500" dirty="0">
              <a:ea typeface="Calibri"/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Repurposing of Campus Spaces and Relocation of Faculty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I-Building: Math - Classes, Faculty Offices and Math Center  (possibly MESA)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The Village: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Don, Fashion Design and Merchandising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C-building: Once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Don has relocated, that space will be repurposed for SAC’s Mural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Health Sciences Building: Speech – Language Pathology</a:t>
            </a:r>
            <a:r>
              <a:rPr lang="en-US" dirty="0"/>
              <a:t>	(HS-124)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A-building: Digital Music from DMC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DMC Update – attempt to rent space on 2</a:t>
            </a:r>
            <a:r>
              <a:rPr lang="en-US" b="0" i="0" baseline="30000" dirty="0">
                <a:solidFill>
                  <a:srgbClr val="000000"/>
                </a:solidFill>
                <a:effectLst/>
              </a:rPr>
              <a:t>nd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floor to VISTA Meridian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Any questions or unaddressed programs – let me know!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A44D-917A-0965-2C00-07001B6A2412}"/>
              </a:ext>
            </a:extLst>
          </p:cNvPr>
          <p:cNvSpPr txBox="1"/>
          <p:nvPr/>
        </p:nvSpPr>
        <p:spPr>
          <a:xfrm>
            <a:off x="2015857" y="1169043"/>
            <a:ext cx="3927744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b="1" dirty="0"/>
              <a:t>SAC Updates</a:t>
            </a:r>
            <a:endParaRPr lang="en-US" sz="2500" dirty="0">
              <a:ea typeface="Calibri"/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6F08C-CE2D-B7EC-C32C-495C0356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245E-7EAD-91DC-A54F-556956D825B3}"/>
              </a:ext>
            </a:extLst>
          </p:cNvPr>
          <p:cNvSpPr txBox="1"/>
          <p:nvPr/>
        </p:nvSpPr>
        <p:spPr>
          <a:xfrm>
            <a:off x="195584" y="1919126"/>
            <a:ext cx="83834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Agenda Item Requests </a:t>
            </a:r>
          </a:p>
          <a:p>
            <a:r>
              <a:rPr lang="en-US" dirty="0"/>
              <a:t>https://forms.office.com/r/Wtrc4GMcMy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99554E-5725-DDDC-EFD2-CEC0A2108F17}"/>
              </a:ext>
            </a:extLst>
          </p:cNvPr>
          <p:cNvSpPr txBox="1">
            <a:spLocks/>
          </p:cNvSpPr>
          <p:nvPr/>
        </p:nvSpPr>
        <p:spPr>
          <a:xfrm>
            <a:off x="5403166" y="701707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 qr code on a window&#10;&#10;Description automatically generated">
            <a:extLst>
              <a:ext uri="{FF2B5EF4-FFF2-40B4-BE49-F238E27FC236}">
                <a16:creationId xmlns:a16="http://schemas.microsoft.com/office/drawing/2014/main" id="{0FB85E31-A682-C53C-7F97-BDC130F7E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4" y="4488426"/>
            <a:ext cx="2320413" cy="2320413"/>
          </a:xfrm>
          <a:prstGeom prst="rect">
            <a:avLst/>
          </a:prstGeom>
        </p:spPr>
      </p:pic>
      <p:pic>
        <p:nvPicPr>
          <p:cNvPr id="10" name="Picture 9" descr="A qr code on a red background&#10;&#10;Description automatically generated">
            <a:extLst>
              <a:ext uri="{FF2B5EF4-FFF2-40B4-BE49-F238E27FC236}">
                <a16:creationId xmlns:a16="http://schemas.microsoft.com/office/drawing/2014/main" id="{29D04EE3-0A39-1077-B391-9A13E7F38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3" y="1890581"/>
            <a:ext cx="2755190" cy="2755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74B3A8-86A2-ADCF-95B0-66B807B5469B}"/>
              </a:ext>
            </a:extLst>
          </p:cNvPr>
          <p:cNvSpPr txBox="1"/>
          <p:nvPr/>
        </p:nvSpPr>
        <p:spPr>
          <a:xfrm>
            <a:off x="2594487" y="5302272"/>
            <a:ext cx="5100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Opportunities to Serve on Hiring Committees https://forms.office.com/r/9WzctRAULE</a:t>
            </a:r>
          </a:p>
        </p:txBody>
      </p:sp>
    </p:spTree>
    <p:extLst>
      <p:ext uri="{BB962C8B-B14F-4D97-AF65-F5344CB8AC3E}">
        <p14:creationId xmlns:p14="http://schemas.microsoft.com/office/powerpoint/2010/main" val="100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245E-7EAD-91DC-A54F-556956D825B3}"/>
              </a:ext>
            </a:extLst>
          </p:cNvPr>
          <p:cNvSpPr txBox="1"/>
          <p:nvPr/>
        </p:nvSpPr>
        <p:spPr>
          <a:xfrm>
            <a:off x="185751" y="1822504"/>
            <a:ext cx="67905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IdeazBoard</a:t>
            </a:r>
            <a:r>
              <a:rPr lang="en-US" b="1" dirty="0"/>
              <a:t> – Questions, Concerns, Suggestions, Frustrations &amp; Other </a:t>
            </a:r>
            <a:r>
              <a:rPr lang="en-US" sz="1700" b="1" dirty="0">
                <a:hlinkClick r:id="rId3"/>
              </a:rPr>
              <a:t>https://ideaboardz.com/for/Senate%20Retreat%20Fall%202024/5355658</a:t>
            </a:r>
            <a:endParaRPr lang="en-US" sz="1700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8210FD-F63E-C7DA-9C6E-3FFEB4B859F8}"/>
              </a:ext>
            </a:extLst>
          </p:cNvPr>
          <p:cNvSpPr txBox="1">
            <a:spLocks/>
          </p:cNvSpPr>
          <p:nvPr/>
        </p:nvSpPr>
        <p:spPr>
          <a:xfrm>
            <a:off x="5417454" y="605085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B98F4DFA-BF2A-CAA9-F973-E2823D24A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7" y="1793959"/>
            <a:ext cx="2032512" cy="2032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ABDDB-289F-9578-6B29-E38F262C8C9D}"/>
              </a:ext>
            </a:extLst>
          </p:cNvPr>
          <p:cNvSpPr txBox="1"/>
          <p:nvPr/>
        </p:nvSpPr>
        <p:spPr>
          <a:xfrm>
            <a:off x="409353" y="3631019"/>
            <a:ext cx="723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Evaluation of Elected Officers for SAC's Academic Senate</a:t>
            </a:r>
          </a:p>
          <a:p>
            <a:endParaRPr lang="en-US" b="1" dirty="0">
              <a:solidFill>
                <a:srgbClr val="000000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r>
              <a:rPr lang="en-US" dirty="0"/>
              <a:t>https://forms.office.com/r/5FBGpaHWCC</a:t>
            </a:r>
          </a:p>
        </p:txBody>
      </p:sp>
      <p:pic>
        <p:nvPicPr>
          <p:cNvPr id="10" name="Picture 9" descr="A qr code on a red background&#10;&#10;Description automatically generated">
            <a:extLst>
              <a:ext uri="{FF2B5EF4-FFF2-40B4-BE49-F238E27FC236}">
                <a16:creationId xmlns:a16="http://schemas.microsoft.com/office/drawing/2014/main" id="{3FFF987C-3866-FBB0-D964-AB66DC105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74" y="4094974"/>
            <a:ext cx="2763025" cy="27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HNYXMCCMVK3K-464-994</_dlc_DocId>
    <_dlc_DocIdUrl xmlns="431189f8-a51b-453f-9f0c-3a0b3b65b12f">
      <Url>https://www.sac.edu/President/AcademicSenate/_layouts/15/DocIdRedir.aspx?ID=HNYXMCCMVK3K-464-994</Url>
      <Description>HNYXMCCMVK3K-464-994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B23BE-91B5-4DD0-812C-804A09DCC178}">
  <ds:schemaRefs>
    <ds:schemaRef ds:uri="http://schemas.microsoft.com/office/2006/documentManagement/types"/>
    <ds:schemaRef ds:uri="1acb9adc-ec33-475f-8130-c1c307b91901"/>
    <ds:schemaRef ds:uri="http://purl.org/dc/dcmitype/"/>
    <ds:schemaRef ds:uri="http://schemas.openxmlformats.org/package/2006/metadata/core-properties"/>
    <ds:schemaRef ds:uri="http://purl.org/dc/terms/"/>
    <ds:schemaRef ds:uri="12292255-f18b-4d92-9e60-ebc7b63bbd6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FC885B-035F-43D3-88EB-B703B81070C2}"/>
</file>

<file path=customXml/itemProps4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D5394953-488D-4833-888A-74B3AC3F207B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451</Words>
  <Application>Microsoft Office PowerPoint</Application>
  <PresentationFormat>On-screen Show (4:3)</PresentationFormat>
  <Paragraphs>72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Times New Roman</vt:lpstr>
      <vt:lpstr>Office Theme</vt:lpstr>
      <vt:lpstr>President’s Report</vt:lpstr>
      <vt:lpstr>President’s Report</vt:lpstr>
      <vt:lpstr>President’s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4</cp:revision>
  <cp:lastPrinted>2023-10-10T19:17:11Z</cp:lastPrinted>
  <dcterms:created xsi:type="dcterms:W3CDTF">2015-01-16T04:28:57Z</dcterms:created>
  <dcterms:modified xsi:type="dcterms:W3CDTF">2024-09-10T18:03:05Z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70030b92-5031-4d1e-94cd-37283fa21eb2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