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ppt/tags/tag1.xml" ContentType="application/vnd.openxmlformats-officedocument.presentationml.tags+xml"/>
  <Override PartName="/customXml/itemProps3.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2"/>
  </p:notesMasterIdLst>
  <p:sldIdLst>
    <p:sldId id="375" r:id="rId5"/>
    <p:sldId id="382" r:id="rId6"/>
    <p:sldId id="383" r:id="rId7"/>
    <p:sldId id="384" r:id="rId8"/>
    <p:sldId id="385" r:id="rId9"/>
    <p:sldId id="387" r:id="rId10"/>
    <p:sldId id="386"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7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FEF21-5E46-4677-80C9-E98947343C0C}" v="147" dt="2024-08-27T21:11:10.2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36" y="-15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customXml" Target="../customXml/item4.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C0E270-6DA3-4B92-AC95-B03CB945D78A}" type="datetimeFigureOut">
              <a:t>9/10/2024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879268-4A40-44CE-A938-C987AC485920}" type="slidenum">
              <a:t>‹#›</a:t>
            </a:fld>
            <a:endParaRPr lang="en-US"/>
          </a:p>
        </p:txBody>
      </p:sp>
    </p:spTree>
    <p:extLst>
      <p:ext uri="{BB962C8B-B14F-4D97-AF65-F5344CB8AC3E}">
        <p14:creationId xmlns:p14="http://schemas.microsoft.com/office/powerpoint/2010/main" val="1846036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E3A96F54-BB51-5C44-AE7A-174CFE20D2D3}"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288390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9B1F6-0DAD-7C4A-4ED7-ACD222D2A3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8900BE-8A83-3D00-6753-13C8F7E073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B7E93C-060A-0089-0AF1-CCB22A4E2366}"/>
              </a:ext>
            </a:extLst>
          </p:cNvPr>
          <p:cNvSpPr>
            <a:spLocks noGrp="1"/>
          </p:cNvSpPr>
          <p:nvPr>
            <p:ph type="dt" sz="half" idx="10"/>
          </p:nvPr>
        </p:nvSpPr>
        <p:spPr/>
        <p:txBody>
          <a:bodyPr/>
          <a:lstStyle/>
          <a:p>
            <a:fld id="{48A87A34-81AB-432B-8DAE-1953F412C126}" type="datetimeFigureOut">
              <a:rPr lang="en-US" smtClean="0"/>
              <a:pPr/>
              <a:t>9/10/2024</a:t>
            </a:fld>
            <a:endParaRPr lang="en-US"/>
          </a:p>
        </p:txBody>
      </p:sp>
      <p:sp>
        <p:nvSpPr>
          <p:cNvPr id="5" name="Footer Placeholder 4">
            <a:extLst>
              <a:ext uri="{FF2B5EF4-FFF2-40B4-BE49-F238E27FC236}">
                <a16:creationId xmlns:a16="http://schemas.microsoft.com/office/drawing/2014/main" id="{6CADAD56-8CB5-3972-A489-E0BA36FB57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91269-0B36-9129-AB5E-0A4868A012B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221764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39300-EE3E-2A54-7260-7A86F27C6C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CE3F1D-73A0-E53F-203B-93CF08184E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3CE781-89F4-DFFE-6228-0D4CCA57C79C}"/>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5" name="Footer Placeholder 4">
            <a:extLst>
              <a:ext uri="{FF2B5EF4-FFF2-40B4-BE49-F238E27FC236}">
                <a16:creationId xmlns:a16="http://schemas.microsoft.com/office/drawing/2014/main" id="{455D0049-328D-F29D-9D97-9246C5C74E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D1F8C1-EFB5-18E0-D160-3083F01C0CA7}"/>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949965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321F7-9062-8D70-1652-1A06505E06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E3D029-5370-6F47-7B71-245ED6DB04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1EDA8B-A69B-8DE9-A925-6AF3EDAC0D57}"/>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5" name="Footer Placeholder 4">
            <a:extLst>
              <a:ext uri="{FF2B5EF4-FFF2-40B4-BE49-F238E27FC236}">
                <a16:creationId xmlns:a16="http://schemas.microsoft.com/office/drawing/2014/main" id="{35FEAB5A-B951-34CF-1914-5B4BDC7117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E56EA-5D0E-3B10-1338-BDF5684EC4D8}"/>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69663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69FDF-F7E8-71A8-DCAB-5D43AF61BB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94B7DC-25E5-8EB6-16B6-48695054D3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3455A-32BB-E08A-3369-04EF105CB2C9}"/>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5" name="Footer Placeholder 4">
            <a:extLst>
              <a:ext uri="{FF2B5EF4-FFF2-40B4-BE49-F238E27FC236}">
                <a16:creationId xmlns:a16="http://schemas.microsoft.com/office/drawing/2014/main" id="{F252F1EB-BCC4-1878-FB3A-16B7CFB53C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E89A19-E82C-70FE-7A73-9EE2F4758F0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58385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29783-6299-EFFA-C804-7387AA39A4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EE3F2B-78FD-546D-EA0A-469D8F3F8B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E3F58F-953E-AA3D-5FD0-CBB9DFAE8FFE}"/>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5" name="Footer Placeholder 4">
            <a:extLst>
              <a:ext uri="{FF2B5EF4-FFF2-40B4-BE49-F238E27FC236}">
                <a16:creationId xmlns:a16="http://schemas.microsoft.com/office/drawing/2014/main" id="{06AD4923-9E94-02DB-75D3-F0E81937A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D3AD7-1F19-D471-EDF6-AA7A0BE11797}"/>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62013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C095E-8E90-75AA-FCEB-E084349D22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D03E76-FC20-6BCF-A33D-A63C298855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061C8C-F0D0-965C-1041-A45CA3A4BA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4BC534-A00A-7FF7-0C9E-4F42C4422A4E}"/>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6" name="Footer Placeholder 5">
            <a:extLst>
              <a:ext uri="{FF2B5EF4-FFF2-40B4-BE49-F238E27FC236}">
                <a16:creationId xmlns:a16="http://schemas.microsoft.com/office/drawing/2014/main" id="{AFE194D2-3197-127D-F43D-521E3CF8F1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461DBE-98F9-245D-0195-D12D988DC4E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572483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7F99D-3735-36DC-9272-D385A9B2D8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631B4D-7DE8-0B7D-F9D5-4F7174725A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15CF5F-024E-6A69-959E-52277FCC5C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F3153C-FF94-78F6-FCE7-2E0DBB4886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80E3F9-5BBB-C1A8-425F-6337B46F9E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3E18E4-A067-ECC2-EC36-68B4249298B7}"/>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8" name="Footer Placeholder 7">
            <a:extLst>
              <a:ext uri="{FF2B5EF4-FFF2-40B4-BE49-F238E27FC236}">
                <a16:creationId xmlns:a16="http://schemas.microsoft.com/office/drawing/2014/main" id="{9F076658-69D4-B00E-459F-482AE2B272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0EEBF6-FE05-D323-315C-362E67FC0F91}"/>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772043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AB9D0-D3F7-039F-9877-3B9503AA3F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224383-433F-9C53-E16D-2E5F3957FD78}"/>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4" name="Footer Placeholder 3">
            <a:extLst>
              <a:ext uri="{FF2B5EF4-FFF2-40B4-BE49-F238E27FC236}">
                <a16:creationId xmlns:a16="http://schemas.microsoft.com/office/drawing/2014/main" id="{56D92C01-17B3-323B-F95A-6163B26C6D9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8AC790-D176-3E6C-2E16-8CEB32A3779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688565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48638F-0842-0E25-AFB4-9A187C817965}"/>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3" name="Footer Placeholder 2">
            <a:extLst>
              <a:ext uri="{FF2B5EF4-FFF2-40B4-BE49-F238E27FC236}">
                <a16:creationId xmlns:a16="http://schemas.microsoft.com/office/drawing/2014/main" id="{7D3F049E-23F4-73CD-1CD7-2A79039B88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A43D5C2-D88E-CE9A-2786-EF6C3BD648F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170826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DFF80-9807-3C50-D383-6607BAD63F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CEC0F4-5D3B-56FD-8482-7D65FEAEA2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3C5488-5E99-201E-3977-9DC6BB7ABA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818B81-9EC2-CE2D-83EB-206FDB38B3A6}"/>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6" name="Footer Placeholder 5">
            <a:extLst>
              <a:ext uri="{FF2B5EF4-FFF2-40B4-BE49-F238E27FC236}">
                <a16:creationId xmlns:a16="http://schemas.microsoft.com/office/drawing/2014/main" id="{F2935A04-AD11-27D1-0E02-2DF1A3D232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BFE4D5-ACD3-22D9-8656-0119A309701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876953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CDD2F-D7E4-CD66-1F75-33ABED0C93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842A95-BED9-7575-C17D-1604508C84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81BB17-AFE6-5FB8-D31F-2B2BCEC9C7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9A0EF5-956C-00D6-64E3-716FBF2A6162}"/>
              </a:ext>
            </a:extLst>
          </p:cNvPr>
          <p:cNvSpPr>
            <a:spLocks noGrp="1"/>
          </p:cNvSpPr>
          <p:nvPr>
            <p:ph type="dt" sz="half" idx="10"/>
          </p:nvPr>
        </p:nvSpPr>
        <p:spPr/>
        <p:txBody>
          <a:bodyPr/>
          <a:lstStyle/>
          <a:p>
            <a:fld id="{48A87A34-81AB-432B-8DAE-1953F412C126}" type="datetimeFigureOut">
              <a:rPr lang="en-US" smtClean="0"/>
              <a:t>9/10/2024</a:t>
            </a:fld>
            <a:endParaRPr lang="en-US"/>
          </a:p>
        </p:txBody>
      </p:sp>
      <p:sp>
        <p:nvSpPr>
          <p:cNvPr id="6" name="Footer Placeholder 5">
            <a:extLst>
              <a:ext uri="{FF2B5EF4-FFF2-40B4-BE49-F238E27FC236}">
                <a16:creationId xmlns:a16="http://schemas.microsoft.com/office/drawing/2014/main" id="{C8A80D61-57E3-5B48-DFAA-45601A3B25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9853-5E05-2AC9-2C8A-1DA3B59BBBB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77602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05EAC6-F97A-1F66-8388-6D2A16C142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0C1858-3275-737E-C61F-D67D3B631E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A040C-99CB-DC74-5268-C5E0F67DAE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9/10/2024</a:t>
            </a:fld>
            <a:endParaRPr lang="en-US"/>
          </a:p>
        </p:txBody>
      </p:sp>
      <p:sp>
        <p:nvSpPr>
          <p:cNvPr id="5" name="Footer Placeholder 4">
            <a:extLst>
              <a:ext uri="{FF2B5EF4-FFF2-40B4-BE49-F238E27FC236}">
                <a16:creationId xmlns:a16="http://schemas.microsoft.com/office/drawing/2014/main" id="{92BCF68A-5AA5-3569-7811-B5949EECC5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E5B20C-AC11-9CBD-4A00-8097E4ED2A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19081312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9225" name="Rectangle 922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27" name="Rectangle 922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29" name="Rectangle 922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31" name="Rectangle 923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33" name="Freeform: Shape 923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35" name="Rectangle 923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149087" y="586855"/>
            <a:ext cx="4179217" cy="3387497"/>
          </a:xfrm>
        </p:spPr>
        <p:txBody>
          <a:bodyPr anchor="b">
            <a:normAutofit/>
          </a:bodyPr>
          <a:lstStyle/>
          <a:p>
            <a:pPr algn="r"/>
            <a:r>
              <a:rPr lang="en-US" altLang="en-US" sz="4000" dirty="0">
                <a:solidFill>
                  <a:srgbClr val="FFFFFF"/>
                </a:solidFill>
              </a:rPr>
              <a:t>Faculty Prioritization Process</a:t>
            </a:r>
            <a:br>
              <a:rPr lang="en-US" altLang="en-US" sz="4000" dirty="0">
                <a:solidFill>
                  <a:srgbClr val="FFFFFF"/>
                </a:solidFill>
              </a:rPr>
            </a:br>
            <a:r>
              <a:rPr lang="en-US" altLang="en-US" sz="4000" dirty="0">
                <a:solidFill>
                  <a:srgbClr val="FFFFFF"/>
                </a:solidFill>
              </a:rPr>
              <a:t>Recommendations</a:t>
            </a:r>
            <a:br>
              <a:rPr lang="en-US" altLang="en-US" sz="4000" dirty="0">
                <a:solidFill>
                  <a:srgbClr val="FFFFFF"/>
                </a:solidFill>
              </a:rPr>
            </a:br>
            <a:endParaRPr lang="en-US" altLang="en-US" sz="4000" dirty="0">
              <a:solidFill>
                <a:srgbClr val="FFFFFF"/>
              </a:solidFill>
              <a:cs typeface="Calibri Light"/>
            </a:endParaRP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11704320" y="6455664"/>
            <a:ext cx="448056" cy="365125"/>
          </a:xfrm>
        </p:spPr>
        <p:txBody>
          <a:bodyP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ts val="0"/>
              </a:spcBef>
              <a:spcAft>
                <a:spcPts val="600"/>
              </a:spcAft>
              <a:buClrTx/>
              <a:buSzTx/>
              <a:buFontTx/>
              <a:buNone/>
              <a:tabLst/>
              <a:defRPr/>
            </a:pPr>
            <a:fld id="{EEE4AB33-00E2-8A4B-959A-AE7714A1DBC2}" type="slidenum">
              <a:rPr kumimoji="0" lang="en-US" altLang="en-US" sz="1100" b="0" i="0" u="none" strike="noStrike" kern="1200" cap="none" spc="0" normalizeH="0" baseline="0" noProof="0">
                <a:ln>
                  <a:noFill/>
                </a:ln>
                <a:solidFill>
                  <a:prstClr val="black">
                    <a:lumMod val="50000"/>
                    <a:lumOff val="50000"/>
                  </a:prstClr>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altLang="en-US" sz="1100" b="0" i="0" u="none" strike="noStrike" kern="1200" cap="none" spc="0" normalizeH="0" baseline="0" noProof="0">
              <a:ln>
                <a:noFill/>
              </a:ln>
              <a:solidFill>
                <a:prstClr val="black">
                  <a:lumMod val="50000"/>
                  <a:lumOff val="50000"/>
                </a:prstClr>
              </a:solidFill>
              <a:effectLst/>
              <a:uLnTx/>
              <a:uFillTx/>
              <a:latin typeface="Calibri" panose="020F0502020204030204" pitchFamily="34" charset="0"/>
              <a:ea typeface="+mn-ea"/>
              <a:cs typeface="+mn-cs"/>
            </a:endParaRPr>
          </a:p>
        </p:txBody>
      </p:sp>
      <p:sp>
        <p:nvSpPr>
          <p:cNvPr id="6" name="TextBox 5">
            <a:extLst>
              <a:ext uri="{FF2B5EF4-FFF2-40B4-BE49-F238E27FC236}">
                <a16:creationId xmlns:a16="http://schemas.microsoft.com/office/drawing/2014/main" id="{30379263-2ABF-E039-1C35-9F95FE5F689D}"/>
              </a:ext>
            </a:extLst>
          </p:cNvPr>
          <p:cNvSpPr txBox="1"/>
          <p:nvPr/>
        </p:nvSpPr>
        <p:spPr>
          <a:xfrm>
            <a:off x="4211715" y="37211"/>
            <a:ext cx="7529633" cy="907941"/>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 b="0" i="0" u="none" strike="noStrike" kern="1200" cap="none" spc="0" normalizeH="0" baseline="0" noProof="0" dirty="0">
                <a:ln>
                  <a:noFill/>
                </a:ln>
                <a:solidFill>
                  <a:prstClr val="black"/>
                </a:solidFill>
                <a:effectLst/>
                <a:uLnTx/>
                <a:uFillTx/>
                <a:latin typeface="Calibri" panose="020F0502020204030204"/>
                <a:ea typeface="+mn-ea"/>
                <a:cs typeface="+mn-cs"/>
              </a:rPr>
              <a:t>Survey Results (n</a:t>
            </a:r>
            <a:r>
              <a:rPr lang="en-US" sz="3500" dirty="0">
                <a:solidFill>
                  <a:prstClr val="black"/>
                </a:solidFill>
                <a:latin typeface="Calibri" panose="020F0502020204030204"/>
              </a:rPr>
              <a:t>=29)</a:t>
            </a:r>
            <a:endParaRPr kumimoji="0" lang="en-US" sz="35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A0821076-5D8B-7139-A31A-362D21234C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9846" y="1116737"/>
            <a:ext cx="4381500" cy="43815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558410C3-D9DC-1B53-0D2B-E540137E68A3}"/>
              </a:ext>
            </a:extLst>
          </p:cNvPr>
          <p:cNvPicPr>
            <a:picLocks noChangeAspect="1"/>
          </p:cNvPicPr>
          <p:nvPr/>
        </p:nvPicPr>
        <p:blipFill>
          <a:blip r:embed="rId4"/>
          <a:srcRect l="24685" t="34989" r="61771" b="54576"/>
          <a:stretch/>
        </p:blipFill>
        <p:spPr>
          <a:xfrm>
            <a:off x="8738962" y="2545316"/>
            <a:ext cx="2640455" cy="1356259"/>
          </a:xfrm>
          <a:prstGeom prst="rect">
            <a:avLst/>
          </a:prstGeom>
        </p:spPr>
      </p:pic>
    </p:spTree>
    <p:extLst>
      <p:ext uri="{BB962C8B-B14F-4D97-AF65-F5344CB8AC3E}">
        <p14:creationId xmlns:p14="http://schemas.microsoft.com/office/powerpoint/2010/main" val="2137247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DC893-C68D-9A29-AC7D-5ED88D2EBE14}"/>
              </a:ext>
            </a:extLst>
          </p:cNvPr>
          <p:cNvSpPr>
            <a:spLocks noGrp="1"/>
          </p:cNvSpPr>
          <p:nvPr>
            <p:ph type="title"/>
          </p:nvPr>
        </p:nvSpPr>
        <p:spPr>
          <a:xfrm>
            <a:off x="0" y="-62257"/>
            <a:ext cx="10515600" cy="1325563"/>
          </a:xfrm>
        </p:spPr>
        <p:txBody>
          <a:bodyPr>
            <a:normAutofit fontScale="90000"/>
          </a:bodyPr>
          <a:lstStyle/>
          <a:p>
            <a:r>
              <a:rPr lang="en-US" dirty="0"/>
              <a:t>Recommendation 1: </a:t>
            </a:r>
            <a:br>
              <a:rPr lang="en-US" dirty="0"/>
            </a:br>
            <a:r>
              <a:rPr lang="en-US" dirty="0"/>
              <a:t>Creation of Faculty Prioritization Committee (FPC)</a:t>
            </a:r>
          </a:p>
        </p:txBody>
      </p:sp>
      <p:sp>
        <p:nvSpPr>
          <p:cNvPr id="3" name="Content Placeholder 2">
            <a:extLst>
              <a:ext uri="{FF2B5EF4-FFF2-40B4-BE49-F238E27FC236}">
                <a16:creationId xmlns:a16="http://schemas.microsoft.com/office/drawing/2014/main" id="{1F21DADB-26B3-6670-189D-EAD5572C8DC5}"/>
              </a:ext>
            </a:extLst>
          </p:cNvPr>
          <p:cNvSpPr>
            <a:spLocks noGrp="1"/>
          </p:cNvSpPr>
          <p:nvPr>
            <p:ph idx="1"/>
          </p:nvPr>
        </p:nvSpPr>
        <p:spPr>
          <a:xfrm>
            <a:off x="630891" y="1214516"/>
            <a:ext cx="10930217" cy="5152557"/>
          </a:xfrm>
        </p:spPr>
        <p:txBody>
          <a:bodyPr vert="horz" lIns="91440" tIns="45720" rIns="91440" bIns="45720" rtlCol="0" anchor="t">
            <a:normAutofit lnSpcReduction="10000"/>
          </a:bodyPr>
          <a:lstStyle/>
          <a:p>
            <a:pPr marL="0" indent="0" fontAlgn="base">
              <a:buNone/>
            </a:pPr>
            <a:r>
              <a:rPr lang="en-US" sz="1800" b="0" i="0" dirty="0">
                <a:solidFill>
                  <a:srgbClr val="000000"/>
                </a:solidFill>
                <a:effectLst/>
                <a:highlight>
                  <a:srgbClr val="FFFFFF"/>
                </a:highlight>
                <a:latin typeface="Aptos" panose="020B0004020202020204" pitchFamily="34" charset="0"/>
              </a:rPr>
              <a:t>Subcommittee of the Academic Senate with the primary purpose to evaluate and prioritize requests for full-time faculty (tenure-track and long-term temporary) positions</a:t>
            </a:r>
          </a:p>
          <a:p>
            <a:pPr marL="0" indent="0" fontAlgn="base">
              <a:buNone/>
            </a:pPr>
            <a:r>
              <a:rPr lang="en-US" sz="1800" dirty="0">
                <a:solidFill>
                  <a:srgbClr val="000000"/>
                </a:solidFill>
                <a:highlight>
                  <a:srgbClr val="FFFFFF"/>
                </a:highlight>
                <a:latin typeface="Aptos" panose="020B0004020202020204" pitchFamily="34" charset="0"/>
              </a:rPr>
              <a:t>M</a:t>
            </a:r>
            <a:r>
              <a:rPr lang="en-US" sz="1800" b="0" i="0" dirty="0">
                <a:solidFill>
                  <a:srgbClr val="000000"/>
                </a:solidFill>
                <a:effectLst/>
                <a:highlight>
                  <a:srgbClr val="FFFFFF"/>
                </a:highlight>
                <a:latin typeface="Aptos" panose="020B0004020202020204" pitchFamily="34" charset="0"/>
              </a:rPr>
              <a:t>embership </a:t>
            </a:r>
          </a:p>
          <a:p>
            <a:pPr marL="1143000" fontAlgn="base"/>
            <a:r>
              <a:rPr lang="en-US" sz="1800" b="0" i="0" dirty="0">
                <a:solidFill>
                  <a:srgbClr val="000000"/>
                </a:solidFill>
                <a:effectLst/>
                <a:highlight>
                  <a:srgbClr val="FFFFFF"/>
                </a:highlight>
                <a:latin typeface="Aptos"/>
              </a:rPr>
              <a:t>Academic Senate President (non-voting Chair) </a:t>
            </a:r>
            <a:r>
              <a:rPr lang="en-US" sz="1800" b="1" i="0" u="sng" dirty="0">
                <a:solidFill>
                  <a:srgbClr val="FF0000"/>
                </a:solidFill>
                <a:effectLst/>
                <a:highlight>
                  <a:srgbClr val="FFFFFF"/>
                </a:highlight>
                <a:latin typeface="Aptos"/>
              </a:rPr>
              <a:t>(Admin Co-Chair (non-voting) – VP Admin Services/Director of Research (?)</a:t>
            </a:r>
          </a:p>
          <a:p>
            <a:pPr marL="1524000" indent="-228600" algn="l" fontAlgn="base">
              <a:spcBef>
                <a:spcPts val="500"/>
              </a:spcBef>
            </a:pPr>
            <a:r>
              <a:rPr lang="en-US" sz="1800" b="0" i="0" dirty="0">
                <a:solidFill>
                  <a:srgbClr val="000000"/>
                </a:solidFill>
                <a:effectLst/>
                <a:highlight>
                  <a:srgbClr val="FFFFFF"/>
                </a:highlight>
                <a:latin typeface="Aptos"/>
              </a:rPr>
              <a:t>Senior Senators for each Senate Division (15)*</a:t>
            </a:r>
          </a:p>
          <a:p>
            <a:pPr marL="1524000" fontAlgn="base">
              <a:spcBef>
                <a:spcPts val="500"/>
              </a:spcBef>
            </a:pPr>
            <a:r>
              <a:rPr lang="en-US" sz="1800" b="0" i="0" dirty="0">
                <a:solidFill>
                  <a:srgbClr val="000000"/>
                </a:solidFill>
                <a:effectLst/>
                <a:highlight>
                  <a:srgbClr val="FFFFFF"/>
                </a:highlight>
                <a:latin typeface="Aptos"/>
              </a:rPr>
              <a:t>Deans (5)</a:t>
            </a:r>
            <a:r>
              <a:rPr lang="en-US" sz="1800" dirty="0">
                <a:solidFill>
                  <a:srgbClr val="000000"/>
                </a:solidFill>
                <a:highlight>
                  <a:srgbClr val="FFFFFF"/>
                </a:highlight>
                <a:latin typeface="Aptos"/>
              </a:rPr>
              <a:t> - Appointed by President or designee</a:t>
            </a:r>
            <a:endParaRPr lang="en-US" sz="1800" b="0" i="0" dirty="0">
              <a:solidFill>
                <a:srgbClr val="000000"/>
              </a:solidFill>
              <a:effectLst/>
              <a:highlight>
                <a:srgbClr val="FFFFFF"/>
              </a:highlight>
              <a:latin typeface="Calibri" panose="020F0502020204030204" pitchFamily="34" charset="0"/>
            </a:endParaRPr>
          </a:p>
          <a:p>
            <a:pPr marL="1905000" indent="-228600" algn="l" fontAlgn="base">
              <a:spcBef>
                <a:spcPts val="500"/>
              </a:spcBef>
            </a:pPr>
            <a:r>
              <a:rPr lang="en-US" sz="1800" b="0" i="0" dirty="0">
                <a:solidFill>
                  <a:srgbClr val="000000"/>
                </a:solidFill>
                <a:effectLst/>
                <a:highlight>
                  <a:srgbClr val="FFFFFF"/>
                </a:highlight>
                <a:latin typeface="Aptos"/>
              </a:rPr>
              <a:t>Student Services (Counseling, Library, </a:t>
            </a:r>
            <a:r>
              <a:rPr lang="en-US" sz="1800" b="1" i="0" u="sng" dirty="0">
                <a:solidFill>
                  <a:srgbClr val="FF0000"/>
                </a:solidFill>
                <a:effectLst/>
                <a:highlight>
                  <a:srgbClr val="FFFFFF"/>
                </a:highlight>
                <a:latin typeface="Aptos"/>
              </a:rPr>
              <a:t>Psychologist and DSP&amp;S Faculty</a:t>
            </a:r>
            <a:r>
              <a:rPr lang="en-US" sz="1800" b="0" i="0" dirty="0">
                <a:solidFill>
                  <a:srgbClr val="000000"/>
                </a:solidFill>
                <a:effectLst/>
                <a:highlight>
                  <a:srgbClr val="FFFFFF"/>
                </a:highlight>
                <a:latin typeface="Aptos"/>
              </a:rPr>
              <a:t>) (1)</a:t>
            </a:r>
          </a:p>
          <a:p>
            <a:pPr marL="1676400" indent="0" algn="l" fontAlgn="base">
              <a:spcBef>
                <a:spcPts val="500"/>
              </a:spcBef>
              <a:buNone/>
            </a:pPr>
            <a:r>
              <a:rPr lang="en-US" sz="1800" b="0" i="0" dirty="0">
                <a:solidFill>
                  <a:srgbClr val="000000"/>
                </a:solidFill>
                <a:effectLst/>
                <a:highlight>
                  <a:srgbClr val="FFFFFF"/>
                </a:highlight>
                <a:latin typeface="Aptos"/>
              </a:rPr>
              <a:t>		 </a:t>
            </a:r>
          </a:p>
          <a:p>
            <a:pPr marL="1905000" indent="-228600" algn="l" fontAlgn="base">
              <a:spcBef>
                <a:spcPts val="500"/>
              </a:spcBef>
            </a:pPr>
            <a:r>
              <a:rPr lang="en-US" sz="1800" b="0" i="0" dirty="0">
                <a:solidFill>
                  <a:srgbClr val="000000"/>
                </a:solidFill>
                <a:effectLst/>
                <a:highlight>
                  <a:srgbClr val="FFFFFF"/>
                </a:highlight>
                <a:latin typeface="Aptos"/>
              </a:rPr>
              <a:t>Continuing Education (2), </a:t>
            </a:r>
          </a:p>
          <a:p>
            <a:pPr marL="2286000" indent="-228600" algn="l" fontAlgn="base">
              <a:spcBef>
                <a:spcPts val="500"/>
              </a:spcBef>
            </a:pPr>
            <a:r>
              <a:rPr lang="en-US" sz="1800" b="0" i="0" dirty="0">
                <a:solidFill>
                  <a:srgbClr val="000000"/>
                </a:solidFill>
                <a:effectLst/>
                <a:highlight>
                  <a:srgbClr val="FFFFFF"/>
                </a:highlight>
                <a:latin typeface="Aptos" panose="020B0004020202020204" pitchFamily="34" charset="0"/>
              </a:rPr>
              <a:t>1 from Instruction and</a:t>
            </a:r>
            <a:endParaRPr lang="en-US" sz="1800" b="0" i="0" dirty="0">
              <a:solidFill>
                <a:srgbClr val="000000"/>
              </a:solidFill>
              <a:effectLst/>
              <a:highlight>
                <a:srgbClr val="FFFFFF"/>
              </a:highlight>
              <a:latin typeface="Calibri" panose="020F0502020204030204" pitchFamily="34" charset="0"/>
            </a:endParaRPr>
          </a:p>
          <a:p>
            <a:pPr marL="2286000" indent="-228600" algn="l" fontAlgn="base">
              <a:spcBef>
                <a:spcPts val="500"/>
              </a:spcBef>
            </a:pPr>
            <a:r>
              <a:rPr lang="en-US" sz="1800" b="0" i="0" dirty="0">
                <a:solidFill>
                  <a:srgbClr val="000000"/>
                </a:solidFill>
                <a:effectLst/>
                <a:highlight>
                  <a:srgbClr val="FFFFFF"/>
                </a:highlight>
                <a:latin typeface="Aptos"/>
              </a:rPr>
              <a:t>1 from Student Services</a:t>
            </a:r>
          </a:p>
          <a:p>
            <a:pPr marL="1905000" indent="-228600" algn="l" fontAlgn="base">
              <a:spcBef>
                <a:spcPts val="500"/>
              </a:spcBef>
            </a:pPr>
            <a:r>
              <a:rPr lang="en-US" sz="1800" b="0" i="0" dirty="0">
                <a:solidFill>
                  <a:srgbClr val="000000"/>
                </a:solidFill>
                <a:effectLst/>
                <a:highlight>
                  <a:srgbClr val="FFFFFF"/>
                </a:highlight>
                <a:latin typeface="Aptos"/>
              </a:rPr>
              <a:t>Academic Affairs (2) </a:t>
            </a:r>
          </a:p>
          <a:p>
            <a:pPr marL="2286000" indent="-228600" algn="l" fontAlgn="base">
              <a:spcBef>
                <a:spcPts val="500"/>
              </a:spcBef>
            </a:pPr>
            <a:r>
              <a:rPr lang="en-US" sz="1800" b="0" i="0" dirty="0">
                <a:solidFill>
                  <a:srgbClr val="000000"/>
                </a:solidFill>
                <a:effectLst/>
                <a:highlight>
                  <a:srgbClr val="FFFFFF"/>
                </a:highlight>
                <a:latin typeface="Aptos"/>
              </a:rPr>
              <a:t>1 from either Humanities, Fine &amp; Performing Arts or SMHS, and </a:t>
            </a:r>
          </a:p>
          <a:p>
            <a:pPr marL="2286000" indent="-228600" algn="l" fontAlgn="base">
              <a:spcBef>
                <a:spcPts val="500"/>
              </a:spcBef>
            </a:pPr>
            <a:r>
              <a:rPr lang="en-US" sz="1800" b="0" i="0" dirty="0">
                <a:solidFill>
                  <a:srgbClr val="000000"/>
                </a:solidFill>
                <a:effectLst/>
                <a:highlight>
                  <a:srgbClr val="FFFFFF"/>
                </a:highlight>
                <a:latin typeface="Aptos" panose="020B0004020202020204" pitchFamily="34" charset="0"/>
              </a:rPr>
              <a:t>1 from either Business, Kinesiology or Human Services and Technology</a:t>
            </a:r>
          </a:p>
          <a:p>
            <a:pPr marL="822960" indent="0" algn="l" fontAlgn="base">
              <a:spcBef>
                <a:spcPts val="500"/>
              </a:spcBef>
              <a:buNone/>
            </a:pPr>
            <a:r>
              <a:rPr lang="en-US" sz="1800" b="0" i="0" dirty="0">
                <a:solidFill>
                  <a:srgbClr val="000000"/>
                </a:solidFill>
                <a:effectLst/>
                <a:highlight>
                  <a:srgbClr val="FFFFFF"/>
                </a:highlight>
                <a:latin typeface="Calibri" panose="020F0502020204030204" pitchFamily="34" charset="0"/>
              </a:rPr>
              <a:t>	Total Members: 21 (20 voting, 1 non-voting)</a:t>
            </a:r>
          </a:p>
          <a:p>
            <a:pPr marL="1143000" indent="-228600" algn="l" fontAlgn="base">
              <a:spcBef>
                <a:spcPts val="500"/>
              </a:spcBef>
            </a:pPr>
            <a:r>
              <a:rPr lang="en-US" sz="1800" b="0" i="0" dirty="0">
                <a:solidFill>
                  <a:srgbClr val="000000"/>
                </a:solidFill>
                <a:effectLst/>
                <a:highlight>
                  <a:srgbClr val="FFFFFF"/>
                </a:highlight>
                <a:latin typeface="Aptos" panose="020B0004020202020204" pitchFamily="34" charset="0"/>
              </a:rPr>
              <a:t>*If a Department Chair is serving as a Senior Senator AND submitting a faculty request, the Junior Senator will serve on FPC</a:t>
            </a:r>
            <a:endParaRPr lang="en-US" sz="1800" b="0" i="0" dirty="0">
              <a:solidFill>
                <a:srgbClr val="000000"/>
              </a:solidFill>
              <a:effectLst/>
              <a:highlight>
                <a:srgbClr val="FFFFFF"/>
              </a:highlight>
              <a:latin typeface="Calibri" panose="020F0502020204030204" pitchFamily="34" charset="0"/>
            </a:endParaRPr>
          </a:p>
          <a:p>
            <a:pPr marL="914400" indent="0" algn="l" fontAlgn="base">
              <a:spcBef>
                <a:spcPts val="500"/>
              </a:spcBef>
              <a:buNone/>
            </a:pPr>
            <a:endParaRPr lang="en-US" sz="1800" b="0" i="0" dirty="0">
              <a:solidFill>
                <a:srgbClr val="000000"/>
              </a:solidFill>
              <a:effectLst/>
              <a:highlight>
                <a:srgbClr val="FFFFFF"/>
              </a:highlight>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099006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BB55-A99A-FB9C-051E-4092A6610736}"/>
              </a:ext>
            </a:extLst>
          </p:cNvPr>
          <p:cNvSpPr>
            <a:spLocks noGrp="1"/>
          </p:cNvSpPr>
          <p:nvPr>
            <p:ph type="title"/>
          </p:nvPr>
        </p:nvSpPr>
        <p:spPr>
          <a:xfrm>
            <a:off x="838200" y="159027"/>
            <a:ext cx="10515600" cy="1621114"/>
          </a:xfrm>
        </p:spPr>
        <p:txBody>
          <a:bodyPr>
            <a:normAutofit fontScale="90000"/>
          </a:bodyPr>
          <a:lstStyle/>
          <a:p>
            <a:r>
              <a:rPr lang="en-US" dirty="0"/>
              <a:t>Recommendation 2:</a:t>
            </a:r>
            <a:br>
              <a:rPr lang="en-US" dirty="0"/>
            </a:br>
            <a:r>
              <a:rPr lang="en-US" dirty="0"/>
              <a:t>Presentation to Department Chairs of Division and Dean</a:t>
            </a:r>
          </a:p>
        </p:txBody>
      </p:sp>
      <p:sp>
        <p:nvSpPr>
          <p:cNvPr id="3" name="Content Placeholder 2">
            <a:extLst>
              <a:ext uri="{FF2B5EF4-FFF2-40B4-BE49-F238E27FC236}">
                <a16:creationId xmlns:a16="http://schemas.microsoft.com/office/drawing/2014/main" id="{3EBA602D-F51B-AF2E-125E-C508023FA2D6}"/>
              </a:ext>
            </a:extLst>
          </p:cNvPr>
          <p:cNvSpPr>
            <a:spLocks noGrp="1"/>
          </p:cNvSpPr>
          <p:nvPr>
            <p:ph idx="1"/>
          </p:nvPr>
        </p:nvSpPr>
        <p:spPr/>
        <p:txBody>
          <a:bodyPr/>
          <a:lstStyle/>
          <a:p>
            <a:pPr marL="514350" indent="-514350">
              <a:buAutoNum type="alphaUcPeriod"/>
            </a:pPr>
            <a:r>
              <a:rPr lang="en-US" b="0" i="0" dirty="0">
                <a:solidFill>
                  <a:srgbClr val="000000"/>
                </a:solidFill>
                <a:effectLst/>
                <a:highlight>
                  <a:srgbClr val="FFFFFF"/>
                </a:highlight>
                <a:latin typeface="Aptos" panose="020B0004020202020204" pitchFamily="34" charset="0"/>
              </a:rPr>
              <a:t>Department Chairs meet with Division Dean to discuss submitting a faculty request and review the request form. </a:t>
            </a:r>
          </a:p>
          <a:p>
            <a:pPr marL="0" indent="0">
              <a:buNone/>
            </a:pPr>
            <a:r>
              <a:rPr lang="en-US" b="0" i="0" dirty="0">
                <a:solidFill>
                  <a:srgbClr val="000000"/>
                </a:solidFill>
                <a:effectLst/>
                <a:highlight>
                  <a:srgbClr val="FFFFFF"/>
                </a:highlight>
                <a:latin typeface="Aptos" panose="020B0004020202020204" pitchFamily="34" charset="0"/>
              </a:rPr>
              <a:t>B. Faculty Requests will be shared presented at Division/Dept Chairs meeting for discussion and feedback. </a:t>
            </a:r>
          </a:p>
          <a:p>
            <a:pPr marL="0" indent="0">
              <a:buNone/>
            </a:pPr>
            <a:r>
              <a:rPr lang="en-US" dirty="0">
                <a:solidFill>
                  <a:srgbClr val="000000"/>
                </a:solidFill>
                <a:highlight>
                  <a:srgbClr val="FFFFFF"/>
                </a:highlight>
                <a:latin typeface="Aptos" panose="020B0004020202020204" pitchFamily="34" charset="0"/>
              </a:rPr>
              <a:t>C. </a:t>
            </a:r>
            <a:r>
              <a:rPr lang="en-US" b="0" i="0" dirty="0">
                <a:solidFill>
                  <a:srgbClr val="000000"/>
                </a:solidFill>
                <a:effectLst/>
                <a:highlight>
                  <a:srgbClr val="FFFFFF"/>
                </a:highlight>
                <a:latin typeface="Aptos" panose="020B0004020202020204" pitchFamily="34" charset="0"/>
              </a:rPr>
              <a:t>If there are multiple requests from a Division, Department Chairs and Dean will rank the requests  </a:t>
            </a:r>
          </a:p>
          <a:p>
            <a:pPr marL="457200" lvl="1" indent="0">
              <a:buNone/>
            </a:pPr>
            <a:r>
              <a:rPr lang="en-US" b="0" i="0" dirty="0">
                <a:solidFill>
                  <a:srgbClr val="000000"/>
                </a:solidFill>
                <a:effectLst/>
                <a:highlight>
                  <a:srgbClr val="FFFFFF"/>
                </a:highlight>
                <a:latin typeface="Aptos" panose="020B0004020202020204" pitchFamily="34" charset="0"/>
              </a:rPr>
              <a:t>That ranking will be shared with FPC as a </a:t>
            </a:r>
            <a:r>
              <a:rPr lang="en-US" dirty="0">
                <a:solidFill>
                  <a:srgbClr val="000000"/>
                </a:solidFill>
                <a:highlight>
                  <a:srgbClr val="FFFFFF"/>
                </a:highlight>
                <a:latin typeface="Aptos" panose="020B0004020202020204" pitchFamily="34" charset="0"/>
              </a:rPr>
              <a:t>metric in the final ranking event. </a:t>
            </a:r>
            <a:r>
              <a:rPr lang="en-US" b="0" i="0" dirty="0">
                <a:solidFill>
                  <a:srgbClr val="000000"/>
                </a:solidFill>
                <a:effectLst/>
                <a:highlight>
                  <a:srgbClr val="FFFFFF"/>
                </a:highlight>
                <a:latin typeface="Aptos" panose="020B0004020202020204" pitchFamily="34" charset="0"/>
              </a:rPr>
              <a:t> </a:t>
            </a:r>
            <a:endParaRPr lang="en-US" dirty="0"/>
          </a:p>
        </p:txBody>
      </p:sp>
    </p:spTree>
    <p:extLst>
      <p:ext uri="{BB962C8B-B14F-4D97-AF65-F5344CB8AC3E}">
        <p14:creationId xmlns:p14="http://schemas.microsoft.com/office/powerpoint/2010/main" val="2441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BB55-A99A-FB9C-051E-4092A6610736}"/>
              </a:ext>
            </a:extLst>
          </p:cNvPr>
          <p:cNvSpPr>
            <a:spLocks noGrp="1"/>
          </p:cNvSpPr>
          <p:nvPr>
            <p:ph type="title"/>
          </p:nvPr>
        </p:nvSpPr>
        <p:spPr>
          <a:xfrm>
            <a:off x="838200" y="159027"/>
            <a:ext cx="10515600" cy="1621114"/>
          </a:xfrm>
        </p:spPr>
        <p:txBody>
          <a:bodyPr>
            <a:normAutofit/>
          </a:bodyPr>
          <a:lstStyle/>
          <a:p>
            <a:r>
              <a:rPr lang="en-US" dirty="0"/>
              <a:t>Recommendation 3:</a:t>
            </a:r>
            <a:br>
              <a:rPr lang="en-US" dirty="0"/>
            </a:br>
            <a:r>
              <a:rPr lang="en-US" dirty="0"/>
              <a:t>Replacement Requests </a:t>
            </a:r>
          </a:p>
        </p:txBody>
      </p:sp>
      <p:sp>
        <p:nvSpPr>
          <p:cNvPr id="3" name="Content Placeholder 2">
            <a:extLst>
              <a:ext uri="{FF2B5EF4-FFF2-40B4-BE49-F238E27FC236}">
                <a16:creationId xmlns:a16="http://schemas.microsoft.com/office/drawing/2014/main" id="{3EBA602D-F51B-AF2E-125E-C508023FA2D6}"/>
              </a:ext>
            </a:extLst>
          </p:cNvPr>
          <p:cNvSpPr>
            <a:spLocks noGrp="1"/>
          </p:cNvSpPr>
          <p:nvPr>
            <p:ph idx="1"/>
          </p:nvPr>
        </p:nvSpPr>
        <p:spPr>
          <a:xfrm>
            <a:off x="838200" y="1803214"/>
            <a:ext cx="8834718" cy="4373749"/>
          </a:xfrm>
        </p:spPr>
        <p:txBody>
          <a:bodyPr vert="horz" lIns="91440" tIns="45720" rIns="91440" bIns="45720" rtlCol="0" anchor="t">
            <a:normAutofit/>
          </a:bodyPr>
          <a:lstStyle/>
          <a:p>
            <a:pPr marL="0" marR="0" indent="0">
              <a:lnSpc>
                <a:spcPct val="115000"/>
              </a:lnSpc>
              <a:spcBef>
                <a:spcPts val="0"/>
              </a:spcBef>
              <a:spcAft>
                <a:spcPts val="800"/>
              </a:spcAft>
              <a:buNone/>
            </a:pPr>
            <a:r>
              <a:rPr lang="en-US" sz="1800" kern="100" dirty="0">
                <a:effectLst/>
                <a:latin typeface="Aptos"/>
                <a:ea typeface="Aptos" panose="020B0004020202020204" pitchFamily="34" charset="0"/>
                <a:cs typeface="Times New Roman"/>
              </a:rPr>
              <a:t>Replacement requests due to tenure track attrition (e.g., resignation, retirement, or any departure of the current full-time faculty member) are given first priority and will be filled unless compelling and/or extenuating circumstances are provided by College President. </a:t>
            </a:r>
          </a:p>
          <a:p>
            <a:pPr marL="628650" indent="-171450">
              <a:lnSpc>
                <a:spcPct val="115000"/>
              </a:lnSpc>
              <a:spcBef>
                <a:spcPts val="0"/>
              </a:spcBef>
              <a:spcAft>
                <a:spcPts val="800"/>
              </a:spcAft>
            </a:pPr>
            <a:r>
              <a:rPr lang="en-US" sz="1600" b="0" i="0" dirty="0">
                <a:solidFill>
                  <a:srgbClr val="000000"/>
                </a:solidFill>
                <a:effectLst/>
                <a:latin typeface="Segoe UI" panose="020B0502040204020203" pitchFamily="34" charset="0"/>
              </a:rPr>
              <a:t>The replacement may be set aside, temporarily or permanently, the reasons for the President's decision will be provided to the FPC, in writing, and based on clear and substantive rationale which puts the explanation for the decision in an accurate, appropriate, and relevant context.</a:t>
            </a:r>
          </a:p>
          <a:p>
            <a:pPr marL="457200" indent="0">
              <a:lnSpc>
                <a:spcPct val="115000"/>
              </a:lnSpc>
              <a:spcBef>
                <a:spcPts val="0"/>
              </a:spcBef>
              <a:spcAft>
                <a:spcPts val="800"/>
              </a:spcAft>
              <a:buNone/>
            </a:pPr>
            <a:r>
              <a:rPr lang="en-US" sz="1800" kern="100" dirty="0">
                <a:effectLst/>
                <a:latin typeface="Aptos"/>
                <a:ea typeface="Aptos" panose="020B0004020202020204" pitchFamily="34" charset="0"/>
                <a:cs typeface="Times New Roman"/>
              </a:rPr>
              <a:t>FPC can support or oppose the </a:t>
            </a:r>
            <a:r>
              <a:rPr lang="en-US" sz="1800" kern="100" dirty="0">
                <a:latin typeface="Aptos"/>
                <a:ea typeface="Aptos" panose="020B0004020202020204" pitchFamily="34" charset="0"/>
                <a:cs typeface="Times New Roman"/>
              </a:rPr>
              <a:t>President's recommendation. Ultimately, President's decision.</a:t>
            </a:r>
          </a:p>
          <a:p>
            <a:pPr marL="685800">
              <a:lnSpc>
                <a:spcPct val="114999"/>
              </a:lnSpc>
              <a:spcBef>
                <a:spcPts val="0"/>
              </a:spcBef>
              <a:spcAft>
                <a:spcPts val="800"/>
              </a:spcAft>
            </a:pPr>
            <a:r>
              <a:rPr lang="en-US" sz="1800" kern="100" dirty="0">
                <a:latin typeface="Aptos"/>
                <a:ea typeface="Aptos" panose="020B0004020202020204" pitchFamily="34" charset="0"/>
                <a:cs typeface="Times New Roman"/>
              </a:rPr>
              <a:t>Special Process for next 2 -3 cycles to address vacancies not replaced since before Covid (2019)</a:t>
            </a:r>
            <a:endParaRPr lang="en-US" dirty="0"/>
          </a:p>
          <a:p>
            <a:pPr marL="1143000" lvl="1">
              <a:lnSpc>
                <a:spcPct val="115000"/>
              </a:lnSpc>
              <a:spcBef>
                <a:spcPts val="0"/>
              </a:spcBef>
              <a:spcAft>
                <a:spcPts val="800"/>
              </a:spcAft>
            </a:pPr>
            <a:r>
              <a:rPr lang="en-US" sz="1800" kern="100" dirty="0">
                <a:latin typeface="Aptos"/>
                <a:ea typeface="Aptos" panose="020B0004020202020204" pitchFamily="34" charset="0"/>
                <a:cs typeface="Times New Roman"/>
              </a:rPr>
              <a:t>Ranking of Replacement Requests separate from Growth Requests</a:t>
            </a:r>
          </a:p>
          <a:p>
            <a:pPr marL="0" indent="0">
              <a:buNone/>
            </a:pPr>
            <a:endParaRPr lang="en-US" dirty="0"/>
          </a:p>
        </p:txBody>
      </p:sp>
    </p:spTree>
    <p:extLst>
      <p:ext uri="{BB962C8B-B14F-4D97-AF65-F5344CB8AC3E}">
        <p14:creationId xmlns:p14="http://schemas.microsoft.com/office/powerpoint/2010/main" val="3335988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BB55-A99A-FB9C-051E-4092A6610736}"/>
              </a:ext>
            </a:extLst>
          </p:cNvPr>
          <p:cNvSpPr>
            <a:spLocks noGrp="1"/>
          </p:cNvSpPr>
          <p:nvPr>
            <p:ph type="title"/>
          </p:nvPr>
        </p:nvSpPr>
        <p:spPr>
          <a:xfrm>
            <a:off x="838200" y="159027"/>
            <a:ext cx="10515600" cy="1621114"/>
          </a:xfrm>
        </p:spPr>
        <p:txBody>
          <a:bodyPr>
            <a:normAutofit fontScale="90000"/>
          </a:bodyPr>
          <a:lstStyle/>
          <a:p>
            <a:r>
              <a:rPr lang="en-US" sz="4000" dirty="0"/>
              <a:t>Recommendation 4:</a:t>
            </a:r>
            <a:br>
              <a:rPr lang="en-US" sz="3600" dirty="0"/>
            </a:br>
            <a:r>
              <a:rPr lang="en-US" sz="3600" dirty="0"/>
              <a:t>Create Ranking Rubrics (Quantitative and Qualitative metrics) for Final Ranking Event</a:t>
            </a:r>
          </a:p>
        </p:txBody>
      </p:sp>
      <p:sp>
        <p:nvSpPr>
          <p:cNvPr id="3" name="Content Placeholder 2">
            <a:extLst>
              <a:ext uri="{FF2B5EF4-FFF2-40B4-BE49-F238E27FC236}">
                <a16:creationId xmlns:a16="http://schemas.microsoft.com/office/drawing/2014/main" id="{3EBA602D-F51B-AF2E-125E-C508023FA2D6}"/>
              </a:ext>
            </a:extLst>
          </p:cNvPr>
          <p:cNvSpPr>
            <a:spLocks noGrp="1"/>
          </p:cNvSpPr>
          <p:nvPr>
            <p:ph idx="1"/>
          </p:nvPr>
        </p:nvSpPr>
        <p:spPr/>
        <p:txBody>
          <a:bodyPr/>
          <a:lstStyle/>
          <a:p>
            <a:pPr marL="0" indent="0">
              <a:buNone/>
            </a:pPr>
            <a:r>
              <a:rPr lang="en-US" dirty="0"/>
              <a:t>Faculty Prioritization Committee will create and/or review Ranking Rubrics each year for edits/updates</a:t>
            </a:r>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18A5098B-F7A8-7F4D-CAC7-612766E2051A}"/>
              </a:ext>
            </a:extLst>
          </p:cNvPr>
          <p:cNvSpPr txBox="1"/>
          <p:nvPr/>
        </p:nvSpPr>
        <p:spPr>
          <a:xfrm>
            <a:off x="838200" y="3895347"/>
            <a:ext cx="10283688" cy="3200876"/>
          </a:xfrm>
          <a:prstGeom prst="rect">
            <a:avLst/>
          </a:prstGeom>
          <a:noFill/>
        </p:spPr>
        <p:txBody>
          <a:bodyPr wrap="square">
            <a:spAutoFit/>
          </a:bodyPr>
          <a:lstStyle/>
          <a:p>
            <a:r>
              <a:rPr lang="en-US" sz="3400" dirty="0"/>
              <a:t>Recommendation 5:</a:t>
            </a:r>
          </a:p>
          <a:p>
            <a:r>
              <a:rPr lang="en-US" sz="2400" dirty="0"/>
              <a:t>Final Ranking Event in-person (9am – 4pm) </a:t>
            </a:r>
          </a:p>
          <a:p>
            <a:r>
              <a:rPr lang="en-US" sz="2400" dirty="0"/>
              <a:t>FPC members come with completed ranking </a:t>
            </a:r>
            <a:r>
              <a:rPr lang="en-US" sz="2400" b="1" u="sng" dirty="0">
                <a:solidFill>
                  <a:srgbClr val="FF0000"/>
                </a:solidFill>
              </a:rPr>
              <a:t>(submitted prior to meeting)</a:t>
            </a:r>
          </a:p>
          <a:p>
            <a:r>
              <a:rPr lang="en-US" sz="2400" b="1" u="sng" dirty="0">
                <a:solidFill>
                  <a:srgbClr val="FF0000"/>
                </a:solidFill>
              </a:rPr>
              <a:t>Pre-Meeting 9-11am (Deans and Faculty Rank Separately)</a:t>
            </a:r>
          </a:p>
          <a:p>
            <a:r>
              <a:rPr lang="en-US" sz="2400" b="1" u="sng" dirty="0">
                <a:solidFill>
                  <a:srgbClr val="FF0000"/>
                </a:solidFill>
              </a:rPr>
              <a:t>Final Ranking Noon – 4pm (All)</a:t>
            </a:r>
          </a:p>
          <a:p>
            <a:r>
              <a:rPr lang="en-US" sz="2400" dirty="0"/>
              <a:t>Department Chairs invited to answer questions and/or address items included in request </a:t>
            </a:r>
          </a:p>
          <a:p>
            <a:endParaRPr lang="en-US" sz="2400" u="sng" dirty="0">
              <a:solidFill>
                <a:srgbClr val="FF0000"/>
              </a:solidFill>
            </a:endParaRPr>
          </a:p>
        </p:txBody>
      </p:sp>
    </p:spTree>
    <p:extLst>
      <p:ext uri="{BB962C8B-B14F-4D97-AF65-F5344CB8AC3E}">
        <p14:creationId xmlns:p14="http://schemas.microsoft.com/office/powerpoint/2010/main" val="745115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BB55-A99A-FB9C-051E-4092A6610736}"/>
              </a:ext>
            </a:extLst>
          </p:cNvPr>
          <p:cNvSpPr>
            <a:spLocks noGrp="1"/>
          </p:cNvSpPr>
          <p:nvPr>
            <p:ph type="title"/>
          </p:nvPr>
        </p:nvSpPr>
        <p:spPr>
          <a:xfrm>
            <a:off x="838200" y="159027"/>
            <a:ext cx="10515600" cy="1621114"/>
          </a:xfrm>
        </p:spPr>
        <p:txBody>
          <a:bodyPr>
            <a:normAutofit/>
          </a:bodyPr>
          <a:lstStyle/>
          <a:p>
            <a:r>
              <a:rPr lang="en-US" sz="3600" dirty="0"/>
              <a:t>Final Recommendations for 2024 Faculty Prioritization</a:t>
            </a:r>
          </a:p>
        </p:txBody>
      </p:sp>
      <p:sp>
        <p:nvSpPr>
          <p:cNvPr id="7" name="TextBox 6">
            <a:extLst>
              <a:ext uri="{FF2B5EF4-FFF2-40B4-BE49-F238E27FC236}">
                <a16:creationId xmlns:a16="http://schemas.microsoft.com/office/drawing/2014/main" id="{2E1E6C07-0664-6B60-3FC8-0B90CB185F45}"/>
              </a:ext>
            </a:extLst>
          </p:cNvPr>
          <p:cNvSpPr txBox="1"/>
          <p:nvPr/>
        </p:nvSpPr>
        <p:spPr>
          <a:xfrm>
            <a:off x="800100" y="1501259"/>
            <a:ext cx="10591800" cy="3970318"/>
          </a:xfrm>
          <a:prstGeom prst="rect">
            <a:avLst/>
          </a:prstGeom>
          <a:noFill/>
        </p:spPr>
        <p:txBody>
          <a:bodyPr wrap="square">
            <a:spAutoFit/>
          </a:bodyPr>
          <a:lstStyle/>
          <a:p>
            <a:r>
              <a:rPr lang="en-US" dirty="0"/>
              <a:t>Incorporate the following recommendations into 2024 process</a:t>
            </a:r>
          </a:p>
          <a:p>
            <a:pPr marL="285750" indent="-285750">
              <a:buFont typeface="Arial" panose="020B0604020202020204" pitchFamily="34" charset="0"/>
              <a:buChar char="•"/>
            </a:pPr>
            <a:r>
              <a:rPr lang="en-US" dirty="0"/>
              <a:t>Creation of Faculty Prioritization Committee (FPC)</a:t>
            </a:r>
          </a:p>
          <a:p>
            <a:pPr marL="285750" indent="-285750">
              <a:buFont typeface="Arial" panose="020B0604020202020204" pitchFamily="34" charset="0"/>
              <a:buChar char="•"/>
            </a:pPr>
            <a:r>
              <a:rPr lang="en-US" dirty="0"/>
              <a:t>Replacement Requests given first priority and will be filled unless compelling and/or extenuating circumstances are provided by College President. Replacement request will not be included in final ranking.</a:t>
            </a:r>
          </a:p>
          <a:p>
            <a:pPr marL="285750" indent="-285750">
              <a:buFont typeface="Arial" panose="020B0604020202020204" pitchFamily="34" charset="0"/>
              <a:buChar char="•"/>
            </a:pPr>
            <a:r>
              <a:rPr lang="en-US" dirty="0"/>
              <a:t>Create Ranking Rubrics (interested in working on this? Let me know!)</a:t>
            </a:r>
          </a:p>
          <a:p>
            <a:pPr marL="285750" indent="-285750">
              <a:buFont typeface="Arial" panose="020B0604020202020204" pitchFamily="34" charset="0"/>
              <a:buChar char="•"/>
            </a:pPr>
            <a:r>
              <a:rPr lang="en-US" dirty="0"/>
              <a:t>Ranking Event In-person, no presentation but Dept Chair invited to attend via Zoom to </a:t>
            </a:r>
            <a:r>
              <a:rPr lang="en-US" sz="1800" dirty="0"/>
              <a:t>answer questions and/or address items included in requests</a:t>
            </a:r>
          </a:p>
          <a:p>
            <a:pPr marL="742950" lvl="1" indent="-285750">
              <a:buFont typeface="Arial" panose="020B0604020202020204" pitchFamily="34" charset="0"/>
              <a:buChar char="•"/>
            </a:pPr>
            <a:r>
              <a:rPr lang="en-US" dirty="0"/>
              <a:t>Dean and Faculty meet separately and create Final Rankings</a:t>
            </a:r>
          </a:p>
          <a:p>
            <a:pPr marL="742950" lvl="1" indent="-285750">
              <a:buFont typeface="Arial" panose="020B0604020202020204" pitchFamily="34" charset="0"/>
              <a:buChar char="•"/>
            </a:pPr>
            <a:r>
              <a:rPr lang="en-US" dirty="0"/>
              <a:t>Meet together to discuss and establish the Finalized List of Prioritized Faculty Hiring for 2024.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342900" indent="-342900">
              <a:buAutoNum type="arabicPeriod"/>
            </a:pPr>
            <a:endParaRPr lang="en-US" dirty="0"/>
          </a:p>
        </p:txBody>
      </p:sp>
    </p:spTree>
    <p:extLst>
      <p:ext uri="{BB962C8B-B14F-4D97-AF65-F5344CB8AC3E}">
        <p14:creationId xmlns:p14="http://schemas.microsoft.com/office/powerpoint/2010/main" val="394017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CDCF5-0F6F-08F0-FB88-F2896B13BB5E}"/>
              </a:ext>
            </a:extLst>
          </p:cNvPr>
          <p:cNvSpPr>
            <a:spLocks noGrp="1"/>
          </p:cNvSpPr>
          <p:nvPr>
            <p:ph type="title"/>
          </p:nvPr>
        </p:nvSpPr>
        <p:spPr>
          <a:xfrm>
            <a:off x="1017104" y="62740"/>
            <a:ext cx="10515600" cy="1325563"/>
          </a:xfrm>
        </p:spPr>
        <p:txBody>
          <a:bodyPr/>
          <a:lstStyle/>
          <a:p>
            <a:r>
              <a:rPr lang="en-US" dirty="0"/>
              <a:t>Tentative Timeline</a:t>
            </a:r>
          </a:p>
        </p:txBody>
      </p:sp>
      <p:sp>
        <p:nvSpPr>
          <p:cNvPr id="3" name="Content Placeholder 2">
            <a:extLst>
              <a:ext uri="{FF2B5EF4-FFF2-40B4-BE49-F238E27FC236}">
                <a16:creationId xmlns:a16="http://schemas.microsoft.com/office/drawing/2014/main" id="{6736D83B-2269-428F-833C-2BBABEAAEF78}"/>
              </a:ext>
            </a:extLst>
          </p:cNvPr>
          <p:cNvSpPr>
            <a:spLocks noGrp="1"/>
          </p:cNvSpPr>
          <p:nvPr>
            <p:ph idx="1"/>
          </p:nvPr>
        </p:nvSpPr>
        <p:spPr>
          <a:xfrm>
            <a:off x="838200" y="1015585"/>
            <a:ext cx="10515600" cy="4351338"/>
          </a:xfrm>
        </p:spPr>
        <p:txBody>
          <a:bodyPr>
            <a:noAutofit/>
          </a:bodyPr>
          <a:lstStyle/>
          <a:p>
            <a:r>
              <a:rPr lang="en-US" sz="2400" b="1" i="0" dirty="0">
                <a:solidFill>
                  <a:srgbClr val="2D3B45"/>
                </a:solidFill>
                <a:effectLst/>
                <a:highlight>
                  <a:srgbClr val="FFFFFF"/>
                </a:highlight>
              </a:rPr>
              <a:t>Hiring Request Form (Replacement and Growth) available September </a:t>
            </a:r>
            <a:r>
              <a:rPr lang="en-US" sz="2400" b="1" dirty="0">
                <a:solidFill>
                  <a:srgbClr val="2D3B45"/>
                </a:solidFill>
                <a:highlight>
                  <a:srgbClr val="FFFFFF"/>
                </a:highlight>
              </a:rPr>
              <a:t>13</a:t>
            </a:r>
            <a:r>
              <a:rPr lang="en-US" sz="2400" b="1" i="0" dirty="0">
                <a:solidFill>
                  <a:srgbClr val="2D3B45"/>
                </a:solidFill>
                <a:effectLst/>
                <a:highlight>
                  <a:srgbClr val="FFFFFF"/>
                </a:highlight>
              </a:rPr>
              <a:t> </a:t>
            </a:r>
          </a:p>
          <a:p>
            <a:pPr>
              <a:buFont typeface="Arial" panose="020B0604020202020204" pitchFamily="34" charset="0"/>
              <a:buChar char="•"/>
            </a:pPr>
            <a:r>
              <a:rPr lang="en-US" sz="2400" b="1" i="0" dirty="0">
                <a:solidFill>
                  <a:srgbClr val="2D3B45"/>
                </a:solidFill>
                <a:effectLst/>
                <a:highlight>
                  <a:srgbClr val="FFFFFF"/>
                </a:highlight>
              </a:rPr>
              <a:t>Training on Wednesday, September 18 4:30pm (via Zoom)</a:t>
            </a:r>
          </a:p>
          <a:p>
            <a:pPr>
              <a:buFont typeface="Arial" panose="020B0604020202020204" pitchFamily="34" charset="0"/>
              <a:buChar char="•"/>
            </a:pPr>
            <a:r>
              <a:rPr lang="en-US" sz="2400" b="1" i="0" dirty="0">
                <a:solidFill>
                  <a:srgbClr val="2D3B45"/>
                </a:solidFill>
                <a:effectLst/>
                <a:highlight>
                  <a:srgbClr val="FFFFFF"/>
                </a:highlight>
              </a:rPr>
              <a:t>Full-Time Faculty Hiring Request Form Due: </a:t>
            </a:r>
            <a:r>
              <a:rPr lang="en-US" sz="2400" b="0" i="0" dirty="0">
                <a:solidFill>
                  <a:srgbClr val="2D3B45"/>
                </a:solidFill>
                <a:effectLst/>
                <a:highlight>
                  <a:srgbClr val="FFFFFF"/>
                </a:highlight>
              </a:rPr>
              <a:t>Friday October 11 by 11:59 PM</a:t>
            </a:r>
          </a:p>
          <a:p>
            <a:pPr>
              <a:buFont typeface="Arial" panose="020B0604020202020204" pitchFamily="34" charset="0"/>
              <a:buChar char="•"/>
            </a:pPr>
            <a:r>
              <a:rPr lang="en-US" sz="2400" b="1" i="0" dirty="0">
                <a:solidFill>
                  <a:srgbClr val="2D3B45"/>
                </a:solidFill>
                <a:effectLst/>
                <a:highlight>
                  <a:srgbClr val="FFFFFF"/>
                </a:highlight>
              </a:rPr>
              <a:t>FPC Review and Rank Requests: </a:t>
            </a:r>
            <a:r>
              <a:rPr lang="en-US" sz="2400" i="0" dirty="0">
                <a:solidFill>
                  <a:srgbClr val="2D3B45"/>
                </a:solidFill>
                <a:effectLst/>
                <a:highlight>
                  <a:srgbClr val="FFFFFF"/>
                </a:highlight>
              </a:rPr>
              <a:t>October 12 – October </a:t>
            </a:r>
            <a:r>
              <a:rPr lang="en-US" sz="2400" dirty="0">
                <a:solidFill>
                  <a:srgbClr val="2D3B45"/>
                </a:solidFill>
                <a:highlight>
                  <a:srgbClr val="FFFFFF"/>
                </a:highlight>
              </a:rPr>
              <a:t>24</a:t>
            </a:r>
            <a:endParaRPr lang="en-US" sz="2400" i="0" dirty="0">
              <a:solidFill>
                <a:srgbClr val="2D3B45"/>
              </a:solidFill>
              <a:effectLst/>
              <a:highlight>
                <a:srgbClr val="FFFFFF"/>
              </a:highlight>
            </a:endParaRPr>
          </a:p>
          <a:p>
            <a:pPr>
              <a:buFont typeface="Arial" panose="020B0604020202020204" pitchFamily="34" charset="0"/>
              <a:buChar char="•"/>
            </a:pPr>
            <a:r>
              <a:rPr lang="en-US" sz="2400" b="1" i="0" dirty="0">
                <a:solidFill>
                  <a:srgbClr val="2D3B45"/>
                </a:solidFill>
                <a:effectLst/>
                <a:highlight>
                  <a:srgbClr val="FFFFFF"/>
                </a:highlight>
              </a:rPr>
              <a:t>Final Ranking Meeting</a:t>
            </a:r>
            <a:r>
              <a:rPr lang="en-US" sz="2400" b="0" i="0" dirty="0">
                <a:solidFill>
                  <a:srgbClr val="2D3B45"/>
                </a:solidFill>
                <a:effectLst/>
                <a:highlight>
                  <a:srgbClr val="FFFFFF"/>
                </a:highlight>
              </a:rPr>
              <a:t>: Friday October </a:t>
            </a:r>
            <a:r>
              <a:rPr lang="en-US" sz="2400" dirty="0">
                <a:solidFill>
                  <a:srgbClr val="2D3B45"/>
                </a:solidFill>
                <a:highlight>
                  <a:srgbClr val="FFFFFF"/>
                </a:highlight>
              </a:rPr>
              <a:t>25</a:t>
            </a:r>
            <a:r>
              <a:rPr lang="en-US" sz="2400" b="0" i="0" dirty="0">
                <a:solidFill>
                  <a:srgbClr val="2D3B45"/>
                </a:solidFill>
                <a:effectLst/>
                <a:highlight>
                  <a:srgbClr val="FFFFFF"/>
                </a:highlight>
              </a:rPr>
              <a:t> - 9 AM to 4 PM </a:t>
            </a:r>
          </a:p>
          <a:p>
            <a:pPr>
              <a:buFont typeface="Arial" panose="020B0604020202020204" pitchFamily="34" charset="0"/>
              <a:buChar char="•"/>
            </a:pPr>
            <a:r>
              <a:rPr lang="en-US" sz="2400" b="1" i="0" dirty="0">
                <a:solidFill>
                  <a:srgbClr val="2D3B45"/>
                </a:solidFill>
                <a:effectLst/>
                <a:highlight>
                  <a:srgbClr val="FFFFFF"/>
                </a:highlight>
              </a:rPr>
              <a:t>Affirmation of Final Rankings by the SAC Academic Senate: November 8</a:t>
            </a:r>
            <a:br>
              <a:rPr lang="en-US" sz="2400" b="1" i="0" dirty="0">
                <a:solidFill>
                  <a:srgbClr val="2D3B45"/>
                </a:solidFill>
                <a:effectLst/>
                <a:highlight>
                  <a:srgbClr val="FFFFFF"/>
                </a:highlight>
              </a:rPr>
            </a:br>
            <a:r>
              <a:rPr lang="en-US" sz="2400" b="1" i="0" dirty="0">
                <a:solidFill>
                  <a:srgbClr val="2D3B45"/>
                </a:solidFill>
                <a:effectLst/>
                <a:highlight>
                  <a:srgbClr val="FFFFFF"/>
                </a:highlight>
              </a:rPr>
              <a:t>or Special Meeting (October 29 via zoom)</a:t>
            </a:r>
          </a:p>
          <a:p>
            <a:pPr>
              <a:buFont typeface="Arial" panose="020B0604020202020204" pitchFamily="34" charset="0"/>
              <a:buChar char="•"/>
            </a:pPr>
            <a:endParaRPr lang="en-US" sz="2400" b="1" dirty="0">
              <a:solidFill>
                <a:srgbClr val="2D3B45"/>
              </a:solidFill>
              <a:highlight>
                <a:srgbClr val="FFFFFF"/>
              </a:highlight>
            </a:endParaRPr>
          </a:p>
          <a:p>
            <a:pPr marL="0" indent="0">
              <a:buNone/>
            </a:pPr>
            <a:r>
              <a:rPr lang="en-US" sz="2400" b="1" dirty="0"/>
              <a:t>Special Meetings </a:t>
            </a:r>
          </a:p>
          <a:p>
            <a:pPr marL="0" indent="0">
              <a:buNone/>
            </a:pPr>
            <a:r>
              <a:rPr lang="en-US" sz="2400" dirty="0"/>
              <a:t>The President may call special meetings if in their judgment such special meetings are warranted. Special meetings shall be called by the President upon a </a:t>
            </a:r>
            <a:r>
              <a:rPr lang="en-US" sz="2400" dirty="0">
                <a:highlight>
                  <a:srgbClr val="FFFF00"/>
                </a:highlight>
              </a:rPr>
              <a:t>written request submitted to the President by twenty-five (25%) of the faculty or by ten percent (10%) of the members of the Senate.  </a:t>
            </a:r>
            <a:r>
              <a:rPr lang="en-US" sz="2400" dirty="0"/>
              <a:t>(3.4 members of Senate)</a:t>
            </a:r>
          </a:p>
        </p:txBody>
      </p:sp>
    </p:spTree>
    <p:extLst>
      <p:ext uri="{BB962C8B-B14F-4D97-AF65-F5344CB8AC3E}">
        <p14:creationId xmlns:p14="http://schemas.microsoft.com/office/powerpoint/2010/main" val="24168345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ENTIMETER_SERIES_ID_KEY" val="alto3mssisnw7e43zor9e88gejnk7j4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HNYXMCCMVK3K-464-1000</_dlc_DocId>
    <_dlc_DocIdUrl xmlns="431189f8-a51b-453f-9f0c-3a0b3b65b12f">
      <Url>https://www.sac.edu/President/AcademicSenate/_layouts/15/DocIdRedir.aspx?ID=HNYXMCCMVK3K-464-1000</Url>
      <Description>HNYXMCCMVK3K-464-1000</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E717719-4881-4364-A045-B0403FD21EA0}">
  <ds:schemaRefs>
    <ds:schemaRef ds:uri="http://www.w3.org/XML/1998/namespace"/>
    <ds:schemaRef ds:uri="12292255-f18b-4d92-9e60-ebc7b63bbd6b"/>
    <ds:schemaRef ds:uri="1acb9adc-ec33-475f-8130-c1c307b91901"/>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73F5F832-BA82-4E77-A005-28C8B2866387}">
  <ds:schemaRefs>
    <ds:schemaRef ds:uri="http://schemas.microsoft.com/sharepoint/v3/contenttype/forms"/>
  </ds:schemaRefs>
</ds:datastoreItem>
</file>

<file path=customXml/itemProps3.xml><?xml version="1.0" encoding="utf-8"?>
<ds:datastoreItem xmlns:ds="http://schemas.openxmlformats.org/officeDocument/2006/customXml" ds:itemID="{309784FF-68BE-4B21-8558-7CB18E1A7FAB}"/>
</file>

<file path=customXml/itemProps4.xml><?xml version="1.0" encoding="utf-8"?>
<ds:datastoreItem xmlns:ds="http://schemas.openxmlformats.org/officeDocument/2006/customXml" ds:itemID="{5D860EE7-11E5-45F9-974C-BA73F5A683AF}"/>
</file>

<file path=docProps/app.xml><?xml version="1.0" encoding="utf-8"?>
<Properties xmlns="http://schemas.openxmlformats.org/officeDocument/2006/extended-properties" xmlns:vt="http://schemas.openxmlformats.org/officeDocument/2006/docPropsVTypes">
  <Template/>
  <TotalTime>182</TotalTime>
  <Words>771</Words>
  <Application>Microsoft Office PowerPoint</Application>
  <PresentationFormat>Widescreen</PresentationFormat>
  <Paragraphs>60</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Calibri</vt:lpstr>
      <vt:lpstr>Calibri Light</vt:lpstr>
      <vt:lpstr>Segoe UI</vt:lpstr>
      <vt:lpstr>Office Theme</vt:lpstr>
      <vt:lpstr>Faculty Prioritization Process Recommendations </vt:lpstr>
      <vt:lpstr>Recommendation 1:  Creation of Faculty Prioritization Committee (FPC)</vt:lpstr>
      <vt:lpstr>Recommendation 2: Presentation to Department Chairs of Division and Dean</vt:lpstr>
      <vt:lpstr>Recommendation 3: Replacement Requests </vt:lpstr>
      <vt:lpstr>Recommendation 4: Create Ranking Rubrics (Quantitative and Qualitative metrics) for Final Ranking Event</vt:lpstr>
      <vt:lpstr>Final Recommendations for 2024 Faculty Prioritization</vt:lpstr>
      <vt:lpstr>Tentative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Madeline</dc:creator>
  <cp:lastModifiedBy>Claire Coyne</cp:lastModifiedBy>
  <cp:revision>98</cp:revision>
  <dcterms:created xsi:type="dcterms:W3CDTF">2024-01-31T17:47:24Z</dcterms:created>
  <dcterms:modified xsi:type="dcterms:W3CDTF">2024-09-10T19:25:17Z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MediaServiceImageTags">
    <vt:lpwstr/>
  </property>
  <property fmtid="{D5CDD505-2E9C-101B-9397-08002B2CF9AE}" pid="4" name="_dlc_DocIdItemGuid">
    <vt:lpwstr>2520c7d4-de4b-4854-bee3-8d786f96cacd</vt:lpwstr>
  </property>
</Properties>
</file>