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1.xml" ContentType="application/vnd.openxmlformats-officedocument.drawingml.diagramData+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6"/>
  </p:notesMasterIdLst>
  <p:sldIdLst>
    <p:sldId id="376" r:id="rId5"/>
    <p:sldId id="377" r:id="rId6"/>
    <p:sldId id="375" r:id="rId7"/>
    <p:sldId id="382" r:id="rId8"/>
    <p:sldId id="383" r:id="rId9"/>
    <p:sldId id="384" r:id="rId10"/>
    <p:sldId id="385" r:id="rId11"/>
    <p:sldId id="386" r:id="rId12"/>
    <p:sldId id="378" r:id="rId13"/>
    <p:sldId id="381" r:id="rId14"/>
    <p:sldId id="380"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7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FEF21-5E46-4677-80C9-E98947343C0C}" v="147" dt="2024-08-27T21:11:10.2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6" d="100"/>
          <a:sy n="96" d="100"/>
        </p:scale>
        <p:origin x="60" y="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yne, Claire" userId="S::coyne_claire@sac.edu::55980f49-584e-4e0c-8943-e714ecf6ce64" providerId="AD" clId="Web-{000FEF21-5E46-4677-80C9-E98947343C0C}"/>
    <pc:docChg chg="modSld">
      <pc:chgData name="Coyne, Claire" userId="S::coyne_claire@sac.edu::55980f49-584e-4e0c-8943-e714ecf6ce64" providerId="AD" clId="Web-{000FEF21-5E46-4677-80C9-E98947343C0C}" dt="2024-08-27T21:11:10.236" v="145" actId="14100"/>
      <pc:docMkLst>
        <pc:docMk/>
      </pc:docMkLst>
      <pc:sldChg chg="modSp">
        <pc:chgData name="Coyne, Claire" userId="S::coyne_claire@sac.edu::55980f49-584e-4e0c-8943-e714ecf6ce64" providerId="AD" clId="Web-{000FEF21-5E46-4677-80C9-E98947343C0C}" dt="2024-08-27T21:08:08.021" v="25" actId="14100"/>
        <pc:sldMkLst>
          <pc:docMk/>
          <pc:sldMk cId="3099006783" sldId="382"/>
        </pc:sldMkLst>
        <pc:spChg chg="mod">
          <ac:chgData name="Coyne, Claire" userId="S::coyne_claire@sac.edu::55980f49-584e-4e0c-8943-e714ecf6ce64" providerId="AD" clId="Web-{000FEF21-5E46-4677-80C9-E98947343C0C}" dt="2024-08-27T21:08:08.021" v="25" actId="14100"/>
          <ac:spMkLst>
            <pc:docMk/>
            <pc:sldMk cId="3099006783" sldId="382"/>
            <ac:spMk id="3" creationId="{1F21DADB-26B3-6670-189D-EAD5572C8DC5}"/>
          </ac:spMkLst>
        </pc:spChg>
      </pc:sldChg>
      <pc:sldChg chg="modSp">
        <pc:chgData name="Coyne, Claire" userId="S::coyne_claire@sac.edu::55980f49-584e-4e0c-8943-e714ecf6ce64" providerId="AD" clId="Web-{000FEF21-5E46-4677-80C9-E98947343C0C}" dt="2024-08-27T21:11:10.236" v="145" actId="14100"/>
        <pc:sldMkLst>
          <pc:docMk/>
          <pc:sldMk cId="3335988786" sldId="384"/>
        </pc:sldMkLst>
        <pc:spChg chg="mod">
          <ac:chgData name="Coyne, Claire" userId="S::coyne_claire@sac.edu::55980f49-584e-4e0c-8943-e714ecf6ce64" providerId="AD" clId="Web-{000FEF21-5E46-4677-80C9-E98947343C0C}" dt="2024-08-27T21:11:07.142" v="144" actId="20577"/>
          <ac:spMkLst>
            <pc:docMk/>
            <pc:sldMk cId="3335988786" sldId="384"/>
            <ac:spMk id="3" creationId="{3EBA602D-F51B-AF2E-125E-C508023FA2D6}"/>
          </ac:spMkLst>
        </pc:spChg>
        <pc:picChg chg="mod">
          <ac:chgData name="Coyne, Claire" userId="S::coyne_claire@sac.edu::55980f49-584e-4e0c-8943-e714ecf6ce64" providerId="AD" clId="Web-{000FEF21-5E46-4677-80C9-E98947343C0C}" dt="2024-08-27T21:11:10.236" v="145" actId="14100"/>
          <ac:picMkLst>
            <pc:docMk/>
            <pc:sldMk cId="3335988786" sldId="384"/>
            <ac:picMk id="5" creationId="{A770DF97-CB65-F7BF-4D90-C48CC984C45A}"/>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9FA977-3C9C-40F0-B629-4C7E08234FDF}"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2F4E709-2AA6-459E-A582-60FB88DDF9F6}">
      <dgm:prSet/>
      <dgm:spPr/>
      <dgm:t>
        <a:bodyPr/>
        <a:lstStyle/>
        <a:p>
          <a:pPr>
            <a:lnSpc>
              <a:spcPct val="100000"/>
            </a:lnSpc>
            <a:defRPr b="1"/>
          </a:pPr>
          <a:r>
            <a:rPr lang="en-US" dirty="0"/>
            <a:t>Add the metrics used for final determination of positions approved for recruitment</a:t>
          </a:r>
        </a:p>
      </dgm:t>
    </dgm:pt>
    <dgm:pt modelId="{9269AE25-E093-49ED-AE3D-E454F35A48A2}" type="parTrans" cxnId="{48AA850C-75EE-4273-970C-9B0A7B27FDAF}">
      <dgm:prSet/>
      <dgm:spPr/>
      <dgm:t>
        <a:bodyPr/>
        <a:lstStyle/>
        <a:p>
          <a:endParaRPr lang="en-US"/>
        </a:p>
      </dgm:t>
    </dgm:pt>
    <dgm:pt modelId="{8569EB0E-A234-4B7D-8AA9-84200DA10EBF}" type="sibTrans" cxnId="{48AA850C-75EE-4273-970C-9B0A7B27FDAF}">
      <dgm:prSet/>
      <dgm:spPr/>
      <dgm:t>
        <a:bodyPr/>
        <a:lstStyle/>
        <a:p>
          <a:endParaRPr lang="en-US"/>
        </a:p>
      </dgm:t>
    </dgm:pt>
    <dgm:pt modelId="{5571A018-FACE-4AA9-B39B-2C9729DFC61E}">
      <dgm:prSet/>
      <dgm:spPr/>
      <dgm:t>
        <a:bodyPr/>
        <a:lstStyle/>
        <a:p>
          <a:pPr>
            <a:lnSpc>
              <a:spcPct val="100000"/>
            </a:lnSpc>
          </a:pPr>
          <a:endParaRPr lang="en-US" dirty="0"/>
        </a:p>
      </dgm:t>
    </dgm:pt>
    <dgm:pt modelId="{D19B2267-D780-4069-AC57-6E50693F8D22}" type="parTrans" cxnId="{34A4BBE2-BFB1-4DDE-8BC2-E8D880FD9130}">
      <dgm:prSet/>
      <dgm:spPr/>
      <dgm:t>
        <a:bodyPr/>
        <a:lstStyle/>
        <a:p>
          <a:endParaRPr lang="en-US"/>
        </a:p>
      </dgm:t>
    </dgm:pt>
    <dgm:pt modelId="{09ABCABE-B8B1-49A7-834D-7C9B971CE0F1}" type="sibTrans" cxnId="{34A4BBE2-BFB1-4DDE-8BC2-E8D880FD9130}">
      <dgm:prSet/>
      <dgm:spPr/>
      <dgm:t>
        <a:bodyPr/>
        <a:lstStyle/>
        <a:p>
          <a:endParaRPr lang="en-US"/>
        </a:p>
      </dgm:t>
    </dgm:pt>
    <dgm:pt modelId="{FCC3909F-6C8B-4944-B2FC-95A0689D7895}">
      <dgm:prSet/>
      <dgm:spPr/>
      <dgm:t>
        <a:bodyPr/>
        <a:lstStyle/>
        <a:p>
          <a:pPr>
            <a:lnSpc>
              <a:spcPct val="100000"/>
            </a:lnSpc>
            <a:defRPr b="1"/>
          </a:pPr>
          <a:r>
            <a:rPr lang="en-US" dirty="0"/>
            <a:t>Automatic replacements for retirements/loss of FT faculty</a:t>
          </a:r>
        </a:p>
      </dgm:t>
    </dgm:pt>
    <dgm:pt modelId="{E65C9864-607B-4459-8AB2-41FD27B21A54}" type="parTrans" cxnId="{9DA80D2F-D02A-44B4-8C0F-4BA8108EBB60}">
      <dgm:prSet/>
      <dgm:spPr/>
      <dgm:t>
        <a:bodyPr/>
        <a:lstStyle/>
        <a:p>
          <a:endParaRPr lang="en-US"/>
        </a:p>
      </dgm:t>
    </dgm:pt>
    <dgm:pt modelId="{75D5B981-D903-498A-AA61-A9612C8D41A3}" type="sibTrans" cxnId="{9DA80D2F-D02A-44B4-8C0F-4BA8108EBB60}">
      <dgm:prSet/>
      <dgm:spPr/>
      <dgm:t>
        <a:bodyPr/>
        <a:lstStyle/>
        <a:p>
          <a:endParaRPr lang="en-US"/>
        </a:p>
      </dgm:t>
    </dgm:pt>
    <dgm:pt modelId="{A0EEA9E1-AD27-4289-AC8A-2B37B43A626E}">
      <dgm:prSet/>
      <dgm:spPr/>
      <dgm:t>
        <a:bodyPr/>
        <a:lstStyle/>
        <a:p>
          <a:pPr>
            <a:lnSpc>
              <a:spcPct val="100000"/>
            </a:lnSpc>
          </a:pPr>
          <a:r>
            <a:rPr lang="en-US" dirty="0"/>
            <a:t>There are colleges that have this as part of their process</a:t>
          </a:r>
        </a:p>
      </dgm:t>
    </dgm:pt>
    <dgm:pt modelId="{F41DEE94-210E-4421-A1C8-5011681067A8}" type="parTrans" cxnId="{27758077-73D1-4F7E-BC87-FE9763145DB7}">
      <dgm:prSet/>
      <dgm:spPr/>
      <dgm:t>
        <a:bodyPr/>
        <a:lstStyle/>
        <a:p>
          <a:endParaRPr lang="en-US"/>
        </a:p>
      </dgm:t>
    </dgm:pt>
    <dgm:pt modelId="{7FD29270-2AF2-4977-8911-793C5D261F07}" type="sibTrans" cxnId="{27758077-73D1-4F7E-BC87-FE9763145DB7}">
      <dgm:prSet/>
      <dgm:spPr/>
      <dgm:t>
        <a:bodyPr/>
        <a:lstStyle/>
        <a:p>
          <a:endParaRPr lang="en-US"/>
        </a:p>
      </dgm:t>
    </dgm:pt>
    <dgm:pt modelId="{267531F6-50C1-432A-8879-ABC34D45E2DC}">
      <dgm:prSet/>
      <dgm:spPr/>
      <dgm:t>
        <a:bodyPr/>
        <a:lstStyle/>
        <a:p>
          <a:pPr>
            <a:lnSpc>
              <a:spcPct val="100000"/>
            </a:lnSpc>
          </a:pPr>
          <a:r>
            <a:rPr lang="en-US" dirty="0"/>
            <a:t>Would reduce the number of requests submitted to only those that are for growth or legal requirement/outside accreditation standards</a:t>
          </a:r>
        </a:p>
      </dgm:t>
    </dgm:pt>
    <dgm:pt modelId="{7AD8EBE4-E3E1-4D68-8779-39B649A8655E}" type="parTrans" cxnId="{E061AE52-E7A0-4651-9477-CE300BA8B5C5}">
      <dgm:prSet/>
      <dgm:spPr/>
      <dgm:t>
        <a:bodyPr/>
        <a:lstStyle/>
        <a:p>
          <a:endParaRPr lang="en-US"/>
        </a:p>
      </dgm:t>
    </dgm:pt>
    <dgm:pt modelId="{3CA41CC9-9C05-4AC9-A622-05D048214506}" type="sibTrans" cxnId="{E061AE52-E7A0-4651-9477-CE300BA8B5C5}">
      <dgm:prSet/>
      <dgm:spPr/>
      <dgm:t>
        <a:bodyPr/>
        <a:lstStyle/>
        <a:p>
          <a:endParaRPr lang="en-US"/>
        </a:p>
      </dgm:t>
    </dgm:pt>
    <dgm:pt modelId="{B72B0FA0-5AE4-4CA4-A5B4-98FBB845A664}">
      <dgm:prSet/>
      <dgm:spPr/>
      <dgm:t>
        <a:bodyPr/>
        <a:lstStyle/>
        <a:p>
          <a:pPr>
            <a:lnSpc>
              <a:spcPct val="100000"/>
            </a:lnSpc>
          </a:pPr>
          <a:r>
            <a:rPr lang="en-US" dirty="0"/>
            <a:t>Recommendation</a:t>
          </a:r>
          <a:r>
            <a:rPr lang="en-US" dirty="0">
              <a:latin typeface="Calibri Light" panose="020F0302020204030204"/>
            </a:rPr>
            <a:t>/</a:t>
          </a:r>
          <a:r>
            <a:rPr lang="en-US" b="0" dirty="0">
              <a:latin typeface="Calibri Light" panose="020F0302020204030204"/>
            </a:rPr>
            <a:t>Consideration:</a:t>
          </a:r>
          <a:r>
            <a:rPr lang="en-US" b="0" dirty="0"/>
            <a:t> Automatic replacement </a:t>
          </a:r>
          <a:r>
            <a:rPr lang="en-US" b="0" dirty="0">
              <a:latin typeface="Calibri Light" panose="020F0302020204030204"/>
            </a:rPr>
            <a:t>with considerations/discussions on program viability if FTES, and other metrics show a decline </a:t>
          </a:r>
          <a:endParaRPr lang="en-US" b="0" dirty="0"/>
        </a:p>
      </dgm:t>
    </dgm:pt>
    <dgm:pt modelId="{62A8E3D1-8961-44D9-87AC-A8882FCD050C}" type="parTrans" cxnId="{2FD8DDF0-44A2-4D40-BF9E-1F0938102219}">
      <dgm:prSet/>
      <dgm:spPr/>
      <dgm:t>
        <a:bodyPr/>
        <a:lstStyle/>
        <a:p>
          <a:endParaRPr lang="en-US"/>
        </a:p>
      </dgm:t>
    </dgm:pt>
    <dgm:pt modelId="{39875E11-9B7B-4CD8-873F-B8084EC759DB}" type="sibTrans" cxnId="{2FD8DDF0-44A2-4D40-BF9E-1F0938102219}">
      <dgm:prSet/>
      <dgm:spPr/>
      <dgm:t>
        <a:bodyPr/>
        <a:lstStyle/>
        <a:p>
          <a:endParaRPr lang="en-US"/>
        </a:p>
      </dgm:t>
    </dgm:pt>
    <dgm:pt modelId="{BCF3B95F-C5F0-4E88-938F-68FF2E8A4552}" type="pres">
      <dgm:prSet presAssocID="{299FA977-3C9C-40F0-B629-4C7E08234FDF}" presName="root" presStyleCnt="0">
        <dgm:presLayoutVars>
          <dgm:dir/>
          <dgm:resizeHandles val="exact"/>
        </dgm:presLayoutVars>
      </dgm:prSet>
      <dgm:spPr/>
    </dgm:pt>
    <dgm:pt modelId="{B1213B18-A72B-49E0-9925-62F13F4EC073}" type="pres">
      <dgm:prSet presAssocID="{B2F4E709-2AA6-459E-A582-60FB88DDF9F6}" presName="compNode" presStyleCnt="0"/>
      <dgm:spPr/>
    </dgm:pt>
    <dgm:pt modelId="{48BDD10E-9209-4A4F-B206-2587BE313A71}" type="pres">
      <dgm:prSet presAssocID="{B2F4E709-2AA6-459E-A582-60FB88DDF9F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61F3244F-6CF5-4E82-8E8D-70329913C6D8}" type="pres">
      <dgm:prSet presAssocID="{B2F4E709-2AA6-459E-A582-60FB88DDF9F6}" presName="iconSpace" presStyleCnt="0"/>
      <dgm:spPr/>
    </dgm:pt>
    <dgm:pt modelId="{66726DD3-EDDB-4A45-A6EE-91A7B3422638}" type="pres">
      <dgm:prSet presAssocID="{B2F4E709-2AA6-459E-A582-60FB88DDF9F6}" presName="parTx" presStyleLbl="revTx" presStyleIdx="0" presStyleCnt="4">
        <dgm:presLayoutVars>
          <dgm:chMax val="0"/>
          <dgm:chPref val="0"/>
        </dgm:presLayoutVars>
      </dgm:prSet>
      <dgm:spPr/>
    </dgm:pt>
    <dgm:pt modelId="{9F20F968-898A-432A-BA8C-8F0F4D07E091}" type="pres">
      <dgm:prSet presAssocID="{B2F4E709-2AA6-459E-A582-60FB88DDF9F6}" presName="txSpace" presStyleCnt="0"/>
      <dgm:spPr/>
    </dgm:pt>
    <dgm:pt modelId="{B0831933-3CF7-4849-9DE7-BA614AD2F3FD}" type="pres">
      <dgm:prSet presAssocID="{B2F4E709-2AA6-459E-A582-60FB88DDF9F6}" presName="desTx" presStyleLbl="revTx" presStyleIdx="1" presStyleCnt="4">
        <dgm:presLayoutVars/>
      </dgm:prSet>
      <dgm:spPr/>
    </dgm:pt>
    <dgm:pt modelId="{08651349-AC36-4759-9859-A30503D4776F}" type="pres">
      <dgm:prSet presAssocID="{8569EB0E-A234-4B7D-8AA9-84200DA10EBF}" presName="sibTrans" presStyleCnt="0"/>
      <dgm:spPr/>
    </dgm:pt>
    <dgm:pt modelId="{EE4EC5BB-6703-401A-87B0-69AA41D0C68B}" type="pres">
      <dgm:prSet presAssocID="{FCC3909F-6C8B-4944-B2FC-95A0689D7895}" presName="compNode" presStyleCnt="0"/>
      <dgm:spPr/>
    </dgm:pt>
    <dgm:pt modelId="{A1FCAE11-922C-4C3A-A936-155027C67EFA}" type="pres">
      <dgm:prSet presAssocID="{FCC3909F-6C8B-4944-B2FC-95A0689D789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419E556F-2BA0-43EE-946B-AB97E894C9F2}" type="pres">
      <dgm:prSet presAssocID="{FCC3909F-6C8B-4944-B2FC-95A0689D7895}" presName="iconSpace" presStyleCnt="0"/>
      <dgm:spPr/>
    </dgm:pt>
    <dgm:pt modelId="{3078926D-2761-432A-9B40-1D1805EF415A}" type="pres">
      <dgm:prSet presAssocID="{FCC3909F-6C8B-4944-B2FC-95A0689D7895}" presName="parTx" presStyleLbl="revTx" presStyleIdx="2" presStyleCnt="4">
        <dgm:presLayoutVars>
          <dgm:chMax val="0"/>
          <dgm:chPref val="0"/>
        </dgm:presLayoutVars>
      </dgm:prSet>
      <dgm:spPr/>
    </dgm:pt>
    <dgm:pt modelId="{1E82CF97-7FA1-4471-8B3A-4DBE15B17772}" type="pres">
      <dgm:prSet presAssocID="{FCC3909F-6C8B-4944-B2FC-95A0689D7895}" presName="txSpace" presStyleCnt="0"/>
      <dgm:spPr/>
    </dgm:pt>
    <dgm:pt modelId="{E3153E82-94E6-43A9-9EF8-27C210B97280}" type="pres">
      <dgm:prSet presAssocID="{FCC3909F-6C8B-4944-B2FC-95A0689D7895}" presName="desTx" presStyleLbl="revTx" presStyleIdx="3" presStyleCnt="4">
        <dgm:presLayoutVars/>
      </dgm:prSet>
      <dgm:spPr/>
    </dgm:pt>
  </dgm:ptLst>
  <dgm:cxnLst>
    <dgm:cxn modelId="{48AA850C-75EE-4273-970C-9B0A7B27FDAF}" srcId="{299FA977-3C9C-40F0-B629-4C7E08234FDF}" destId="{B2F4E709-2AA6-459E-A582-60FB88DDF9F6}" srcOrd="0" destOrd="0" parTransId="{9269AE25-E093-49ED-AE3D-E454F35A48A2}" sibTransId="{8569EB0E-A234-4B7D-8AA9-84200DA10EBF}"/>
    <dgm:cxn modelId="{9DA80D2F-D02A-44B4-8C0F-4BA8108EBB60}" srcId="{299FA977-3C9C-40F0-B629-4C7E08234FDF}" destId="{FCC3909F-6C8B-4944-B2FC-95A0689D7895}" srcOrd="1" destOrd="0" parTransId="{E65C9864-607B-4459-8AB2-41FD27B21A54}" sibTransId="{75D5B981-D903-498A-AA61-A9612C8D41A3}"/>
    <dgm:cxn modelId="{323DC63D-C69D-4422-8104-1BCE531951E2}" type="presOf" srcId="{FCC3909F-6C8B-4944-B2FC-95A0689D7895}" destId="{3078926D-2761-432A-9B40-1D1805EF415A}" srcOrd="0" destOrd="0" presId="urn:microsoft.com/office/officeart/2018/2/layout/IconLabelDescriptionList"/>
    <dgm:cxn modelId="{BECF8641-145F-442B-9B75-42A5B4A1587A}" type="presOf" srcId="{5571A018-FACE-4AA9-B39B-2C9729DFC61E}" destId="{B0831933-3CF7-4849-9DE7-BA614AD2F3FD}" srcOrd="0" destOrd="0" presId="urn:microsoft.com/office/officeart/2018/2/layout/IconLabelDescriptionList"/>
    <dgm:cxn modelId="{E061AE52-E7A0-4651-9477-CE300BA8B5C5}" srcId="{FCC3909F-6C8B-4944-B2FC-95A0689D7895}" destId="{267531F6-50C1-432A-8879-ABC34D45E2DC}" srcOrd="1" destOrd="0" parTransId="{7AD8EBE4-E3E1-4D68-8779-39B649A8655E}" sibTransId="{3CA41CC9-9C05-4AC9-A622-05D048214506}"/>
    <dgm:cxn modelId="{EF400B73-628E-4592-B91F-E1CBC2127EFC}" type="presOf" srcId="{A0EEA9E1-AD27-4289-AC8A-2B37B43A626E}" destId="{E3153E82-94E6-43A9-9EF8-27C210B97280}" srcOrd="0" destOrd="0" presId="urn:microsoft.com/office/officeart/2018/2/layout/IconLabelDescriptionList"/>
    <dgm:cxn modelId="{27758077-73D1-4F7E-BC87-FE9763145DB7}" srcId="{FCC3909F-6C8B-4944-B2FC-95A0689D7895}" destId="{A0EEA9E1-AD27-4289-AC8A-2B37B43A626E}" srcOrd="0" destOrd="0" parTransId="{F41DEE94-210E-4421-A1C8-5011681067A8}" sibTransId="{7FD29270-2AF2-4977-8911-793C5D261F07}"/>
    <dgm:cxn modelId="{25287189-F37F-482D-916B-A37E94A34BBD}" type="presOf" srcId="{B72B0FA0-5AE4-4CA4-A5B4-98FBB845A664}" destId="{E3153E82-94E6-43A9-9EF8-27C210B97280}" srcOrd="0" destOrd="2" presId="urn:microsoft.com/office/officeart/2018/2/layout/IconLabelDescriptionList"/>
    <dgm:cxn modelId="{2453BFB6-75A6-4DD6-870E-32495BE00758}" type="presOf" srcId="{299FA977-3C9C-40F0-B629-4C7E08234FDF}" destId="{BCF3B95F-C5F0-4E88-938F-68FF2E8A4552}" srcOrd="0" destOrd="0" presId="urn:microsoft.com/office/officeart/2018/2/layout/IconLabelDescriptionList"/>
    <dgm:cxn modelId="{798CFBBF-FFF1-4A34-98B9-65C4B6C823AD}" type="presOf" srcId="{267531F6-50C1-432A-8879-ABC34D45E2DC}" destId="{E3153E82-94E6-43A9-9EF8-27C210B97280}" srcOrd="0" destOrd="1" presId="urn:microsoft.com/office/officeart/2018/2/layout/IconLabelDescriptionList"/>
    <dgm:cxn modelId="{34A4BBE2-BFB1-4DDE-8BC2-E8D880FD9130}" srcId="{B2F4E709-2AA6-459E-A582-60FB88DDF9F6}" destId="{5571A018-FACE-4AA9-B39B-2C9729DFC61E}" srcOrd="0" destOrd="0" parTransId="{D19B2267-D780-4069-AC57-6E50693F8D22}" sibTransId="{09ABCABE-B8B1-49A7-834D-7C9B971CE0F1}"/>
    <dgm:cxn modelId="{2FD8DDF0-44A2-4D40-BF9E-1F0938102219}" srcId="{FCC3909F-6C8B-4944-B2FC-95A0689D7895}" destId="{B72B0FA0-5AE4-4CA4-A5B4-98FBB845A664}" srcOrd="2" destOrd="0" parTransId="{62A8E3D1-8961-44D9-87AC-A8882FCD050C}" sibTransId="{39875E11-9B7B-4CD8-873F-B8084EC759DB}"/>
    <dgm:cxn modelId="{B035D9FC-0F17-4197-A60D-114D23B45BAB}" type="presOf" srcId="{B2F4E709-2AA6-459E-A582-60FB88DDF9F6}" destId="{66726DD3-EDDB-4A45-A6EE-91A7B3422638}" srcOrd="0" destOrd="0" presId="urn:microsoft.com/office/officeart/2018/2/layout/IconLabelDescriptionList"/>
    <dgm:cxn modelId="{906073C8-BED4-426E-8A25-D127D3283E4B}" type="presParOf" srcId="{BCF3B95F-C5F0-4E88-938F-68FF2E8A4552}" destId="{B1213B18-A72B-49E0-9925-62F13F4EC073}" srcOrd="0" destOrd="0" presId="urn:microsoft.com/office/officeart/2018/2/layout/IconLabelDescriptionList"/>
    <dgm:cxn modelId="{9C3318E0-BF69-4D82-8361-2CA1265FAE36}" type="presParOf" srcId="{B1213B18-A72B-49E0-9925-62F13F4EC073}" destId="{48BDD10E-9209-4A4F-B206-2587BE313A71}" srcOrd="0" destOrd="0" presId="urn:microsoft.com/office/officeart/2018/2/layout/IconLabelDescriptionList"/>
    <dgm:cxn modelId="{BA566AC2-BFBD-4A3C-B820-9B908545B25F}" type="presParOf" srcId="{B1213B18-A72B-49E0-9925-62F13F4EC073}" destId="{61F3244F-6CF5-4E82-8E8D-70329913C6D8}" srcOrd="1" destOrd="0" presId="urn:microsoft.com/office/officeart/2018/2/layout/IconLabelDescriptionList"/>
    <dgm:cxn modelId="{9B1875D1-C210-42D8-8B18-786DCB62AC9E}" type="presParOf" srcId="{B1213B18-A72B-49E0-9925-62F13F4EC073}" destId="{66726DD3-EDDB-4A45-A6EE-91A7B3422638}" srcOrd="2" destOrd="0" presId="urn:microsoft.com/office/officeart/2018/2/layout/IconLabelDescriptionList"/>
    <dgm:cxn modelId="{777F47D9-A324-4D19-BE40-78BD51B7A5FA}" type="presParOf" srcId="{B1213B18-A72B-49E0-9925-62F13F4EC073}" destId="{9F20F968-898A-432A-BA8C-8F0F4D07E091}" srcOrd="3" destOrd="0" presId="urn:microsoft.com/office/officeart/2018/2/layout/IconLabelDescriptionList"/>
    <dgm:cxn modelId="{D3CE1A59-4A68-4750-B5EA-81C91BAFCACA}" type="presParOf" srcId="{B1213B18-A72B-49E0-9925-62F13F4EC073}" destId="{B0831933-3CF7-4849-9DE7-BA614AD2F3FD}" srcOrd="4" destOrd="0" presId="urn:microsoft.com/office/officeart/2018/2/layout/IconLabelDescriptionList"/>
    <dgm:cxn modelId="{01552DF8-A2DE-4E7D-A975-8E84E467C72F}" type="presParOf" srcId="{BCF3B95F-C5F0-4E88-938F-68FF2E8A4552}" destId="{08651349-AC36-4759-9859-A30503D4776F}" srcOrd="1" destOrd="0" presId="urn:microsoft.com/office/officeart/2018/2/layout/IconLabelDescriptionList"/>
    <dgm:cxn modelId="{58B7B1B3-2397-4BE1-AE3B-10812F30D854}" type="presParOf" srcId="{BCF3B95F-C5F0-4E88-938F-68FF2E8A4552}" destId="{EE4EC5BB-6703-401A-87B0-69AA41D0C68B}" srcOrd="2" destOrd="0" presId="urn:microsoft.com/office/officeart/2018/2/layout/IconLabelDescriptionList"/>
    <dgm:cxn modelId="{E246CBB2-DF1B-4033-B1AB-15A54413DD4E}" type="presParOf" srcId="{EE4EC5BB-6703-401A-87B0-69AA41D0C68B}" destId="{A1FCAE11-922C-4C3A-A936-155027C67EFA}" srcOrd="0" destOrd="0" presId="urn:microsoft.com/office/officeart/2018/2/layout/IconLabelDescriptionList"/>
    <dgm:cxn modelId="{090EBE84-89EB-466B-9FBA-66E1DBCA4AD0}" type="presParOf" srcId="{EE4EC5BB-6703-401A-87B0-69AA41D0C68B}" destId="{419E556F-2BA0-43EE-946B-AB97E894C9F2}" srcOrd="1" destOrd="0" presId="urn:microsoft.com/office/officeart/2018/2/layout/IconLabelDescriptionList"/>
    <dgm:cxn modelId="{0A098366-C81F-4C2D-95A1-35D877B4116F}" type="presParOf" srcId="{EE4EC5BB-6703-401A-87B0-69AA41D0C68B}" destId="{3078926D-2761-432A-9B40-1D1805EF415A}" srcOrd="2" destOrd="0" presId="urn:microsoft.com/office/officeart/2018/2/layout/IconLabelDescriptionList"/>
    <dgm:cxn modelId="{BBFDC541-E89F-4F38-AE25-A87BC4B212BF}" type="presParOf" srcId="{EE4EC5BB-6703-401A-87B0-69AA41D0C68B}" destId="{1E82CF97-7FA1-4471-8B3A-4DBE15B17772}" srcOrd="3" destOrd="0" presId="urn:microsoft.com/office/officeart/2018/2/layout/IconLabelDescriptionList"/>
    <dgm:cxn modelId="{5B8E9B81-3D7F-4625-AC31-798600104438}" type="presParOf" srcId="{EE4EC5BB-6703-401A-87B0-69AA41D0C68B}" destId="{E3153E82-94E6-43A9-9EF8-27C210B97280}"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DD10E-9209-4A4F-B206-2587BE313A71}">
      <dsp:nvSpPr>
        <dsp:cNvPr id="0" name=""/>
        <dsp:cNvSpPr/>
      </dsp:nvSpPr>
      <dsp:spPr>
        <a:xfrm>
          <a:off x="604652" y="217605"/>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6726DD3-EDDB-4A45-A6EE-91A7B3422638}">
      <dsp:nvSpPr>
        <dsp:cNvPr id="0" name=""/>
        <dsp:cNvSpPr/>
      </dsp:nvSpPr>
      <dsp:spPr>
        <a:xfrm>
          <a:off x="604652" y="190591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defRPr b="1"/>
          </a:pPr>
          <a:r>
            <a:rPr lang="en-US" sz="1800" kern="1200" dirty="0"/>
            <a:t>Add the metrics used for final determination of positions approved for recruitment</a:t>
          </a:r>
        </a:p>
      </dsp:txBody>
      <dsp:txXfrm>
        <a:off x="604652" y="1905914"/>
        <a:ext cx="4320000" cy="648000"/>
      </dsp:txXfrm>
    </dsp:sp>
    <dsp:sp modelId="{B0831933-3CF7-4849-9DE7-BA614AD2F3FD}">
      <dsp:nvSpPr>
        <dsp:cNvPr id="0" name=""/>
        <dsp:cNvSpPr/>
      </dsp:nvSpPr>
      <dsp:spPr>
        <a:xfrm>
          <a:off x="604652" y="2635919"/>
          <a:ext cx="4320000" cy="1681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endParaRPr lang="en-US" sz="1400" kern="1200" dirty="0"/>
        </a:p>
      </dsp:txBody>
      <dsp:txXfrm>
        <a:off x="604652" y="2635919"/>
        <a:ext cx="4320000" cy="1681899"/>
      </dsp:txXfrm>
    </dsp:sp>
    <dsp:sp modelId="{A1FCAE11-922C-4C3A-A936-155027C67EFA}">
      <dsp:nvSpPr>
        <dsp:cNvPr id="0" name=""/>
        <dsp:cNvSpPr/>
      </dsp:nvSpPr>
      <dsp:spPr>
        <a:xfrm>
          <a:off x="5680652" y="217605"/>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78926D-2761-432A-9B40-1D1805EF415A}">
      <dsp:nvSpPr>
        <dsp:cNvPr id="0" name=""/>
        <dsp:cNvSpPr/>
      </dsp:nvSpPr>
      <dsp:spPr>
        <a:xfrm>
          <a:off x="5680652" y="1905914"/>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defRPr b="1"/>
          </a:pPr>
          <a:r>
            <a:rPr lang="en-US" sz="1800" kern="1200" dirty="0"/>
            <a:t>Automatic replacements for retirements/loss of FT faculty</a:t>
          </a:r>
        </a:p>
      </dsp:txBody>
      <dsp:txXfrm>
        <a:off x="5680652" y="1905914"/>
        <a:ext cx="4320000" cy="648000"/>
      </dsp:txXfrm>
    </dsp:sp>
    <dsp:sp modelId="{E3153E82-94E6-43A9-9EF8-27C210B97280}">
      <dsp:nvSpPr>
        <dsp:cNvPr id="0" name=""/>
        <dsp:cNvSpPr/>
      </dsp:nvSpPr>
      <dsp:spPr>
        <a:xfrm>
          <a:off x="5680652" y="2635919"/>
          <a:ext cx="4320000" cy="1681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pPr>
          <a:r>
            <a:rPr lang="en-US" sz="1400" kern="1200" dirty="0"/>
            <a:t>There are colleges that have this as part of their process</a:t>
          </a:r>
        </a:p>
        <a:p>
          <a:pPr marL="0" lvl="0" indent="0" algn="l" defTabSz="622300">
            <a:lnSpc>
              <a:spcPct val="100000"/>
            </a:lnSpc>
            <a:spcBef>
              <a:spcPct val="0"/>
            </a:spcBef>
            <a:spcAft>
              <a:spcPct val="35000"/>
            </a:spcAft>
            <a:buNone/>
          </a:pPr>
          <a:r>
            <a:rPr lang="en-US" sz="1400" kern="1200" dirty="0"/>
            <a:t>Would reduce the number of requests submitted to only those that are for growth or legal requirement/outside accreditation standards</a:t>
          </a:r>
        </a:p>
        <a:p>
          <a:pPr marL="0" lvl="0" indent="0" algn="l" defTabSz="622300">
            <a:lnSpc>
              <a:spcPct val="100000"/>
            </a:lnSpc>
            <a:spcBef>
              <a:spcPct val="0"/>
            </a:spcBef>
            <a:spcAft>
              <a:spcPct val="35000"/>
            </a:spcAft>
            <a:buNone/>
          </a:pPr>
          <a:r>
            <a:rPr lang="en-US" sz="1400" kern="1200" dirty="0"/>
            <a:t>Recommendation</a:t>
          </a:r>
          <a:r>
            <a:rPr lang="en-US" sz="1400" kern="1200" dirty="0">
              <a:latin typeface="Calibri Light" panose="020F0302020204030204"/>
            </a:rPr>
            <a:t>/</a:t>
          </a:r>
          <a:r>
            <a:rPr lang="en-US" sz="1400" b="0" kern="1200" dirty="0">
              <a:latin typeface="Calibri Light" panose="020F0302020204030204"/>
            </a:rPr>
            <a:t>Consideration:</a:t>
          </a:r>
          <a:r>
            <a:rPr lang="en-US" sz="1400" b="0" kern="1200" dirty="0"/>
            <a:t> Automatic replacement </a:t>
          </a:r>
          <a:r>
            <a:rPr lang="en-US" sz="1400" b="0" kern="1200" dirty="0">
              <a:latin typeface="Calibri Light" panose="020F0302020204030204"/>
            </a:rPr>
            <a:t>with considerations/discussions on program viability if FTES, and other metrics show a decline </a:t>
          </a:r>
          <a:endParaRPr lang="en-US" sz="1400" b="0" kern="1200" dirty="0"/>
        </a:p>
      </dsp:txBody>
      <dsp:txXfrm>
        <a:off x="5680652" y="2635919"/>
        <a:ext cx="4320000" cy="1681899"/>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C0E270-6DA3-4B92-AC95-B03CB945D78A}" type="datetimeFigureOut">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879268-4A40-44CE-A938-C987AC485920}" type="slidenum">
              <a:t>‹#›</a:t>
            </a:fld>
            <a:endParaRPr lang="en-US"/>
          </a:p>
        </p:txBody>
      </p:sp>
    </p:spTree>
    <p:extLst>
      <p:ext uri="{BB962C8B-B14F-4D97-AF65-F5344CB8AC3E}">
        <p14:creationId xmlns:p14="http://schemas.microsoft.com/office/powerpoint/2010/main" val="1846036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4879268-4A40-44CE-A938-C987AC485920}" type="slidenum">
              <a:rPr lang="en-US" smtClean="0"/>
              <a:t>1</a:t>
            </a:fld>
            <a:endParaRPr lang="en-US"/>
          </a:p>
        </p:txBody>
      </p:sp>
    </p:spTree>
    <p:extLst>
      <p:ext uri="{BB962C8B-B14F-4D97-AF65-F5344CB8AC3E}">
        <p14:creationId xmlns:p14="http://schemas.microsoft.com/office/powerpoint/2010/main" val="4027593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E3A96F54-BB51-5C44-AE7A-174CFE20D2D3}"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4288390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9B1F6-0DAD-7C4A-4ED7-ACD222D2A3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8900BE-8A83-3D00-6753-13C8F7E073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B7E93C-060A-0089-0AF1-CCB22A4E2366}"/>
              </a:ext>
            </a:extLst>
          </p:cNvPr>
          <p:cNvSpPr>
            <a:spLocks noGrp="1"/>
          </p:cNvSpPr>
          <p:nvPr>
            <p:ph type="dt" sz="half" idx="10"/>
          </p:nvPr>
        </p:nvSpPr>
        <p:spPr/>
        <p:txBody>
          <a:bodyPr/>
          <a:lstStyle/>
          <a:p>
            <a:fld id="{48A87A34-81AB-432B-8DAE-1953F412C126}" type="datetimeFigureOut">
              <a:rPr lang="en-US" smtClean="0"/>
              <a:pPr/>
              <a:t>8/27/2024</a:t>
            </a:fld>
            <a:endParaRPr lang="en-US"/>
          </a:p>
        </p:txBody>
      </p:sp>
      <p:sp>
        <p:nvSpPr>
          <p:cNvPr id="5" name="Footer Placeholder 4">
            <a:extLst>
              <a:ext uri="{FF2B5EF4-FFF2-40B4-BE49-F238E27FC236}">
                <a16:creationId xmlns:a16="http://schemas.microsoft.com/office/drawing/2014/main" id="{6CADAD56-8CB5-3972-A489-E0BA36FB57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91269-0B36-9129-AB5E-0A4868A012B5}"/>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21764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39300-EE3E-2A54-7260-7A86F27C6C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CE3F1D-73A0-E53F-203B-93CF08184E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CE781-89F4-DFFE-6228-0D4CCA57C79C}"/>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5" name="Footer Placeholder 4">
            <a:extLst>
              <a:ext uri="{FF2B5EF4-FFF2-40B4-BE49-F238E27FC236}">
                <a16:creationId xmlns:a16="http://schemas.microsoft.com/office/drawing/2014/main" id="{455D0049-328D-F29D-9D97-9246C5C74E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D1F8C1-EFB5-18E0-D160-3083F01C0CA7}"/>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49965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321F7-9062-8D70-1652-1A06505E06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E3D029-5370-6F47-7B71-245ED6DB04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1EDA8B-A69B-8DE9-A925-6AF3EDAC0D57}"/>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5" name="Footer Placeholder 4">
            <a:extLst>
              <a:ext uri="{FF2B5EF4-FFF2-40B4-BE49-F238E27FC236}">
                <a16:creationId xmlns:a16="http://schemas.microsoft.com/office/drawing/2014/main" id="{35FEAB5A-B951-34CF-1914-5B4BDC7117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E56EA-5D0E-3B10-1338-BDF5684EC4D8}"/>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9663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9FDF-F7E8-71A8-DCAB-5D43AF61BB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94B7DC-25E5-8EB6-16B6-48695054D3B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3455A-32BB-E08A-3369-04EF105CB2C9}"/>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5" name="Footer Placeholder 4">
            <a:extLst>
              <a:ext uri="{FF2B5EF4-FFF2-40B4-BE49-F238E27FC236}">
                <a16:creationId xmlns:a16="http://schemas.microsoft.com/office/drawing/2014/main" id="{F252F1EB-BCC4-1878-FB3A-16B7CFB53C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E89A19-E82C-70FE-7A73-9EE2F4758F0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58385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29783-6299-EFFA-C804-7387AA39A4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EE3F2B-78FD-546D-EA0A-469D8F3F8B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E3F58F-953E-AA3D-5FD0-CBB9DFAE8FFE}"/>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5" name="Footer Placeholder 4">
            <a:extLst>
              <a:ext uri="{FF2B5EF4-FFF2-40B4-BE49-F238E27FC236}">
                <a16:creationId xmlns:a16="http://schemas.microsoft.com/office/drawing/2014/main" id="{06AD4923-9E94-02DB-75D3-F0E81937AB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D3AD7-1F19-D471-EDF6-AA7A0BE11797}"/>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62013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C095E-8E90-75AA-FCEB-E084349D22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D03E76-FC20-6BCF-A33D-A63C298855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061C8C-F0D0-965C-1041-A45CA3A4BA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4BC534-A00A-7FF7-0C9E-4F42C4422A4E}"/>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6" name="Footer Placeholder 5">
            <a:extLst>
              <a:ext uri="{FF2B5EF4-FFF2-40B4-BE49-F238E27FC236}">
                <a16:creationId xmlns:a16="http://schemas.microsoft.com/office/drawing/2014/main" id="{AFE194D2-3197-127D-F43D-521E3CF8F1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461DBE-98F9-245D-0195-D12D988DC4E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572483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7F99D-3735-36DC-9272-D385A9B2D8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631B4D-7DE8-0B7D-F9D5-4F7174725A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15CF5F-024E-6A69-959E-52277FCC5C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F3153C-FF94-78F6-FCE7-2E0DBB4886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F80E3F9-5BBB-C1A8-425F-6337B46F9E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3E18E4-A067-ECC2-EC36-68B4249298B7}"/>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8" name="Footer Placeholder 7">
            <a:extLst>
              <a:ext uri="{FF2B5EF4-FFF2-40B4-BE49-F238E27FC236}">
                <a16:creationId xmlns:a16="http://schemas.microsoft.com/office/drawing/2014/main" id="{9F076658-69D4-B00E-459F-482AE2B272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C0EEBF6-FE05-D323-315C-362E67FC0F91}"/>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772043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AB9D0-D3F7-039F-9877-3B9503AA3F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224383-433F-9C53-E16D-2E5F3957FD78}"/>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4" name="Footer Placeholder 3">
            <a:extLst>
              <a:ext uri="{FF2B5EF4-FFF2-40B4-BE49-F238E27FC236}">
                <a16:creationId xmlns:a16="http://schemas.microsoft.com/office/drawing/2014/main" id="{56D92C01-17B3-323B-F95A-6163B26C6D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8AC790-D176-3E6C-2E16-8CEB32A3779D}"/>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688565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48638F-0842-0E25-AFB4-9A187C817965}"/>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3" name="Footer Placeholder 2">
            <a:extLst>
              <a:ext uri="{FF2B5EF4-FFF2-40B4-BE49-F238E27FC236}">
                <a16:creationId xmlns:a16="http://schemas.microsoft.com/office/drawing/2014/main" id="{7D3F049E-23F4-73CD-1CD7-2A79039B88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A43D5C2-D88E-CE9A-2786-EF6C3BD648F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170826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FF80-9807-3C50-D383-6607BAD63F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CEC0F4-5D3B-56FD-8482-7D65FEAEA2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3C5488-5E99-201E-3977-9DC6BB7ABA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818B81-9EC2-CE2D-83EB-206FDB38B3A6}"/>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6" name="Footer Placeholder 5">
            <a:extLst>
              <a:ext uri="{FF2B5EF4-FFF2-40B4-BE49-F238E27FC236}">
                <a16:creationId xmlns:a16="http://schemas.microsoft.com/office/drawing/2014/main" id="{F2935A04-AD11-27D1-0E02-2DF1A3D232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BFE4D5-ACD3-22D9-8656-0119A3097016}"/>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876953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CDD2F-D7E4-CD66-1F75-33ABED0C93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842A95-BED9-7575-C17D-1604508C84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81BB17-AFE6-5FB8-D31F-2B2BCEC9C7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9A0EF5-956C-00D6-64E3-716FBF2A6162}"/>
              </a:ext>
            </a:extLst>
          </p:cNvPr>
          <p:cNvSpPr>
            <a:spLocks noGrp="1"/>
          </p:cNvSpPr>
          <p:nvPr>
            <p:ph type="dt" sz="half" idx="10"/>
          </p:nvPr>
        </p:nvSpPr>
        <p:spPr/>
        <p:txBody>
          <a:bodyPr/>
          <a:lstStyle/>
          <a:p>
            <a:fld id="{48A87A34-81AB-432B-8DAE-1953F412C126}" type="datetimeFigureOut">
              <a:rPr lang="en-US" smtClean="0"/>
              <a:t>8/27/2024</a:t>
            </a:fld>
            <a:endParaRPr lang="en-US"/>
          </a:p>
        </p:txBody>
      </p:sp>
      <p:sp>
        <p:nvSpPr>
          <p:cNvPr id="6" name="Footer Placeholder 5">
            <a:extLst>
              <a:ext uri="{FF2B5EF4-FFF2-40B4-BE49-F238E27FC236}">
                <a16:creationId xmlns:a16="http://schemas.microsoft.com/office/drawing/2014/main" id="{C8A80D61-57E3-5B48-DFAA-45601A3B25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9853-5E05-2AC9-2C8A-1DA3B59BBBB0}"/>
              </a:ext>
            </a:extLst>
          </p:cNvPr>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77602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F05EAC6-F97A-1F66-8388-6D2A16C142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0C1858-3275-737E-C61F-D67D3B631E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A040C-99CB-DC74-5268-C5E0F67DAE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8/27/2024</a:t>
            </a:fld>
            <a:endParaRPr lang="en-US"/>
          </a:p>
        </p:txBody>
      </p:sp>
      <p:sp>
        <p:nvSpPr>
          <p:cNvPr id="5" name="Footer Placeholder 4">
            <a:extLst>
              <a:ext uri="{FF2B5EF4-FFF2-40B4-BE49-F238E27FC236}">
                <a16:creationId xmlns:a16="http://schemas.microsoft.com/office/drawing/2014/main" id="{92BCF68A-5AA5-3569-7811-B5949EECC5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E5B20C-AC11-9CBD-4A00-8097E4ED2A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19081312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AE1B4-B14D-2A7E-CA78-BF9074A4177A}"/>
              </a:ext>
            </a:extLst>
          </p:cNvPr>
          <p:cNvSpPr>
            <a:spLocks noGrp="1"/>
          </p:cNvSpPr>
          <p:nvPr>
            <p:ph type="title"/>
          </p:nvPr>
        </p:nvSpPr>
        <p:spPr/>
        <p:txBody>
          <a:bodyPr/>
          <a:lstStyle/>
          <a:p>
            <a:endParaRPr lang="en-US"/>
          </a:p>
        </p:txBody>
      </p:sp>
      <p:graphicFrame>
        <p:nvGraphicFramePr>
          <p:cNvPr id="4" name="Content Placeholder 3">
            <a:extLst>
              <a:ext uri="{FF2B5EF4-FFF2-40B4-BE49-F238E27FC236}">
                <a16:creationId xmlns:a16="http://schemas.microsoft.com/office/drawing/2014/main" id="{712960C0-2822-D616-FF02-E1CF507179DC}"/>
              </a:ext>
            </a:extLst>
          </p:cNvPr>
          <p:cNvGraphicFramePr>
            <a:graphicFrameLocks noGrp="1"/>
          </p:cNvGraphicFramePr>
          <p:nvPr>
            <p:ph idx="1"/>
            <p:extLst>
              <p:ext uri="{D42A27DB-BD31-4B8C-83A1-F6EECF244321}">
                <p14:modId xmlns:p14="http://schemas.microsoft.com/office/powerpoint/2010/main" val="3438504419"/>
              </p:ext>
            </p:extLst>
          </p:nvPr>
        </p:nvGraphicFramePr>
        <p:xfrm>
          <a:off x="88829" y="81308"/>
          <a:ext cx="5972336" cy="6701244"/>
        </p:xfrm>
        <a:graphic>
          <a:graphicData uri="http://schemas.openxmlformats.org/drawingml/2006/table">
            <a:tbl>
              <a:tblPr firstRow="1" bandRow="1">
                <a:tableStyleId>{5C22544A-7EE6-4342-B048-85BDC9FD1C3A}</a:tableStyleId>
              </a:tblPr>
              <a:tblGrid>
                <a:gridCol w="759468">
                  <a:extLst>
                    <a:ext uri="{9D8B030D-6E8A-4147-A177-3AD203B41FA5}">
                      <a16:colId xmlns:a16="http://schemas.microsoft.com/office/drawing/2014/main" val="1756432551"/>
                    </a:ext>
                  </a:extLst>
                </a:gridCol>
                <a:gridCol w="1459999">
                  <a:extLst>
                    <a:ext uri="{9D8B030D-6E8A-4147-A177-3AD203B41FA5}">
                      <a16:colId xmlns:a16="http://schemas.microsoft.com/office/drawing/2014/main" val="1527423197"/>
                    </a:ext>
                  </a:extLst>
                </a:gridCol>
                <a:gridCol w="2256996">
                  <a:extLst>
                    <a:ext uri="{9D8B030D-6E8A-4147-A177-3AD203B41FA5}">
                      <a16:colId xmlns:a16="http://schemas.microsoft.com/office/drawing/2014/main" val="1200448584"/>
                    </a:ext>
                  </a:extLst>
                </a:gridCol>
                <a:gridCol w="1495873">
                  <a:extLst>
                    <a:ext uri="{9D8B030D-6E8A-4147-A177-3AD203B41FA5}">
                      <a16:colId xmlns:a16="http://schemas.microsoft.com/office/drawing/2014/main" val="2781463788"/>
                    </a:ext>
                  </a:extLst>
                </a:gridCol>
              </a:tblGrid>
              <a:tr h="370114">
                <a:tc gridSpan="4">
                  <a:txBody>
                    <a:bodyPr/>
                    <a:lstStyle/>
                    <a:p>
                      <a:pPr algn="ctr"/>
                      <a:r>
                        <a:rPr lang="en-US" dirty="0"/>
                        <a:t>2023 Final Faculty Priorities Ranking</a:t>
                      </a: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94057083"/>
                  </a:ext>
                </a:extLst>
              </a:tr>
              <a:tr h="912609">
                <a:tc>
                  <a:txBody>
                    <a:bodyPr/>
                    <a:lstStyle/>
                    <a:p>
                      <a:r>
                        <a:rPr lang="en-US" b="1" dirty="0"/>
                        <a:t>Rank</a:t>
                      </a:r>
                    </a:p>
                  </a:txBody>
                  <a:tcPr/>
                </a:tc>
                <a:tc>
                  <a:txBody>
                    <a:bodyPr/>
                    <a:lstStyle/>
                    <a:p>
                      <a:r>
                        <a:rPr lang="en-US" b="1" dirty="0"/>
                        <a:t>Discipline/</a:t>
                      </a:r>
                    </a:p>
                    <a:p>
                      <a:r>
                        <a:rPr lang="en-US" b="1" dirty="0"/>
                        <a:t>Department</a:t>
                      </a:r>
                    </a:p>
                  </a:txBody>
                  <a:tcPr/>
                </a:tc>
                <a:tc>
                  <a:txBody>
                    <a:bodyPr/>
                    <a:lstStyle/>
                    <a:p>
                      <a:r>
                        <a:rPr lang="en-US" b="1" dirty="0"/>
                        <a:t>Ranked (10) Position Identified for Recruitment 12/2023</a:t>
                      </a:r>
                    </a:p>
                  </a:txBody>
                  <a:tcPr/>
                </a:tc>
                <a:tc>
                  <a:txBody>
                    <a:bodyPr/>
                    <a:lstStyle/>
                    <a:p>
                      <a:r>
                        <a:rPr lang="en-US" b="1" dirty="0"/>
                        <a:t>Position Filled</a:t>
                      </a:r>
                    </a:p>
                  </a:txBody>
                  <a:tcPr/>
                </a:tc>
                <a:extLst>
                  <a:ext uri="{0D108BD9-81ED-4DB2-BD59-A6C34878D82A}">
                    <a16:rowId xmlns:a16="http://schemas.microsoft.com/office/drawing/2014/main" val="3921214353"/>
                  </a:ext>
                </a:extLst>
              </a:tr>
              <a:tr h="370114">
                <a:tc>
                  <a:txBody>
                    <a:bodyPr/>
                    <a:lstStyle/>
                    <a:p>
                      <a:r>
                        <a:rPr lang="en-US" sz="1700" dirty="0"/>
                        <a:t>1</a:t>
                      </a:r>
                    </a:p>
                  </a:txBody>
                  <a:tcPr/>
                </a:tc>
                <a:tc>
                  <a:txBody>
                    <a:bodyPr/>
                    <a:lstStyle/>
                    <a:p>
                      <a:r>
                        <a:rPr lang="en-US" sz="1700" dirty="0"/>
                        <a:t>Legal Studies</a:t>
                      </a:r>
                    </a:p>
                  </a:txBody>
                  <a:tcPr/>
                </a:tc>
                <a:tc>
                  <a:txBody>
                    <a:bodyPr/>
                    <a:lstStyle/>
                    <a:p>
                      <a:r>
                        <a:rPr lang="en-US" sz="1700" dirty="0"/>
                        <a:t>Yes, #1</a:t>
                      </a:r>
                    </a:p>
                  </a:txBody>
                  <a:tcPr/>
                </a:tc>
                <a:tc>
                  <a:txBody>
                    <a:bodyPr/>
                    <a:lstStyle/>
                    <a:p>
                      <a:r>
                        <a:rPr lang="en-US" sz="1700" dirty="0"/>
                        <a:t>Yes (+1)</a:t>
                      </a:r>
                    </a:p>
                  </a:txBody>
                  <a:tcPr/>
                </a:tc>
                <a:extLst>
                  <a:ext uri="{0D108BD9-81ED-4DB2-BD59-A6C34878D82A}">
                    <a16:rowId xmlns:a16="http://schemas.microsoft.com/office/drawing/2014/main" val="1301953811"/>
                  </a:ext>
                </a:extLst>
              </a:tr>
              <a:tr h="821348">
                <a:tc>
                  <a:txBody>
                    <a:bodyPr/>
                    <a:lstStyle/>
                    <a:p>
                      <a:r>
                        <a:rPr lang="en-US" sz="1700" dirty="0"/>
                        <a:t>2</a:t>
                      </a:r>
                    </a:p>
                  </a:txBody>
                  <a:tcPr/>
                </a:tc>
                <a:tc>
                  <a:txBody>
                    <a:bodyPr/>
                    <a:lstStyle/>
                    <a:p>
                      <a:r>
                        <a:rPr lang="en-US" sz="1700" dirty="0"/>
                        <a:t>Business App </a:t>
                      </a:r>
                      <a:r>
                        <a:rPr lang="en-US" sz="1700" dirty="0" err="1"/>
                        <a:t>Sp</a:t>
                      </a:r>
                      <a:r>
                        <a:rPr lang="en-US" sz="1700" dirty="0"/>
                        <a:t>/Viet Interpretation</a:t>
                      </a:r>
                    </a:p>
                  </a:txBody>
                  <a:tcPr/>
                </a:tc>
                <a:tc>
                  <a:txBody>
                    <a:bodyPr/>
                    <a:lstStyle/>
                    <a:p>
                      <a:r>
                        <a:rPr lang="en-US" sz="1700" dirty="0"/>
                        <a:t>No</a:t>
                      </a:r>
                    </a:p>
                  </a:txBody>
                  <a:tcPr/>
                </a:tc>
                <a:tc>
                  <a:txBody>
                    <a:bodyPr/>
                    <a:lstStyle/>
                    <a:p>
                      <a:r>
                        <a:rPr lang="en-US" sz="1700" dirty="0"/>
                        <a:t>- </a:t>
                      </a:r>
                    </a:p>
                  </a:txBody>
                  <a:tcPr/>
                </a:tc>
                <a:extLst>
                  <a:ext uri="{0D108BD9-81ED-4DB2-BD59-A6C34878D82A}">
                    <a16:rowId xmlns:a16="http://schemas.microsoft.com/office/drawing/2014/main" val="426905256"/>
                  </a:ext>
                </a:extLst>
              </a:tr>
              <a:tr h="821348">
                <a:tc>
                  <a:txBody>
                    <a:bodyPr/>
                    <a:lstStyle/>
                    <a:p>
                      <a:r>
                        <a:rPr lang="en-US" sz="1700" dirty="0"/>
                        <a:t>3</a:t>
                      </a:r>
                    </a:p>
                  </a:txBody>
                  <a:tcPr/>
                </a:tc>
                <a:tc>
                  <a:txBody>
                    <a:bodyPr/>
                    <a:lstStyle/>
                    <a:p>
                      <a:r>
                        <a:rPr lang="en-US" sz="1700" dirty="0"/>
                        <a:t>Chemistry (1. Organic Biochemistry)</a:t>
                      </a:r>
                    </a:p>
                  </a:txBody>
                  <a:tcPr/>
                </a:tc>
                <a:tc>
                  <a:txBody>
                    <a:bodyPr/>
                    <a:lstStyle/>
                    <a:p>
                      <a:r>
                        <a:rPr lang="en-US" sz="1700" dirty="0"/>
                        <a:t>Yes, #2</a:t>
                      </a:r>
                    </a:p>
                  </a:txBody>
                  <a:tcPr/>
                </a:tc>
                <a:tc>
                  <a:txBody>
                    <a:bodyPr/>
                    <a:lstStyle/>
                    <a:p>
                      <a:r>
                        <a:rPr lang="en-US" sz="1700" dirty="0"/>
                        <a:t>Yes</a:t>
                      </a:r>
                    </a:p>
                  </a:txBody>
                  <a:tcPr/>
                </a:tc>
                <a:extLst>
                  <a:ext uri="{0D108BD9-81ED-4DB2-BD59-A6C34878D82A}">
                    <a16:rowId xmlns:a16="http://schemas.microsoft.com/office/drawing/2014/main" val="288386987"/>
                  </a:ext>
                </a:extLst>
              </a:tr>
              <a:tr h="370114">
                <a:tc>
                  <a:txBody>
                    <a:bodyPr/>
                    <a:lstStyle/>
                    <a:p>
                      <a:r>
                        <a:rPr lang="en-US" sz="1700" dirty="0"/>
                        <a:t>4 and 29</a:t>
                      </a:r>
                    </a:p>
                  </a:txBody>
                  <a:tcPr/>
                </a:tc>
                <a:tc>
                  <a:txBody>
                    <a:bodyPr/>
                    <a:lstStyle/>
                    <a:p>
                      <a:r>
                        <a:rPr lang="en-US" sz="1700" dirty="0"/>
                        <a:t>Pharm Tech</a:t>
                      </a:r>
                    </a:p>
                  </a:txBody>
                  <a:tcPr/>
                </a:tc>
                <a:tc>
                  <a:txBody>
                    <a:bodyPr/>
                    <a:lstStyle/>
                    <a:p>
                      <a:r>
                        <a:rPr lang="en-US" sz="1700" dirty="0"/>
                        <a:t>Yes, #3</a:t>
                      </a:r>
                    </a:p>
                  </a:txBody>
                  <a:tcPr/>
                </a:tc>
                <a:tc>
                  <a:txBody>
                    <a:bodyPr/>
                    <a:lstStyle/>
                    <a:p>
                      <a:r>
                        <a:rPr lang="en-US" sz="1700" dirty="0"/>
                        <a:t>Yes – Both requests</a:t>
                      </a:r>
                    </a:p>
                  </a:txBody>
                  <a:tcPr/>
                </a:tc>
                <a:extLst>
                  <a:ext uri="{0D108BD9-81ED-4DB2-BD59-A6C34878D82A}">
                    <a16:rowId xmlns:a16="http://schemas.microsoft.com/office/drawing/2014/main" val="1580871276"/>
                  </a:ext>
                </a:extLst>
              </a:tr>
              <a:tr h="370114">
                <a:tc>
                  <a:txBody>
                    <a:bodyPr/>
                    <a:lstStyle/>
                    <a:p>
                      <a:r>
                        <a:rPr lang="en-US" sz="1700" dirty="0"/>
                        <a:t>5</a:t>
                      </a:r>
                    </a:p>
                  </a:txBody>
                  <a:tcPr/>
                </a:tc>
                <a:tc>
                  <a:txBody>
                    <a:bodyPr/>
                    <a:lstStyle/>
                    <a:p>
                      <a:r>
                        <a:rPr lang="en-US" sz="1700" dirty="0"/>
                        <a:t>CJ Academies</a:t>
                      </a:r>
                    </a:p>
                  </a:txBody>
                  <a:tcPr/>
                </a:tc>
                <a:tc>
                  <a:txBody>
                    <a:bodyPr/>
                    <a:lstStyle/>
                    <a:p>
                      <a:r>
                        <a:rPr lang="en-US" sz="1700" dirty="0"/>
                        <a:t>No</a:t>
                      </a:r>
                    </a:p>
                  </a:txBody>
                  <a:tcPr/>
                </a:tc>
                <a:tc>
                  <a:txBody>
                    <a:bodyPr/>
                    <a:lstStyle/>
                    <a:p>
                      <a:r>
                        <a:rPr lang="en-US" sz="1700" dirty="0"/>
                        <a:t>LTT </a:t>
                      </a:r>
                      <a:r>
                        <a:rPr lang="en-US" sz="1700" dirty="0" err="1"/>
                        <a:t>appvd</a:t>
                      </a:r>
                      <a:r>
                        <a:rPr lang="en-US" sz="1700" dirty="0"/>
                        <a:t> </a:t>
                      </a:r>
                    </a:p>
                  </a:txBody>
                  <a:tcPr/>
                </a:tc>
                <a:extLst>
                  <a:ext uri="{0D108BD9-81ED-4DB2-BD59-A6C34878D82A}">
                    <a16:rowId xmlns:a16="http://schemas.microsoft.com/office/drawing/2014/main" val="1088154588"/>
                  </a:ext>
                </a:extLst>
              </a:tr>
              <a:tr h="370114">
                <a:tc>
                  <a:txBody>
                    <a:bodyPr/>
                    <a:lstStyle/>
                    <a:p>
                      <a:r>
                        <a:rPr lang="en-US" sz="1700" dirty="0"/>
                        <a:t>6</a:t>
                      </a:r>
                    </a:p>
                  </a:txBody>
                  <a:tcPr/>
                </a:tc>
                <a:tc>
                  <a:txBody>
                    <a:bodyPr/>
                    <a:lstStyle/>
                    <a:p>
                      <a:r>
                        <a:rPr lang="en-US" sz="1700" dirty="0"/>
                        <a:t>Medical Assist</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0564759"/>
                  </a:ext>
                </a:extLst>
              </a:tr>
              <a:tr h="370114">
                <a:tc>
                  <a:txBody>
                    <a:bodyPr/>
                    <a:lstStyle/>
                    <a:p>
                      <a:r>
                        <a:rPr lang="en-US" sz="1700" dirty="0"/>
                        <a:t>7</a:t>
                      </a:r>
                    </a:p>
                  </a:txBody>
                  <a:tcPr/>
                </a:tc>
                <a:tc>
                  <a:txBody>
                    <a:bodyPr/>
                    <a:lstStyle/>
                    <a:p>
                      <a:r>
                        <a:rPr lang="en-US" sz="1700" dirty="0"/>
                        <a:t>ASL</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440558747"/>
                  </a:ext>
                </a:extLst>
              </a:tr>
              <a:tr h="370114">
                <a:tc>
                  <a:txBody>
                    <a:bodyPr/>
                    <a:lstStyle/>
                    <a:p>
                      <a:r>
                        <a:rPr lang="en-US" sz="1700" dirty="0"/>
                        <a:t>7</a:t>
                      </a:r>
                    </a:p>
                  </a:txBody>
                  <a:tcPr/>
                </a:tc>
                <a:tc>
                  <a:txBody>
                    <a:bodyPr/>
                    <a:lstStyle/>
                    <a:p>
                      <a:r>
                        <a:rPr lang="en-US" sz="1700" dirty="0"/>
                        <a:t>Child Develop</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37087154"/>
                  </a:ext>
                </a:extLst>
              </a:tr>
              <a:tr h="577986">
                <a:tc>
                  <a:txBody>
                    <a:bodyPr/>
                    <a:lstStyle/>
                    <a:p>
                      <a:r>
                        <a:rPr lang="en-US" sz="1700" dirty="0"/>
                        <a:t>9</a:t>
                      </a:r>
                    </a:p>
                  </a:txBody>
                  <a:tcPr/>
                </a:tc>
                <a:tc>
                  <a:txBody>
                    <a:bodyPr/>
                    <a:lstStyle/>
                    <a:p>
                      <a:r>
                        <a:rPr lang="en-US" sz="1700" dirty="0"/>
                        <a:t>Ethnic Studies</a:t>
                      </a:r>
                    </a:p>
                  </a:txBody>
                  <a:tcPr/>
                </a:tc>
                <a:tc>
                  <a:txBody>
                    <a:bodyPr/>
                    <a:lstStyle/>
                    <a:p>
                      <a:r>
                        <a:rPr lang="en-US" sz="1700" dirty="0"/>
                        <a:t>Yes, #4</a:t>
                      </a:r>
                    </a:p>
                  </a:txBody>
                  <a:tcPr/>
                </a:tc>
                <a:tc>
                  <a:txBody>
                    <a:bodyPr/>
                    <a:lstStyle/>
                    <a:p>
                      <a:r>
                        <a:rPr lang="en-US" sz="1700" dirty="0"/>
                        <a:t>Failed search, LTT </a:t>
                      </a:r>
                      <a:r>
                        <a:rPr lang="en-US" sz="1700" dirty="0" err="1"/>
                        <a:t>appvd</a:t>
                      </a:r>
                      <a:endParaRPr lang="en-US" sz="1700" dirty="0"/>
                    </a:p>
                  </a:txBody>
                  <a:tcPr/>
                </a:tc>
                <a:extLst>
                  <a:ext uri="{0D108BD9-81ED-4DB2-BD59-A6C34878D82A}">
                    <a16:rowId xmlns:a16="http://schemas.microsoft.com/office/drawing/2014/main" val="1636865481"/>
                  </a:ext>
                </a:extLst>
              </a:tr>
              <a:tr h="577986">
                <a:tc>
                  <a:txBody>
                    <a:bodyPr/>
                    <a:lstStyle/>
                    <a:p>
                      <a:r>
                        <a:rPr lang="en-US" sz="1700" dirty="0"/>
                        <a:t>10</a:t>
                      </a:r>
                    </a:p>
                  </a:txBody>
                  <a:tcPr/>
                </a:tc>
                <a:tc>
                  <a:txBody>
                    <a:bodyPr/>
                    <a:lstStyle/>
                    <a:p>
                      <a:r>
                        <a:rPr lang="en-US" sz="1700" dirty="0"/>
                        <a:t>Counseling, Transfer</a:t>
                      </a:r>
                    </a:p>
                  </a:txBody>
                  <a:tcPr/>
                </a:tc>
                <a:tc>
                  <a:txBody>
                    <a:bodyPr/>
                    <a:lstStyle/>
                    <a:p>
                      <a:r>
                        <a:rPr lang="en-US" sz="1700" dirty="0"/>
                        <a:t>Yes, #6</a:t>
                      </a:r>
                    </a:p>
                  </a:txBody>
                  <a:tcPr/>
                </a:tc>
                <a:tc>
                  <a:txBody>
                    <a:bodyPr/>
                    <a:lstStyle/>
                    <a:p>
                      <a:r>
                        <a:rPr lang="en-US" sz="1700" dirty="0"/>
                        <a:t>Yes</a:t>
                      </a:r>
                    </a:p>
                  </a:txBody>
                  <a:tcPr/>
                </a:tc>
                <a:extLst>
                  <a:ext uri="{0D108BD9-81ED-4DB2-BD59-A6C34878D82A}">
                    <a16:rowId xmlns:a16="http://schemas.microsoft.com/office/drawing/2014/main" val="216627779"/>
                  </a:ext>
                </a:extLst>
              </a:tr>
            </a:tbl>
          </a:graphicData>
        </a:graphic>
      </p:graphicFrame>
      <p:graphicFrame>
        <p:nvGraphicFramePr>
          <p:cNvPr id="6" name="Content Placeholder 3">
            <a:extLst>
              <a:ext uri="{FF2B5EF4-FFF2-40B4-BE49-F238E27FC236}">
                <a16:creationId xmlns:a16="http://schemas.microsoft.com/office/drawing/2014/main" id="{F4E6B570-5372-E1DF-0203-5F72D07A4A68}"/>
              </a:ext>
            </a:extLst>
          </p:cNvPr>
          <p:cNvGraphicFramePr>
            <a:graphicFrameLocks/>
          </p:cNvGraphicFramePr>
          <p:nvPr>
            <p:extLst>
              <p:ext uri="{D42A27DB-BD31-4B8C-83A1-F6EECF244321}">
                <p14:modId xmlns:p14="http://schemas.microsoft.com/office/powerpoint/2010/main" val="1543823744"/>
              </p:ext>
            </p:extLst>
          </p:nvPr>
        </p:nvGraphicFramePr>
        <p:xfrm>
          <a:off x="6110825" y="94364"/>
          <a:ext cx="6055047" cy="6161208"/>
        </p:xfrm>
        <a:graphic>
          <a:graphicData uri="http://schemas.openxmlformats.org/drawingml/2006/table">
            <a:tbl>
              <a:tblPr firstRow="1" bandRow="1">
                <a:tableStyleId>{5C22544A-7EE6-4342-B048-85BDC9FD1C3A}</a:tableStyleId>
              </a:tblPr>
              <a:tblGrid>
                <a:gridCol w="769986">
                  <a:extLst>
                    <a:ext uri="{9D8B030D-6E8A-4147-A177-3AD203B41FA5}">
                      <a16:colId xmlns:a16="http://schemas.microsoft.com/office/drawing/2014/main" val="1756432551"/>
                    </a:ext>
                  </a:extLst>
                </a:gridCol>
                <a:gridCol w="1480219">
                  <a:extLst>
                    <a:ext uri="{9D8B030D-6E8A-4147-A177-3AD203B41FA5}">
                      <a16:colId xmlns:a16="http://schemas.microsoft.com/office/drawing/2014/main" val="1527423197"/>
                    </a:ext>
                  </a:extLst>
                </a:gridCol>
                <a:gridCol w="1740401">
                  <a:extLst>
                    <a:ext uri="{9D8B030D-6E8A-4147-A177-3AD203B41FA5}">
                      <a16:colId xmlns:a16="http://schemas.microsoft.com/office/drawing/2014/main" val="1200448584"/>
                    </a:ext>
                  </a:extLst>
                </a:gridCol>
                <a:gridCol w="2064441">
                  <a:extLst>
                    <a:ext uri="{9D8B030D-6E8A-4147-A177-3AD203B41FA5}">
                      <a16:colId xmlns:a16="http://schemas.microsoft.com/office/drawing/2014/main" val="2781463788"/>
                    </a:ext>
                  </a:extLst>
                </a:gridCol>
              </a:tblGrid>
              <a:tr h="377491">
                <a:tc gridSpan="4">
                  <a:txBody>
                    <a:bodyPr/>
                    <a:lstStyle/>
                    <a:p>
                      <a:pPr algn="ctr"/>
                      <a:r>
                        <a:rPr lang="en-US" dirty="0"/>
                        <a:t>2023 Final Faculty Priorities Ranking</a:t>
                      </a: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94057083"/>
                  </a:ext>
                </a:extLst>
              </a:tr>
              <a:tr h="915881">
                <a:tc>
                  <a:txBody>
                    <a:bodyPr/>
                    <a:lstStyle/>
                    <a:p>
                      <a:r>
                        <a:rPr lang="en-US" b="1" dirty="0"/>
                        <a:t>Rank</a:t>
                      </a:r>
                    </a:p>
                  </a:txBody>
                  <a:tcPr/>
                </a:tc>
                <a:tc>
                  <a:txBody>
                    <a:bodyPr/>
                    <a:lstStyle/>
                    <a:p>
                      <a:r>
                        <a:rPr lang="en-US" b="1" dirty="0"/>
                        <a:t>Discipline/</a:t>
                      </a:r>
                    </a:p>
                    <a:p>
                      <a:r>
                        <a:rPr lang="en-US" b="1" dirty="0"/>
                        <a:t>Department</a:t>
                      </a:r>
                    </a:p>
                  </a:txBody>
                  <a:tcPr/>
                </a:tc>
                <a:tc>
                  <a:txBody>
                    <a:bodyPr/>
                    <a:lstStyle/>
                    <a:p>
                      <a:r>
                        <a:rPr lang="en-US" b="1" dirty="0"/>
                        <a:t>Position Identified for Recruitment 12/2023</a:t>
                      </a:r>
                    </a:p>
                  </a:txBody>
                  <a:tcPr/>
                </a:tc>
                <a:tc>
                  <a:txBody>
                    <a:bodyPr/>
                    <a:lstStyle/>
                    <a:p>
                      <a:r>
                        <a:rPr lang="en-US" b="1" dirty="0"/>
                        <a:t>Position Filled</a:t>
                      </a:r>
                    </a:p>
                  </a:txBody>
                  <a:tcPr/>
                </a:tc>
                <a:extLst>
                  <a:ext uri="{0D108BD9-81ED-4DB2-BD59-A6C34878D82A}">
                    <a16:rowId xmlns:a16="http://schemas.microsoft.com/office/drawing/2014/main" val="3921214353"/>
                  </a:ext>
                </a:extLst>
              </a:tr>
              <a:tr h="377491">
                <a:tc>
                  <a:txBody>
                    <a:bodyPr/>
                    <a:lstStyle/>
                    <a:p>
                      <a:r>
                        <a:rPr lang="en-US" sz="1700" dirty="0"/>
                        <a:t>11*</a:t>
                      </a:r>
                    </a:p>
                  </a:txBody>
                  <a:tcPr/>
                </a:tc>
                <a:tc>
                  <a:txBody>
                    <a:bodyPr/>
                    <a:lstStyle/>
                    <a:p>
                      <a:r>
                        <a:rPr lang="en-US" sz="1700" dirty="0"/>
                        <a:t>Counseling, CTE (&amp; Art)*</a:t>
                      </a:r>
                    </a:p>
                  </a:txBody>
                  <a:tcPr/>
                </a:tc>
                <a:tc>
                  <a:txBody>
                    <a:bodyPr/>
                    <a:lstStyle/>
                    <a:p>
                      <a:r>
                        <a:rPr lang="en-US" sz="1700" dirty="0"/>
                        <a:t>Yes, #7</a:t>
                      </a:r>
                    </a:p>
                  </a:txBody>
                  <a:tcPr/>
                </a:tc>
                <a:tc>
                  <a:txBody>
                    <a:bodyPr/>
                    <a:lstStyle/>
                    <a:p>
                      <a:r>
                        <a:rPr lang="en-US" sz="1700" dirty="0"/>
                        <a:t>Yes (+1) (Art retracted request)</a:t>
                      </a:r>
                    </a:p>
                  </a:txBody>
                  <a:tcPr/>
                </a:tc>
                <a:extLst>
                  <a:ext uri="{0D108BD9-81ED-4DB2-BD59-A6C34878D82A}">
                    <a16:rowId xmlns:a16="http://schemas.microsoft.com/office/drawing/2014/main" val="1301953811"/>
                  </a:ext>
                </a:extLst>
              </a:tr>
              <a:tr h="629011">
                <a:tc>
                  <a:txBody>
                    <a:bodyPr/>
                    <a:lstStyle/>
                    <a:p>
                      <a:r>
                        <a:rPr lang="en-US" sz="1700" dirty="0"/>
                        <a:t>13</a:t>
                      </a:r>
                    </a:p>
                  </a:txBody>
                  <a:tcPr/>
                </a:tc>
                <a:tc>
                  <a:txBody>
                    <a:bodyPr/>
                    <a:lstStyle/>
                    <a:p>
                      <a:r>
                        <a:rPr lang="en-US" sz="1700" dirty="0"/>
                        <a:t>CEC Adult Basic Ed HSE</a:t>
                      </a:r>
                    </a:p>
                  </a:txBody>
                  <a:tcPr/>
                </a:tc>
                <a:tc>
                  <a:txBody>
                    <a:bodyPr/>
                    <a:lstStyle/>
                    <a:p>
                      <a:r>
                        <a:rPr lang="en-US" sz="1700" dirty="0"/>
                        <a:t>Yes, #8</a:t>
                      </a:r>
                    </a:p>
                  </a:txBody>
                  <a:tcPr/>
                </a:tc>
                <a:tc>
                  <a:txBody>
                    <a:bodyPr/>
                    <a:lstStyle/>
                    <a:p>
                      <a:r>
                        <a:rPr lang="en-US" sz="1700" dirty="0"/>
                        <a:t>Yes</a:t>
                      </a:r>
                    </a:p>
                  </a:txBody>
                  <a:tcPr/>
                </a:tc>
                <a:extLst>
                  <a:ext uri="{0D108BD9-81ED-4DB2-BD59-A6C34878D82A}">
                    <a16:rowId xmlns:a16="http://schemas.microsoft.com/office/drawing/2014/main" val="426905256"/>
                  </a:ext>
                </a:extLst>
              </a:tr>
              <a:tr h="837719">
                <a:tc>
                  <a:txBody>
                    <a:bodyPr/>
                    <a:lstStyle/>
                    <a:p>
                      <a:r>
                        <a:rPr lang="en-US" sz="1700" dirty="0"/>
                        <a:t>14</a:t>
                      </a:r>
                    </a:p>
                  </a:txBody>
                  <a:tcPr/>
                </a:tc>
                <a:tc>
                  <a:txBody>
                    <a:bodyPr/>
                    <a:lstStyle/>
                    <a:p>
                      <a:r>
                        <a:rPr lang="en-US" sz="1700" dirty="0"/>
                        <a:t>Welding</a:t>
                      </a:r>
                    </a:p>
                  </a:txBody>
                  <a:tcPr/>
                </a:tc>
                <a:tc>
                  <a:txBody>
                    <a:bodyPr/>
                    <a:lstStyle/>
                    <a:p>
                      <a:r>
                        <a:rPr lang="en-US" sz="1700" dirty="0"/>
                        <a:t>No</a:t>
                      </a:r>
                    </a:p>
                  </a:txBody>
                  <a:tcPr/>
                </a:tc>
                <a:tc>
                  <a:txBody>
                    <a:bodyPr/>
                    <a:lstStyle/>
                    <a:p>
                      <a:r>
                        <a:rPr lang="en-US" sz="1700" dirty="0"/>
                        <a:t>FT Position Approved (July 2024) Final Interviews today </a:t>
                      </a:r>
                    </a:p>
                  </a:txBody>
                  <a:tcPr/>
                </a:tc>
                <a:extLst>
                  <a:ext uri="{0D108BD9-81ED-4DB2-BD59-A6C34878D82A}">
                    <a16:rowId xmlns:a16="http://schemas.microsoft.com/office/drawing/2014/main" val="288386987"/>
                  </a:ext>
                </a:extLst>
              </a:tr>
              <a:tr h="377491">
                <a:tc>
                  <a:txBody>
                    <a:bodyPr/>
                    <a:lstStyle/>
                    <a:p>
                      <a:r>
                        <a:rPr lang="en-US" sz="1700" dirty="0"/>
                        <a:t>15 </a:t>
                      </a:r>
                    </a:p>
                  </a:txBody>
                  <a:tcPr/>
                </a:tc>
                <a:tc>
                  <a:txBody>
                    <a:bodyPr/>
                    <a:lstStyle/>
                    <a:p>
                      <a:r>
                        <a:rPr lang="en-US" sz="1700" dirty="0"/>
                        <a:t>CEC ESL</a:t>
                      </a:r>
                    </a:p>
                  </a:txBody>
                  <a:tcPr/>
                </a:tc>
                <a:tc>
                  <a:txBody>
                    <a:bodyPr/>
                    <a:lstStyle/>
                    <a:p>
                      <a:r>
                        <a:rPr lang="en-US" sz="1700" dirty="0"/>
                        <a:t>Yes, #9</a:t>
                      </a:r>
                    </a:p>
                  </a:txBody>
                  <a:tcPr/>
                </a:tc>
                <a:tc>
                  <a:txBody>
                    <a:bodyPr/>
                    <a:lstStyle/>
                    <a:p>
                      <a:r>
                        <a:rPr lang="en-US" sz="1700" dirty="0"/>
                        <a:t>Yes (+2)</a:t>
                      </a:r>
                    </a:p>
                  </a:txBody>
                  <a:tcPr/>
                </a:tc>
                <a:extLst>
                  <a:ext uri="{0D108BD9-81ED-4DB2-BD59-A6C34878D82A}">
                    <a16:rowId xmlns:a16="http://schemas.microsoft.com/office/drawing/2014/main" val="1580871276"/>
                  </a:ext>
                </a:extLst>
              </a:tr>
              <a:tr h="377491">
                <a:tc>
                  <a:txBody>
                    <a:bodyPr/>
                    <a:lstStyle/>
                    <a:p>
                      <a:r>
                        <a:rPr lang="en-US" sz="1700" dirty="0"/>
                        <a:t>16</a:t>
                      </a:r>
                    </a:p>
                  </a:txBody>
                  <a:tcPr/>
                </a:tc>
                <a:tc>
                  <a:txBody>
                    <a:bodyPr/>
                    <a:lstStyle/>
                    <a:p>
                      <a:r>
                        <a:rPr lang="en-US" sz="1700" dirty="0"/>
                        <a:t>Math Equity</a:t>
                      </a:r>
                    </a:p>
                  </a:txBody>
                  <a:tcPr/>
                </a:tc>
                <a:tc>
                  <a:txBody>
                    <a:bodyPr/>
                    <a:lstStyle/>
                    <a:p>
                      <a:r>
                        <a:rPr lang="en-US" sz="1700" dirty="0"/>
                        <a:t>Yes, #5</a:t>
                      </a:r>
                    </a:p>
                  </a:txBody>
                  <a:tcPr/>
                </a:tc>
                <a:tc>
                  <a:txBody>
                    <a:bodyPr/>
                    <a:lstStyle/>
                    <a:p>
                      <a:r>
                        <a:rPr lang="en-US" sz="1700" dirty="0"/>
                        <a:t>Yes </a:t>
                      </a:r>
                      <a:endParaRPr lang="en-US" dirty="0"/>
                    </a:p>
                  </a:txBody>
                  <a:tcPr/>
                </a:tc>
                <a:extLst>
                  <a:ext uri="{0D108BD9-81ED-4DB2-BD59-A6C34878D82A}">
                    <a16:rowId xmlns:a16="http://schemas.microsoft.com/office/drawing/2014/main" val="1088154588"/>
                  </a:ext>
                </a:extLst>
              </a:tr>
              <a:tr h="377491">
                <a:tc>
                  <a:txBody>
                    <a:bodyPr/>
                    <a:lstStyle/>
                    <a:p>
                      <a:r>
                        <a:rPr lang="en-US" sz="1700" dirty="0"/>
                        <a:t>17</a:t>
                      </a:r>
                    </a:p>
                  </a:txBody>
                  <a:tcPr/>
                </a:tc>
                <a:tc>
                  <a:txBody>
                    <a:bodyPr/>
                    <a:lstStyle/>
                    <a:p>
                      <a:r>
                        <a:rPr lang="en-US" sz="1700" dirty="0"/>
                        <a:t>Comm Studies</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0564759"/>
                  </a:ext>
                </a:extLst>
              </a:tr>
              <a:tr h="377491">
                <a:tc>
                  <a:txBody>
                    <a:bodyPr/>
                    <a:lstStyle/>
                    <a:p>
                      <a:r>
                        <a:rPr lang="en-US" sz="1700" dirty="0"/>
                        <a:t>18</a:t>
                      </a:r>
                    </a:p>
                  </a:txBody>
                  <a:tcPr/>
                </a:tc>
                <a:tc>
                  <a:txBody>
                    <a:bodyPr/>
                    <a:lstStyle/>
                    <a:p>
                      <a:r>
                        <a:rPr lang="en-US" sz="1700" dirty="0"/>
                        <a:t>EMSL</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440558747"/>
                  </a:ext>
                </a:extLst>
              </a:tr>
              <a:tr h="377491">
                <a:tc>
                  <a:txBody>
                    <a:bodyPr/>
                    <a:lstStyle/>
                    <a:p>
                      <a:r>
                        <a:rPr lang="en-US" sz="1700" dirty="0"/>
                        <a:t>19</a:t>
                      </a:r>
                    </a:p>
                  </a:txBody>
                  <a:tcPr/>
                </a:tc>
                <a:tc>
                  <a:txBody>
                    <a:bodyPr/>
                    <a:lstStyle/>
                    <a:p>
                      <a:r>
                        <a:rPr lang="en-US" sz="1700" dirty="0"/>
                        <a:t>CEC Counseling</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237087154"/>
                  </a:ext>
                </a:extLst>
              </a:tr>
              <a:tr h="368142">
                <a:tc>
                  <a:txBody>
                    <a:bodyPr/>
                    <a:lstStyle/>
                    <a:p>
                      <a:r>
                        <a:rPr lang="en-US" sz="1700" dirty="0"/>
                        <a:t>20</a:t>
                      </a:r>
                    </a:p>
                  </a:txBody>
                  <a:tcPr/>
                </a:tc>
                <a:tc>
                  <a:txBody>
                    <a:bodyPr/>
                    <a:lstStyle/>
                    <a:p>
                      <a:r>
                        <a:rPr lang="en-US" sz="1700" dirty="0"/>
                        <a:t>Geol/Earth Sci</a:t>
                      </a:r>
                    </a:p>
                  </a:txBody>
                  <a:tcPr/>
                </a:tc>
                <a:tc>
                  <a:txBody>
                    <a:bodyPr/>
                    <a:lstStyle/>
                    <a:p>
                      <a:r>
                        <a:rPr lang="en-US" sz="1700" dirty="0"/>
                        <a:t>No</a:t>
                      </a:r>
                    </a:p>
                  </a:txBody>
                  <a:tcPr/>
                </a:tc>
                <a:tc>
                  <a:txBody>
                    <a:bodyPr/>
                    <a:lstStyle/>
                    <a:p>
                      <a:r>
                        <a:rPr lang="en-US" sz="1700" dirty="0"/>
                        <a:t>-</a:t>
                      </a:r>
                    </a:p>
                  </a:txBody>
                  <a:tcPr/>
                </a:tc>
                <a:extLst>
                  <a:ext uri="{0D108BD9-81ED-4DB2-BD59-A6C34878D82A}">
                    <a16:rowId xmlns:a16="http://schemas.microsoft.com/office/drawing/2014/main" val="1636865481"/>
                  </a:ext>
                </a:extLst>
              </a:tr>
            </a:tbl>
          </a:graphicData>
        </a:graphic>
      </p:graphicFrame>
      <p:sp>
        <p:nvSpPr>
          <p:cNvPr id="7" name="TextBox 6">
            <a:extLst>
              <a:ext uri="{FF2B5EF4-FFF2-40B4-BE49-F238E27FC236}">
                <a16:creationId xmlns:a16="http://schemas.microsoft.com/office/drawing/2014/main" id="{A06A8DA7-F241-5EF2-2E46-E766304E3872}"/>
              </a:ext>
            </a:extLst>
          </p:cNvPr>
          <p:cNvSpPr txBox="1"/>
          <p:nvPr/>
        </p:nvSpPr>
        <p:spPr>
          <a:xfrm>
            <a:off x="6048124" y="6255572"/>
            <a:ext cx="6055047" cy="646331"/>
          </a:xfrm>
          <a:prstGeom prst="rect">
            <a:avLst/>
          </a:prstGeom>
          <a:noFill/>
        </p:spPr>
        <p:txBody>
          <a:bodyPr wrap="square" rtlCol="0">
            <a:spAutoFit/>
          </a:bodyPr>
          <a:lstStyle/>
          <a:p>
            <a:r>
              <a:rPr lang="en-US"/>
              <a:t>#10 Identified for Recruitment – Counseling, Athletics, </a:t>
            </a:r>
          </a:p>
          <a:p>
            <a:r>
              <a:rPr lang="en-US"/>
              <a:t>Ranked 41</a:t>
            </a:r>
          </a:p>
        </p:txBody>
      </p:sp>
    </p:spTree>
    <p:extLst>
      <p:ext uri="{BB962C8B-B14F-4D97-AF65-F5344CB8AC3E}">
        <p14:creationId xmlns:p14="http://schemas.microsoft.com/office/powerpoint/2010/main" val="2920063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71A08-33F3-DE78-9FE4-8AAE0E40AE19}"/>
              </a:ext>
            </a:extLst>
          </p:cNvPr>
          <p:cNvSpPr>
            <a:spLocks noGrp="1"/>
          </p:cNvSpPr>
          <p:nvPr>
            <p:ph type="title"/>
          </p:nvPr>
        </p:nvSpPr>
        <p:spPr/>
        <p:txBody>
          <a:bodyPr/>
          <a:lstStyle/>
          <a:p>
            <a:r>
              <a:rPr lang="en-US">
                <a:cs typeface="Calibri Light"/>
              </a:rPr>
              <a:t>Recommended Updates</a:t>
            </a:r>
            <a:endParaRPr lang="en-US"/>
          </a:p>
        </p:txBody>
      </p:sp>
      <p:sp>
        <p:nvSpPr>
          <p:cNvPr id="3" name="Content Placeholder 2">
            <a:extLst>
              <a:ext uri="{FF2B5EF4-FFF2-40B4-BE49-F238E27FC236}">
                <a16:creationId xmlns:a16="http://schemas.microsoft.com/office/drawing/2014/main" id="{6FE2F372-D18D-FA19-2561-87F3AA5AE201}"/>
              </a:ext>
            </a:extLst>
          </p:cNvPr>
          <p:cNvSpPr>
            <a:spLocks noGrp="1"/>
          </p:cNvSpPr>
          <p:nvPr>
            <p:ph idx="1"/>
          </p:nvPr>
        </p:nvSpPr>
        <p:spPr>
          <a:xfrm>
            <a:off x="838200" y="1825625"/>
            <a:ext cx="10515600" cy="3884405"/>
          </a:xfrm>
        </p:spPr>
        <p:txBody>
          <a:bodyPr vert="horz" lIns="91440" tIns="45720" rIns="91440" bIns="45720" rtlCol="0" anchor="t">
            <a:normAutofit lnSpcReduction="10000"/>
          </a:bodyPr>
          <a:lstStyle/>
          <a:p>
            <a:r>
              <a:rPr lang="en-US" dirty="0">
                <a:cs typeface="Calibri"/>
              </a:rPr>
              <a:t>Establish a process for requesting and prioritizing Long-Term Temporary Positions and include how to address additional hires that were not requested and/or prioritized</a:t>
            </a:r>
          </a:p>
          <a:p>
            <a:r>
              <a:rPr lang="en-US" dirty="0">
                <a:cs typeface="Calibri"/>
              </a:rPr>
              <a:t>Incorporate administrators into process</a:t>
            </a:r>
          </a:p>
          <a:p>
            <a:pPr lvl="1"/>
            <a:r>
              <a:rPr lang="en-US" dirty="0">
                <a:cs typeface="Calibri"/>
              </a:rPr>
              <a:t>Faculty Prioritization Committee: </a:t>
            </a:r>
            <a:endParaRPr lang="en-US" dirty="0">
              <a:ea typeface="+mn-lt"/>
              <a:cs typeface="+mn-lt"/>
            </a:endParaRPr>
          </a:p>
          <a:p>
            <a:pPr lvl="2">
              <a:buFont typeface="Wingdings" panose="020B0604020202020204" pitchFamily="34" charset="0"/>
              <a:buChar char="§"/>
            </a:pPr>
            <a:r>
              <a:rPr lang="en-US" dirty="0">
                <a:ea typeface="+mn-lt"/>
                <a:cs typeface="+mn-lt"/>
              </a:rPr>
              <a:t>subcommittee of the Academic Senate</a:t>
            </a:r>
          </a:p>
          <a:p>
            <a:pPr lvl="2">
              <a:buFont typeface="Wingdings" panose="020B0604020202020204" pitchFamily="34" charset="0"/>
              <a:buChar char="§"/>
            </a:pPr>
            <a:r>
              <a:rPr lang="en-US" dirty="0">
                <a:ea typeface="+mn-lt"/>
                <a:cs typeface="+mn-lt"/>
              </a:rPr>
              <a:t>primary purpose is to evaluate and prioritize requests for full-time faculty positions </a:t>
            </a:r>
          </a:p>
          <a:p>
            <a:pPr lvl="2"/>
            <a:r>
              <a:rPr lang="en-US" dirty="0">
                <a:ea typeface="+mn-lt"/>
                <a:cs typeface="+mn-lt"/>
              </a:rPr>
              <a:t>membership of the FPC will consist of the Academic Senate President, Senior Senators for each Senate Division (15) and Deans (4) from Student Services (1), Continuing Education (1), and Academic Affairs (2 – 1 from either Humanities, Fine &amp; Performing Arts or SMHS, and 1 from either Business, Kinesiology or Human Services and Technology).</a:t>
            </a:r>
            <a:endParaRPr lang="en-US" dirty="0">
              <a:cs typeface="Calibri"/>
            </a:endParaRPr>
          </a:p>
        </p:txBody>
      </p:sp>
    </p:spTree>
    <p:extLst>
      <p:ext uri="{BB962C8B-B14F-4D97-AF65-F5344CB8AC3E}">
        <p14:creationId xmlns:p14="http://schemas.microsoft.com/office/powerpoint/2010/main" val="23926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EEA27-A3DB-FD3A-777F-FE233934D465}"/>
              </a:ext>
            </a:extLst>
          </p:cNvPr>
          <p:cNvSpPr>
            <a:spLocks noGrp="1"/>
          </p:cNvSpPr>
          <p:nvPr>
            <p:ph type="title"/>
          </p:nvPr>
        </p:nvSpPr>
        <p:spPr/>
        <p:txBody>
          <a:bodyPr/>
          <a:lstStyle/>
          <a:p>
            <a:r>
              <a:rPr lang="en-US">
                <a:cs typeface="Calibri Light"/>
              </a:rPr>
              <a:t>Recommended Updates </a:t>
            </a:r>
            <a:endParaRPr lang="en-US"/>
          </a:p>
        </p:txBody>
      </p:sp>
      <p:sp>
        <p:nvSpPr>
          <p:cNvPr id="3" name="Content Placeholder 2">
            <a:extLst>
              <a:ext uri="{FF2B5EF4-FFF2-40B4-BE49-F238E27FC236}">
                <a16:creationId xmlns:a16="http://schemas.microsoft.com/office/drawing/2014/main" id="{229EBC81-BA1E-40D4-07EF-5D82D13DFC66}"/>
              </a:ext>
            </a:extLst>
          </p:cNvPr>
          <p:cNvSpPr>
            <a:spLocks noGrp="1"/>
          </p:cNvSpPr>
          <p:nvPr>
            <p:ph idx="1"/>
          </p:nvPr>
        </p:nvSpPr>
        <p:spPr/>
        <p:txBody>
          <a:bodyPr vert="horz" lIns="91440" tIns="45720" rIns="91440" bIns="45720" rtlCol="0" anchor="t">
            <a:normAutofit/>
          </a:bodyPr>
          <a:lstStyle/>
          <a:p>
            <a:r>
              <a:rPr lang="en-US" dirty="0">
                <a:cs typeface="Calibri"/>
              </a:rPr>
              <a:t>Process Revisions</a:t>
            </a:r>
          </a:p>
          <a:p>
            <a:pPr lvl="1">
              <a:buFont typeface="Courier New" panose="020B0604020202020204" pitchFamily="34" charset="0"/>
              <a:buChar char="o"/>
            </a:pPr>
            <a:r>
              <a:rPr lang="en-US" dirty="0">
                <a:cs typeface="Calibri"/>
              </a:rPr>
              <a:t>Request presented at Division/Dept Chairs meeting for feedback</a:t>
            </a:r>
          </a:p>
          <a:p>
            <a:pPr lvl="2">
              <a:buFont typeface="Wingdings" panose="020B0604020202020204" pitchFamily="34" charset="0"/>
              <a:buChar char="§"/>
            </a:pPr>
            <a:r>
              <a:rPr lang="en-US" dirty="0">
                <a:cs typeface="Calibri"/>
              </a:rPr>
              <a:t>If multiple positions from 1 Division, requests Ranked prior to Final Ranking event and presented to FPC</a:t>
            </a:r>
          </a:p>
          <a:p>
            <a:pPr lvl="2">
              <a:buFont typeface="Wingdings" panose="020B0604020202020204" pitchFamily="34" charset="0"/>
              <a:buChar char="§"/>
            </a:pPr>
            <a:endParaRPr lang="en-US" dirty="0">
              <a:cs typeface="Calibri"/>
            </a:endParaRPr>
          </a:p>
          <a:p>
            <a:pPr lvl="1">
              <a:buFont typeface="Courier New" panose="020B0604020202020204" pitchFamily="34" charset="0"/>
              <a:buChar char="o"/>
            </a:pPr>
            <a:r>
              <a:rPr lang="en-US" dirty="0">
                <a:cs typeface="Calibri"/>
              </a:rPr>
              <a:t>Rubrics created and Requests are evaluated/reviewed by FPC prior to final ranking event (like with hiring committees)</a:t>
            </a:r>
          </a:p>
          <a:p>
            <a:pPr lvl="1">
              <a:buFont typeface="Courier New" panose="020B0604020202020204" pitchFamily="34" charset="0"/>
              <a:buChar char="o"/>
            </a:pPr>
            <a:endParaRPr lang="en-US" dirty="0">
              <a:cs typeface="Calibri"/>
            </a:endParaRPr>
          </a:p>
          <a:p>
            <a:pPr lvl="1">
              <a:buFont typeface="Courier New" panose="020B0604020202020204" pitchFamily="34" charset="0"/>
              <a:buChar char="o"/>
            </a:pPr>
            <a:r>
              <a:rPr lang="en-US" dirty="0">
                <a:cs typeface="Calibri"/>
              </a:rPr>
              <a:t>Final Ranking Event </a:t>
            </a:r>
          </a:p>
          <a:p>
            <a:pPr lvl="2">
              <a:buFont typeface="Wingdings" panose="020B0604020202020204" pitchFamily="34" charset="0"/>
              <a:buChar char="§"/>
            </a:pPr>
            <a:r>
              <a:rPr lang="en-US" dirty="0">
                <a:cs typeface="Calibri"/>
              </a:rPr>
              <a:t>In-person </a:t>
            </a:r>
          </a:p>
          <a:p>
            <a:pPr lvl="2">
              <a:buFont typeface="Wingdings" panose="020B0604020202020204" pitchFamily="34" charset="0"/>
              <a:buChar char="§"/>
            </a:pPr>
            <a:r>
              <a:rPr lang="en-US" dirty="0">
                <a:cs typeface="Calibri"/>
              </a:rPr>
              <a:t>Dept Chairs invited to present and/or address any questions FPC may have</a:t>
            </a:r>
          </a:p>
          <a:p>
            <a:pPr lvl="2">
              <a:buFont typeface="Wingdings" panose="020B0604020202020204" pitchFamily="34" charset="0"/>
              <a:buChar char="§"/>
            </a:pPr>
            <a:r>
              <a:rPr lang="en-US" dirty="0">
                <a:cs typeface="Calibri"/>
              </a:rPr>
              <a:t>Deliberations and Final Ranking by FPC</a:t>
            </a:r>
          </a:p>
        </p:txBody>
      </p:sp>
    </p:spTree>
    <p:extLst>
      <p:ext uri="{BB962C8B-B14F-4D97-AF65-F5344CB8AC3E}">
        <p14:creationId xmlns:p14="http://schemas.microsoft.com/office/powerpoint/2010/main" val="2019424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999A4-1D6E-D342-9453-6839F33934D5}"/>
              </a:ext>
            </a:extLst>
          </p:cNvPr>
          <p:cNvSpPr>
            <a:spLocks noGrp="1"/>
          </p:cNvSpPr>
          <p:nvPr>
            <p:ph type="title"/>
          </p:nvPr>
        </p:nvSpPr>
        <p:spPr/>
        <p:txBody>
          <a:bodyPr/>
          <a:lstStyle/>
          <a:p>
            <a:r>
              <a:rPr lang="en-US"/>
              <a:t>Take-aways from 2023-2024 Prioritization Process</a:t>
            </a:r>
          </a:p>
        </p:txBody>
      </p:sp>
      <p:sp>
        <p:nvSpPr>
          <p:cNvPr id="3" name="Content Placeholder 2">
            <a:extLst>
              <a:ext uri="{FF2B5EF4-FFF2-40B4-BE49-F238E27FC236}">
                <a16:creationId xmlns:a16="http://schemas.microsoft.com/office/drawing/2014/main" id="{C669C4A8-E814-A8A3-CC32-94E18208B226}"/>
              </a:ext>
            </a:extLst>
          </p:cNvPr>
          <p:cNvSpPr>
            <a:spLocks noGrp="1"/>
          </p:cNvSpPr>
          <p:nvPr>
            <p:ph idx="1"/>
          </p:nvPr>
        </p:nvSpPr>
        <p:spPr>
          <a:xfrm>
            <a:off x="838200" y="1825625"/>
            <a:ext cx="10515600" cy="4848294"/>
          </a:xfrm>
        </p:spPr>
        <p:txBody>
          <a:bodyPr vert="horz" lIns="91440" tIns="45720" rIns="91440" bIns="45720" rtlCol="0" anchor="t">
            <a:normAutofit fontScale="85000" lnSpcReduction="20000"/>
          </a:bodyPr>
          <a:lstStyle/>
          <a:p>
            <a:pPr marL="0" indent="0">
              <a:lnSpc>
                <a:spcPct val="110000"/>
              </a:lnSpc>
              <a:spcBef>
                <a:spcPts val="0"/>
              </a:spcBef>
              <a:buNone/>
            </a:pPr>
            <a:r>
              <a:rPr lang="en-US" dirty="0"/>
              <a:t>1. Metrics used are insufficient as other metrics were reviewed when making the final list of positions identified for recruitment</a:t>
            </a:r>
          </a:p>
          <a:p>
            <a:pPr marL="0" indent="0">
              <a:lnSpc>
                <a:spcPct val="110000"/>
              </a:lnSpc>
              <a:spcBef>
                <a:spcPts val="0"/>
              </a:spcBef>
              <a:buNone/>
            </a:pPr>
            <a:r>
              <a:rPr lang="en-US" dirty="0"/>
              <a:t>2. Process does not include automatic replacements for retirements, resignations, faculty not earning tenure and/or other untimely losses of faculty </a:t>
            </a:r>
            <a:r>
              <a:rPr lang="en-US" i="1" dirty="0"/>
              <a:t>(Counseling was afforded LTT for loss of faculty)</a:t>
            </a:r>
            <a:endParaRPr lang="en-US" i="1" dirty="0">
              <a:ea typeface="Calibri"/>
              <a:cs typeface="Calibri"/>
            </a:endParaRPr>
          </a:p>
          <a:p>
            <a:pPr marL="0" indent="0">
              <a:lnSpc>
                <a:spcPct val="110000"/>
              </a:lnSpc>
              <a:spcBef>
                <a:spcPts val="0"/>
              </a:spcBef>
              <a:buNone/>
            </a:pPr>
            <a:r>
              <a:rPr lang="en-US" dirty="0"/>
              <a:t>3. Process does not address if/when additional hires, that were not requested/prioritized, will occur (3 of the 14 hires)</a:t>
            </a:r>
            <a:endParaRPr lang="en-US" dirty="0">
              <a:ea typeface="Calibri" panose="020F0502020204030204"/>
              <a:cs typeface="Calibri"/>
            </a:endParaRPr>
          </a:p>
          <a:p>
            <a:pPr marL="0" indent="0">
              <a:lnSpc>
                <a:spcPct val="110000"/>
              </a:lnSpc>
              <a:spcBef>
                <a:spcPts val="0"/>
              </a:spcBef>
              <a:buNone/>
            </a:pPr>
            <a:r>
              <a:rPr lang="en-US" dirty="0">
                <a:ea typeface="Calibri" panose="020F0502020204030204"/>
                <a:cs typeface="Calibri"/>
              </a:rPr>
              <a:t>4. Multiple requests from a Department are not addressed, with the additional requests often ranking very low </a:t>
            </a:r>
            <a:endParaRPr lang="en-US" dirty="0"/>
          </a:p>
          <a:p>
            <a:pPr marL="0" indent="0">
              <a:lnSpc>
                <a:spcPct val="110000"/>
              </a:lnSpc>
              <a:spcBef>
                <a:spcPts val="0"/>
              </a:spcBef>
              <a:buNone/>
            </a:pPr>
            <a:r>
              <a:rPr lang="en-US" dirty="0"/>
              <a:t>5. No process for requesting or ranking Long-term Temporary positions (2 of 5 approved LTT were either not identified for recruitment</a:t>
            </a:r>
            <a:r>
              <a:rPr lang="en-US" i="1" dirty="0"/>
              <a:t> (Geography)</a:t>
            </a:r>
            <a:r>
              <a:rPr lang="en-US" dirty="0"/>
              <a:t> or requested during prioritization process </a:t>
            </a:r>
            <a:r>
              <a:rPr lang="en-US" i="1" dirty="0"/>
              <a:t>(Physics/Astronomy)</a:t>
            </a:r>
            <a:r>
              <a:rPr lang="en-US" dirty="0"/>
              <a:t>)</a:t>
            </a:r>
            <a:endParaRPr lang="en-US" dirty="0">
              <a:ea typeface="Calibri" panose="020F0502020204030204"/>
              <a:cs typeface="Calibri" panose="020F0502020204030204"/>
            </a:endParaRPr>
          </a:p>
          <a:p>
            <a:pPr marL="0" indent="0">
              <a:lnSpc>
                <a:spcPct val="110000"/>
              </a:lnSpc>
              <a:spcBef>
                <a:spcPts val="0"/>
              </a:spcBef>
              <a:buNone/>
            </a:pPr>
            <a:r>
              <a:rPr lang="en-US" dirty="0"/>
              <a:t>6. Lack of administrator participation</a:t>
            </a:r>
            <a:endParaRPr lang="en-US" dirty="0">
              <a:ea typeface="Calibri" panose="020F0502020204030204"/>
              <a:cs typeface="Calibri" panose="020F0502020204030204"/>
            </a:endParaRPr>
          </a:p>
          <a:p>
            <a:pPr marL="0" indent="0">
              <a:lnSpc>
                <a:spcPct val="110000"/>
              </a:lnSpc>
              <a:spcBef>
                <a:spcPts val="0"/>
              </a:spcBef>
              <a:buNone/>
            </a:pPr>
            <a:r>
              <a:rPr lang="en-US" dirty="0">
                <a:cs typeface="Calibri" panose="020F0502020204030204"/>
              </a:rPr>
              <a:t>7. Ranking event – too long, </a:t>
            </a:r>
            <a:r>
              <a:rPr lang="en-US" dirty="0" err="1">
                <a:cs typeface="Calibri" panose="020F0502020204030204"/>
              </a:rPr>
              <a:t>inconsistecies</a:t>
            </a:r>
            <a:r>
              <a:rPr lang="en-US" dirty="0">
                <a:cs typeface="Calibri" panose="020F0502020204030204"/>
              </a:rPr>
              <a:t> on level of </a:t>
            </a:r>
            <a:r>
              <a:rPr lang="en-US" dirty="0" err="1">
                <a:cs typeface="Calibri" panose="020F0502020204030204"/>
              </a:rPr>
              <a:t>engagment</a:t>
            </a:r>
            <a:r>
              <a:rPr lang="en-US" dirty="0">
                <a:cs typeface="Calibri" panose="020F0502020204030204"/>
              </a:rPr>
              <a:t> prior to event</a:t>
            </a:r>
            <a:endParaRPr lang="en-US" dirty="0">
              <a:ea typeface="Calibri" panose="020F0502020204030204"/>
              <a:cs typeface="Calibri" panose="020F0502020204030204"/>
            </a:endParaRPr>
          </a:p>
          <a:p>
            <a:pPr marL="0" indent="0">
              <a:buNone/>
            </a:pPr>
            <a:endParaRPr lang="en-US" dirty="0">
              <a:cs typeface="Calibri" panose="020F0502020204030204"/>
            </a:endParaRPr>
          </a:p>
        </p:txBody>
      </p:sp>
    </p:spTree>
    <p:extLst>
      <p:ext uri="{BB962C8B-B14F-4D97-AF65-F5344CB8AC3E}">
        <p14:creationId xmlns:p14="http://schemas.microsoft.com/office/powerpoint/2010/main" val="233394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9225" name="Rectangle 9224">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27" name="Rectangle 9226">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29" name="Rectangle 9228">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1" name="Rectangle 9230">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3" name="Freeform: Shape 9232">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35" name="Rectangle 9234">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149087" y="586855"/>
            <a:ext cx="4179217" cy="3387497"/>
          </a:xfrm>
        </p:spPr>
        <p:txBody>
          <a:bodyPr anchor="b">
            <a:normAutofit/>
          </a:bodyPr>
          <a:lstStyle/>
          <a:p>
            <a:pPr algn="r"/>
            <a:r>
              <a:rPr lang="en-US" altLang="en-US" sz="4000" dirty="0">
                <a:solidFill>
                  <a:srgbClr val="FFFFFF"/>
                </a:solidFill>
              </a:rPr>
              <a:t>Faculty Prioritization Process</a:t>
            </a:r>
            <a:br>
              <a:rPr lang="en-US" altLang="en-US" sz="4000" dirty="0">
                <a:solidFill>
                  <a:srgbClr val="FFFFFF"/>
                </a:solidFill>
              </a:rPr>
            </a:br>
            <a:r>
              <a:rPr lang="en-US" altLang="en-US" sz="4000" dirty="0">
                <a:solidFill>
                  <a:srgbClr val="FFFFFF"/>
                </a:solidFill>
              </a:rPr>
              <a:t>Recommendations</a:t>
            </a:r>
            <a:br>
              <a:rPr lang="en-US" altLang="en-US" sz="4000" dirty="0">
                <a:solidFill>
                  <a:srgbClr val="FFFFFF"/>
                </a:solidFill>
              </a:rPr>
            </a:br>
            <a:endParaRPr lang="en-US" altLang="en-US" sz="4000" dirty="0">
              <a:solidFill>
                <a:srgbClr val="FFFFFF"/>
              </a:solidFill>
              <a:cs typeface="Calibri Light"/>
            </a:endParaRP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11704320" y="6455664"/>
            <a:ext cx="448056" cy="365125"/>
          </a:xfrm>
        </p:spPr>
        <p:txBody>
          <a:bodyP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100000"/>
              </a:lnSpc>
              <a:spcBef>
                <a:spcPts val="0"/>
              </a:spcBef>
              <a:spcAft>
                <a:spcPts val="600"/>
              </a:spcAft>
              <a:buClrTx/>
              <a:buSzTx/>
              <a:buFontTx/>
              <a:buNone/>
              <a:tabLst/>
              <a:defRPr/>
            </a:pPr>
            <a:fld id="{EEE4AB33-00E2-8A4B-959A-AE7714A1DBC2}" type="slidenum">
              <a:rPr kumimoji="0" lang="en-US" altLang="en-US" sz="1100" b="0" i="0" u="none" strike="noStrike" kern="1200" cap="none" spc="0" normalizeH="0" baseline="0" noProof="0">
                <a:ln>
                  <a:noFill/>
                </a:ln>
                <a:solidFill>
                  <a:prstClr val="black">
                    <a:lumMod val="50000"/>
                    <a:lumOff val="50000"/>
                  </a:prstClr>
                </a:solidFill>
                <a:effectLst/>
                <a:uLnTx/>
                <a:uFillTx/>
                <a:latin typeface="Calibri" panose="020F0502020204030204" pitchFamily="34" charset="0"/>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altLang="en-US" sz="1100" b="0" i="0" u="none" strike="noStrike" kern="1200" cap="none" spc="0" normalizeH="0" baseline="0" noProof="0">
              <a:ln>
                <a:noFill/>
              </a:ln>
              <a:solidFill>
                <a:prstClr val="black">
                  <a:lumMod val="50000"/>
                  <a:lumOff val="50000"/>
                </a:prstClr>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30379263-2ABF-E039-1C35-9F95FE5F689D}"/>
              </a:ext>
            </a:extLst>
          </p:cNvPr>
          <p:cNvSpPr txBox="1"/>
          <p:nvPr/>
        </p:nvSpPr>
        <p:spPr>
          <a:xfrm>
            <a:off x="4102409" y="10138"/>
            <a:ext cx="7529633" cy="7171194"/>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2023 – 2024 Faculty Hiring - Summary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45 Requests (9 Departments/Disciplines with Multiple Requests)</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Art – 2</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Business Applications &amp; Technology – 2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CEC Adult Basic Ed HSE – 2</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CEC ESL - 2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CEC Career Ed – 3</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Chemistry – 2</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Child Development – 2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Comm Studies – 2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Counseling – 6</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Ethnic Studies – 4</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Library – 2</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Pharm Tech – 2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10 Positions Identified for Recruitment in December 2023</a:t>
            </a:r>
            <a:endPar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15 New Faculty Hires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Possibly 1 more for 2023/2024</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5 Long Term Temporary (LTT) Approved/Hired </a:t>
            </a:r>
            <a:endPar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(Counseling, Geography, Ethnic Studies, Physics/Astronomy &amp; CJ Academies)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724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3" end="3"/>
                                            </p:txEl>
                                          </p:spTgt>
                                        </p:tgtEl>
                                        <p:attrNameLst>
                                          <p:attrName>style.visibility</p:attrName>
                                        </p:attrNameLst>
                                      </p:cBhvr>
                                      <p:to>
                                        <p:strVal val="visible"/>
                                      </p:to>
                                    </p:set>
                                    <p:animEffect transition="in" filter="fade">
                                      <p:cBhvr>
                                        <p:cTn id="10" dur="500"/>
                                        <p:tgtEl>
                                          <p:spTgt spid="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animEffect transition="in" filter="fade">
                                      <p:cBhvr>
                                        <p:cTn id="13" dur="500"/>
                                        <p:tgtEl>
                                          <p:spTgt spid="6">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5" end="5"/>
                                            </p:txEl>
                                          </p:spTgt>
                                        </p:tgtEl>
                                        <p:attrNameLst>
                                          <p:attrName>style.visibility</p:attrName>
                                        </p:attrNameLst>
                                      </p:cBhvr>
                                      <p:to>
                                        <p:strVal val="visible"/>
                                      </p:to>
                                    </p:set>
                                    <p:animEffect transition="in" filter="fade">
                                      <p:cBhvr>
                                        <p:cTn id="16" dur="500"/>
                                        <p:tgtEl>
                                          <p:spTgt spid="6">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animEffect transition="in" filter="fade">
                                      <p:cBhvr>
                                        <p:cTn id="19" dur="500"/>
                                        <p:tgtEl>
                                          <p:spTgt spid="6">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7" end="7"/>
                                            </p:txEl>
                                          </p:spTgt>
                                        </p:tgtEl>
                                        <p:attrNameLst>
                                          <p:attrName>style.visibility</p:attrName>
                                        </p:attrNameLst>
                                      </p:cBhvr>
                                      <p:to>
                                        <p:strVal val="visible"/>
                                      </p:to>
                                    </p:set>
                                    <p:animEffect transition="in" filter="fade">
                                      <p:cBhvr>
                                        <p:cTn id="22" dur="500"/>
                                        <p:tgtEl>
                                          <p:spTgt spid="6">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animEffect transition="in" filter="fade">
                                      <p:cBhvr>
                                        <p:cTn id="25" dur="500"/>
                                        <p:tgtEl>
                                          <p:spTgt spid="6">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6">
                                            <p:txEl>
                                              <p:pRg st="9" end="9"/>
                                            </p:txEl>
                                          </p:spTgt>
                                        </p:tgtEl>
                                        <p:attrNameLst>
                                          <p:attrName>style.visibility</p:attrName>
                                        </p:attrNameLst>
                                      </p:cBhvr>
                                      <p:to>
                                        <p:strVal val="visible"/>
                                      </p:to>
                                    </p:set>
                                    <p:animEffect transition="in" filter="fade">
                                      <p:cBhvr>
                                        <p:cTn id="28" dur="500"/>
                                        <p:tgtEl>
                                          <p:spTgt spid="6">
                                            <p:txEl>
                                              <p:pRg st="9" end="9"/>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6">
                                            <p:txEl>
                                              <p:pRg st="10" end="10"/>
                                            </p:txEl>
                                          </p:spTgt>
                                        </p:tgtEl>
                                        <p:attrNameLst>
                                          <p:attrName>style.visibility</p:attrName>
                                        </p:attrNameLst>
                                      </p:cBhvr>
                                      <p:to>
                                        <p:strVal val="visible"/>
                                      </p:to>
                                    </p:set>
                                    <p:animEffect transition="in" filter="fade">
                                      <p:cBhvr>
                                        <p:cTn id="31" dur="500"/>
                                        <p:tgtEl>
                                          <p:spTgt spid="6">
                                            <p:txEl>
                                              <p:pRg st="10" end="10"/>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6">
                                            <p:txEl>
                                              <p:pRg st="11" end="11"/>
                                            </p:txEl>
                                          </p:spTgt>
                                        </p:tgtEl>
                                        <p:attrNameLst>
                                          <p:attrName>style.visibility</p:attrName>
                                        </p:attrNameLst>
                                      </p:cBhvr>
                                      <p:to>
                                        <p:strVal val="visible"/>
                                      </p:to>
                                    </p:set>
                                    <p:animEffect transition="in" filter="fade">
                                      <p:cBhvr>
                                        <p:cTn id="34" dur="500"/>
                                        <p:tgtEl>
                                          <p:spTgt spid="6">
                                            <p:txEl>
                                              <p:pRg st="11" end="11"/>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6">
                                            <p:txEl>
                                              <p:pRg st="12" end="12"/>
                                            </p:txEl>
                                          </p:spTgt>
                                        </p:tgtEl>
                                        <p:attrNameLst>
                                          <p:attrName>style.visibility</p:attrName>
                                        </p:attrNameLst>
                                      </p:cBhvr>
                                      <p:to>
                                        <p:strVal val="visible"/>
                                      </p:to>
                                    </p:set>
                                    <p:animEffect transition="in" filter="fade">
                                      <p:cBhvr>
                                        <p:cTn id="37" dur="500"/>
                                        <p:tgtEl>
                                          <p:spTgt spid="6">
                                            <p:txEl>
                                              <p:pRg st="12" end="12"/>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6">
                                            <p:txEl>
                                              <p:pRg st="13" end="13"/>
                                            </p:txEl>
                                          </p:spTgt>
                                        </p:tgtEl>
                                        <p:attrNameLst>
                                          <p:attrName>style.visibility</p:attrName>
                                        </p:attrNameLst>
                                      </p:cBhvr>
                                      <p:to>
                                        <p:strVal val="visible"/>
                                      </p:to>
                                    </p:set>
                                    <p:animEffect transition="in" filter="fade">
                                      <p:cBhvr>
                                        <p:cTn id="40" dur="500"/>
                                        <p:tgtEl>
                                          <p:spTgt spid="6">
                                            <p:txEl>
                                              <p:pRg st="13" end="13"/>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6">
                                            <p:txEl>
                                              <p:pRg st="14" end="14"/>
                                            </p:txEl>
                                          </p:spTgt>
                                        </p:tgtEl>
                                        <p:attrNameLst>
                                          <p:attrName>style.visibility</p:attrName>
                                        </p:attrNameLst>
                                      </p:cBhvr>
                                      <p:to>
                                        <p:strVal val="visible"/>
                                      </p:to>
                                    </p:set>
                                    <p:animEffect transition="in" filter="fade">
                                      <p:cBhvr>
                                        <p:cTn id="43" dur="500"/>
                                        <p:tgtEl>
                                          <p:spTgt spid="6">
                                            <p:txEl>
                                              <p:pRg st="14" end="14"/>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6">
                                            <p:txEl>
                                              <p:pRg st="15" end="15"/>
                                            </p:txEl>
                                          </p:spTgt>
                                        </p:tgtEl>
                                        <p:attrNameLst>
                                          <p:attrName>style.visibility</p:attrName>
                                        </p:attrNameLst>
                                      </p:cBhvr>
                                      <p:to>
                                        <p:strVal val="visible"/>
                                      </p:to>
                                    </p:set>
                                    <p:animEffect transition="in" filter="fade">
                                      <p:cBhvr>
                                        <p:cTn id="48" dur="500"/>
                                        <p:tgtEl>
                                          <p:spTgt spid="6">
                                            <p:txEl>
                                              <p:pRg st="15" end="1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6">
                                            <p:txEl>
                                              <p:pRg st="17" end="17"/>
                                            </p:txEl>
                                          </p:spTgt>
                                        </p:tgtEl>
                                        <p:attrNameLst>
                                          <p:attrName>style.visibility</p:attrName>
                                        </p:attrNameLst>
                                      </p:cBhvr>
                                      <p:to>
                                        <p:strVal val="visible"/>
                                      </p:to>
                                    </p:set>
                                    <p:animEffect transition="in" filter="fade">
                                      <p:cBhvr>
                                        <p:cTn id="53" dur="500"/>
                                        <p:tgtEl>
                                          <p:spTgt spid="6">
                                            <p:txEl>
                                              <p:pRg st="17" end="1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nodeType="clickEffect">
                                  <p:stCondLst>
                                    <p:cond delay="0"/>
                                  </p:stCondLst>
                                  <p:childTnLst>
                                    <p:set>
                                      <p:cBhvr>
                                        <p:cTn id="57" dur="1" fill="hold">
                                          <p:stCondLst>
                                            <p:cond delay="0"/>
                                          </p:stCondLst>
                                        </p:cTn>
                                        <p:tgtEl>
                                          <p:spTgt spid="6">
                                            <p:txEl>
                                              <p:pRg st="18" end="18"/>
                                            </p:txEl>
                                          </p:spTgt>
                                        </p:tgtEl>
                                        <p:attrNameLst>
                                          <p:attrName>style.visibility</p:attrName>
                                        </p:attrNameLst>
                                      </p:cBhvr>
                                      <p:to>
                                        <p:strVal val="visible"/>
                                      </p:to>
                                    </p:set>
                                    <p:animEffect transition="in" filter="fade">
                                      <p:cBhvr>
                                        <p:cTn id="58" dur="500"/>
                                        <p:tgtEl>
                                          <p:spTgt spid="6">
                                            <p:txEl>
                                              <p:pRg st="18" end="1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6">
                                            <p:txEl>
                                              <p:pRg st="20" end="20"/>
                                            </p:txEl>
                                          </p:spTgt>
                                        </p:tgtEl>
                                        <p:attrNameLst>
                                          <p:attrName>style.visibility</p:attrName>
                                        </p:attrNameLst>
                                      </p:cBhvr>
                                      <p:to>
                                        <p:strVal val="visible"/>
                                      </p:to>
                                    </p:set>
                                    <p:animEffect transition="in" filter="fade">
                                      <p:cBhvr>
                                        <p:cTn id="63" dur="500"/>
                                        <p:tgtEl>
                                          <p:spTgt spid="6">
                                            <p:txEl>
                                              <p:pRg st="20" end="2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6">
                                            <p:txEl>
                                              <p:pRg st="21" end="21"/>
                                            </p:txEl>
                                          </p:spTgt>
                                        </p:tgtEl>
                                        <p:attrNameLst>
                                          <p:attrName>style.visibility</p:attrName>
                                        </p:attrNameLst>
                                      </p:cBhvr>
                                      <p:to>
                                        <p:strVal val="visible"/>
                                      </p:to>
                                    </p:set>
                                    <p:animEffect transition="in" filter="fade">
                                      <p:cBhvr>
                                        <p:cTn id="68" dur="500"/>
                                        <p:tgtEl>
                                          <p:spTgt spid="6">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DC893-C68D-9A29-AC7D-5ED88D2EBE14}"/>
              </a:ext>
            </a:extLst>
          </p:cNvPr>
          <p:cNvSpPr>
            <a:spLocks noGrp="1"/>
          </p:cNvSpPr>
          <p:nvPr>
            <p:ph type="title"/>
          </p:nvPr>
        </p:nvSpPr>
        <p:spPr/>
        <p:txBody>
          <a:bodyPr>
            <a:normAutofit fontScale="90000"/>
          </a:bodyPr>
          <a:lstStyle/>
          <a:p>
            <a:r>
              <a:rPr lang="en-US" dirty="0"/>
              <a:t>Recommendation 1: </a:t>
            </a:r>
            <a:br>
              <a:rPr lang="en-US" dirty="0"/>
            </a:br>
            <a:r>
              <a:rPr lang="en-US" dirty="0"/>
              <a:t>Creation of Faculty Prioritization Committee (FPC)</a:t>
            </a:r>
          </a:p>
        </p:txBody>
      </p:sp>
      <p:sp>
        <p:nvSpPr>
          <p:cNvPr id="3" name="Content Placeholder 2">
            <a:extLst>
              <a:ext uri="{FF2B5EF4-FFF2-40B4-BE49-F238E27FC236}">
                <a16:creationId xmlns:a16="http://schemas.microsoft.com/office/drawing/2014/main" id="{1F21DADB-26B3-6670-189D-EAD5572C8DC5}"/>
              </a:ext>
            </a:extLst>
          </p:cNvPr>
          <p:cNvSpPr>
            <a:spLocks noGrp="1"/>
          </p:cNvSpPr>
          <p:nvPr>
            <p:ph idx="1"/>
          </p:nvPr>
        </p:nvSpPr>
        <p:spPr>
          <a:xfrm>
            <a:off x="838200" y="1607111"/>
            <a:ext cx="10930217" cy="5152557"/>
          </a:xfrm>
        </p:spPr>
        <p:txBody>
          <a:bodyPr vert="horz" lIns="91440" tIns="45720" rIns="91440" bIns="45720" rtlCol="0" anchor="t">
            <a:normAutofit/>
          </a:bodyPr>
          <a:lstStyle/>
          <a:p>
            <a:pPr marL="0" indent="0" fontAlgn="base">
              <a:buNone/>
            </a:pPr>
            <a:r>
              <a:rPr lang="en-US" sz="1800" b="0" i="0" dirty="0">
                <a:solidFill>
                  <a:srgbClr val="000000"/>
                </a:solidFill>
                <a:effectLst/>
                <a:highlight>
                  <a:srgbClr val="FFFFFF"/>
                </a:highlight>
                <a:latin typeface="Aptos" panose="020B0004020202020204" pitchFamily="34" charset="0"/>
              </a:rPr>
              <a:t>Subcommittee of the Academic Senate with the primary purpose to evaluate and prioritize requests for full-time faculty (tenure-track and long-term temporary) positions</a:t>
            </a:r>
          </a:p>
          <a:p>
            <a:pPr marL="0" indent="0" fontAlgn="base">
              <a:buNone/>
            </a:pPr>
            <a:r>
              <a:rPr lang="en-US" sz="1800" dirty="0">
                <a:solidFill>
                  <a:srgbClr val="000000"/>
                </a:solidFill>
                <a:highlight>
                  <a:srgbClr val="FFFFFF"/>
                </a:highlight>
                <a:latin typeface="Aptos" panose="020B0004020202020204" pitchFamily="34" charset="0"/>
              </a:rPr>
              <a:t>M</a:t>
            </a:r>
            <a:r>
              <a:rPr lang="en-US" sz="1800" b="0" i="0" dirty="0">
                <a:solidFill>
                  <a:srgbClr val="000000"/>
                </a:solidFill>
                <a:effectLst/>
                <a:highlight>
                  <a:srgbClr val="FFFFFF"/>
                </a:highlight>
                <a:latin typeface="Aptos" panose="020B0004020202020204" pitchFamily="34" charset="0"/>
              </a:rPr>
              <a:t>embership </a:t>
            </a:r>
          </a:p>
          <a:p>
            <a:pPr marL="1143000" fontAlgn="base"/>
            <a:r>
              <a:rPr lang="en-US" sz="1800" b="0" i="0" dirty="0">
                <a:solidFill>
                  <a:srgbClr val="000000"/>
                </a:solidFill>
                <a:effectLst/>
                <a:highlight>
                  <a:srgbClr val="FFFFFF"/>
                </a:highlight>
                <a:latin typeface="Aptos"/>
              </a:rPr>
              <a:t>Academic Senate President (non-voting Chair)</a:t>
            </a:r>
          </a:p>
          <a:p>
            <a:pPr marL="1524000" indent="-228600" algn="l" fontAlgn="base">
              <a:spcBef>
                <a:spcPts val="500"/>
              </a:spcBef>
            </a:pPr>
            <a:r>
              <a:rPr lang="en-US" sz="1800" b="0" i="0" dirty="0">
                <a:solidFill>
                  <a:srgbClr val="000000"/>
                </a:solidFill>
                <a:effectLst/>
                <a:highlight>
                  <a:srgbClr val="FFFFFF"/>
                </a:highlight>
                <a:latin typeface="Aptos"/>
              </a:rPr>
              <a:t>Senior Senators for each Senate Division (15)*</a:t>
            </a:r>
          </a:p>
          <a:p>
            <a:pPr marL="1524000" fontAlgn="base">
              <a:spcBef>
                <a:spcPts val="500"/>
              </a:spcBef>
            </a:pPr>
            <a:r>
              <a:rPr lang="en-US" sz="1800" b="0" i="0" dirty="0">
                <a:solidFill>
                  <a:srgbClr val="000000"/>
                </a:solidFill>
                <a:effectLst/>
                <a:highlight>
                  <a:srgbClr val="FFFFFF"/>
                </a:highlight>
                <a:latin typeface="Aptos"/>
              </a:rPr>
              <a:t>Deans (5)</a:t>
            </a:r>
            <a:r>
              <a:rPr lang="en-US" sz="1800" dirty="0">
                <a:solidFill>
                  <a:srgbClr val="000000"/>
                </a:solidFill>
                <a:highlight>
                  <a:srgbClr val="FFFFFF"/>
                </a:highlight>
                <a:latin typeface="Aptos"/>
              </a:rPr>
              <a:t> - Appointed by President or designee</a:t>
            </a:r>
            <a:endParaRPr lang="en-US" sz="1800" b="0" i="0" dirty="0">
              <a:solidFill>
                <a:srgbClr val="000000"/>
              </a:solidFill>
              <a:effectLst/>
              <a:highlight>
                <a:srgbClr val="FFFFFF"/>
              </a:highlight>
              <a:latin typeface="Calibri" panose="020F0502020204030204" pitchFamily="34" charset="0"/>
            </a:endParaRPr>
          </a:p>
          <a:p>
            <a:pPr marL="1905000" indent="-228600" algn="l" fontAlgn="base">
              <a:spcBef>
                <a:spcPts val="500"/>
              </a:spcBef>
            </a:pPr>
            <a:r>
              <a:rPr lang="en-US" sz="1800" b="0" i="0" dirty="0">
                <a:solidFill>
                  <a:srgbClr val="000000"/>
                </a:solidFill>
                <a:effectLst/>
                <a:highlight>
                  <a:srgbClr val="FFFFFF"/>
                </a:highlight>
                <a:latin typeface="Aptos"/>
              </a:rPr>
              <a:t>Student Services (Counseling, Library) (1), </a:t>
            </a:r>
          </a:p>
          <a:p>
            <a:pPr marL="1905000" indent="-228600" algn="l" fontAlgn="base">
              <a:spcBef>
                <a:spcPts val="500"/>
              </a:spcBef>
            </a:pPr>
            <a:r>
              <a:rPr lang="en-US" sz="1800" b="0" i="0" dirty="0">
                <a:solidFill>
                  <a:srgbClr val="000000"/>
                </a:solidFill>
                <a:effectLst/>
                <a:highlight>
                  <a:srgbClr val="FFFFFF"/>
                </a:highlight>
                <a:latin typeface="Aptos"/>
              </a:rPr>
              <a:t>Continuing Education (2), </a:t>
            </a:r>
          </a:p>
          <a:p>
            <a:pPr marL="2286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1 from Instruction and</a:t>
            </a:r>
            <a:endParaRPr lang="en-US" sz="1800" b="0" i="0" dirty="0">
              <a:solidFill>
                <a:srgbClr val="000000"/>
              </a:solidFill>
              <a:effectLst/>
              <a:highlight>
                <a:srgbClr val="FFFFFF"/>
              </a:highlight>
              <a:latin typeface="Calibri" panose="020F0502020204030204" pitchFamily="34" charset="0"/>
            </a:endParaRPr>
          </a:p>
          <a:p>
            <a:pPr marL="2286000" indent="-228600" algn="l" fontAlgn="base">
              <a:spcBef>
                <a:spcPts val="500"/>
              </a:spcBef>
            </a:pPr>
            <a:r>
              <a:rPr lang="en-US" sz="1800" b="0" i="0" dirty="0">
                <a:solidFill>
                  <a:srgbClr val="000000"/>
                </a:solidFill>
                <a:effectLst/>
                <a:highlight>
                  <a:srgbClr val="FFFFFF"/>
                </a:highlight>
                <a:latin typeface="Aptos"/>
              </a:rPr>
              <a:t>1 from Student Services</a:t>
            </a:r>
          </a:p>
          <a:p>
            <a:pPr marL="1905000" indent="-228600" algn="l" fontAlgn="base">
              <a:spcBef>
                <a:spcPts val="500"/>
              </a:spcBef>
            </a:pPr>
            <a:r>
              <a:rPr lang="en-US" sz="1800" b="0" i="0" dirty="0">
                <a:solidFill>
                  <a:srgbClr val="000000"/>
                </a:solidFill>
                <a:effectLst/>
                <a:highlight>
                  <a:srgbClr val="FFFFFF"/>
                </a:highlight>
                <a:latin typeface="Aptos"/>
              </a:rPr>
              <a:t>Academic Affairs (2) </a:t>
            </a:r>
          </a:p>
          <a:p>
            <a:pPr marL="2286000" indent="-228600" algn="l" fontAlgn="base">
              <a:spcBef>
                <a:spcPts val="500"/>
              </a:spcBef>
            </a:pPr>
            <a:r>
              <a:rPr lang="en-US" sz="1800" b="0" i="0" dirty="0">
                <a:solidFill>
                  <a:srgbClr val="000000"/>
                </a:solidFill>
                <a:effectLst/>
                <a:highlight>
                  <a:srgbClr val="FFFFFF"/>
                </a:highlight>
                <a:latin typeface="Aptos"/>
              </a:rPr>
              <a:t>1 from either Humanities, Fine &amp; Performing Arts or SMHS, and </a:t>
            </a:r>
          </a:p>
          <a:p>
            <a:pPr marL="2286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1 from either Business, Kinesiology or Human Services and Technology</a:t>
            </a:r>
          </a:p>
          <a:p>
            <a:pPr marL="822960" indent="0" algn="l" fontAlgn="base">
              <a:spcBef>
                <a:spcPts val="500"/>
              </a:spcBef>
              <a:buNone/>
            </a:pPr>
            <a:r>
              <a:rPr lang="en-US" sz="1800" b="0" i="0" dirty="0">
                <a:solidFill>
                  <a:srgbClr val="000000"/>
                </a:solidFill>
                <a:effectLst/>
                <a:highlight>
                  <a:srgbClr val="FFFFFF"/>
                </a:highlight>
                <a:latin typeface="Calibri" panose="020F0502020204030204" pitchFamily="34" charset="0"/>
              </a:rPr>
              <a:t>	Total Members: 21 (20 voting, 1 non-voting)</a:t>
            </a:r>
          </a:p>
          <a:p>
            <a:pPr marL="1143000" indent="-228600" algn="l" fontAlgn="base">
              <a:spcBef>
                <a:spcPts val="500"/>
              </a:spcBef>
            </a:pPr>
            <a:r>
              <a:rPr lang="en-US" sz="1800" b="0" i="0" dirty="0">
                <a:solidFill>
                  <a:srgbClr val="000000"/>
                </a:solidFill>
                <a:effectLst/>
                <a:highlight>
                  <a:srgbClr val="FFFFFF"/>
                </a:highlight>
                <a:latin typeface="Aptos" panose="020B0004020202020204" pitchFamily="34" charset="0"/>
              </a:rPr>
              <a:t>*If a Department Chair is serving as a Senior Senator AND submitting a faculty request, the Junior Senator will serve on FPC</a:t>
            </a:r>
            <a:endParaRPr lang="en-US" sz="1800" b="0" i="0" dirty="0">
              <a:solidFill>
                <a:srgbClr val="000000"/>
              </a:solidFill>
              <a:effectLst/>
              <a:highlight>
                <a:srgbClr val="FFFFFF"/>
              </a:highlight>
              <a:latin typeface="Calibri" panose="020F0502020204030204" pitchFamily="34" charset="0"/>
            </a:endParaRPr>
          </a:p>
          <a:p>
            <a:pPr marL="914400" indent="0" algn="l" fontAlgn="base">
              <a:spcBef>
                <a:spcPts val="500"/>
              </a:spcBef>
              <a:buNone/>
            </a:pPr>
            <a:endParaRPr lang="en-US" sz="1800" b="0" i="0" dirty="0">
              <a:solidFill>
                <a:srgbClr val="000000"/>
              </a:solidFill>
              <a:effectLst/>
              <a:highlight>
                <a:srgbClr val="FFFFFF"/>
              </a:highlight>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3099006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fontScale="90000"/>
          </a:bodyPr>
          <a:lstStyle/>
          <a:p>
            <a:r>
              <a:rPr lang="en-US" dirty="0"/>
              <a:t>Recommendation 2:</a:t>
            </a:r>
            <a:br>
              <a:rPr lang="en-US" dirty="0"/>
            </a:br>
            <a:r>
              <a:rPr lang="en-US" dirty="0"/>
              <a:t>Presentation to Department Chairs of Division and Dean</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p:txBody>
          <a:bodyPr/>
          <a:lstStyle/>
          <a:p>
            <a:pPr marL="514350" indent="-514350">
              <a:buAutoNum type="alphaUcPeriod"/>
            </a:pPr>
            <a:r>
              <a:rPr lang="en-US" b="0" i="0" dirty="0">
                <a:solidFill>
                  <a:srgbClr val="000000"/>
                </a:solidFill>
                <a:effectLst/>
                <a:highlight>
                  <a:srgbClr val="FFFFFF"/>
                </a:highlight>
                <a:latin typeface="Aptos" panose="020B0004020202020204" pitchFamily="34" charset="0"/>
              </a:rPr>
              <a:t>Department Chairs meet with Division Dean to discuss submitting a faculty request and review the request form. </a:t>
            </a:r>
          </a:p>
          <a:p>
            <a:pPr lvl="1"/>
            <a:r>
              <a:rPr lang="en-US" dirty="0">
                <a:solidFill>
                  <a:srgbClr val="000000"/>
                </a:solidFill>
                <a:highlight>
                  <a:srgbClr val="FFFFFF"/>
                </a:highlight>
                <a:latin typeface="Aptos" panose="020B0004020202020204" pitchFamily="34" charset="0"/>
              </a:rPr>
              <a:t>Request forms will be available soon!</a:t>
            </a:r>
          </a:p>
          <a:p>
            <a:pPr marL="0" indent="0">
              <a:buNone/>
            </a:pPr>
            <a:r>
              <a:rPr lang="en-US" b="0" i="0" dirty="0">
                <a:solidFill>
                  <a:srgbClr val="000000"/>
                </a:solidFill>
                <a:effectLst/>
                <a:highlight>
                  <a:srgbClr val="FFFFFF"/>
                </a:highlight>
                <a:latin typeface="Aptos" panose="020B0004020202020204" pitchFamily="34" charset="0"/>
              </a:rPr>
              <a:t>B. Faculty Requests will be shared presented at Division/Dept Chairs meeting for discussion and feedback. </a:t>
            </a:r>
          </a:p>
          <a:p>
            <a:pPr marL="0" indent="0">
              <a:buNone/>
            </a:pPr>
            <a:r>
              <a:rPr lang="en-US" dirty="0">
                <a:solidFill>
                  <a:srgbClr val="000000"/>
                </a:solidFill>
                <a:highlight>
                  <a:srgbClr val="FFFFFF"/>
                </a:highlight>
                <a:latin typeface="Aptos" panose="020B0004020202020204" pitchFamily="34" charset="0"/>
              </a:rPr>
              <a:t>C. </a:t>
            </a:r>
            <a:r>
              <a:rPr lang="en-US" b="0" i="0" dirty="0">
                <a:solidFill>
                  <a:srgbClr val="000000"/>
                </a:solidFill>
                <a:effectLst/>
                <a:highlight>
                  <a:srgbClr val="FFFFFF"/>
                </a:highlight>
                <a:latin typeface="Aptos" panose="020B0004020202020204" pitchFamily="34" charset="0"/>
              </a:rPr>
              <a:t>If there are multiple requests from a Division, Department Chairs and Dean will rank the requests  </a:t>
            </a:r>
          </a:p>
          <a:p>
            <a:pPr marL="457200" lvl="1" indent="0">
              <a:buNone/>
            </a:pPr>
            <a:r>
              <a:rPr lang="en-US" b="0" i="0" dirty="0">
                <a:solidFill>
                  <a:srgbClr val="000000"/>
                </a:solidFill>
                <a:effectLst/>
                <a:highlight>
                  <a:srgbClr val="FFFFFF"/>
                </a:highlight>
                <a:latin typeface="Aptos" panose="020B0004020202020204" pitchFamily="34" charset="0"/>
              </a:rPr>
              <a:t>That ranking will be shared with FPC as a </a:t>
            </a:r>
            <a:r>
              <a:rPr lang="en-US" dirty="0">
                <a:solidFill>
                  <a:srgbClr val="000000"/>
                </a:solidFill>
                <a:highlight>
                  <a:srgbClr val="FFFFFF"/>
                </a:highlight>
                <a:latin typeface="Aptos" panose="020B0004020202020204" pitchFamily="34" charset="0"/>
              </a:rPr>
              <a:t>metric in the final ranking event. </a:t>
            </a:r>
            <a:r>
              <a:rPr lang="en-US" b="0" i="0" dirty="0">
                <a:solidFill>
                  <a:srgbClr val="000000"/>
                </a:solidFill>
                <a:effectLst/>
                <a:highlight>
                  <a:srgbClr val="FFFFFF"/>
                </a:highlight>
                <a:latin typeface="Aptos" panose="020B0004020202020204" pitchFamily="34" charset="0"/>
              </a:rPr>
              <a:t> </a:t>
            </a:r>
            <a:endParaRPr lang="en-US" dirty="0"/>
          </a:p>
        </p:txBody>
      </p:sp>
    </p:spTree>
    <p:extLst>
      <p:ext uri="{BB962C8B-B14F-4D97-AF65-F5344CB8AC3E}">
        <p14:creationId xmlns:p14="http://schemas.microsoft.com/office/powerpoint/2010/main" val="24418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a:bodyPr>
          <a:lstStyle/>
          <a:p>
            <a:r>
              <a:rPr lang="en-US" dirty="0"/>
              <a:t>Recommendation 3:</a:t>
            </a:r>
            <a:br>
              <a:rPr lang="en-US" dirty="0"/>
            </a:br>
            <a:r>
              <a:rPr lang="en-US" dirty="0"/>
              <a:t>Replacement Requests </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a:xfrm>
            <a:off x="838200" y="1803214"/>
            <a:ext cx="8834718" cy="4373749"/>
          </a:xfrm>
        </p:spPr>
        <p:txBody>
          <a:bodyPr vert="horz" lIns="91440" tIns="45720" rIns="91440" bIns="45720" rtlCol="0" anchor="t">
            <a:normAutofit/>
          </a:bodyPr>
          <a:lstStyle/>
          <a:p>
            <a:pPr marL="0" marR="0" indent="0">
              <a:lnSpc>
                <a:spcPct val="115000"/>
              </a:lnSpc>
              <a:spcBef>
                <a:spcPts val="0"/>
              </a:spcBef>
              <a:spcAft>
                <a:spcPts val="800"/>
              </a:spcAft>
              <a:buNone/>
            </a:pPr>
            <a:r>
              <a:rPr lang="en-US" sz="1800" kern="100" dirty="0">
                <a:effectLst/>
                <a:latin typeface="Aptos"/>
                <a:ea typeface="Aptos" panose="020B0004020202020204" pitchFamily="34" charset="0"/>
                <a:cs typeface="Times New Roman"/>
              </a:rPr>
              <a:t>Replacement requests due to tenure track attrition (e.g., resignation, retirement, or any departure of the current full-time faculty member) are given first priority and will be filled unless compelling and/or extenuating circumstances are provided by College President. </a:t>
            </a:r>
          </a:p>
          <a:p>
            <a:pPr marL="685800">
              <a:lnSpc>
                <a:spcPct val="115000"/>
              </a:lnSpc>
              <a:spcBef>
                <a:spcPts val="0"/>
              </a:spcBef>
              <a:spcAft>
                <a:spcPts val="800"/>
              </a:spcAft>
            </a:pPr>
            <a:r>
              <a:rPr lang="en-US" sz="1800" kern="100" dirty="0">
                <a:effectLst/>
                <a:latin typeface="Aptos"/>
                <a:ea typeface="Aptos" panose="020B0004020202020204" pitchFamily="34" charset="0"/>
                <a:cs typeface="Times New Roman"/>
              </a:rPr>
              <a:t>The replacement may be set aside, temporarily or permanently, based on rationale provided and presented to FPC. FPC can support or oppose the </a:t>
            </a:r>
            <a:r>
              <a:rPr lang="en-US" sz="1800" kern="100" dirty="0">
                <a:latin typeface="Aptos"/>
                <a:ea typeface="Aptos" panose="020B0004020202020204" pitchFamily="34" charset="0"/>
                <a:cs typeface="Times New Roman"/>
              </a:rPr>
              <a:t>President's recommendation. Ultimately, President's decision. </a:t>
            </a:r>
          </a:p>
          <a:p>
            <a:pPr marL="685800">
              <a:lnSpc>
                <a:spcPct val="114999"/>
              </a:lnSpc>
              <a:spcBef>
                <a:spcPts val="0"/>
              </a:spcBef>
              <a:spcAft>
                <a:spcPts val="800"/>
              </a:spcAft>
            </a:pPr>
            <a:r>
              <a:rPr lang="en-US" sz="1800" kern="100" dirty="0">
                <a:latin typeface="Aptos"/>
                <a:ea typeface="Aptos" panose="020B0004020202020204" pitchFamily="34" charset="0"/>
                <a:cs typeface="Times New Roman"/>
              </a:rPr>
              <a:t>Special Process for next 2 -3 cycles to address vacancies not replaced since before Covid (2019)</a:t>
            </a:r>
            <a:endParaRPr lang="en-US"/>
          </a:p>
          <a:p>
            <a:pPr marL="1143000" lvl="1">
              <a:lnSpc>
                <a:spcPct val="115000"/>
              </a:lnSpc>
              <a:spcBef>
                <a:spcPts val="0"/>
              </a:spcBef>
              <a:spcAft>
                <a:spcPts val="800"/>
              </a:spcAft>
            </a:pPr>
            <a:r>
              <a:rPr lang="en-US" sz="1800" kern="100" dirty="0">
                <a:latin typeface="Aptos"/>
                <a:ea typeface="Aptos" panose="020B0004020202020204" pitchFamily="34" charset="0"/>
                <a:cs typeface="Times New Roman"/>
              </a:rPr>
              <a:t>Ranking of Replacement Requests separate from Growth Requests</a:t>
            </a:r>
          </a:p>
          <a:p>
            <a:pPr marL="914400" lvl="1" indent="0">
              <a:lnSpc>
                <a:spcPct val="115000"/>
              </a:lnSpc>
              <a:spcBef>
                <a:spcPts val="0"/>
              </a:spcBef>
              <a:spcAft>
                <a:spcPts val="800"/>
              </a:spcAft>
              <a:buNone/>
            </a:pPr>
            <a:r>
              <a:rPr lang="en-US" sz="1800" kern="100" dirty="0">
                <a:effectLst/>
                <a:latin typeface="Aptos"/>
                <a:ea typeface="Aptos" panose="020B0004020202020204" pitchFamily="34" charset="0"/>
                <a:cs typeface="Times New Roman"/>
              </a:rPr>
              <a:t>Faculty Attrition and Replacement Survey: https://forms.office.com/r/MzKMj9C89p</a:t>
            </a:r>
          </a:p>
          <a:p>
            <a:pPr marL="0" indent="0">
              <a:buNone/>
            </a:pPr>
            <a:endParaRPr lang="en-US" dirty="0"/>
          </a:p>
        </p:txBody>
      </p:sp>
      <p:pic>
        <p:nvPicPr>
          <p:cNvPr id="5" name="Picture 4" descr="A qr code on a piece of paper&#10;&#10;Description automatically generated">
            <a:extLst>
              <a:ext uri="{FF2B5EF4-FFF2-40B4-BE49-F238E27FC236}">
                <a16:creationId xmlns:a16="http://schemas.microsoft.com/office/drawing/2014/main" id="{A770DF97-CB65-F7BF-4D90-C48CC984C4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84218" y="3958892"/>
            <a:ext cx="2700861" cy="2672846"/>
          </a:xfrm>
          <a:prstGeom prst="rect">
            <a:avLst/>
          </a:prstGeom>
        </p:spPr>
      </p:pic>
    </p:spTree>
    <p:extLst>
      <p:ext uri="{BB962C8B-B14F-4D97-AF65-F5344CB8AC3E}">
        <p14:creationId xmlns:p14="http://schemas.microsoft.com/office/powerpoint/2010/main" val="3335988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BB55-A99A-FB9C-051E-4092A6610736}"/>
              </a:ext>
            </a:extLst>
          </p:cNvPr>
          <p:cNvSpPr>
            <a:spLocks noGrp="1"/>
          </p:cNvSpPr>
          <p:nvPr>
            <p:ph type="title"/>
          </p:nvPr>
        </p:nvSpPr>
        <p:spPr>
          <a:xfrm>
            <a:off x="838200" y="159027"/>
            <a:ext cx="10515600" cy="1621114"/>
          </a:xfrm>
        </p:spPr>
        <p:txBody>
          <a:bodyPr>
            <a:normAutofit fontScale="90000"/>
          </a:bodyPr>
          <a:lstStyle/>
          <a:p>
            <a:r>
              <a:rPr lang="en-US" sz="4000" dirty="0"/>
              <a:t>Recommendation 4:</a:t>
            </a:r>
            <a:br>
              <a:rPr lang="en-US" sz="3600" dirty="0"/>
            </a:br>
            <a:r>
              <a:rPr lang="en-US" sz="3600" dirty="0"/>
              <a:t>Create Ranking Rubrics (Quantitative and Qualitative metrics) for Final Ranking Event</a:t>
            </a:r>
          </a:p>
        </p:txBody>
      </p:sp>
      <p:sp>
        <p:nvSpPr>
          <p:cNvPr id="3" name="Content Placeholder 2">
            <a:extLst>
              <a:ext uri="{FF2B5EF4-FFF2-40B4-BE49-F238E27FC236}">
                <a16:creationId xmlns:a16="http://schemas.microsoft.com/office/drawing/2014/main" id="{3EBA602D-F51B-AF2E-125E-C508023FA2D6}"/>
              </a:ext>
            </a:extLst>
          </p:cNvPr>
          <p:cNvSpPr>
            <a:spLocks noGrp="1"/>
          </p:cNvSpPr>
          <p:nvPr>
            <p:ph idx="1"/>
          </p:nvPr>
        </p:nvSpPr>
        <p:spPr/>
        <p:txBody>
          <a:bodyPr/>
          <a:lstStyle/>
          <a:p>
            <a:pPr marL="0" indent="0">
              <a:buNone/>
            </a:pPr>
            <a:r>
              <a:rPr lang="en-US" dirty="0"/>
              <a:t>Faculty Prioritization Committee will create and/or review Ranking Rubrics each year for edits/updates</a:t>
            </a:r>
          </a:p>
          <a:p>
            <a:pPr marL="0" indent="0">
              <a:buNone/>
            </a:pPr>
            <a:endParaRPr lang="en-US" dirty="0"/>
          </a:p>
          <a:p>
            <a:pPr marL="0" indent="0">
              <a:buNone/>
            </a:pPr>
            <a:r>
              <a:rPr lang="en-US" dirty="0"/>
              <a:t>Draft Rubrics will be available by September 13</a:t>
            </a:r>
            <a:r>
              <a:rPr lang="en-US" baseline="30000" dirty="0"/>
              <a:t>th</a:t>
            </a:r>
            <a:endParaRPr lang="en-US" dirty="0"/>
          </a:p>
          <a:p>
            <a:pPr marL="0" indent="0">
              <a:buNone/>
            </a:pPr>
            <a:endParaRPr lang="en-US" dirty="0"/>
          </a:p>
        </p:txBody>
      </p:sp>
      <p:sp>
        <p:nvSpPr>
          <p:cNvPr id="6" name="TextBox 5">
            <a:extLst>
              <a:ext uri="{FF2B5EF4-FFF2-40B4-BE49-F238E27FC236}">
                <a16:creationId xmlns:a16="http://schemas.microsoft.com/office/drawing/2014/main" id="{18A5098B-F7A8-7F4D-CAC7-612766E2051A}"/>
              </a:ext>
            </a:extLst>
          </p:cNvPr>
          <p:cNvSpPr txBox="1"/>
          <p:nvPr/>
        </p:nvSpPr>
        <p:spPr>
          <a:xfrm>
            <a:off x="838199" y="4243217"/>
            <a:ext cx="10283688" cy="2092881"/>
          </a:xfrm>
          <a:prstGeom prst="rect">
            <a:avLst/>
          </a:prstGeom>
          <a:noFill/>
        </p:spPr>
        <p:txBody>
          <a:bodyPr wrap="square">
            <a:spAutoFit/>
          </a:bodyPr>
          <a:lstStyle/>
          <a:p>
            <a:r>
              <a:rPr lang="en-US" sz="3400" dirty="0"/>
              <a:t>Recommendation 5:</a:t>
            </a:r>
          </a:p>
          <a:p>
            <a:r>
              <a:rPr lang="en-US" sz="2400" dirty="0"/>
              <a:t>Final Ranking Event in-person</a:t>
            </a:r>
          </a:p>
          <a:p>
            <a:r>
              <a:rPr lang="en-US" sz="2400" dirty="0"/>
              <a:t>FPC members come with completed ranking</a:t>
            </a:r>
          </a:p>
          <a:p>
            <a:r>
              <a:rPr lang="en-US" sz="2400" dirty="0"/>
              <a:t>Department Chairs invited to answer questions and/or address items included in request </a:t>
            </a:r>
          </a:p>
        </p:txBody>
      </p:sp>
    </p:spTree>
    <p:extLst>
      <p:ext uri="{BB962C8B-B14F-4D97-AF65-F5344CB8AC3E}">
        <p14:creationId xmlns:p14="http://schemas.microsoft.com/office/powerpoint/2010/main" val="745115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CDCF5-0F6F-08F0-FB88-F2896B13BB5E}"/>
              </a:ext>
            </a:extLst>
          </p:cNvPr>
          <p:cNvSpPr>
            <a:spLocks noGrp="1"/>
          </p:cNvSpPr>
          <p:nvPr>
            <p:ph type="title"/>
          </p:nvPr>
        </p:nvSpPr>
        <p:spPr/>
        <p:txBody>
          <a:bodyPr/>
          <a:lstStyle/>
          <a:p>
            <a:r>
              <a:rPr lang="en-US" dirty="0"/>
              <a:t>Tentative Timeline</a:t>
            </a:r>
          </a:p>
        </p:txBody>
      </p:sp>
      <p:sp>
        <p:nvSpPr>
          <p:cNvPr id="3" name="Content Placeholder 2">
            <a:extLst>
              <a:ext uri="{FF2B5EF4-FFF2-40B4-BE49-F238E27FC236}">
                <a16:creationId xmlns:a16="http://schemas.microsoft.com/office/drawing/2014/main" id="{6736D83B-2269-428F-833C-2BBABEAAEF78}"/>
              </a:ext>
            </a:extLst>
          </p:cNvPr>
          <p:cNvSpPr>
            <a:spLocks noGrp="1"/>
          </p:cNvSpPr>
          <p:nvPr>
            <p:ph idx="1"/>
          </p:nvPr>
        </p:nvSpPr>
        <p:spPr/>
        <p:txBody>
          <a:bodyPr>
            <a:noAutofit/>
          </a:bodyPr>
          <a:lstStyle/>
          <a:p>
            <a:pPr>
              <a:buFont typeface="Arial" panose="020B0604020202020204" pitchFamily="34" charset="0"/>
              <a:buChar char="•"/>
            </a:pPr>
            <a:r>
              <a:rPr lang="en-US" sz="2400" b="1" i="0" dirty="0">
                <a:solidFill>
                  <a:srgbClr val="2D3B45"/>
                </a:solidFill>
                <a:effectLst/>
                <a:highlight>
                  <a:srgbClr val="FFFFFF"/>
                </a:highlight>
              </a:rPr>
              <a:t>Townhall:</a:t>
            </a:r>
            <a:r>
              <a:rPr lang="en-US" sz="2400" dirty="0">
                <a:solidFill>
                  <a:srgbClr val="2D3B45"/>
                </a:solidFill>
                <a:highlight>
                  <a:srgbClr val="FFFFFF"/>
                </a:highlight>
              </a:rPr>
              <a:t> </a:t>
            </a:r>
            <a:r>
              <a:rPr lang="en-US" sz="2400" b="0" i="0" dirty="0">
                <a:solidFill>
                  <a:srgbClr val="2D3B45"/>
                </a:solidFill>
                <a:effectLst/>
                <a:highlight>
                  <a:srgbClr val="FFFFFF"/>
                </a:highlight>
              </a:rPr>
              <a:t>Thursday, September 5, </a:t>
            </a:r>
            <a:r>
              <a:rPr lang="en-US" sz="2400" dirty="0">
                <a:solidFill>
                  <a:srgbClr val="2D3B45"/>
                </a:solidFill>
                <a:highlight>
                  <a:srgbClr val="FFFFFF"/>
                </a:highlight>
              </a:rPr>
              <a:t>3</a:t>
            </a:r>
            <a:r>
              <a:rPr lang="en-US" sz="2400" b="0" i="0" dirty="0">
                <a:solidFill>
                  <a:srgbClr val="2D3B45"/>
                </a:solidFill>
                <a:effectLst/>
                <a:highlight>
                  <a:srgbClr val="FFFFFF"/>
                </a:highlight>
              </a:rPr>
              <a:t>: 30 to 4:30 PM Via Zoom</a:t>
            </a:r>
          </a:p>
          <a:p>
            <a:r>
              <a:rPr lang="en-US" sz="2400" b="1" i="0" dirty="0">
                <a:solidFill>
                  <a:srgbClr val="2D3B45"/>
                </a:solidFill>
                <a:effectLst/>
                <a:highlight>
                  <a:srgbClr val="FFFFFF"/>
                </a:highlight>
              </a:rPr>
              <a:t>Hiring Request Form (Replacement and Growth) available September 9/10 </a:t>
            </a:r>
          </a:p>
          <a:p>
            <a:pPr>
              <a:buFont typeface="Arial" panose="020B0604020202020204" pitchFamily="34" charset="0"/>
              <a:buChar char="•"/>
            </a:pPr>
            <a:r>
              <a:rPr lang="en-US" sz="2400" b="1" i="0" dirty="0">
                <a:solidFill>
                  <a:srgbClr val="2D3B45"/>
                </a:solidFill>
                <a:effectLst/>
                <a:highlight>
                  <a:srgbClr val="FFFFFF"/>
                </a:highlight>
              </a:rPr>
              <a:t>Training on Friday, </a:t>
            </a:r>
            <a:r>
              <a:rPr lang="en-US" sz="2400" b="1" dirty="0">
                <a:solidFill>
                  <a:srgbClr val="2D3B45"/>
                </a:solidFill>
                <a:highlight>
                  <a:srgbClr val="FFFFFF"/>
                </a:highlight>
              </a:rPr>
              <a:t>S</a:t>
            </a:r>
            <a:r>
              <a:rPr lang="en-US" sz="2400" b="1" i="0" dirty="0">
                <a:solidFill>
                  <a:srgbClr val="2D3B45"/>
                </a:solidFill>
                <a:effectLst/>
                <a:highlight>
                  <a:srgbClr val="FFFFFF"/>
                </a:highlight>
              </a:rPr>
              <a:t>eptember 13</a:t>
            </a:r>
          </a:p>
          <a:p>
            <a:pPr>
              <a:buFont typeface="Arial" panose="020B0604020202020204" pitchFamily="34" charset="0"/>
              <a:buChar char="•"/>
            </a:pPr>
            <a:r>
              <a:rPr lang="en-US" sz="2400" b="1" i="0" dirty="0">
                <a:solidFill>
                  <a:srgbClr val="2D3B45"/>
                </a:solidFill>
                <a:effectLst/>
                <a:highlight>
                  <a:srgbClr val="FFFFFF"/>
                </a:highlight>
              </a:rPr>
              <a:t>Full-Time Faculty Hiring Request Form Due: </a:t>
            </a:r>
            <a:r>
              <a:rPr lang="en-US" sz="2400" b="0" i="0" dirty="0">
                <a:solidFill>
                  <a:srgbClr val="2D3B45"/>
                </a:solidFill>
                <a:effectLst/>
                <a:highlight>
                  <a:srgbClr val="FFFFFF"/>
                </a:highlight>
              </a:rPr>
              <a:t>Friday October 4 by 11:59 PM</a:t>
            </a:r>
          </a:p>
          <a:p>
            <a:pPr>
              <a:buFont typeface="Arial" panose="020B0604020202020204" pitchFamily="34" charset="0"/>
              <a:buChar char="•"/>
            </a:pPr>
            <a:r>
              <a:rPr lang="en-US" sz="2400" b="1" i="0" dirty="0">
                <a:solidFill>
                  <a:srgbClr val="2D3B45"/>
                </a:solidFill>
                <a:effectLst/>
                <a:highlight>
                  <a:srgbClr val="FFFFFF"/>
                </a:highlight>
              </a:rPr>
              <a:t>FPC Review and Rank Requests: </a:t>
            </a:r>
            <a:r>
              <a:rPr lang="en-US" sz="2400" i="0" dirty="0">
                <a:solidFill>
                  <a:srgbClr val="2D3B45"/>
                </a:solidFill>
                <a:effectLst/>
                <a:highlight>
                  <a:srgbClr val="FFFFFF"/>
                </a:highlight>
              </a:rPr>
              <a:t>October 5 – October 17</a:t>
            </a:r>
          </a:p>
          <a:p>
            <a:pPr>
              <a:buFont typeface="Arial" panose="020B0604020202020204" pitchFamily="34" charset="0"/>
              <a:buChar char="•"/>
            </a:pPr>
            <a:r>
              <a:rPr lang="en-US" sz="2400" b="1" i="0" dirty="0">
                <a:solidFill>
                  <a:srgbClr val="2D3B45"/>
                </a:solidFill>
                <a:effectLst/>
                <a:highlight>
                  <a:srgbClr val="FFFFFF"/>
                </a:highlight>
              </a:rPr>
              <a:t>Final Ranking Meeting</a:t>
            </a:r>
            <a:r>
              <a:rPr lang="en-US" sz="2400" b="0" i="0" dirty="0">
                <a:solidFill>
                  <a:srgbClr val="2D3B45"/>
                </a:solidFill>
                <a:effectLst/>
                <a:highlight>
                  <a:srgbClr val="FFFFFF"/>
                </a:highlight>
              </a:rPr>
              <a:t>: Friday October 18 - 11:30 AM to 3:30 PM </a:t>
            </a:r>
          </a:p>
          <a:p>
            <a:pPr>
              <a:buFont typeface="Arial" panose="020B0604020202020204" pitchFamily="34" charset="0"/>
              <a:buChar char="•"/>
            </a:pPr>
            <a:r>
              <a:rPr lang="en-US" sz="2400" b="1" i="0" dirty="0">
                <a:solidFill>
                  <a:srgbClr val="2D3B45"/>
                </a:solidFill>
                <a:effectLst/>
                <a:highlight>
                  <a:srgbClr val="FFFFFF"/>
                </a:highlight>
              </a:rPr>
              <a:t>Affirmation of Final Rankings by the SAC Academic Senate: </a:t>
            </a:r>
            <a:r>
              <a:rPr lang="en-US" sz="2400" b="0" i="0" dirty="0">
                <a:solidFill>
                  <a:srgbClr val="2D3B45"/>
                </a:solidFill>
                <a:effectLst/>
                <a:highlight>
                  <a:srgbClr val="FFFFFF"/>
                </a:highlight>
              </a:rPr>
              <a:t>October 22</a:t>
            </a:r>
            <a:br>
              <a:rPr lang="en-US" sz="2400" dirty="0">
                <a:effectLst/>
              </a:rPr>
            </a:br>
            <a:endParaRPr lang="en-US" sz="2400" dirty="0"/>
          </a:p>
        </p:txBody>
      </p:sp>
    </p:spTree>
    <p:extLst>
      <p:ext uri="{BB962C8B-B14F-4D97-AF65-F5344CB8AC3E}">
        <p14:creationId xmlns:p14="http://schemas.microsoft.com/office/powerpoint/2010/main" val="2416834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4EB4D7-7902-C266-FD39-0B6F44A826BA}"/>
              </a:ext>
            </a:extLst>
          </p:cNvPr>
          <p:cNvSpPr>
            <a:spLocks noGrp="1"/>
          </p:cNvSpPr>
          <p:nvPr>
            <p:ph type="title"/>
          </p:nvPr>
        </p:nvSpPr>
        <p:spPr>
          <a:xfrm>
            <a:off x="841248" y="334644"/>
            <a:ext cx="10509504" cy="1076914"/>
          </a:xfrm>
        </p:spPr>
        <p:txBody>
          <a:bodyPr anchor="ctr">
            <a:normAutofit/>
          </a:bodyPr>
          <a:lstStyle/>
          <a:p>
            <a:r>
              <a:rPr lang="en-US" sz="4000"/>
              <a:t>Recommended Updates</a:t>
            </a:r>
          </a:p>
        </p:txBody>
      </p:sp>
      <p:sp>
        <p:nvSpPr>
          <p:cNvPr id="11" name="Rectangle 10">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FB9AEC37-905D-E0B0-205F-4E496D92F037}"/>
              </a:ext>
            </a:extLst>
          </p:cNvPr>
          <p:cNvGraphicFramePr>
            <a:graphicFrameLocks noGrp="1"/>
          </p:cNvGraphicFramePr>
          <p:nvPr>
            <p:ph idx="1"/>
            <p:extLst>
              <p:ext uri="{D42A27DB-BD31-4B8C-83A1-F6EECF244321}">
                <p14:modId xmlns:p14="http://schemas.microsoft.com/office/powerpoint/2010/main" val="3177109689"/>
              </p:ext>
            </p:extLst>
          </p:nvPr>
        </p:nvGraphicFramePr>
        <p:xfrm>
          <a:off x="473075" y="2054860"/>
          <a:ext cx="10605304" cy="45354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0147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to3mssisnw7e43zor9e88gejnk7j4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HNYXMCCMVK3K-464-975</_dlc_DocId>
    <_dlc_DocIdUrl xmlns="431189f8-a51b-453f-9f0c-3a0b3b65b12f">
      <Url>https://sac.edu/President/AcademicSenate/_layouts/15/DocIdRedir.aspx?ID=HNYXMCCMVK3K-464-975</Url>
      <Description>HNYXMCCMVK3K-464-975</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E717719-4881-4364-A045-B0403FD21EA0}">
  <ds:schemaRefs>
    <ds:schemaRef ds:uri="http://www.w3.org/XML/1998/namespace"/>
    <ds:schemaRef ds:uri="12292255-f18b-4d92-9e60-ebc7b63bbd6b"/>
    <ds:schemaRef ds:uri="1acb9adc-ec33-475f-8130-c1c307b91901"/>
    <ds:schemaRef ds:uri="http://purl.org/dc/elements/1.1/"/>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61D0A573-A6C5-4A46-AD03-5E5B85E896B8}"/>
</file>

<file path=customXml/itemProps3.xml><?xml version="1.0" encoding="utf-8"?>
<ds:datastoreItem xmlns:ds="http://schemas.openxmlformats.org/officeDocument/2006/customXml" ds:itemID="{73F5F832-BA82-4E77-A005-28C8B2866387}">
  <ds:schemaRefs>
    <ds:schemaRef ds:uri="http://schemas.microsoft.com/sharepoint/v3/contenttype/forms"/>
  </ds:schemaRefs>
</ds:datastoreItem>
</file>

<file path=customXml/itemProps4.xml><?xml version="1.0" encoding="utf-8"?>
<ds:datastoreItem xmlns:ds="http://schemas.openxmlformats.org/officeDocument/2006/customXml" ds:itemID="{FE166D34-7D8B-4225-A053-5E4D2EFF4E8B}"/>
</file>

<file path=docProps/app.xml><?xml version="1.0" encoding="utf-8"?>
<Properties xmlns="http://schemas.openxmlformats.org/officeDocument/2006/extended-properties" xmlns:vt="http://schemas.openxmlformats.org/officeDocument/2006/docPropsVTypes">
  <Template/>
  <TotalTime>104</TotalTime>
  <Words>1293</Words>
  <Application>Microsoft Office PowerPoint</Application>
  <PresentationFormat>Widescreen</PresentationFormat>
  <Paragraphs>191</Paragraphs>
  <Slides>11</Slides>
  <Notes>2</Notes>
  <HiddenSlides>5</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Take-aways from 2023-2024 Prioritization Process</vt:lpstr>
      <vt:lpstr>Faculty Prioritization Process Recommendations </vt:lpstr>
      <vt:lpstr>Recommendation 1:  Creation of Faculty Prioritization Committee (FPC)</vt:lpstr>
      <vt:lpstr>Recommendation 2: Presentation to Department Chairs of Division and Dean</vt:lpstr>
      <vt:lpstr>Recommendation 3: Replacement Requests </vt:lpstr>
      <vt:lpstr>Recommendation 4: Create Ranking Rubrics (Quantitative and Qualitative metrics) for Final Ranking Event</vt:lpstr>
      <vt:lpstr>Tentative Timeline</vt:lpstr>
      <vt:lpstr>Recommended Updates</vt:lpstr>
      <vt:lpstr>Recommended Updates</vt:lpstr>
      <vt:lpstr>Recommended Updates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Grant, Madeline</dc:creator>
  <cp:lastModifiedBy>Claire Coyne</cp:lastModifiedBy>
  <cp:revision>97</cp:revision>
  <dcterms:created xsi:type="dcterms:W3CDTF">2024-01-31T17:47:24Z</dcterms:created>
  <dcterms:modified xsi:type="dcterms:W3CDTF">2024-08-27T21:11:17Z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MediaServiceImageTags">
    <vt:lpwstr/>
  </property>
  <property fmtid="{D5CDD505-2E9C-101B-9397-08002B2CF9AE}" pid="4" name="_dlc_DocIdItemGuid">
    <vt:lpwstr>b46ceca8-0f3c-487d-adaf-35c2746814a7</vt:lpwstr>
  </property>
</Properties>
</file>