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81"/>
  </p:normalViewPr>
  <p:slideViewPr>
    <p:cSldViewPr snapToGrid="0">
      <p:cViewPr varScale="1">
        <p:scale>
          <a:sx n="121" d="100"/>
          <a:sy n="121" d="100"/>
        </p:scale>
        <p:origin x="20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DF2CE-F085-43C3-1962-BFC1C2885E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Senator Duties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751B8-04BC-FDD8-4EEF-20D0084B73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Of The SAC Academic Senate</a:t>
            </a:r>
          </a:p>
        </p:txBody>
      </p:sp>
    </p:spTree>
    <p:extLst>
      <p:ext uri="{BB962C8B-B14F-4D97-AF65-F5344CB8AC3E}">
        <p14:creationId xmlns:p14="http://schemas.microsoft.com/office/powerpoint/2010/main" val="116171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9339A-282B-0F2F-24D6-714F57C9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primary responsibilities of Division and Adjunct Senators are to: 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0FE11-4F29-6656-7B2B-C239A3058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547045"/>
          </a:xfrm>
        </p:spPr>
        <p:txBody>
          <a:bodyPr>
            <a:normAutofit fontScale="92500" lnSpcReduction="10000"/>
          </a:bodyPr>
          <a:lstStyle/>
          <a:p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Regularly attend Academic Senate meetings. </a:t>
            </a:r>
          </a:p>
          <a:p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 division faculty of Senate business in a regular and timely manner.</a:t>
            </a:r>
          </a:p>
          <a:p>
            <a:pPr lvl="1"/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shows this is mostly occurring once a month.  It is </a:t>
            </a:r>
            <a:r>
              <a:rPr lang="en-US" sz="2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encouraged to do so after each Senate meeting, especially for pressing matters.</a:t>
            </a:r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will of their constituency and to vote and represent that view to the Senate, its officers, the division Deans, other academic Deans and to appropriate councils and committees. </a:t>
            </a:r>
          </a:p>
          <a:p>
            <a:pPr lvl="1"/>
            <a:r>
              <a:rPr lang="en-US" sz="2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s</a:t>
            </a:r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pecial meetings/communications/surveys to determine your informed vote.</a:t>
            </a:r>
          </a:p>
          <a:p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faculty appointments to college shared governance committees and other appointed faculty positions. </a:t>
            </a:r>
          </a:p>
          <a:p>
            <a:pPr lvl="1"/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special meetings/communications/surveys to determine your informed vote.</a:t>
            </a:r>
          </a:p>
          <a:p>
            <a:pPr lvl="1"/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0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E7B37-6E2F-89AF-3E86-768A66B70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696"/>
          </a:xfrm>
        </p:spPr>
        <p:txBody>
          <a:bodyPr>
            <a:normAutofit fontScale="77500" lnSpcReduction="20000"/>
          </a:bodyPr>
          <a:lstStyle/>
          <a:p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Obtain knowledge of and uphold 10+1 from Title 5 (RSCCD Board Policy 2410) and other pertinent Board Policy administrative regulations.</a:t>
            </a:r>
          </a:p>
          <a:p>
            <a:pPr lvl="1"/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book and cheatsheet on Robert’s Rules have been provided to aid you in this capacity, as will PD training offered during the academic school year and meetings.  </a:t>
            </a:r>
          </a:p>
          <a:p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 new faculty within their constituent body (Senate Division or Adjunct Faculty) of the dues structure of the Senate. </a:t>
            </a:r>
          </a:p>
          <a:p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Represent their division and/or departments during the annual faculty prioritization meeting when serving as </a:t>
            </a:r>
            <a:r>
              <a:rPr lang="en-US" sz="2400" b="1" i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Senator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en-US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special meetings/communications with department chair(s) to prepare presentation(s) on their behalf.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their division and/or department Senate elections when serving as </a:t>
            </a:r>
            <a:r>
              <a:rPr lang="en-US" sz="2400" b="1" i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Junior Senator.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6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1D9B4-18E4-7F94-2ECE-D64E596FC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63180"/>
            <a:ext cx="9603275" cy="4637316"/>
          </a:xfrm>
        </p:spPr>
        <p:txBody>
          <a:bodyPr>
            <a:noAutofit/>
          </a:bodyPr>
          <a:lstStyle/>
          <a:p>
            <a:pPr lvl="1"/>
            <a:r>
              <a:rPr lang="en-US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case where an operational division is comprised of more than one Senate Division, all of the Senators within the operational division elected in even-numbered years will serve as ex-officio members of their operational division’s Department Chair Committee. </a:t>
            </a:r>
          </a:p>
          <a:p>
            <a:pPr lvl="2"/>
            <a:r>
              <a:rPr lang="en-US" sz="19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9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.g., the operational division of Humanities and Social Sciences is comprised of two Senate Divisions: 1. Humanities; 2. Social Sciences. </a:t>
            </a:r>
          </a:p>
          <a:p>
            <a:pPr lvl="1"/>
            <a:r>
              <a:rPr lang="en-US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meetings of the Department Chair Committee will be attended by at least one of the ex-officio members. </a:t>
            </a:r>
          </a:p>
          <a:p>
            <a:pPr lvl="2"/>
            <a:r>
              <a:rPr lang="en-US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attendee(s) may be determined on a rotating basis or any other method mutually agreed upon by the ex-officio members. </a:t>
            </a:r>
          </a:p>
          <a:p>
            <a:pPr lvl="2"/>
            <a:r>
              <a:rPr lang="en-US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faculty co-chair of the Department Chair Committee will be elected by the committee members.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01638-1754-3D0D-00BE-52A6E6927897}"/>
              </a:ext>
            </a:extLst>
          </p:cNvPr>
          <p:cNvSpPr txBox="1"/>
          <p:nvPr/>
        </p:nvSpPr>
        <p:spPr>
          <a:xfrm>
            <a:off x="1451579" y="987972"/>
            <a:ext cx="9603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Serve, if elected in an even numbered year, as ex-officio members of their division's Department Chair Committee.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186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D2709-C62C-A88D-3FA8-7034FE77A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5675"/>
          </a:xfrm>
        </p:spPr>
        <p:txBody>
          <a:bodyPr>
            <a:noAutofit/>
          </a:bodyPr>
          <a:lstStyle/>
          <a:p>
            <a:pPr lvl="1"/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case where an operational division is comprised of more than one Senate Division, all the Senators within the operational division elected in odd-numbered years will serve as ex-officio members of their operational division’s Curriculum Committee. </a:t>
            </a:r>
          </a:p>
          <a:p>
            <a:pPr lvl="1"/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meetings of the Curriculum Committee will be attended by at least one of the ex-officio members. </a:t>
            </a:r>
          </a:p>
          <a:p>
            <a:pPr lvl="2"/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attendee(s) may be determined on a rotating basis, or any other method mutually agreed upon by the ex-officio members. 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6025AF-12CC-41B1-E547-BF70C35C9FC0}"/>
              </a:ext>
            </a:extLst>
          </p:cNvPr>
          <p:cNvSpPr txBox="1"/>
          <p:nvPr/>
        </p:nvSpPr>
        <p:spPr>
          <a:xfrm>
            <a:off x="1451578" y="1040523"/>
            <a:ext cx="9603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Division Senators elected in odd-numbered years will serve as ex-officio members of their division’s Curriculum Committee.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158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CD8B4-2611-DF69-47EF-136C32C28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48737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faculty chair of the Curriculum Committee will be elected by the committee members.</a:t>
            </a:r>
          </a:p>
          <a:p>
            <a:pPr lvl="2"/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two Senators within each Senate Division may exchange their membership duties between the Department Chair Committee and the Curriculum if the exchange is mutually agreed upon by both Senators.</a:t>
            </a:r>
          </a:p>
          <a:p>
            <a:pPr lvl="2"/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Such an exchange should be made before the beginning of the semester and should be reported to the Historian. </a:t>
            </a:r>
          </a:p>
          <a:p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Division or Adjunct faculty meetings as appropriate during the year to inform and/or poll faculty.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9437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HNYXMCCMVK3K-464-989</_dlc_DocId>
    <_dlc_DocIdUrl xmlns="431189f8-a51b-453f-9f0c-3a0b3b65b12f">
      <Url>https://sac.edu/President/AcademicSenate/_layouts/15/DocIdRedir.aspx?ID=HNYXMCCMVK3K-464-989</Url>
      <Description>HNYXMCCMVK3K-464-989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258AFDA-B79D-4720-9BEC-07123CEB3F1A}"/>
</file>

<file path=customXml/itemProps2.xml><?xml version="1.0" encoding="utf-8"?>
<ds:datastoreItem xmlns:ds="http://schemas.openxmlformats.org/officeDocument/2006/customXml" ds:itemID="{75E0097C-5C53-411C-9A6B-0511282D5B61}"/>
</file>

<file path=customXml/itemProps3.xml><?xml version="1.0" encoding="utf-8"?>
<ds:datastoreItem xmlns:ds="http://schemas.openxmlformats.org/officeDocument/2006/customXml" ds:itemID="{3DA9E7B6-7B63-4778-BDD9-A8F5FF10DD5C}"/>
</file>

<file path=customXml/itemProps4.xml><?xml version="1.0" encoding="utf-8"?>
<ds:datastoreItem xmlns:ds="http://schemas.openxmlformats.org/officeDocument/2006/customXml" ds:itemID="{38EAFD23-DC14-42B1-91EF-462484208F30}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1627</TotalTime>
  <Words>601</Words>
  <Application>Microsoft Macintosh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Gallery</vt:lpstr>
      <vt:lpstr>Senator Duties</vt:lpstr>
      <vt:lpstr>The primary responsibilities of Division and Adjunct Senators are to: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Senator Duties</dc:title>
  <dc:creator>Amberly Chamberlain</dc:creator>
  <cp:lastModifiedBy>Amberly Chamberlain</cp:lastModifiedBy>
  <cp:revision>4</cp:revision>
  <dcterms:created xsi:type="dcterms:W3CDTF">2023-10-10T23:13:55Z</dcterms:created>
  <dcterms:modified xsi:type="dcterms:W3CDTF">2023-10-20T18:24:17Z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0eca1996-3554-4b05-8c23-c680dc515b65</vt:lpwstr>
  </property>
</Properties>
</file>