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6"/>
  </p:sldMasterIdLst>
  <p:notesMasterIdLst>
    <p:notesMasterId r:id="rId11"/>
  </p:notesMasterIdLst>
  <p:handoutMasterIdLst>
    <p:handoutMasterId r:id="rId12"/>
  </p:handoutMasterIdLst>
  <p:sldIdLst>
    <p:sldId id="307" r:id="rId7"/>
    <p:sldId id="309" r:id="rId8"/>
    <p:sldId id="308" r:id="rId9"/>
    <p:sldId id="310" r:id="rId10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95B14B-1F47-4789-BE09-4D6C6ACA3E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8EC461-8D39-47AA-B95E-646226A13B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DDE624A-D10A-4764-9CD5-A5B8F6C582C9}" type="datetimeFigureOut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C3132F-8B87-4D07-AE55-BA84CA2764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E051F-4A7E-49ED-9628-6ACC1B1771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8F99D81-AE90-40B5-936F-FC49CA6752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1D05E4-D082-4D8E-A27D-6265D59615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672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4BA7E5-80AB-43A4-8A5A-1DC9035605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672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6675F6A-302A-4C37-BF61-5ABFDAA34A72}" type="datetimeFigureOut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4FCF78D-70E9-4667-BA10-713C2EC765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6050" y="1163638"/>
            <a:ext cx="4187825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C7798B4-AE0A-431E-AC12-BBBA6506D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78338"/>
            <a:ext cx="5616575" cy="3663950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3F1CD-545E-487A-BC7F-3075394D244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672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A80F7-9E72-4B56-A19E-C5D775342A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6725"/>
          </a:xfrm>
          <a:prstGeom prst="rect">
            <a:avLst/>
          </a:prstGeom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8F20CE-0345-44F6-9C48-3DC98CE0C95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F987813E-02B9-BD26-184F-D93E051F6A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72977"/>
            <a:ext cx="77724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52652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E8E814E-A6D2-AF25-660F-77942CBCC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B0E09-AF3A-4AA8-AF41-BCC2963F2C66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6100B0E-CAB0-FD27-4490-B7D51982E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F4F469-E2B1-0BCC-34B1-34B788CEA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C2F4B-BCCC-4C38-B17C-DD947A3E9A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283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4EDF85-8AA6-8354-DAA4-9145EEE4F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15C81-D3F8-427E-B6BD-2E76BE39CFA8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C9C2849-9A2B-A130-F969-2A1850501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75DA5B-6364-8C5D-182C-079C0C26A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0148-52C6-433B-A008-A8FA271EBA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770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16FF4-5C51-155E-8DD2-A57D42CCF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E4B9B-87FE-41B0-9F3D-F66D9B865C4C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DA749-1B5E-B11F-DFCB-D5321B41C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91A80-99B8-F509-C8B9-B4B448B04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7ABF4-332B-4664-9E2D-9A191BE05E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104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2093D-3100-791E-C07F-436FD27E6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44527-44AC-4D71-969C-F8D9190B0004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E7C68-7521-60A0-B687-EE76E901A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CD339-69EB-7994-3074-0FD82C3C9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36360-0720-4670-8649-71D74DD73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36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7CDE6D26-9F00-0F03-0B3B-2D4B7275AD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72977"/>
            <a:ext cx="77724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52652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7921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E97D854-0783-4BB4-BCC7-6DCE7C0D47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21FD61-4295-894F-DE2E-777D810DE5F4}"/>
              </a:ext>
            </a:extLst>
          </p:cNvPr>
          <p:cNvCxnSpPr/>
          <p:nvPr userDrawn="1"/>
        </p:nvCxnSpPr>
        <p:spPr>
          <a:xfrm>
            <a:off x="0" y="1690688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4486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937753"/>
            <a:ext cx="7886700" cy="32392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714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42669-DE44-C0ED-C6FF-C623BA1D6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4FAB6-DA71-4F5D-9427-918BFD37BF5B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87896-1846-25D5-1B57-68D2F3328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6A217-F08A-DB0E-0D5D-FDBB9DB6A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6B704-057A-4E07-AC55-47BCF01B4B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138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9CCB3C0-F281-41D4-8CB4-BDFED9CB0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392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964789"/>
            <a:ext cx="3886200" cy="321217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964789"/>
            <a:ext cx="3886200" cy="32121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815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9A4AEB7-9867-498F-DCE1-B6388EFD2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34F4F-D988-476C-A4B1-E11D41AC6A00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DC1E17F-9116-DE76-04A6-AF7DDA5C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B2E529-FEB7-A796-A183-272990CD5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9B5FD-0BD3-4874-BB12-9CDDA8D105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8774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8601B94-5425-4C54-6143-8AC72942A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C88C6-BBFD-47DD-9603-01304F77D2D1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B007160-89E9-33A9-213D-4FF71F86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5627000-698B-E7A1-A84E-E75D80F1F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6FF68-211A-4335-85B5-8A7C7A46D5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499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BD11AA4-AD62-E41C-81C6-61B683F8E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0D3CB-F97B-4A8B-97D8-9C223830EE34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B4B569D-C767-5B4D-C2BF-215587F2A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B8549A0-7B43-E335-5DF9-D6CBC0AEE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67BD4-E10F-4AAD-9212-5436C15F21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279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59FE7BD-14B1-01D1-E4E5-DF905C7FF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409C9-8304-47CB-8523-9C951E6B604B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F08B3DD-9115-5E23-0DBE-55EE86C2B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962F91-31C1-55EB-0508-10D5375D6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60D78-5E9D-4903-A0AB-F0E49652BE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072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63423D1-9176-B988-EE82-74A98DC3111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18EC4AE-23FC-3B3A-2018-CE40B90C31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4FA7C-F6ED-4BA6-8B49-1C4CACC199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E31167-D351-4A16-A2D7-F0989200E23D}" type="datetime1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F0D40-6DC9-45EE-8713-1F8032CFD7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117A8-3417-490B-B00D-EAFB055B4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912D6AA-3B93-4DC7-A5B6-480FBE2FD7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Taylor_Krystle@sac.edu" TargetMode="External"/><Relationship Id="rId2" Type="http://schemas.openxmlformats.org/officeDocument/2006/relationships/hyperlink" Target="mailto:dsps@sac.edu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B9FB-3DF1-403A-BC42-2DD58C5204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DEI(A)</a:t>
            </a:r>
            <a:r>
              <a:rPr lang="en-US" b="1" dirty="0" err="1">
                <a:solidFill>
                  <a:schemeClr val="tx1"/>
                </a:solidFill>
              </a:rPr>
              <a:t>ccessibility</a:t>
            </a:r>
            <a:r>
              <a:rPr lang="en-US" b="1" dirty="0">
                <a:solidFill>
                  <a:schemeClr val="tx1"/>
                </a:solidFill>
              </a:rPr>
              <a:t> &amp; Collaboratively Supporting Teaching &amp;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3AF4FD-FBF9-4EF1-9F76-E64C714ED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Disabled Students Program and Services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September 26, 2023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</a:rPr>
              <a:t>Paige Henley, DSPS Counselor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</a:rPr>
              <a:t>Mark Turner, LD Specialist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</a:rPr>
              <a:t>Dr. Krystle Taylor, Interim Associate Dean of DSPS</a:t>
            </a:r>
          </a:p>
        </p:txBody>
      </p:sp>
    </p:spTree>
    <p:extLst>
      <p:ext uri="{BB962C8B-B14F-4D97-AF65-F5344CB8AC3E}">
        <p14:creationId xmlns:p14="http://schemas.microsoft.com/office/powerpoint/2010/main" val="255225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3D367-DC6A-46BB-9675-F09933697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44868"/>
            <a:ext cx="7886700" cy="832078"/>
          </a:xfrm>
        </p:spPr>
        <p:txBody>
          <a:bodyPr/>
          <a:lstStyle/>
          <a:p>
            <a:pPr algn="ctr"/>
            <a:r>
              <a:rPr lang="en-US" sz="3600" b="1" dirty="0"/>
              <a:t>Our Philosophy &amp; Guiding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06CA3-ABEB-44BF-A6AF-41307B776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43200"/>
            <a:ext cx="7886700" cy="3397827"/>
          </a:xfrm>
        </p:spPr>
        <p:txBody>
          <a:bodyPr/>
          <a:lstStyle/>
          <a:p>
            <a:r>
              <a:rPr lang="en-US" sz="2000" dirty="0"/>
              <a:t>Create conditions for meaningful and supportive student experiences</a:t>
            </a:r>
          </a:p>
          <a:p>
            <a:r>
              <a:rPr lang="en-US" sz="2000" dirty="0"/>
              <a:t>Support teaching and learning through collaboration, intentional and accessible innovation</a:t>
            </a:r>
          </a:p>
          <a:p>
            <a:r>
              <a:rPr lang="en-US" sz="2000" dirty="0"/>
              <a:t>Honest reflections, vulnerable conversations, and bold actions</a:t>
            </a:r>
          </a:p>
          <a:p>
            <a:pPr marL="0" indent="0" algn="ctr">
              <a:buNone/>
            </a:pPr>
            <a:endParaRPr lang="en-US" sz="2000" i="1" dirty="0"/>
          </a:p>
          <a:p>
            <a:pPr marL="0" indent="0" algn="ctr">
              <a:buNone/>
            </a:pPr>
            <a:r>
              <a:rPr lang="en-US" sz="2000" b="1" i="1" dirty="0"/>
              <a:t>Our work is grounded in a foundation of love and care for our students and community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7641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04F69-BE05-47E0-9D0A-6D5A65BFB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27" y="1639226"/>
            <a:ext cx="8614064" cy="1146175"/>
          </a:xfrm>
        </p:spPr>
        <p:txBody>
          <a:bodyPr/>
          <a:lstStyle/>
          <a:p>
            <a:pPr algn="ctr"/>
            <a:r>
              <a:rPr lang="en-US" sz="3600" b="1" dirty="0"/>
              <a:t>Identifying Opportunities for Collaborations: Questions To Help Guide Practice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D00DC2-91FC-4171-BDD0-5307652DC7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7427" y="2964789"/>
            <a:ext cx="2805546" cy="3212174"/>
          </a:xfrm>
        </p:spPr>
        <p:txBody>
          <a:bodyPr/>
          <a:lstStyle/>
          <a:p>
            <a:pPr marL="0" lvl="0" indent="0">
              <a:buNone/>
            </a:pPr>
            <a:r>
              <a:rPr lang="en-US" sz="2000" dirty="0"/>
              <a:t>What has the experience been with disability-related academic accommodations? </a:t>
            </a:r>
          </a:p>
          <a:p>
            <a:pPr marL="404813" lvl="1" indent="-290513">
              <a:buFont typeface="Wingdings" panose="05000000000000000000" pitchFamily="2" charset="2"/>
              <a:buChar char="§"/>
            </a:pPr>
            <a:r>
              <a:rPr lang="en-US" sz="2000" dirty="0"/>
              <a:t>Successes?</a:t>
            </a:r>
          </a:p>
          <a:p>
            <a:pPr marL="404813" lvl="1" indent="-290513">
              <a:buFont typeface="Wingdings" panose="05000000000000000000" pitchFamily="2" charset="2"/>
              <a:buChar char="§"/>
            </a:pPr>
            <a:r>
              <a:rPr lang="en-US" sz="2000" dirty="0"/>
              <a:t>Pain points?</a:t>
            </a:r>
          </a:p>
          <a:p>
            <a:pPr marL="404813" lvl="1" indent="-290513">
              <a:buFont typeface="Wingdings" panose="05000000000000000000" pitchFamily="2" charset="2"/>
              <a:buChar char="§"/>
            </a:pPr>
            <a:r>
              <a:rPr lang="en-US" sz="2000" dirty="0"/>
              <a:t>Questions?</a:t>
            </a:r>
          </a:p>
          <a:p>
            <a:pPr marL="404813" lvl="1" indent="-290513">
              <a:buFont typeface="Wingdings" panose="05000000000000000000" pitchFamily="2" charset="2"/>
              <a:buChar char="§"/>
            </a:pPr>
            <a:r>
              <a:rPr lang="en-US" sz="2000" dirty="0"/>
              <a:t>Thoughts?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BFE307-6BDE-41A2-8645-D347F4694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87139" y="2964789"/>
            <a:ext cx="2834640" cy="321217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How can DSPS and SAC employees collaborate to support our students' disability-related needs? What resources, trainings, etc. would be needed for support, if any?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46705477-9C88-4561-96FA-175ACAC915C5}"/>
              </a:ext>
            </a:extLst>
          </p:cNvPr>
          <p:cNvSpPr txBox="1">
            <a:spLocks/>
          </p:cNvSpPr>
          <p:nvPr/>
        </p:nvSpPr>
        <p:spPr bwMode="auto">
          <a:xfrm>
            <a:off x="6111933" y="2964789"/>
            <a:ext cx="2834640" cy="3212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How can we engage students for them to communicate their experiences, needs, ideas, etc.?</a:t>
            </a:r>
          </a:p>
        </p:txBody>
      </p:sp>
    </p:spTree>
    <p:extLst>
      <p:ext uri="{BB962C8B-B14F-4D97-AF65-F5344CB8AC3E}">
        <p14:creationId xmlns:p14="http://schemas.microsoft.com/office/powerpoint/2010/main" val="4269129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3D367-DC6A-46BB-9675-F09933697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44868"/>
            <a:ext cx="7886700" cy="832078"/>
          </a:xfrm>
        </p:spPr>
        <p:txBody>
          <a:bodyPr/>
          <a:lstStyle/>
          <a:p>
            <a:pPr algn="ctr"/>
            <a:r>
              <a:rPr lang="en-US" sz="3600" b="1" dirty="0"/>
              <a:t>Thank You!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06CA3-ABEB-44BF-A6AF-41307B776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43200"/>
            <a:ext cx="7886700" cy="3397827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dirty="0"/>
              <a:t>If there are any questions, or if you’d like to find a time to connect to discuss individual or department needs, supports, ideas, etc., please let us know!</a:t>
            </a:r>
          </a:p>
          <a:p>
            <a:pPr marL="0" indent="0" algn="ctr">
              <a:buNone/>
            </a:pPr>
            <a:endParaRPr lang="en-US" sz="2000" b="1" dirty="0"/>
          </a:p>
          <a:p>
            <a:pPr marL="0" indent="0" algn="ctr">
              <a:buNone/>
            </a:pPr>
            <a:r>
              <a:rPr lang="en-US" sz="2000" b="1" dirty="0"/>
              <a:t>We are located in JSC-108</a:t>
            </a:r>
          </a:p>
          <a:p>
            <a:pPr marL="0" indent="0" algn="ctr">
              <a:buNone/>
            </a:pPr>
            <a:r>
              <a:rPr lang="en-US" sz="2000" b="1" dirty="0"/>
              <a:t>(714) 564-6295</a:t>
            </a:r>
          </a:p>
          <a:p>
            <a:pPr marL="0" indent="0" algn="ctr">
              <a:buNone/>
            </a:pPr>
            <a:r>
              <a:rPr lang="en-US" sz="2000" b="1" dirty="0">
                <a:hlinkClick r:id="rId2"/>
              </a:rPr>
              <a:t>dsps@sac.edu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hlinkClick r:id="rId3"/>
              </a:rPr>
              <a:t>Taylor_Krystle@sac.edu</a:t>
            </a:r>
            <a:r>
              <a:rPr lang="en-US" sz="2000" b="1" dirty="0"/>
              <a:t> </a:t>
            </a:r>
          </a:p>
          <a:p>
            <a:pPr marL="0" indent="0" algn="ctr">
              <a:buNone/>
            </a:pPr>
            <a:endParaRPr lang="en-US" sz="2000" i="1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1320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f609ce8-7218-4c60-b337-266ea7b1fd45">
      <UserInfo>
        <DisplayName>Soto, Armando</DisplayName>
        <AccountId>14</AccountId>
        <AccountType/>
      </UserInfo>
      <UserInfo>
        <DisplayName>Toya, Gregory</DisplayName>
        <AccountId>305</AccountId>
        <AccountType/>
      </UserInfo>
      <UserInfo>
        <DisplayName>Lamourelle, Chantal</DisplayName>
        <AccountId>304</AccountId>
        <AccountType/>
      </UserInfo>
    </SharedWithUsers>
    <PublishingExpirationDate xmlns="http://schemas.microsoft.com/sharepoint/v3" xsi:nil="true"/>
    <PublishingStartDate xmlns="http://schemas.microsoft.com/sharepoint/v3" xsi:nil="true"/>
    <_dlc_DocId xmlns="431189f8-a51b-453f-9f0c-3a0b3b65b12f">HNYXMCCMVK3K-464-799</_dlc_DocId>
    <_dlc_DocIdUrl xmlns="431189f8-a51b-453f-9f0c-3a0b3b65b12f">
      <Url>https://www.sac.edu/President/AcademicSenate/_layouts/15/DocIdRedir.aspx?ID=HNYXMCCMVK3K-464-799</Url>
      <Description>HNYXMCCMVK3K-464-799</Description>
    </_dlc_DocIdUrl>
  </documentManagement>
</p:properties>
</file>

<file path=customXml/itemProps1.xml><?xml version="1.0" encoding="utf-8"?>
<ds:datastoreItem xmlns:ds="http://schemas.openxmlformats.org/officeDocument/2006/customXml" ds:itemID="{5EFB1567-AD90-40C8-B370-8A4538AD7A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1BE7A9-E387-441B-B8EE-27EB95F15F20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23A026A-2799-4350-919D-6ACB811F17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31189f8-a51b-453f-9f0c-3a0b3b65b12f"/>
    <ds:schemaRef ds:uri="6f609ce8-7218-4c60-b337-266ea7b1f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C547EB2-D5E5-4C7B-A24C-78A4B3281C25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54813AA2-1DE1-4FFF-89BC-1319E14A8767}">
  <ds:schemaRefs>
    <ds:schemaRef ds:uri="http://schemas.microsoft.com/sharepoint/v3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6f609ce8-7218-4c60-b337-266ea7b1fd45"/>
    <ds:schemaRef ds:uri="431189f8-a51b-453f-9f0c-3a0b3b65b12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228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DEI(A)ccessibility &amp; Collaboratively Supporting Teaching &amp; Learning</vt:lpstr>
      <vt:lpstr>Our Philosophy &amp; Guiding Principles</vt:lpstr>
      <vt:lpstr>Identifying Opportunities for Collaborations: Questions To Help Guide Practice</vt:lpstr>
      <vt:lpstr>Thank You!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Kymberly Spector</dc:creator>
  <cp:lastModifiedBy>Taylor, Krystle</cp:lastModifiedBy>
  <cp:revision>132</cp:revision>
  <dcterms:created xsi:type="dcterms:W3CDTF">2015-01-16T04:28:57Z</dcterms:created>
  <dcterms:modified xsi:type="dcterms:W3CDTF">2023-09-22T01:14:32Z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bd097fcb-f59e-4e7f-a645-32d6678f1076</vt:lpwstr>
  </property>
  <property fmtid="{D5CDD505-2E9C-101B-9397-08002B2CF9AE}" pid="3" name="_dlc_DocId">
    <vt:lpwstr>HNYXMCCMVK3K-1637-14</vt:lpwstr>
  </property>
  <property fmtid="{D5CDD505-2E9C-101B-9397-08002B2CF9AE}" pid="4" name="_dlc_DocIdUrl">
    <vt:lpwstr>http://sac.edu/PublicAffairs/Graphics/_layouts/15/DocIdRedir.aspx?ID=HNYXMCCMVK3K-1637-14, HNYXMCCMVK3K-1637-14</vt:lpwstr>
  </property>
  <property fmtid="{D5CDD505-2E9C-101B-9397-08002B2CF9AE}" pid="5" name="PublishingExpirationDate">
    <vt:lpwstr/>
  </property>
  <property fmtid="{D5CDD505-2E9C-101B-9397-08002B2CF9AE}" pid="6" name="PublishingStartDate">
    <vt:lpwstr/>
  </property>
  <property fmtid="{D5CDD505-2E9C-101B-9397-08002B2CF9AE}" pid="7" name="ContentTypeId">
    <vt:lpwstr>0x010100D708A9741AC48E46AEE4941DE1E12C0F</vt:lpwstr>
  </property>
</Properties>
</file>