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9.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presentation.xml" ContentType="application/vnd.openxmlformats-officedocument.presentationml.presentation.main+xml"/>
  <Override PartName="/ppt/slides/slide18.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2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notesSlides/notesSlide1.xml" ContentType="application/vnd.openxmlformats-officedocument.presentationml.notesSlide+xml"/>
  <Override PartName="/ppt/notesSlides/notesSlide20.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ppt/revisionInfo.xml" ContentType="application/vnd.ms-powerpoint.revisioninfo+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1.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5"/>
  </p:sldMasterIdLst>
  <p:notesMasterIdLst>
    <p:notesMasterId r:id="rId27"/>
  </p:notesMasterIdLst>
  <p:handoutMasterIdLst>
    <p:handoutMasterId r:id="rId28"/>
  </p:handoutMasterIdLst>
  <p:sldIdLst>
    <p:sldId id="278" r:id="rId6"/>
    <p:sldId id="302" r:id="rId7"/>
    <p:sldId id="299" r:id="rId8"/>
    <p:sldId id="300" r:id="rId9"/>
    <p:sldId id="295" r:id="rId10"/>
    <p:sldId id="297" r:id="rId11"/>
    <p:sldId id="305" r:id="rId12"/>
    <p:sldId id="306" r:id="rId13"/>
    <p:sldId id="304" r:id="rId14"/>
    <p:sldId id="296" r:id="rId15"/>
    <p:sldId id="281" r:id="rId16"/>
    <p:sldId id="285" r:id="rId17"/>
    <p:sldId id="289" r:id="rId18"/>
    <p:sldId id="288" r:id="rId19"/>
    <p:sldId id="286" r:id="rId20"/>
    <p:sldId id="290" r:id="rId21"/>
    <p:sldId id="291" r:id="rId22"/>
    <p:sldId id="292" r:id="rId23"/>
    <p:sldId id="293" r:id="rId24"/>
    <p:sldId id="294" r:id="rId25"/>
    <p:sldId id="276" r:id="rId26"/>
  </p:sldIdLst>
  <p:sldSz cx="9144000" cy="6858000" type="screen4x3"/>
  <p:notesSz cx="7019925" cy="930592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67F6D9-1775-4514-8B84-7366FA6792B2}" v="24" dt="2023-08-16T15:44:15.662"/>
    <p1510:client id="{0263EBAF-6372-4A0E-A42C-9BB583E04EB3}" v="229" dt="2023-08-09T21:58:11.048"/>
    <p1510:client id="{02EBDB29-E8EC-4C2C-8585-E0C54CB80D70}" v="3" dt="2023-08-09T21:21:19.849"/>
    <p1510:client id="{3E1695E6-4F33-4E94-918A-9A2B489A60C0}" v="26" dt="2023-08-16T00:19:15.217"/>
    <p1510:client id="{08BBDDDC-1A2B-45FC-8186-9D2B7FB0ED41}" v="21" dt="2023-08-16T15:37:10.799"/>
    <p1510:client id="{805CC5D1-2CD8-4B59-9873-CF349B3A0208}" v="88" dt="2023-08-08T23:17:29.633"/>
    <p1510:client id="{05B9BF06-CA6C-AFD0-8E8D-E54D8BD4B528}" v="3" dt="2023-08-09T22:01:14.459"/>
    <p1510:client id="{06702835-DD04-194D-9ADF-14546E34DB21}" v="79" dt="2023-08-18T18:57:43.543"/>
    <p1510:client id="{11BFBCD0-3416-4124-80EB-E5862A94DE9B}" v="16" dt="2023-08-14T20:58:58.377"/>
    <p1510:client id="{C5A9A39A-9760-45F7-98CF-9A6237327B97}" v="35" dt="2023-08-30T23:02:58.600"/>
    <p1510:client id="{468D25EB-447F-45B6-BA84-ECC7519E8216}" v="128" dt="2023-08-08T22:43:22.384"/>
    <p1510:client id="{55D7C8BC-A81B-4DB2-BBA2-91FBC8BF331B}" v="2" dt="2023-09-12T18:34:30.584"/>
    <p1510:client id="{5FE8ED13-D256-425D-95E5-F0F87B3939B9}" v="10" dt="2023-08-16T15:31:48.413"/>
    <p1510:client id="{838EB3F1-DEF3-446B-A757-7BCB475F4E3E}" v="6" dt="2023-08-30T22:25:00.320"/>
    <p1510:client id="{947895E6-C166-4ACA-9045-8B7C4CBD080B}" v="2" dt="2023-09-01T20:54:02.856"/>
    <p1510:client id="{9A276D17-91F5-408C-8D14-1B2EED202890}" v="64" dt="2023-08-17T20:51:16.368"/>
    <p1510:client id="{A094ED72-EF46-4B41-E5FF-7C811DF491E2}" v="23" dt="2023-08-18T19:05:58.190"/>
    <p1510:client id="{FAFB09CA-F1C0-4A48-9462-B3255A1D70A7}" v="261" dt="2023-08-30T22:53:55.2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7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customXml" Target="../customXml/item5.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95B14B-1F47-4789-BE09-4D6C6ACA3EC1}"/>
              </a:ext>
            </a:extLst>
          </p:cNvPr>
          <p:cNvSpPr>
            <a:spLocks noGrp="1"/>
          </p:cNvSpPr>
          <p:nvPr>
            <p:ph type="hdr" sz="quarter"/>
          </p:nvPr>
        </p:nvSpPr>
        <p:spPr>
          <a:xfrm>
            <a:off x="0" y="0"/>
            <a:ext cx="3041650"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078EC461-8D39-47AA-B95E-646226A13B88}"/>
              </a:ext>
            </a:extLst>
          </p:cNvPr>
          <p:cNvSpPr>
            <a:spLocks noGrp="1"/>
          </p:cNvSpPr>
          <p:nvPr>
            <p:ph type="dt" sz="quarter" idx="1"/>
          </p:nvPr>
        </p:nvSpPr>
        <p:spPr>
          <a:xfrm>
            <a:off x="3976688" y="0"/>
            <a:ext cx="3041650" cy="46513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DDDE624A-D10A-4764-9CD5-A5B8F6C582C9}" type="datetimeFigureOut">
              <a:rPr lang="en-US"/>
              <a:pPr>
                <a:defRPr/>
              </a:pPr>
              <a:t>9/12/2023</a:t>
            </a:fld>
            <a:endParaRPr lang="en-US"/>
          </a:p>
        </p:txBody>
      </p:sp>
      <p:sp>
        <p:nvSpPr>
          <p:cNvPr id="4" name="Footer Placeholder 3">
            <a:extLst>
              <a:ext uri="{FF2B5EF4-FFF2-40B4-BE49-F238E27FC236}">
                <a16:creationId xmlns:a16="http://schemas.microsoft.com/office/drawing/2014/main" id="{CFC3132F-8B87-4D07-AE55-BA84CA276470}"/>
              </a:ext>
            </a:extLst>
          </p:cNvPr>
          <p:cNvSpPr>
            <a:spLocks noGrp="1"/>
          </p:cNvSpPr>
          <p:nvPr>
            <p:ph type="ftr" sz="quarter" idx="2"/>
          </p:nvPr>
        </p:nvSpPr>
        <p:spPr>
          <a:xfrm>
            <a:off x="0" y="8839200"/>
            <a:ext cx="3041650" cy="46513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FEFE051F-4A7E-49ED-9628-6ACC1B177159}"/>
              </a:ext>
            </a:extLst>
          </p:cNvPr>
          <p:cNvSpPr>
            <a:spLocks noGrp="1"/>
          </p:cNvSpPr>
          <p:nvPr>
            <p:ph type="sldNum" sz="quarter" idx="3"/>
          </p:nvPr>
        </p:nvSpPr>
        <p:spPr>
          <a:xfrm>
            <a:off x="3976688" y="8839200"/>
            <a:ext cx="3041650"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58F99D81-AE90-40B5-936F-FC49CA675261}"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E1D05E4-D082-4D8E-A27D-6265D5961580}"/>
              </a:ext>
            </a:extLst>
          </p:cNvPr>
          <p:cNvSpPr>
            <a:spLocks noGrp="1"/>
          </p:cNvSpPr>
          <p:nvPr>
            <p:ph type="hdr" sz="quarter"/>
          </p:nvPr>
        </p:nvSpPr>
        <p:spPr>
          <a:xfrm>
            <a:off x="0" y="0"/>
            <a:ext cx="3041650" cy="466725"/>
          </a:xfrm>
          <a:prstGeom prst="rect">
            <a:avLst/>
          </a:prstGeom>
        </p:spPr>
        <p:txBody>
          <a:bodyPr vert="horz" lIns="93287" tIns="46644" rIns="93287" bIns="46644"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D74BA7E5-80AB-43A4-8A5A-1DC9035605D7}"/>
              </a:ext>
            </a:extLst>
          </p:cNvPr>
          <p:cNvSpPr>
            <a:spLocks noGrp="1"/>
          </p:cNvSpPr>
          <p:nvPr>
            <p:ph type="dt" idx="1"/>
          </p:nvPr>
        </p:nvSpPr>
        <p:spPr>
          <a:xfrm>
            <a:off x="3976688" y="0"/>
            <a:ext cx="3041650" cy="466725"/>
          </a:xfrm>
          <a:prstGeom prst="rect">
            <a:avLst/>
          </a:prstGeom>
        </p:spPr>
        <p:txBody>
          <a:bodyPr vert="horz" lIns="93287" tIns="46644" rIns="93287" bIns="46644" rtlCol="0"/>
          <a:lstStyle>
            <a:lvl1pPr algn="r" eaLnBrk="1" fontAlgn="auto" hangingPunct="1">
              <a:spcBef>
                <a:spcPts val="0"/>
              </a:spcBef>
              <a:spcAft>
                <a:spcPts val="0"/>
              </a:spcAft>
              <a:defRPr sz="1200">
                <a:latin typeface="+mn-lt"/>
              </a:defRPr>
            </a:lvl1pPr>
          </a:lstStyle>
          <a:p>
            <a:pPr>
              <a:defRPr/>
            </a:pPr>
            <a:fld id="{36675F6A-302A-4C37-BF61-5ABFDAA34A72}" type="datetimeFigureOut">
              <a:rPr lang="en-US"/>
              <a:pPr>
                <a:defRPr/>
              </a:pPr>
              <a:t>9/12/2023</a:t>
            </a:fld>
            <a:endParaRPr lang="en-US"/>
          </a:p>
        </p:txBody>
      </p:sp>
      <p:sp>
        <p:nvSpPr>
          <p:cNvPr id="4" name="Slide Image Placeholder 3">
            <a:extLst>
              <a:ext uri="{FF2B5EF4-FFF2-40B4-BE49-F238E27FC236}">
                <a16:creationId xmlns:a16="http://schemas.microsoft.com/office/drawing/2014/main" id="{A4FCF78D-70E9-4667-BA10-713C2EC765D9}"/>
              </a:ext>
            </a:extLst>
          </p:cNvPr>
          <p:cNvSpPr>
            <a:spLocks noGrp="1" noRot="1" noChangeAspect="1"/>
          </p:cNvSpPr>
          <p:nvPr>
            <p:ph type="sldImg" idx="2"/>
          </p:nvPr>
        </p:nvSpPr>
        <p:spPr>
          <a:xfrm>
            <a:off x="1416050" y="1163638"/>
            <a:ext cx="4187825" cy="3140075"/>
          </a:xfrm>
          <a:prstGeom prst="rect">
            <a:avLst/>
          </a:prstGeom>
          <a:noFill/>
          <a:ln w="12700">
            <a:solidFill>
              <a:prstClr val="black"/>
            </a:solidFill>
          </a:ln>
        </p:spPr>
        <p:txBody>
          <a:bodyPr vert="horz" lIns="93287" tIns="46644" rIns="93287" bIns="46644" rtlCol="0" anchor="ctr"/>
          <a:lstStyle/>
          <a:p>
            <a:pPr lvl="0"/>
            <a:endParaRPr lang="en-US" noProof="0"/>
          </a:p>
        </p:txBody>
      </p:sp>
      <p:sp>
        <p:nvSpPr>
          <p:cNvPr id="5" name="Notes Placeholder 4">
            <a:extLst>
              <a:ext uri="{FF2B5EF4-FFF2-40B4-BE49-F238E27FC236}">
                <a16:creationId xmlns:a16="http://schemas.microsoft.com/office/drawing/2014/main" id="{EC7798B4-AE0A-431E-AC12-BBBA6506D0DF}"/>
              </a:ext>
            </a:extLst>
          </p:cNvPr>
          <p:cNvSpPr>
            <a:spLocks noGrp="1"/>
          </p:cNvSpPr>
          <p:nvPr>
            <p:ph type="body" sz="quarter" idx="3"/>
          </p:nvPr>
        </p:nvSpPr>
        <p:spPr>
          <a:xfrm>
            <a:off x="701675" y="4478338"/>
            <a:ext cx="5616575" cy="3663950"/>
          </a:xfrm>
          <a:prstGeom prst="rect">
            <a:avLst/>
          </a:prstGeom>
        </p:spPr>
        <p:txBody>
          <a:bodyPr vert="horz" lIns="93287" tIns="46644" rIns="93287" bIns="46644"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5D3F1CD-545E-487A-BC7F-3075394D244A}"/>
              </a:ext>
            </a:extLst>
          </p:cNvPr>
          <p:cNvSpPr>
            <a:spLocks noGrp="1"/>
          </p:cNvSpPr>
          <p:nvPr>
            <p:ph type="ftr" sz="quarter" idx="4"/>
          </p:nvPr>
        </p:nvSpPr>
        <p:spPr>
          <a:xfrm>
            <a:off x="0" y="8839200"/>
            <a:ext cx="3041650" cy="466725"/>
          </a:xfrm>
          <a:prstGeom prst="rect">
            <a:avLst/>
          </a:prstGeom>
        </p:spPr>
        <p:txBody>
          <a:bodyPr vert="horz" lIns="93287" tIns="46644" rIns="93287" bIns="46644"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BFBA80F7-9E72-4B56-A19E-C5D775342A6D}"/>
              </a:ext>
            </a:extLst>
          </p:cNvPr>
          <p:cNvSpPr>
            <a:spLocks noGrp="1"/>
          </p:cNvSpPr>
          <p:nvPr>
            <p:ph type="sldNum" sz="quarter" idx="5"/>
          </p:nvPr>
        </p:nvSpPr>
        <p:spPr>
          <a:xfrm>
            <a:off x="3976688" y="8839200"/>
            <a:ext cx="3041650" cy="466725"/>
          </a:xfrm>
          <a:prstGeom prst="rect">
            <a:avLst/>
          </a:prstGeom>
        </p:spPr>
        <p:txBody>
          <a:bodyPr vert="horz" wrap="square" lIns="93287" tIns="46644" rIns="93287" bIns="46644" numCol="1" anchor="b" anchorCtr="0" compatLnSpc="1">
            <a:prstTxWarp prst="textNoShape">
              <a:avLst/>
            </a:prstTxWarp>
          </a:bodyPr>
          <a:lstStyle>
            <a:lvl1pPr algn="r" eaLnBrk="1" hangingPunct="1">
              <a:defRPr sz="1200"/>
            </a:lvl1pPr>
          </a:lstStyle>
          <a:p>
            <a:fld id="{1E8F20CE-0345-44F6-9C48-3DC98CE0C95D}"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9CA4A8AB-E045-32CD-2551-6EF86DA704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8E935FAF-501C-2E88-DA94-42BF94679BF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cs typeface="Calibri"/>
              </a:rPr>
              <a:t>Armando</a:t>
            </a:r>
          </a:p>
          <a:p>
            <a:endParaRPr lang="en-US" altLang="en-US"/>
          </a:p>
          <a:p>
            <a:endParaRPr lang="en-US">
              <a:cs typeface="Calibri"/>
            </a:endParaRPr>
          </a:p>
        </p:txBody>
      </p:sp>
      <p:sp>
        <p:nvSpPr>
          <p:cNvPr id="4" name="Slide Number Placeholder 3">
            <a:extLst>
              <a:ext uri="{FF2B5EF4-FFF2-40B4-BE49-F238E27FC236}">
                <a16:creationId xmlns:a16="http://schemas.microsoft.com/office/drawing/2014/main" id="{0F88F06D-ABEC-4583-B5D3-8C2BB6250D3D}"/>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BEB31B05-0CC3-4C2E-9ADD-F3475B36AA83}" type="slidenum">
              <a:rPr lang="en-US" altLang="en-US"/>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289EF9C7-F3F6-B11D-3A6E-6154888277E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83BD74BA-0E7A-45EE-55DA-DDAE9DE87FD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Chantal</a:t>
            </a:r>
          </a:p>
        </p:txBody>
      </p:sp>
      <p:sp>
        <p:nvSpPr>
          <p:cNvPr id="4" name="Slide Number Placeholder 3">
            <a:extLst>
              <a:ext uri="{FF2B5EF4-FFF2-40B4-BE49-F238E27FC236}">
                <a16:creationId xmlns:a16="http://schemas.microsoft.com/office/drawing/2014/main" id="{024FDF0E-FD9E-4D1D-8068-AE47DE97EB53}"/>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9CA6106F-3C08-4DC4-A8D6-EFCF3B94EDC6}" type="slidenum">
              <a:rPr lang="en-US" altLang="en-US"/>
              <a:pPr/>
              <a:t>10</a:t>
            </a:fld>
            <a:endParaRPr lang="en-US" altLang="en-US"/>
          </a:p>
        </p:txBody>
      </p:sp>
    </p:spTree>
    <p:extLst>
      <p:ext uri="{BB962C8B-B14F-4D97-AF65-F5344CB8AC3E}">
        <p14:creationId xmlns:p14="http://schemas.microsoft.com/office/powerpoint/2010/main" val="3544756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289EF9C7-F3F6-B11D-3A6E-6154888277E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83BD74BA-0E7A-45EE-55DA-DDAE9DE87FD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Greg</a:t>
            </a:r>
          </a:p>
        </p:txBody>
      </p:sp>
      <p:sp>
        <p:nvSpPr>
          <p:cNvPr id="4" name="Slide Number Placeholder 3">
            <a:extLst>
              <a:ext uri="{FF2B5EF4-FFF2-40B4-BE49-F238E27FC236}">
                <a16:creationId xmlns:a16="http://schemas.microsoft.com/office/drawing/2014/main" id="{024FDF0E-FD9E-4D1D-8068-AE47DE97EB53}"/>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9CA6106F-3C08-4DC4-A8D6-EFCF3B94EDC6}" type="slidenum">
              <a:rPr lang="en-US" altLang="en-US"/>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2C5F2C07-C48B-4A90-C6D0-697783E408A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A9802276-F1E2-63BB-DF1E-B8DB8762695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Greg</a:t>
            </a:r>
          </a:p>
        </p:txBody>
      </p:sp>
      <p:sp>
        <p:nvSpPr>
          <p:cNvPr id="4" name="Slide Number Placeholder 3">
            <a:extLst>
              <a:ext uri="{FF2B5EF4-FFF2-40B4-BE49-F238E27FC236}">
                <a16:creationId xmlns:a16="http://schemas.microsoft.com/office/drawing/2014/main" id="{A3440F5A-0101-4C6E-88FC-0327A0C00876}"/>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7438560E-EA37-4185-8F47-6D3DA7179D15}" type="slidenum">
              <a:rPr lang="en-US" altLang="en-US"/>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DB5ED4C-A14C-D3FA-B4CD-F4103599BB0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509B09E4-4A63-F633-E382-4BDFA15903E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Armando</a:t>
            </a:r>
          </a:p>
        </p:txBody>
      </p:sp>
      <p:sp>
        <p:nvSpPr>
          <p:cNvPr id="4" name="Slide Number Placeholder 3">
            <a:extLst>
              <a:ext uri="{FF2B5EF4-FFF2-40B4-BE49-F238E27FC236}">
                <a16:creationId xmlns:a16="http://schemas.microsoft.com/office/drawing/2014/main" id="{8FBE8B94-7020-4A13-8DC6-5C5B5CDF423A}"/>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0E1EEEB8-F358-48F3-BC64-94CF4B58ED61}" type="slidenum">
              <a:rPr lang="en-US" altLang="en-US"/>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BAF3F19D-FE6C-5D6D-258A-33E5BD312A0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7458A3A9-1917-126B-6B29-27DB15897FC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Armando</a:t>
            </a:r>
          </a:p>
        </p:txBody>
      </p:sp>
      <p:sp>
        <p:nvSpPr>
          <p:cNvPr id="4" name="Slide Number Placeholder 3">
            <a:extLst>
              <a:ext uri="{FF2B5EF4-FFF2-40B4-BE49-F238E27FC236}">
                <a16:creationId xmlns:a16="http://schemas.microsoft.com/office/drawing/2014/main" id="{CA6A9FEA-47E3-49A9-89CC-4C58C1D2D358}"/>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D8B4F72F-8B63-49DE-9B35-B80AEBB4E98B}" type="slidenum">
              <a:rPr lang="en-US" altLang="en-US"/>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F088429C-E40A-B95F-E709-D17E33A957F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30FF5416-735A-9AB9-2CAC-C1C803928DE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Chantal</a:t>
            </a:r>
          </a:p>
        </p:txBody>
      </p:sp>
      <p:sp>
        <p:nvSpPr>
          <p:cNvPr id="4" name="Slide Number Placeholder 3">
            <a:extLst>
              <a:ext uri="{FF2B5EF4-FFF2-40B4-BE49-F238E27FC236}">
                <a16:creationId xmlns:a16="http://schemas.microsoft.com/office/drawing/2014/main" id="{AD3DA9BE-B1B1-443E-9004-35FEE2074806}"/>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AA792D51-849E-43F4-89F8-6A33328ED24D}" type="slidenum">
              <a:rPr lang="en-US" altLang="en-US"/>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D4ADFBAC-735F-E984-098A-4D90362412E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B65B7999-62B0-0986-7991-9EB3D8CF5D7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Chantal</a:t>
            </a:r>
          </a:p>
        </p:txBody>
      </p:sp>
      <p:sp>
        <p:nvSpPr>
          <p:cNvPr id="4" name="Slide Number Placeholder 3">
            <a:extLst>
              <a:ext uri="{FF2B5EF4-FFF2-40B4-BE49-F238E27FC236}">
                <a16:creationId xmlns:a16="http://schemas.microsoft.com/office/drawing/2014/main" id="{0FE73EC0-7A6E-462D-95B1-8A6A30F9FE4E}"/>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734BF920-CA72-431B-B866-632C5168D284}" type="slidenum">
              <a:rPr lang="en-US" altLang="en-US"/>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37C33274-A171-619B-8F6E-29A1853482D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DB5BD417-F855-7CC3-CE86-CADEA5A6D6B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Armando</a:t>
            </a:r>
          </a:p>
        </p:txBody>
      </p:sp>
      <p:sp>
        <p:nvSpPr>
          <p:cNvPr id="4" name="Slide Number Placeholder 3">
            <a:extLst>
              <a:ext uri="{FF2B5EF4-FFF2-40B4-BE49-F238E27FC236}">
                <a16:creationId xmlns:a16="http://schemas.microsoft.com/office/drawing/2014/main" id="{A0217238-20C4-4A2F-A51B-038B59CD14EA}"/>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1AA7D2C5-6AF2-46B3-B6A7-03C3C75934BA}" type="slidenum">
              <a:rPr lang="en-US" altLang="en-US"/>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29263E85-348F-1CBF-34A9-D4ADE174E27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6730E20C-58C7-3924-2C7C-0E0498D4FD3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Armando</a:t>
            </a:r>
          </a:p>
        </p:txBody>
      </p:sp>
      <p:sp>
        <p:nvSpPr>
          <p:cNvPr id="4" name="Slide Number Placeholder 3">
            <a:extLst>
              <a:ext uri="{FF2B5EF4-FFF2-40B4-BE49-F238E27FC236}">
                <a16:creationId xmlns:a16="http://schemas.microsoft.com/office/drawing/2014/main" id="{EC52FC03-2864-43FD-A822-3BFAD31204E2}"/>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D3B46F4E-FDE2-4FF2-9E72-F862AE55BAB9}" type="slidenum">
              <a:rPr lang="en-US" altLang="en-US"/>
              <a:pPr/>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D8552FAB-81F3-C766-0F37-C9CCE4FF9B7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FC5168F5-F07E-5EF4-77B6-C6D9184F1E2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Greg</a:t>
            </a:r>
          </a:p>
        </p:txBody>
      </p:sp>
      <p:sp>
        <p:nvSpPr>
          <p:cNvPr id="4" name="Slide Number Placeholder 3">
            <a:extLst>
              <a:ext uri="{FF2B5EF4-FFF2-40B4-BE49-F238E27FC236}">
                <a16:creationId xmlns:a16="http://schemas.microsoft.com/office/drawing/2014/main" id="{ECB61B14-3771-45E8-A59D-E7183465C402}"/>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0EE3B4C3-03B8-48BC-9B88-C1B326FEC95A}" type="slidenum">
              <a:rPr lang="en-US" altLang="en-US"/>
              <a:pPr/>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6DA31E41-12FE-C3D4-76C5-7D498F4BA30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3B7C64C2-6F44-9BAF-1AB5-CC103168E71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cs typeface="Calibri"/>
              </a:rPr>
              <a:t>Armando</a:t>
            </a:r>
          </a:p>
          <a:p>
            <a:endParaRPr lang="en-US" altLang="en-US"/>
          </a:p>
          <a:p>
            <a:r>
              <a:rPr lang="en-US" sz="1200" kern="1200">
                <a:solidFill>
                  <a:schemeClr val="tx1"/>
                </a:solidFill>
                <a:effectLst/>
                <a:latin typeface="+mn-lt"/>
                <a:ea typeface="+mn-ea"/>
                <a:cs typeface="+mn-cs"/>
              </a:rPr>
              <a:t>System’s commitment to 1) engage in institutional change that improves student outcomes and closes achievement gaps; 2) identify and eliminate student friction points; 3) assume everything can and should change; and 4) work together to change student outcomes</a:t>
            </a:r>
            <a:endParaRPr lang="en-US" altLang="en-US"/>
          </a:p>
          <a:p>
            <a:endParaRPr lang="en-US" altLang="en-US"/>
          </a:p>
        </p:txBody>
      </p:sp>
      <p:sp>
        <p:nvSpPr>
          <p:cNvPr id="4" name="Slide Number Placeholder 3">
            <a:extLst>
              <a:ext uri="{FF2B5EF4-FFF2-40B4-BE49-F238E27FC236}">
                <a16:creationId xmlns:a16="http://schemas.microsoft.com/office/drawing/2014/main" id="{123B5214-D818-4198-935D-30060E1F0B99}"/>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F6D7F4AD-E9BD-40F6-86F8-B2EBE5DF0B40}" type="slidenum">
              <a:rPr lang="en-US" altLang="en-US"/>
              <a:pPr/>
              <a:t>2</a:t>
            </a:fld>
            <a:endParaRPr lang="en-US" altLang="en-US"/>
          </a:p>
        </p:txBody>
      </p:sp>
    </p:spTree>
    <p:extLst>
      <p:ext uri="{BB962C8B-B14F-4D97-AF65-F5344CB8AC3E}">
        <p14:creationId xmlns:p14="http://schemas.microsoft.com/office/powerpoint/2010/main" val="9817202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F7CBD2A6-4038-E785-798F-8BBF022C620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5F41B892-CE09-B5BB-236A-6511438D8AC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Greg</a:t>
            </a:r>
          </a:p>
        </p:txBody>
      </p:sp>
      <p:sp>
        <p:nvSpPr>
          <p:cNvPr id="4" name="Slide Number Placeholder 3">
            <a:extLst>
              <a:ext uri="{FF2B5EF4-FFF2-40B4-BE49-F238E27FC236}">
                <a16:creationId xmlns:a16="http://schemas.microsoft.com/office/drawing/2014/main" id="{126734B3-2CA2-491E-AFEF-9D19ED4AFC70}"/>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A7FEF292-01AD-4BFA-A50B-6E628BE8CF9F}" type="slidenum">
              <a:rPr lang="en-US" altLang="en-US"/>
              <a:pPr/>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E98E9A68-597A-28E5-6D5A-A7F55E5E14B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880A9E27-CB99-D2F2-7062-802B55E53C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Greg</a:t>
            </a:r>
          </a:p>
        </p:txBody>
      </p:sp>
      <p:sp>
        <p:nvSpPr>
          <p:cNvPr id="36868" name="Slide Number Placeholder 3">
            <a:extLst>
              <a:ext uri="{FF2B5EF4-FFF2-40B4-BE49-F238E27FC236}">
                <a16:creationId xmlns:a16="http://schemas.microsoft.com/office/drawing/2014/main" id="{AB273FC1-AB10-10BF-DD89-AF9EF73D27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A825333E-7CE0-4A58-94E7-806B7E8F8298}" type="slidenum">
              <a:rPr lang="en-US" altLang="en-US"/>
              <a:pPr/>
              <a:t>21</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7691106-3EE4-0894-D8DB-385F9CCB8D8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083E6C73-D47B-0321-1290-6E7B55D7476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cs typeface="Calibri"/>
              </a:rPr>
              <a:t>Greg</a:t>
            </a:r>
          </a:p>
        </p:txBody>
      </p:sp>
      <p:sp>
        <p:nvSpPr>
          <p:cNvPr id="4" name="Slide Number Placeholder 3">
            <a:extLst>
              <a:ext uri="{FF2B5EF4-FFF2-40B4-BE49-F238E27FC236}">
                <a16:creationId xmlns:a16="http://schemas.microsoft.com/office/drawing/2014/main" id="{4F39FB14-FED9-4200-8B93-A9E44F97C13D}"/>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3BF4975F-10B6-44C5-97CE-29F25DD879BA}" type="slidenum">
              <a:rPr lang="en-US" altLang="en-US"/>
              <a:pPr/>
              <a:t>3</a:t>
            </a:fld>
            <a:endParaRPr lang="en-US" altLang="en-US"/>
          </a:p>
        </p:txBody>
      </p:sp>
    </p:spTree>
    <p:extLst>
      <p:ext uri="{BB962C8B-B14F-4D97-AF65-F5344CB8AC3E}">
        <p14:creationId xmlns:p14="http://schemas.microsoft.com/office/powerpoint/2010/main" val="1998300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7691106-3EE4-0894-D8DB-385F9CCB8D8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083E6C73-D47B-0321-1290-6E7B55D7476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cs typeface="Calibri"/>
              </a:rPr>
              <a:t>Greg</a:t>
            </a:r>
          </a:p>
        </p:txBody>
      </p:sp>
      <p:sp>
        <p:nvSpPr>
          <p:cNvPr id="4" name="Slide Number Placeholder 3">
            <a:extLst>
              <a:ext uri="{FF2B5EF4-FFF2-40B4-BE49-F238E27FC236}">
                <a16:creationId xmlns:a16="http://schemas.microsoft.com/office/drawing/2014/main" id="{4F39FB14-FED9-4200-8B93-A9E44F97C13D}"/>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3BF4975F-10B6-44C5-97CE-29F25DD879BA}" type="slidenum">
              <a:rPr lang="en-US" altLang="en-US"/>
              <a:pPr/>
              <a:t>4</a:t>
            </a:fld>
            <a:endParaRPr lang="en-US" altLang="en-US"/>
          </a:p>
        </p:txBody>
      </p:sp>
    </p:spTree>
    <p:extLst>
      <p:ext uri="{BB962C8B-B14F-4D97-AF65-F5344CB8AC3E}">
        <p14:creationId xmlns:p14="http://schemas.microsoft.com/office/powerpoint/2010/main" val="3378671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289EF9C7-F3F6-B11D-3A6E-6154888277E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83BD74BA-0E7A-45EE-55DA-DDAE9DE87FD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cs typeface="Calibri"/>
              </a:rPr>
              <a:t>Chantal</a:t>
            </a:r>
          </a:p>
        </p:txBody>
      </p:sp>
      <p:sp>
        <p:nvSpPr>
          <p:cNvPr id="4" name="Slide Number Placeholder 3">
            <a:extLst>
              <a:ext uri="{FF2B5EF4-FFF2-40B4-BE49-F238E27FC236}">
                <a16:creationId xmlns:a16="http://schemas.microsoft.com/office/drawing/2014/main" id="{024FDF0E-FD9E-4D1D-8068-AE47DE97EB53}"/>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9CA6106F-3C08-4DC4-A8D6-EFCF3B94EDC6}" type="slidenum">
              <a:rPr lang="en-US" altLang="en-US"/>
              <a:pPr/>
              <a:t>5</a:t>
            </a:fld>
            <a:endParaRPr lang="en-US" altLang="en-US"/>
          </a:p>
        </p:txBody>
      </p:sp>
    </p:spTree>
    <p:extLst>
      <p:ext uri="{BB962C8B-B14F-4D97-AF65-F5344CB8AC3E}">
        <p14:creationId xmlns:p14="http://schemas.microsoft.com/office/powerpoint/2010/main" val="4285413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7691106-3EE4-0894-D8DB-385F9CCB8D8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083E6C73-D47B-0321-1290-6E7B55D7476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cs typeface="Calibri"/>
              </a:rPr>
              <a:t>Greg</a:t>
            </a:r>
          </a:p>
          <a:p>
            <a:endParaRPr lang="en-US" altLang="en-US">
              <a:cs typeface="Calibri"/>
            </a:endParaRPr>
          </a:p>
          <a:p>
            <a:r>
              <a:rPr lang="en-US"/>
              <a:t>15 co-authors: faculty, managers, classified contributed to writing the plan</a:t>
            </a:r>
            <a:endParaRPr lang="en-US">
              <a:cs typeface="Calibri"/>
            </a:endParaRPr>
          </a:p>
        </p:txBody>
      </p:sp>
      <p:sp>
        <p:nvSpPr>
          <p:cNvPr id="4" name="Slide Number Placeholder 3">
            <a:extLst>
              <a:ext uri="{FF2B5EF4-FFF2-40B4-BE49-F238E27FC236}">
                <a16:creationId xmlns:a16="http://schemas.microsoft.com/office/drawing/2014/main" id="{4F39FB14-FED9-4200-8B93-A9E44F97C13D}"/>
              </a:ext>
            </a:extLst>
          </p:cNvPr>
          <p:cNvSpPr>
            <a:spLocks noGrp="1"/>
          </p:cNvSpPr>
          <p:nvPr>
            <p:ph type="sldNum" sz="quarter" idx="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3BF4975F-10B6-44C5-97CE-29F25DD879BA}" type="slidenum">
              <a:rPr lang="en-US" altLang="en-US"/>
              <a:pPr/>
              <a:t>6</a:t>
            </a:fld>
            <a:endParaRPr lang="en-US" altLang="en-US"/>
          </a:p>
        </p:txBody>
      </p:sp>
    </p:spTree>
    <p:extLst>
      <p:ext uri="{BB962C8B-B14F-4D97-AF65-F5344CB8AC3E}">
        <p14:creationId xmlns:p14="http://schemas.microsoft.com/office/powerpoint/2010/main" val="2230277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Chantal.  Armando (8/10)</a:t>
            </a:r>
          </a:p>
        </p:txBody>
      </p:sp>
      <p:sp>
        <p:nvSpPr>
          <p:cNvPr id="4" name="Slide Number Placeholder 3"/>
          <p:cNvSpPr>
            <a:spLocks noGrp="1"/>
          </p:cNvSpPr>
          <p:nvPr>
            <p:ph type="sldNum" sz="quarter" idx="5"/>
          </p:nvPr>
        </p:nvSpPr>
        <p:spPr/>
        <p:txBody>
          <a:bodyPr/>
          <a:lstStyle/>
          <a:p>
            <a:fld id="{1E8F20CE-0345-44F6-9C48-3DC98CE0C95D}" type="slidenum">
              <a:rPr lang="en-US" altLang="en-US"/>
              <a:pPr/>
              <a:t>7</a:t>
            </a:fld>
            <a:endParaRPr lang="en-US" altLang="en-US"/>
          </a:p>
        </p:txBody>
      </p:sp>
    </p:spTree>
    <p:extLst>
      <p:ext uri="{BB962C8B-B14F-4D97-AF65-F5344CB8AC3E}">
        <p14:creationId xmlns:p14="http://schemas.microsoft.com/office/powerpoint/2010/main" val="33141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Chantal.  Armando (8/10)</a:t>
            </a:r>
          </a:p>
        </p:txBody>
      </p:sp>
      <p:sp>
        <p:nvSpPr>
          <p:cNvPr id="4" name="Slide Number Placeholder 3"/>
          <p:cNvSpPr>
            <a:spLocks noGrp="1"/>
          </p:cNvSpPr>
          <p:nvPr>
            <p:ph type="sldNum" sz="quarter" idx="5"/>
          </p:nvPr>
        </p:nvSpPr>
        <p:spPr/>
        <p:txBody>
          <a:bodyPr/>
          <a:lstStyle/>
          <a:p>
            <a:fld id="{1E8F20CE-0345-44F6-9C48-3DC98CE0C95D}" type="slidenum">
              <a:rPr lang="en-US" altLang="en-US"/>
              <a:pPr/>
              <a:t>8</a:t>
            </a:fld>
            <a:endParaRPr lang="en-US" altLang="en-US"/>
          </a:p>
        </p:txBody>
      </p:sp>
    </p:spTree>
    <p:extLst>
      <p:ext uri="{BB962C8B-B14F-4D97-AF65-F5344CB8AC3E}">
        <p14:creationId xmlns:p14="http://schemas.microsoft.com/office/powerpoint/2010/main" val="274684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Chantal (Armando?)</a:t>
            </a:r>
          </a:p>
        </p:txBody>
      </p:sp>
      <p:sp>
        <p:nvSpPr>
          <p:cNvPr id="4" name="Slide Number Placeholder 3"/>
          <p:cNvSpPr>
            <a:spLocks noGrp="1"/>
          </p:cNvSpPr>
          <p:nvPr>
            <p:ph type="sldNum" sz="quarter" idx="5"/>
          </p:nvPr>
        </p:nvSpPr>
        <p:spPr/>
        <p:txBody>
          <a:bodyPr/>
          <a:lstStyle/>
          <a:p>
            <a:fld id="{1E8F20CE-0345-44F6-9C48-3DC98CE0C95D}" type="slidenum">
              <a:rPr lang="en-US" altLang="en-US"/>
              <a:pPr/>
              <a:t>9</a:t>
            </a:fld>
            <a:endParaRPr lang="en-US" altLang="en-US"/>
          </a:p>
        </p:txBody>
      </p:sp>
    </p:spTree>
    <p:extLst>
      <p:ext uri="{BB962C8B-B14F-4D97-AF65-F5344CB8AC3E}">
        <p14:creationId xmlns:p14="http://schemas.microsoft.com/office/powerpoint/2010/main" val="30624883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71A3E6A4-8871-C822-5D2A-609BCABD6B9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a:extLst>
              <a:ext uri="{FF2B5EF4-FFF2-40B4-BE49-F238E27FC236}">
                <a16:creationId xmlns:a16="http://schemas.microsoft.com/office/drawing/2014/main" id="{F987813E-02B9-BD26-184F-D93E051F6A5B}"/>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972977"/>
            <a:ext cx="7772400" cy="2387600"/>
          </a:xfrm>
        </p:spPr>
        <p:txBody>
          <a:bodyPr anchor="b">
            <a:normAutofit/>
          </a:bodyPr>
          <a:lstStyle>
            <a:lvl1pPr algn="ctr">
              <a:defRPr sz="4800">
                <a:solidFill>
                  <a:schemeClr val="bg1"/>
                </a:solidFill>
              </a:defRPr>
            </a:lvl1pPr>
          </a:lstStyle>
          <a:p>
            <a:r>
              <a:rPr lang="en-US"/>
              <a:t>Click to edit Master title style</a:t>
            </a:r>
          </a:p>
        </p:txBody>
      </p:sp>
      <p:sp>
        <p:nvSpPr>
          <p:cNvPr id="3" name="Subtitle 2"/>
          <p:cNvSpPr>
            <a:spLocks noGrp="1"/>
          </p:cNvSpPr>
          <p:nvPr>
            <p:ph type="subTitle" idx="1"/>
          </p:nvPr>
        </p:nvSpPr>
        <p:spPr>
          <a:xfrm>
            <a:off x="1143000" y="4452652"/>
            <a:ext cx="6858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Date Placeholder 3">
            <a:extLst>
              <a:ext uri="{FF2B5EF4-FFF2-40B4-BE49-F238E27FC236}">
                <a16:creationId xmlns:a16="http://schemas.microsoft.com/office/drawing/2014/main" id="{AE8E814E-A6D2-AF25-660F-77942CBCCDE2}"/>
              </a:ext>
            </a:extLst>
          </p:cNvPr>
          <p:cNvSpPr>
            <a:spLocks noGrp="1"/>
          </p:cNvSpPr>
          <p:nvPr>
            <p:ph type="dt" sz="half" idx="10"/>
          </p:nvPr>
        </p:nvSpPr>
        <p:spPr/>
        <p:txBody>
          <a:bodyPr/>
          <a:lstStyle>
            <a:lvl1pPr>
              <a:defRPr/>
            </a:lvl1pPr>
          </a:lstStyle>
          <a:p>
            <a:pPr>
              <a:defRPr/>
            </a:pPr>
            <a:fld id="{426B0E09-AF3A-4AA8-AF41-BCC2963F2C66}" type="datetime1">
              <a:rPr lang="en-US"/>
              <a:pPr>
                <a:defRPr/>
              </a:pPr>
              <a:t>9/12/2023</a:t>
            </a:fld>
            <a:endParaRPr lang="en-US"/>
          </a:p>
        </p:txBody>
      </p:sp>
      <p:sp>
        <p:nvSpPr>
          <p:cNvPr id="7" name="Footer Placeholder 4">
            <a:extLst>
              <a:ext uri="{FF2B5EF4-FFF2-40B4-BE49-F238E27FC236}">
                <a16:creationId xmlns:a16="http://schemas.microsoft.com/office/drawing/2014/main" id="{76100B0E-CAB0-FD27-4490-B7D51982E4F9}"/>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57F4F469-E2B1-0BCC-34B1-34B788CEA510}"/>
              </a:ext>
            </a:extLst>
          </p:cNvPr>
          <p:cNvSpPr>
            <a:spLocks noGrp="1"/>
          </p:cNvSpPr>
          <p:nvPr>
            <p:ph type="sldNum" sz="quarter" idx="12"/>
          </p:nvPr>
        </p:nvSpPr>
        <p:spPr/>
        <p:txBody>
          <a:bodyPr/>
          <a:lstStyle>
            <a:lvl1pPr>
              <a:defRPr/>
            </a:lvl1pPr>
          </a:lstStyle>
          <a:p>
            <a:fld id="{FDDC2F4B-BCCC-4C38-B17C-DD947A3E9A0C}" type="slidenum">
              <a:rPr lang="en-US" altLang="en-US"/>
              <a:pPr/>
              <a:t>‹#›</a:t>
            </a:fld>
            <a:endParaRPr lang="en-US" altLang="en-US"/>
          </a:p>
        </p:txBody>
      </p:sp>
    </p:spTree>
    <p:extLst>
      <p:ext uri="{BB962C8B-B14F-4D97-AF65-F5344CB8AC3E}">
        <p14:creationId xmlns:p14="http://schemas.microsoft.com/office/powerpoint/2010/main" val="1062835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E74EDF85-8AA6-8354-DAA4-9145EEE4FCDD}"/>
              </a:ext>
            </a:extLst>
          </p:cNvPr>
          <p:cNvSpPr>
            <a:spLocks noGrp="1"/>
          </p:cNvSpPr>
          <p:nvPr>
            <p:ph type="dt" sz="half" idx="10"/>
          </p:nvPr>
        </p:nvSpPr>
        <p:spPr/>
        <p:txBody>
          <a:bodyPr/>
          <a:lstStyle>
            <a:lvl1pPr>
              <a:defRPr/>
            </a:lvl1pPr>
          </a:lstStyle>
          <a:p>
            <a:pPr>
              <a:defRPr/>
            </a:pPr>
            <a:fld id="{83B15C81-D3F8-427E-B6BD-2E76BE39CFA8}" type="datetime1">
              <a:rPr lang="en-US"/>
              <a:pPr>
                <a:defRPr/>
              </a:pPr>
              <a:t>9/12/2023</a:t>
            </a:fld>
            <a:endParaRPr lang="en-US"/>
          </a:p>
        </p:txBody>
      </p:sp>
      <p:sp>
        <p:nvSpPr>
          <p:cNvPr id="6" name="Footer Placeholder 4">
            <a:extLst>
              <a:ext uri="{FF2B5EF4-FFF2-40B4-BE49-F238E27FC236}">
                <a16:creationId xmlns:a16="http://schemas.microsoft.com/office/drawing/2014/main" id="{7C9C2849-9A2B-A130-F969-2A1850501B5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775DA5B-6364-8C5D-182C-079C0C26A6F9}"/>
              </a:ext>
            </a:extLst>
          </p:cNvPr>
          <p:cNvSpPr>
            <a:spLocks noGrp="1"/>
          </p:cNvSpPr>
          <p:nvPr>
            <p:ph type="sldNum" sz="quarter" idx="12"/>
          </p:nvPr>
        </p:nvSpPr>
        <p:spPr/>
        <p:txBody>
          <a:bodyPr/>
          <a:lstStyle>
            <a:lvl1pPr>
              <a:defRPr/>
            </a:lvl1pPr>
          </a:lstStyle>
          <a:p>
            <a:fld id="{FD170148-52C6-433B-A008-A8FA271EBA91}" type="slidenum">
              <a:rPr lang="en-US" altLang="en-US"/>
              <a:pPr/>
              <a:t>‹#›</a:t>
            </a:fld>
            <a:endParaRPr lang="en-US" altLang="en-US"/>
          </a:p>
        </p:txBody>
      </p:sp>
    </p:spTree>
    <p:extLst>
      <p:ext uri="{BB962C8B-B14F-4D97-AF65-F5344CB8AC3E}">
        <p14:creationId xmlns:p14="http://schemas.microsoft.com/office/powerpoint/2010/main" val="1380770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316FF4-5C51-155E-8DD2-A57D42CCF799}"/>
              </a:ext>
            </a:extLst>
          </p:cNvPr>
          <p:cNvSpPr>
            <a:spLocks noGrp="1"/>
          </p:cNvSpPr>
          <p:nvPr>
            <p:ph type="dt" sz="half" idx="10"/>
          </p:nvPr>
        </p:nvSpPr>
        <p:spPr/>
        <p:txBody>
          <a:bodyPr/>
          <a:lstStyle>
            <a:lvl1pPr>
              <a:defRPr/>
            </a:lvl1pPr>
          </a:lstStyle>
          <a:p>
            <a:pPr>
              <a:defRPr/>
            </a:pPr>
            <a:fld id="{DA5E4B9B-87FE-41B0-9F3D-F66D9B865C4C}" type="datetime1">
              <a:rPr lang="en-US"/>
              <a:pPr>
                <a:defRPr/>
              </a:pPr>
              <a:t>9/12/2023</a:t>
            </a:fld>
            <a:endParaRPr lang="en-US"/>
          </a:p>
        </p:txBody>
      </p:sp>
      <p:sp>
        <p:nvSpPr>
          <p:cNvPr id="5" name="Footer Placeholder 4">
            <a:extLst>
              <a:ext uri="{FF2B5EF4-FFF2-40B4-BE49-F238E27FC236}">
                <a16:creationId xmlns:a16="http://schemas.microsoft.com/office/drawing/2014/main" id="{8FBDA749-1B5E-B11F-DFCB-D5321B41CBD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2091A80-99B8-F509-C8B9-B4B448B04C0C}"/>
              </a:ext>
            </a:extLst>
          </p:cNvPr>
          <p:cNvSpPr>
            <a:spLocks noGrp="1"/>
          </p:cNvSpPr>
          <p:nvPr>
            <p:ph type="sldNum" sz="quarter" idx="12"/>
          </p:nvPr>
        </p:nvSpPr>
        <p:spPr/>
        <p:txBody>
          <a:bodyPr/>
          <a:lstStyle>
            <a:lvl1pPr>
              <a:defRPr/>
            </a:lvl1pPr>
          </a:lstStyle>
          <a:p>
            <a:fld id="{4C47ABF4-332B-4664-9E2D-9A191BE05EB3}" type="slidenum">
              <a:rPr lang="en-US" altLang="en-US"/>
              <a:pPr/>
              <a:t>‹#›</a:t>
            </a:fld>
            <a:endParaRPr lang="en-US" altLang="en-US"/>
          </a:p>
        </p:txBody>
      </p:sp>
    </p:spTree>
    <p:extLst>
      <p:ext uri="{BB962C8B-B14F-4D97-AF65-F5344CB8AC3E}">
        <p14:creationId xmlns:p14="http://schemas.microsoft.com/office/powerpoint/2010/main" val="2909104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52093D-3100-791E-C07F-436FD27E6A12}"/>
              </a:ext>
            </a:extLst>
          </p:cNvPr>
          <p:cNvSpPr>
            <a:spLocks noGrp="1"/>
          </p:cNvSpPr>
          <p:nvPr>
            <p:ph type="dt" sz="half" idx="10"/>
          </p:nvPr>
        </p:nvSpPr>
        <p:spPr/>
        <p:txBody>
          <a:bodyPr/>
          <a:lstStyle>
            <a:lvl1pPr>
              <a:defRPr/>
            </a:lvl1pPr>
          </a:lstStyle>
          <a:p>
            <a:pPr>
              <a:defRPr/>
            </a:pPr>
            <a:fld id="{62344527-44AC-4D71-969C-F8D9190B0004}" type="datetime1">
              <a:rPr lang="en-US"/>
              <a:pPr>
                <a:defRPr/>
              </a:pPr>
              <a:t>9/12/2023</a:t>
            </a:fld>
            <a:endParaRPr lang="en-US"/>
          </a:p>
        </p:txBody>
      </p:sp>
      <p:sp>
        <p:nvSpPr>
          <p:cNvPr id="5" name="Footer Placeholder 4">
            <a:extLst>
              <a:ext uri="{FF2B5EF4-FFF2-40B4-BE49-F238E27FC236}">
                <a16:creationId xmlns:a16="http://schemas.microsoft.com/office/drawing/2014/main" id="{E7AE7C68-7521-60A0-B687-EE76E901A3F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A6CD339-69EB-7994-3074-0FD82C3C9505}"/>
              </a:ext>
            </a:extLst>
          </p:cNvPr>
          <p:cNvSpPr>
            <a:spLocks noGrp="1"/>
          </p:cNvSpPr>
          <p:nvPr>
            <p:ph type="sldNum" sz="quarter" idx="12"/>
          </p:nvPr>
        </p:nvSpPr>
        <p:spPr/>
        <p:txBody>
          <a:bodyPr/>
          <a:lstStyle>
            <a:lvl1pPr>
              <a:defRPr/>
            </a:lvl1pPr>
          </a:lstStyle>
          <a:p>
            <a:fld id="{0E136360-0720-4670-8649-71D74DD73D64}" type="slidenum">
              <a:rPr lang="en-US" altLang="en-US"/>
              <a:pPr/>
              <a:t>‹#›</a:t>
            </a:fld>
            <a:endParaRPr lang="en-US" altLang="en-US"/>
          </a:p>
        </p:txBody>
      </p:sp>
    </p:spTree>
    <p:extLst>
      <p:ext uri="{BB962C8B-B14F-4D97-AF65-F5344CB8AC3E}">
        <p14:creationId xmlns:p14="http://schemas.microsoft.com/office/powerpoint/2010/main" val="3185363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7CDE6D26-9F00-0F03-0B3B-2D4B7275ADE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972977"/>
            <a:ext cx="7772400" cy="2387600"/>
          </a:xfrm>
        </p:spPr>
        <p:txBody>
          <a:bodyPr anchor="b">
            <a:normAutofit/>
          </a:bodyPr>
          <a:lstStyle>
            <a:lvl1pPr algn="ctr">
              <a:defRPr sz="4800">
                <a:solidFill>
                  <a:schemeClr val="bg1"/>
                </a:solidFill>
              </a:defRPr>
            </a:lvl1pPr>
          </a:lstStyle>
          <a:p>
            <a:r>
              <a:rPr lang="en-US"/>
              <a:t>Click to edit Master title style</a:t>
            </a:r>
          </a:p>
        </p:txBody>
      </p:sp>
      <p:sp>
        <p:nvSpPr>
          <p:cNvPr id="3" name="Subtitle 2"/>
          <p:cNvSpPr>
            <a:spLocks noGrp="1"/>
          </p:cNvSpPr>
          <p:nvPr>
            <p:ph type="subTitle" idx="1"/>
          </p:nvPr>
        </p:nvSpPr>
        <p:spPr>
          <a:xfrm>
            <a:off x="1143000" y="4452652"/>
            <a:ext cx="6858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Date Placeholder 3">
            <a:extLst>
              <a:ext uri="{FF2B5EF4-FFF2-40B4-BE49-F238E27FC236}">
                <a16:creationId xmlns:a16="http://schemas.microsoft.com/office/drawing/2014/main" id="{B21578DF-163B-7F59-BB60-A4E702B26105}"/>
              </a:ext>
            </a:extLst>
          </p:cNvPr>
          <p:cNvSpPr>
            <a:spLocks noGrp="1"/>
          </p:cNvSpPr>
          <p:nvPr>
            <p:ph type="dt" sz="half" idx="10"/>
          </p:nvPr>
        </p:nvSpPr>
        <p:spPr/>
        <p:txBody>
          <a:bodyPr/>
          <a:lstStyle>
            <a:lvl1pPr>
              <a:defRPr/>
            </a:lvl1pPr>
          </a:lstStyle>
          <a:p>
            <a:pPr>
              <a:defRPr/>
            </a:pPr>
            <a:fld id="{A69012C2-5239-4FD2-A064-CB6389A02447}" type="datetime1">
              <a:rPr lang="en-US"/>
              <a:pPr>
                <a:defRPr/>
              </a:pPr>
              <a:t>9/12/2023</a:t>
            </a:fld>
            <a:endParaRPr lang="en-US"/>
          </a:p>
        </p:txBody>
      </p:sp>
      <p:sp>
        <p:nvSpPr>
          <p:cNvPr id="6" name="Footer Placeholder 4">
            <a:extLst>
              <a:ext uri="{FF2B5EF4-FFF2-40B4-BE49-F238E27FC236}">
                <a16:creationId xmlns:a16="http://schemas.microsoft.com/office/drawing/2014/main" id="{16A8E1D5-9264-E059-6B03-65D1629008A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92B1C28-E229-31B7-3B91-6E2062CF5198}"/>
              </a:ext>
            </a:extLst>
          </p:cNvPr>
          <p:cNvSpPr>
            <a:spLocks noGrp="1"/>
          </p:cNvSpPr>
          <p:nvPr>
            <p:ph type="sldNum" sz="quarter" idx="12"/>
          </p:nvPr>
        </p:nvSpPr>
        <p:spPr/>
        <p:txBody>
          <a:bodyPr/>
          <a:lstStyle>
            <a:lvl1pPr>
              <a:defRPr/>
            </a:lvl1pPr>
          </a:lstStyle>
          <a:p>
            <a:fld id="{FAC51D7C-831E-437D-9935-5183D24B3778}" type="slidenum">
              <a:rPr lang="en-US" altLang="en-US"/>
              <a:pPr/>
              <a:t>‹#›</a:t>
            </a:fld>
            <a:endParaRPr lang="en-US" altLang="en-US"/>
          </a:p>
        </p:txBody>
      </p:sp>
    </p:spTree>
    <p:extLst>
      <p:ext uri="{BB962C8B-B14F-4D97-AF65-F5344CB8AC3E}">
        <p14:creationId xmlns:p14="http://schemas.microsoft.com/office/powerpoint/2010/main" val="4279212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0621FD61-4295-894F-DE2E-777D810DE5F4}"/>
              </a:ext>
            </a:extLst>
          </p:cNvPr>
          <p:cNvCxnSpPr/>
          <p:nvPr userDrawn="1"/>
        </p:nvCxnSpPr>
        <p:spPr>
          <a:xfrm>
            <a:off x="0" y="1690688"/>
            <a:ext cx="9144000" cy="0"/>
          </a:xfrm>
          <a:prstGeom prst="line">
            <a:avLst/>
          </a:prstGeom>
          <a:ln w="76200">
            <a:solidFill>
              <a:srgbClr val="C00000"/>
            </a:solidFill>
          </a:ln>
        </p:spPr>
        <p:style>
          <a:lnRef idx="3">
            <a:schemeClr val="accent3"/>
          </a:lnRef>
          <a:fillRef idx="0">
            <a:schemeClr val="accent3"/>
          </a:fillRef>
          <a:effectRef idx="2">
            <a:schemeClr val="accent3"/>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AD07195-AC30-4DD9-61A8-AD49AE76C04A}"/>
              </a:ext>
            </a:extLst>
          </p:cNvPr>
          <p:cNvSpPr>
            <a:spLocks noGrp="1"/>
          </p:cNvSpPr>
          <p:nvPr>
            <p:ph type="dt" sz="half" idx="10"/>
          </p:nvPr>
        </p:nvSpPr>
        <p:spPr/>
        <p:txBody>
          <a:bodyPr/>
          <a:lstStyle>
            <a:lvl1pPr>
              <a:defRPr/>
            </a:lvl1pPr>
          </a:lstStyle>
          <a:p>
            <a:pPr>
              <a:defRPr/>
            </a:pPr>
            <a:fld id="{3F9FD61D-CFB1-402D-96B2-C04F9583C09C}" type="datetime1">
              <a:rPr lang="en-US"/>
              <a:pPr>
                <a:defRPr/>
              </a:pPr>
              <a:t>9/12/2023</a:t>
            </a:fld>
            <a:endParaRPr lang="en-US"/>
          </a:p>
        </p:txBody>
      </p:sp>
      <p:sp>
        <p:nvSpPr>
          <p:cNvPr id="6" name="Footer Placeholder 4">
            <a:extLst>
              <a:ext uri="{FF2B5EF4-FFF2-40B4-BE49-F238E27FC236}">
                <a16:creationId xmlns:a16="http://schemas.microsoft.com/office/drawing/2014/main" id="{0AC34928-54CB-E6B6-0997-F28464372EE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1A58CFE-6ED3-FC35-6CB1-913568C15225}"/>
              </a:ext>
            </a:extLst>
          </p:cNvPr>
          <p:cNvSpPr>
            <a:spLocks noGrp="1"/>
          </p:cNvSpPr>
          <p:nvPr>
            <p:ph type="sldNum" sz="quarter" idx="12"/>
          </p:nvPr>
        </p:nvSpPr>
        <p:spPr/>
        <p:txBody>
          <a:bodyPr/>
          <a:lstStyle>
            <a:lvl1pPr>
              <a:defRPr/>
            </a:lvl1pPr>
          </a:lstStyle>
          <a:p>
            <a:fld id="{958F6D50-2C1E-4967-AE4C-8CDF0B42F5C4}" type="slidenum">
              <a:rPr lang="en-US" altLang="en-US"/>
              <a:pPr/>
              <a:t>‹#›</a:t>
            </a:fld>
            <a:endParaRPr lang="en-US" altLang="en-US"/>
          </a:p>
        </p:txBody>
      </p:sp>
    </p:spTree>
    <p:extLst>
      <p:ext uri="{BB962C8B-B14F-4D97-AF65-F5344CB8AC3E}">
        <p14:creationId xmlns:p14="http://schemas.microsoft.com/office/powerpoint/2010/main" val="3347144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042669-DE44-C0ED-C6FF-C623BA1D6C78}"/>
              </a:ext>
            </a:extLst>
          </p:cNvPr>
          <p:cNvSpPr>
            <a:spLocks noGrp="1"/>
          </p:cNvSpPr>
          <p:nvPr>
            <p:ph type="dt" sz="half" idx="10"/>
          </p:nvPr>
        </p:nvSpPr>
        <p:spPr/>
        <p:txBody>
          <a:bodyPr/>
          <a:lstStyle>
            <a:lvl1pPr>
              <a:defRPr/>
            </a:lvl1pPr>
          </a:lstStyle>
          <a:p>
            <a:pPr>
              <a:defRPr/>
            </a:pPr>
            <a:fld id="{B534FAB6-DA71-4F5D-9427-918BFD37BF5B}" type="datetime1">
              <a:rPr lang="en-US"/>
              <a:pPr>
                <a:defRPr/>
              </a:pPr>
              <a:t>9/12/2023</a:t>
            </a:fld>
            <a:endParaRPr lang="en-US"/>
          </a:p>
        </p:txBody>
      </p:sp>
      <p:sp>
        <p:nvSpPr>
          <p:cNvPr id="5" name="Footer Placeholder 4">
            <a:extLst>
              <a:ext uri="{FF2B5EF4-FFF2-40B4-BE49-F238E27FC236}">
                <a16:creationId xmlns:a16="http://schemas.microsoft.com/office/drawing/2014/main" id="{4BC87896-1846-25D5-1B57-68D2F3328AA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136A217-F08A-DB0E-0D5D-FDBB9DB6AE81}"/>
              </a:ext>
            </a:extLst>
          </p:cNvPr>
          <p:cNvSpPr>
            <a:spLocks noGrp="1"/>
          </p:cNvSpPr>
          <p:nvPr>
            <p:ph type="sldNum" sz="quarter" idx="12"/>
          </p:nvPr>
        </p:nvSpPr>
        <p:spPr/>
        <p:txBody>
          <a:bodyPr/>
          <a:lstStyle>
            <a:lvl1pPr>
              <a:defRPr/>
            </a:lvl1pPr>
          </a:lstStyle>
          <a:p>
            <a:fld id="{F976B704-057A-4E07-AC55-47BCF01B4BC7}" type="slidenum">
              <a:rPr lang="en-US" altLang="en-US"/>
              <a:pPr/>
              <a:t>‹#›</a:t>
            </a:fld>
            <a:endParaRPr lang="en-US" altLang="en-US"/>
          </a:p>
        </p:txBody>
      </p:sp>
    </p:spTree>
    <p:extLst>
      <p:ext uri="{BB962C8B-B14F-4D97-AF65-F5344CB8AC3E}">
        <p14:creationId xmlns:p14="http://schemas.microsoft.com/office/powerpoint/2010/main" val="991387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711BFDEB-A44F-7EEF-DFFF-D2F1E07818C4}"/>
              </a:ext>
            </a:extLst>
          </p:cNvPr>
          <p:cNvSpPr>
            <a:spLocks noGrp="1"/>
          </p:cNvSpPr>
          <p:nvPr>
            <p:ph type="dt" sz="half" idx="10"/>
          </p:nvPr>
        </p:nvSpPr>
        <p:spPr/>
        <p:txBody>
          <a:bodyPr/>
          <a:lstStyle>
            <a:lvl1pPr>
              <a:defRPr/>
            </a:lvl1pPr>
          </a:lstStyle>
          <a:p>
            <a:pPr>
              <a:defRPr/>
            </a:pPr>
            <a:fld id="{53BAB613-5276-4A76-B967-F595A8145DC2}" type="datetime1">
              <a:rPr lang="en-US"/>
              <a:pPr>
                <a:defRPr/>
              </a:pPr>
              <a:t>9/12/2023</a:t>
            </a:fld>
            <a:endParaRPr lang="en-US"/>
          </a:p>
        </p:txBody>
      </p:sp>
      <p:sp>
        <p:nvSpPr>
          <p:cNvPr id="6" name="Footer Placeholder 4">
            <a:extLst>
              <a:ext uri="{FF2B5EF4-FFF2-40B4-BE49-F238E27FC236}">
                <a16:creationId xmlns:a16="http://schemas.microsoft.com/office/drawing/2014/main" id="{1C9ABE00-AB8F-9669-6F91-3237D095EAE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DAB0277-EE44-07ED-FA86-8874D350D8D4}"/>
              </a:ext>
            </a:extLst>
          </p:cNvPr>
          <p:cNvSpPr>
            <a:spLocks noGrp="1"/>
          </p:cNvSpPr>
          <p:nvPr>
            <p:ph type="sldNum" sz="quarter" idx="12"/>
          </p:nvPr>
        </p:nvSpPr>
        <p:spPr/>
        <p:txBody>
          <a:bodyPr/>
          <a:lstStyle>
            <a:lvl1pPr>
              <a:defRPr/>
            </a:lvl1pPr>
          </a:lstStyle>
          <a:p>
            <a:fld id="{A196F25D-DD59-4E01-A8B5-8C33F756E2AC}" type="slidenum">
              <a:rPr lang="en-US" altLang="en-US"/>
              <a:pPr/>
              <a:t>‹#›</a:t>
            </a:fld>
            <a:endParaRPr lang="en-US" altLang="en-US"/>
          </a:p>
        </p:txBody>
      </p:sp>
    </p:spTree>
    <p:extLst>
      <p:ext uri="{BB962C8B-B14F-4D97-AF65-F5344CB8AC3E}">
        <p14:creationId xmlns:p14="http://schemas.microsoft.com/office/powerpoint/2010/main" val="3148156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E9A4AEB7-9867-498F-DCE1-B6388EFD2216}"/>
              </a:ext>
            </a:extLst>
          </p:cNvPr>
          <p:cNvSpPr>
            <a:spLocks noGrp="1"/>
          </p:cNvSpPr>
          <p:nvPr>
            <p:ph type="dt" sz="half" idx="10"/>
          </p:nvPr>
        </p:nvSpPr>
        <p:spPr/>
        <p:txBody>
          <a:bodyPr/>
          <a:lstStyle>
            <a:lvl1pPr>
              <a:defRPr/>
            </a:lvl1pPr>
          </a:lstStyle>
          <a:p>
            <a:pPr>
              <a:defRPr/>
            </a:pPr>
            <a:fld id="{D9034F4F-D988-476C-A4B1-E11D41AC6A00}" type="datetime1">
              <a:rPr lang="en-US"/>
              <a:pPr>
                <a:defRPr/>
              </a:pPr>
              <a:t>9/12/2023</a:t>
            </a:fld>
            <a:endParaRPr lang="en-US"/>
          </a:p>
        </p:txBody>
      </p:sp>
      <p:sp>
        <p:nvSpPr>
          <p:cNvPr id="8" name="Footer Placeholder 4">
            <a:extLst>
              <a:ext uri="{FF2B5EF4-FFF2-40B4-BE49-F238E27FC236}">
                <a16:creationId xmlns:a16="http://schemas.microsoft.com/office/drawing/2014/main" id="{8DC1E17F-9116-DE76-04A6-AF7DDA5CD34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7B2E529-FEB7-A796-A183-272990CD5F86}"/>
              </a:ext>
            </a:extLst>
          </p:cNvPr>
          <p:cNvSpPr>
            <a:spLocks noGrp="1"/>
          </p:cNvSpPr>
          <p:nvPr>
            <p:ph type="sldNum" sz="quarter" idx="12"/>
          </p:nvPr>
        </p:nvSpPr>
        <p:spPr/>
        <p:txBody>
          <a:bodyPr/>
          <a:lstStyle>
            <a:lvl1pPr>
              <a:defRPr/>
            </a:lvl1pPr>
          </a:lstStyle>
          <a:p>
            <a:fld id="{5E59B5FD-0BD3-4874-BB12-9CDDA8D10575}" type="slidenum">
              <a:rPr lang="en-US" altLang="en-US"/>
              <a:pPr/>
              <a:t>‹#›</a:t>
            </a:fld>
            <a:endParaRPr lang="en-US" altLang="en-US"/>
          </a:p>
        </p:txBody>
      </p:sp>
    </p:spTree>
    <p:extLst>
      <p:ext uri="{BB962C8B-B14F-4D97-AF65-F5344CB8AC3E}">
        <p14:creationId xmlns:p14="http://schemas.microsoft.com/office/powerpoint/2010/main" val="548774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8601B94-5425-4C54-6143-8AC72942A39C}"/>
              </a:ext>
            </a:extLst>
          </p:cNvPr>
          <p:cNvSpPr>
            <a:spLocks noGrp="1"/>
          </p:cNvSpPr>
          <p:nvPr>
            <p:ph type="dt" sz="half" idx="10"/>
          </p:nvPr>
        </p:nvSpPr>
        <p:spPr/>
        <p:txBody>
          <a:bodyPr/>
          <a:lstStyle>
            <a:lvl1pPr>
              <a:defRPr/>
            </a:lvl1pPr>
          </a:lstStyle>
          <a:p>
            <a:pPr>
              <a:defRPr/>
            </a:pPr>
            <a:fld id="{0CAC88C6-BBFD-47DD-9603-01304F77D2D1}" type="datetime1">
              <a:rPr lang="en-US"/>
              <a:pPr>
                <a:defRPr/>
              </a:pPr>
              <a:t>9/12/2023</a:t>
            </a:fld>
            <a:endParaRPr lang="en-US"/>
          </a:p>
        </p:txBody>
      </p:sp>
      <p:sp>
        <p:nvSpPr>
          <p:cNvPr id="4" name="Footer Placeholder 4">
            <a:extLst>
              <a:ext uri="{FF2B5EF4-FFF2-40B4-BE49-F238E27FC236}">
                <a16:creationId xmlns:a16="http://schemas.microsoft.com/office/drawing/2014/main" id="{0B007160-89E9-33A9-213D-4FF71F86C9D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5627000-698B-E7A1-A84E-E75D80F1F47D}"/>
              </a:ext>
            </a:extLst>
          </p:cNvPr>
          <p:cNvSpPr>
            <a:spLocks noGrp="1"/>
          </p:cNvSpPr>
          <p:nvPr>
            <p:ph type="sldNum" sz="quarter" idx="12"/>
          </p:nvPr>
        </p:nvSpPr>
        <p:spPr/>
        <p:txBody>
          <a:bodyPr/>
          <a:lstStyle>
            <a:lvl1pPr>
              <a:defRPr/>
            </a:lvl1pPr>
          </a:lstStyle>
          <a:p>
            <a:fld id="{2FC6FF68-211A-4335-85B5-8A7C7A46D59A}" type="slidenum">
              <a:rPr lang="en-US" altLang="en-US"/>
              <a:pPr/>
              <a:t>‹#›</a:t>
            </a:fld>
            <a:endParaRPr lang="en-US" altLang="en-US"/>
          </a:p>
        </p:txBody>
      </p:sp>
    </p:spTree>
    <p:extLst>
      <p:ext uri="{BB962C8B-B14F-4D97-AF65-F5344CB8AC3E}">
        <p14:creationId xmlns:p14="http://schemas.microsoft.com/office/powerpoint/2010/main" val="1195499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BD11AA4-AD62-E41C-81C6-61B683F8E3E2}"/>
              </a:ext>
            </a:extLst>
          </p:cNvPr>
          <p:cNvSpPr>
            <a:spLocks noGrp="1"/>
          </p:cNvSpPr>
          <p:nvPr>
            <p:ph type="dt" sz="half" idx="10"/>
          </p:nvPr>
        </p:nvSpPr>
        <p:spPr/>
        <p:txBody>
          <a:bodyPr/>
          <a:lstStyle>
            <a:lvl1pPr>
              <a:defRPr/>
            </a:lvl1pPr>
          </a:lstStyle>
          <a:p>
            <a:pPr>
              <a:defRPr/>
            </a:pPr>
            <a:fld id="{7420D3CB-F97B-4A8B-97D8-9C223830EE34}" type="datetime1">
              <a:rPr lang="en-US"/>
              <a:pPr>
                <a:defRPr/>
              </a:pPr>
              <a:t>9/12/2023</a:t>
            </a:fld>
            <a:endParaRPr lang="en-US"/>
          </a:p>
        </p:txBody>
      </p:sp>
      <p:sp>
        <p:nvSpPr>
          <p:cNvPr id="3" name="Footer Placeholder 4">
            <a:extLst>
              <a:ext uri="{FF2B5EF4-FFF2-40B4-BE49-F238E27FC236}">
                <a16:creationId xmlns:a16="http://schemas.microsoft.com/office/drawing/2014/main" id="{0B4B569D-C767-5B4D-C2BF-215587F2A86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B8549A0-7B43-E335-5DF9-D6CBC0AEE461}"/>
              </a:ext>
            </a:extLst>
          </p:cNvPr>
          <p:cNvSpPr>
            <a:spLocks noGrp="1"/>
          </p:cNvSpPr>
          <p:nvPr>
            <p:ph type="sldNum" sz="quarter" idx="12"/>
          </p:nvPr>
        </p:nvSpPr>
        <p:spPr/>
        <p:txBody>
          <a:bodyPr/>
          <a:lstStyle>
            <a:lvl1pPr>
              <a:defRPr/>
            </a:lvl1pPr>
          </a:lstStyle>
          <a:p>
            <a:fld id="{1FE67BD4-E10F-4AAD-9212-5436C15F21A2}" type="slidenum">
              <a:rPr lang="en-US" altLang="en-US"/>
              <a:pPr/>
              <a:t>‹#›</a:t>
            </a:fld>
            <a:endParaRPr lang="en-US" altLang="en-US"/>
          </a:p>
        </p:txBody>
      </p:sp>
    </p:spTree>
    <p:extLst>
      <p:ext uri="{BB962C8B-B14F-4D97-AF65-F5344CB8AC3E}">
        <p14:creationId xmlns:p14="http://schemas.microsoft.com/office/powerpoint/2010/main" val="4191279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859FE7BD-14B1-01D1-E4E5-DF905C7FFF73}"/>
              </a:ext>
            </a:extLst>
          </p:cNvPr>
          <p:cNvSpPr>
            <a:spLocks noGrp="1"/>
          </p:cNvSpPr>
          <p:nvPr>
            <p:ph type="dt" sz="half" idx="10"/>
          </p:nvPr>
        </p:nvSpPr>
        <p:spPr/>
        <p:txBody>
          <a:bodyPr/>
          <a:lstStyle>
            <a:lvl1pPr>
              <a:defRPr/>
            </a:lvl1pPr>
          </a:lstStyle>
          <a:p>
            <a:pPr>
              <a:defRPr/>
            </a:pPr>
            <a:fld id="{839409C9-8304-47CB-8523-9C951E6B604B}" type="datetime1">
              <a:rPr lang="en-US"/>
              <a:pPr>
                <a:defRPr/>
              </a:pPr>
              <a:t>9/12/2023</a:t>
            </a:fld>
            <a:endParaRPr lang="en-US"/>
          </a:p>
        </p:txBody>
      </p:sp>
      <p:sp>
        <p:nvSpPr>
          <p:cNvPr id="6" name="Footer Placeholder 4">
            <a:extLst>
              <a:ext uri="{FF2B5EF4-FFF2-40B4-BE49-F238E27FC236}">
                <a16:creationId xmlns:a16="http://schemas.microsoft.com/office/drawing/2014/main" id="{CF08B3DD-9115-5E23-0DBE-55EE86C2B6A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A962F91-31C1-55EB-0508-10D5375D6DE8}"/>
              </a:ext>
            </a:extLst>
          </p:cNvPr>
          <p:cNvSpPr>
            <a:spLocks noGrp="1"/>
          </p:cNvSpPr>
          <p:nvPr>
            <p:ph type="sldNum" sz="quarter" idx="12"/>
          </p:nvPr>
        </p:nvSpPr>
        <p:spPr/>
        <p:txBody>
          <a:bodyPr/>
          <a:lstStyle>
            <a:lvl1pPr>
              <a:defRPr/>
            </a:lvl1pPr>
          </a:lstStyle>
          <a:p>
            <a:fld id="{6EA60D78-5E9D-4903-A0AB-F0E49652BE93}" type="slidenum">
              <a:rPr lang="en-US" altLang="en-US"/>
              <a:pPr/>
              <a:t>‹#›</a:t>
            </a:fld>
            <a:endParaRPr lang="en-US" altLang="en-US"/>
          </a:p>
        </p:txBody>
      </p:sp>
    </p:spTree>
    <p:extLst>
      <p:ext uri="{BB962C8B-B14F-4D97-AF65-F5344CB8AC3E}">
        <p14:creationId xmlns:p14="http://schemas.microsoft.com/office/powerpoint/2010/main" val="2100721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A63423D1-9176-B988-EE82-74A98DC31110}"/>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18EC4AE-23FC-3B3A-2018-CE40B90C3195}"/>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044FA7C-F6ED-4BA6-8B49-1C4CACC1994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4E31167-D351-4A16-A2D7-F0989200E23D}" type="datetime1">
              <a:rPr lang="en-US"/>
              <a:pPr>
                <a:defRPr/>
              </a:pPr>
              <a:t>9/12/2023</a:t>
            </a:fld>
            <a:endParaRPr lang="en-US"/>
          </a:p>
        </p:txBody>
      </p:sp>
      <p:sp>
        <p:nvSpPr>
          <p:cNvPr id="5" name="Footer Placeholder 4">
            <a:extLst>
              <a:ext uri="{FF2B5EF4-FFF2-40B4-BE49-F238E27FC236}">
                <a16:creationId xmlns:a16="http://schemas.microsoft.com/office/drawing/2014/main" id="{3A9F0D40-6DC9-45EE-8713-1F8032CFD704}"/>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93117A8-3417-490B-B00D-EAFB055B4F5F}"/>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4912D6AA-3B93-4DC7-A5B6-480FBE2FD7D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hyperlink" Target="https://www.menti.com/alzk9psixddu" TargetMode="External"/><Relationship Id="rId4" Type="http://schemas.openxmlformats.org/officeDocument/2006/relationships/hyperlink" Target="https://ideaboardz.com/for/Guided%20Pathways%20Work%20Plan%20@SEAP/4930949"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hyperlink" Target="NULL" TargetMode="External"/><Relationship Id="rId4" Type="http://schemas.openxmlformats.org/officeDocument/2006/relationships/hyperlink" Target="NUL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hyperlink" Target="https://ideaboardz.com/for/Guided%20Pathways%20Work%20Plan%20@SEAP/4930949"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hyperlink" Target="https://docs.google.com/document/d/13xN1TMDVD9bop1Pan0hNUm8cV1n6OqToIUfT4rALbNQ/edit?pli=1"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
            <a:extLst>
              <a:ext uri="{FF2B5EF4-FFF2-40B4-BE49-F238E27FC236}">
                <a16:creationId xmlns:a16="http://schemas.microsoft.com/office/drawing/2014/main" id="{AB836452-8132-399B-4E85-2E0BDC8A88A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132" y="-388189"/>
            <a:ext cx="9144000" cy="7221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itle 1">
            <a:extLst>
              <a:ext uri="{FF2B5EF4-FFF2-40B4-BE49-F238E27FC236}">
                <a16:creationId xmlns:a16="http://schemas.microsoft.com/office/drawing/2014/main" id="{F0804CEA-A4C5-3E6D-23AC-F44E066D527E}"/>
              </a:ext>
            </a:extLst>
          </p:cNvPr>
          <p:cNvSpPr>
            <a:spLocks noGrp="1"/>
          </p:cNvSpPr>
          <p:nvPr>
            <p:ph type="ctrTitle"/>
          </p:nvPr>
        </p:nvSpPr>
        <p:spPr>
          <a:xfrm>
            <a:off x="2479675" y="1973263"/>
            <a:ext cx="5978525" cy="2387600"/>
          </a:xfrm>
        </p:spPr>
        <p:txBody>
          <a:bodyPr/>
          <a:lstStyle/>
          <a:p>
            <a:pPr eaLnBrk="1" hangingPunct="1"/>
            <a:r>
              <a:rPr lang="en-US" altLang="en-US"/>
              <a:t>Guided Pathways </a:t>
            </a:r>
            <a:br>
              <a:rPr lang="en-US" altLang="en-US"/>
            </a:br>
            <a:r>
              <a:rPr lang="en-US" altLang="en-US"/>
              <a:t>2022-2026 Work Plan</a:t>
            </a:r>
          </a:p>
        </p:txBody>
      </p:sp>
      <p:sp>
        <p:nvSpPr>
          <p:cNvPr id="7172" name="Subtitle 2">
            <a:extLst>
              <a:ext uri="{FF2B5EF4-FFF2-40B4-BE49-F238E27FC236}">
                <a16:creationId xmlns:a16="http://schemas.microsoft.com/office/drawing/2014/main" id="{85A15AA3-504F-D372-A3BC-6DDBA601D670}"/>
              </a:ext>
            </a:extLst>
          </p:cNvPr>
          <p:cNvSpPr>
            <a:spLocks noGrp="1"/>
          </p:cNvSpPr>
          <p:nvPr>
            <p:ph type="subTitle" idx="1"/>
          </p:nvPr>
        </p:nvSpPr>
        <p:spPr>
          <a:xfrm>
            <a:off x="1143000" y="4452938"/>
            <a:ext cx="6858000" cy="1655762"/>
          </a:xfrm>
        </p:spPr>
        <p:txBody>
          <a:bodyPr/>
          <a:lstStyle/>
          <a:p>
            <a:pPr lvl="4" eaLnBrk="1" hangingPunct="1"/>
            <a:r>
              <a:rPr lang="en-US" altLang="en-US" sz="2400" dirty="0"/>
              <a:t>Professor Chantal </a:t>
            </a:r>
            <a:r>
              <a:rPr lang="en-US" altLang="en-US" sz="2400" dirty="0" err="1"/>
              <a:t>Lamourelle</a:t>
            </a:r>
            <a:endParaRPr lang="en-US" altLang="en-US" sz="2400" dirty="0" err="1">
              <a:cs typeface="Calibri"/>
            </a:endParaRPr>
          </a:p>
          <a:p>
            <a:pPr lvl="4" eaLnBrk="1" hangingPunct="1"/>
            <a:r>
              <a:rPr lang="en-US" altLang="en-US" sz="2400"/>
              <a:t>Professor Claire Coyne</a:t>
            </a:r>
            <a:endParaRPr lang="en-US" altLang="en-US" sz="2400" dirty="0"/>
          </a:p>
          <a:p>
            <a:pPr lvl="4"/>
            <a:r>
              <a:rPr lang="en-US" altLang="en-US" sz="2400" dirty="0"/>
              <a:t>Dr. Gregory J. Toya</a:t>
            </a:r>
            <a:endParaRPr lang="en-US" altLang="en-US" sz="2400" dirty="0">
              <a:cs typeface="Calibri"/>
            </a:endParaRPr>
          </a:p>
        </p:txBody>
      </p:sp>
      <p:sp>
        <p:nvSpPr>
          <p:cNvPr id="7173"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DAAE2B28-360C-CBDB-9D28-466393CDB57D}"/>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7174" name="Picture 5" descr="C:\Users\gt96727\AppData\Local\Microsoft\Windows\INetCache\Content.MSO\D9D6789A.tmp">
            <a:extLst>
              <a:ext uri="{FF2B5EF4-FFF2-40B4-BE49-F238E27FC236}">
                <a16:creationId xmlns:a16="http://schemas.microsoft.com/office/drawing/2014/main" id="{950C66E0-A3AE-9467-9F4D-B81796DF415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1607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9591A5F2-2E99-B293-D463-0A1BE23DC437}"/>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7176" name="Picture 7" descr="C:\Users\gt96727\AppData\Local\Microsoft\Windows\INetCache\Content.MSO\EBC5F859.tmp">
            <a:extLst>
              <a:ext uri="{FF2B5EF4-FFF2-40B4-BE49-F238E27FC236}">
                <a16:creationId xmlns:a16="http://schemas.microsoft.com/office/drawing/2014/main" id="{4BDB1A7B-5B0C-1916-6C40-B2F41D0444B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a:extLst>
              <a:ext uri="{FF2B5EF4-FFF2-40B4-BE49-F238E27FC236}">
                <a16:creationId xmlns:a16="http://schemas.microsoft.com/office/drawing/2014/main" id="{61F8B6AE-0F3E-8F7E-33AB-2B70CA6C3C8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58151"/>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itle 1">
            <a:extLst>
              <a:ext uri="{FF2B5EF4-FFF2-40B4-BE49-F238E27FC236}">
                <a16:creationId xmlns:a16="http://schemas.microsoft.com/office/drawing/2014/main" id="{CB6DF12B-F7DE-2A23-8410-03BD24E6314F}"/>
              </a:ext>
            </a:extLst>
          </p:cNvPr>
          <p:cNvSpPr>
            <a:spLocks noGrp="1"/>
          </p:cNvSpPr>
          <p:nvPr>
            <p:ph type="ctrTitle"/>
          </p:nvPr>
        </p:nvSpPr>
        <p:spPr>
          <a:xfrm>
            <a:off x="2091487" y="1305316"/>
            <a:ext cx="6884297" cy="1389691"/>
          </a:xfrm>
        </p:spPr>
        <p:txBody>
          <a:bodyPr anchor="t">
            <a:normAutofit fontScale="90000"/>
          </a:bodyPr>
          <a:lstStyle/>
          <a:p>
            <a:pPr algn="l" eaLnBrk="1" hangingPunct="1"/>
            <a:br>
              <a:rPr lang="en-US" altLang="en-US" sz="2400"/>
            </a:br>
            <a:br>
              <a:rPr lang="en-US" altLang="en-US" sz="2400"/>
            </a:br>
            <a:r>
              <a:rPr lang="en-US" altLang="en-US" sz="1800" err="1">
                <a:latin typeface="Source Sans Pro"/>
                <a:ea typeface="Source Sans Pro"/>
              </a:rPr>
              <a:t>Ideaboardz</a:t>
            </a:r>
            <a:r>
              <a:rPr lang="en-US" altLang="en-US" sz="1800">
                <a:latin typeface="Source Sans Pro"/>
                <a:ea typeface="Source Sans Pro"/>
              </a:rPr>
              <a:t>-Share any ideas, questions, barriers or solution that comes to mind. DOUBLE CLICK TO OPEN LINK TO SHARE FEEDBACK ON IDEABOARD. KINDLY ADD the DATE to your comment. </a:t>
            </a:r>
          </a:p>
          <a:p>
            <a:pPr algn="l"/>
            <a:br>
              <a:rPr lang="en-US" sz="1200">
                <a:cs typeface="Calibri Light"/>
              </a:rPr>
            </a:br>
            <a:r>
              <a:rPr lang="en-US" sz="1400">
                <a:latin typeface="Source Sans Pro"/>
                <a:ea typeface="Source Sans Pro"/>
                <a:cs typeface="Calibri Light"/>
                <a:hlinkClick r:id="rId4"/>
              </a:rPr>
              <a:t>https://ideaboardz.com/for/Guided%20Pathways%20Work%20Plan%20@SEAP/4930949</a:t>
            </a:r>
            <a:br>
              <a:rPr lang="en-US" sz="1200">
                <a:cs typeface="Calibri Light"/>
              </a:rPr>
            </a:br>
            <a:br>
              <a:rPr lang="en-US" sz="1200">
                <a:cs typeface="Calibri Light"/>
              </a:rPr>
            </a:br>
            <a:r>
              <a:rPr lang="en-US" sz="3200" b="1">
                <a:latin typeface="Source Sans Pro"/>
                <a:ea typeface="Source Sans Pro"/>
                <a:cs typeface="Arial"/>
              </a:rPr>
              <a:t>Which Guided Pathway goal would you like us to go into more detail?</a:t>
            </a:r>
            <a:br>
              <a:rPr lang="en-US" sz="3200" b="1">
                <a:latin typeface="Source Sans Pro"/>
                <a:ea typeface="Source Sans Pro"/>
                <a:cs typeface="Arial"/>
              </a:rPr>
            </a:br>
            <a:endParaRPr lang="en-US" sz="3200">
              <a:latin typeface="Source Sans Pro"/>
              <a:ea typeface="Source Sans Pro"/>
            </a:endParaRPr>
          </a:p>
          <a:p>
            <a:pPr algn="l"/>
            <a:r>
              <a:rPr lang="en-US" sz="2400" b="1">
                <a:latin typeface="Source Sans Pro"/>
                <a:ea typeface="Source Sans Pro"/>
                <a:cs typeface="Arial"/>
                <a:hlinkClick r:id="rId5">
                  <a:extLst>
                    <a:ext uri="{A12FA001-AC4F-418D-AE19-62706E023703}">
                      <ahyp:hlinkClr xmlns:ahyp="http://schemas.microsoft.com/office/drawing/2018/hyperlinkcolor" val="tx"/>
                    </a:ext>
                  </a:extLst>
                </a:hlinkClick>
              </a:rPr>
              <a:t>https://www.menti.com/alzk9psixddu</a:t>
            </a:r>
            <a:endParaRPr lang="en-US" sz="2400">
              <a:latin typeface="Source Sans Pro"/>
              <a:ea typeface="Source Sans Pro"/>
              <a:hlinkClick r:id="rId5">
                <a:extLst>
                  <a:ext uri="{A12FA001-AC4F-418D-AE19-62706E023703}">
                    <ahyp:hlinkClr xmlns:ahyp="http://schemas.microsoft.com/office/drawing/2018/hyperlinkcolor" val="tx"/>
                  </a:ext>
                </a:extLst>
              </a:hlinkClick>
            </a:endParaRPr>
          </a:p>
          <a:p>
            <a:pPr algn="l"/>
            <a:br>
              <a:rPr lang="en-US"/>
            </a:br>
            <a:endParaRPr lang="en-US"/>
          </a:p>
          <a:p>
            <a:pPr algn="l"/>
            <a:br>
              <a:rPr lang="en-US"/>
            </a:br>
            <a:endParaRPr lang="en-US"/>
          </a:p>
        </p:txBody>
      </p:sp>
      <p:sp>
        <p:nvSpPr>
          <p:cNvPr id="15364" name="Subtitle 2">
            <a:extLst>
              <a:ext uri="{FF2B5EF4-FFF2-40B4-BE49-F238E27FC236}">
                <a16:creationId xmlns:a16="http://schemas.microsoft.com/office/drawing/2014/main" id="{3F6DD038-AC90-21C1-CDB7-B6FF4AEC2CE0}"/>
              </a:ext>
            </a:extLst>
          </p:cNvPr>
          <p:cNvSpPr>
            <a:spLocks noGrp="1"/>
          </p:cNvSpPr>
          <p:nvPr>
            <p:ph type="subTitle" idx="1"/>
          </p:nvPr>
        </p:nvSpPr>
        <p:spPr>
          <a:xfrm>
            <a:off x="2092745" y="2997021"/>
            <a:ext cx="6707187" cy="4402136"/>
          </a:xfrm>
        </p:spPr>
        <p:txBody>
          <a:bodyPr/>
          <a:lstStyle/>
          <a:p>
            <a:pPr algn="l"/>
            <a:endParaRPr lang="en-US" sz="1800" u="sng">
              <a:latin typeface="Calibri"/>
              <a:cs typeface="Calibri"/>
            </a:endParaRPr>
          </a:p>
          <a:p>
            <a:pPr algn="l">
              <a:lnSpc>
                <a:spcPct val="100000"/>
              </a:lnSpc>
              <a:spcBef>
                <a:spcPct val="0"/>
              </a:spcBef>
            </a:pPr>
            <a:endParaRPr lang="en-US" altLang="en-US" sz="2200" b="1">
              <a:cs typeface="Calibri"/>
            </a:endParaRPr>
          </a:p>
          <a:p>
            <a:pPr algn="l" eaLnBrk="1" hangingPunct="1"/>
            <a:endParaRPr lang="en-US" altLang="en-US"/>
          </a:p>
        </p:txBody>
      </p:sp>
      <p:sp>
        <p:nvSpPr>
          <p:cNvPr id="15365"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D122D3F8-89DA-753F-AF7F-B407D562F66D}"/>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5366" name="Picture 5" descr="C:\Users\gt96727\AppData\Local\Microsoft\Windows\INetCache\Content.MSO\D9D6789A.tmp">
            <a:extLst>
              <a:ext uri="{FF2B5EF4-FFF2-40B4-BE49-F238E27FC236}">
                <a16:creationId xmlns:a16="http://schemas.microsoft.com/office/drawing/2014/main" id="{72C96668-F5C8-1436-78F7-4C8ED418A30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509" y="1529811"/>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CF8E7390-B7D6-A2AD-1810-571BD838E40B}"/>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5368" name="Picture 7" descr="C:\Users\gt96727\AppData\Local\Microsoft\Windows\INetCache\Content.MSO\EBC5F859.tmp">
            <a:extLst>
              <a:ext uri="{FF2B5EF4-FFF2-40B4-BE49-F238E27FC236}">
                <a16:creationId xmlns:a16="http://schemas.microsoft.com/office/drawing/2014/main" id="{5AA54525-920F-17DA-C22F-42FCC5A09A8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2" descr="Qr code&#10;&#10;Description automatically generated">
            <a:extLst>
              <a:ext uri="{FF2B5EF4-FFF2-40B4-BE49-F238E27FC236}">
                <a16:creationId xmlns:a16="http://schemas.microsoft.com/office/drawing/2014/main" id="{AF58A5BE-45A6-A1A2-FB64-FB54D07996AD}"/>
              </a:ext>
            </a:extLst>
          </p:cNvPr>
          <p:cNvPicPr>
            <a:picLocks noChangeAspect="1"/>
          </p:cNvPicPr>
          <p:nvPr/>
        </p:nvPicPr>
        <p:blipFill>
          <a:blip r:embed="rId8"/>
          <a:stretch>
            <a:fillRect/>
          </a:stretch>
        </p:blipFill>
        <p:spPr>
          <a:xfrm>
            <a:off x="6694098" y="4717211"/>
            <a:ext cx="2297502" cy="2297502"/>
          </a:xfrm>
          <a:prstGeom prst="rect">
            <a:avLst/>
          </a:prstGeom>
        </p:spPr>
      </p:pic>
    </p:spTree>
    <p:extLst>
      <p:ext uri="{BB962C8B-B14F-4D97-AF65-F5344CB8AC3E}">
        <p14:creationId xmlns:p14="http://schemas.microsoft.com/office/powerpoint/2010/main" val="363793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a:extLst>
              <a:ext uri="{FF2B5EF4-FFF2-40B4-BE49-F238E27FC236}">
                <a16:creationId xmlns:a16="http://schemas.microsoft.com/office/drawing/2014/main" id="{61F8B6AE-0F3E-8F7E-33AB-2B70CA6C3C8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itle 1">
            <a:extLst>
              <a:ext uri="{FF2B5EF4-FFF2-40B4-BE49-F238E27FC236}">
                <a16:creationId xmlns:a16="http://schemas.microsoft.com/office/drawing/2014/main" id="{CB6DF12B-F7DE-2A23-8410-03BD24E6314F}"/>
              </a:ext>
            </a:extLst>
          </p:cNvPr>
          <p:cNvSpPr>
            <a:spLocks noGrp="1"/>
          </p:cNvSpPr>
          <p:nvPr>
            <p:ph type="ctrTitle"/>
          </p:nvPr>
        </p:nvSpPr>
        <p:spPr>
          <a:xfrm>
            <a:off x="2479675" y="1751013"/>
            <a:ext cx="5978525" cy="527050"/>
          </a:xfrm>
        </p:spPr>
        <p:txBody>
          <a:bodyPr anchor="t"/>
          <a:lstStyle/>
          <a:p>
            <a:pPr algn="l" eaLnBrk="1" hangingPunct="1"/>
            <a:r>
              <a:rPr lang="en-US" altLang="en-US" sz="2400"/>
              <a:t>Guided Pathways 2022-2026 Work Plan Goals</a:t>
            </a:r>
          </a:p>
        </p:txBody>
      </p:sp>
      <p:sp>
        <p:nvSpPr>
          <p:cNvPr id="15364" name="Subtitle 2">
            <a:extLst>
              <a:ext uri="{FF2B5EF4-FFF2-40B4-BE49-F238E27FC236}">
                <a16:creationId xmlns:a16="http://schemas.microsoft.com/office/drawing/2014/main" id="{3F6DD038-AC90-21C1-CDB7-B6FF4AEC2CE0}"/>
              </a:ext>
            </a:extLst>
          </p:cNvPr>
          <p:cNvSpPr>
            <a:spLocks noGrp="1"/>
          </p:cNvSpPr>
          <p:nvPr>
            <p:ph type="subTitle" idx="1"/>
          </p:nvPr>
        </p:nvSpPr>
        <p:spPr>
          <a:xfrm>
            <a:off x="2279651" y="2167847"/>
            <a:ext cx="6707187" cy="4498065"/>
          </a:xfrm>
        </p:spPr>
        <p:txBody>
          <a:bodyPr/>
          <a:lstStyle/>
          <a:p>
            <a:pPr algn="l" eaLnBrk="1" hangingPunct="1">
              <a:lnSpc>
                <a:spcPct val="100000"/>
              </a:lnSpc>
              <a:spcBef>
                <a:spcPct val="0"/>
              </a:spcBef>
            </a:pPr>
            <a:r>
              <a:rPr lang="en-US" altLang="en-US" sz="2200" b="1"/>
              <a:t>Successful Enrollment: More than 75% complete</a:t>
            </a:r>
          </a:p>
          <a:p>
            <a:pPr algn="l" eaLnBrk="1" hangingPunct="1">
              <a:lnSpc>
                <a:spcPct val="100000"/>
              </a:lnSpc>
              <a:spcBef>
                <a:spcPct val="0"/>
              </a:spcBef>
            </a:pPr>
            <a:r>
              <a:rPr lang="en-US" altLang="en-US" sz="2000">
                <a:cs typeface="Calibri"/>
              </a:rPr>
              <a:t>Professor Chantal Lamourelle</a:t>
            </a:r>
          </a:p>
          <a:p>
            <a:pPr algn="l" eaLnBrk="1" hangingPunct="1">
              <a:lnSpc>
                <a:spcPct val="100000"/>
              </a:lnSpc>
              <a:spcBef>
                <a:spcPct val="0"/>
              </a:spcBef>
            </a:pPr>
            <a:r>
              <a:rPr lang="en-US" altLang="en-US" sz="2000"/>
              <a:t>Daniel Marquez</a:t>
            </a:r>
            <a:endParaRPr lang="en-US" altLang="en-US" sz="2000">
              <a:cs typeface="Calibri"/>
            </a:endParaRPr>
          </a:p>
          <a:p>
            <a:pPr algn="l" eaLnBrk="1" hangingPunct="1">
              <a:lnSpc>
                <a:spcPct val="100000"/>
              </a:lnSpc>
              <a:spcBef>
                <a:spcPct val="0"/>
              </a:spcBef>
            </a:pPr>
            <a:r>
              <a:rPr lang="en-US" altLang="en-US" sz="2000"/>
              <a:t>Dr. Gregory J. Toya</a:t>
            </a:r>
            <a:endParaRPr lang="en-US" altLang="en-US" sz="2000">
              <a:cs typeface="Calibri"/>
            </a:endParaRPr>
          </a:p>
          <a:p>
            <a:pPr algn="l"/>
            <a:r>
              <a:rPr lang="en-US" sz="2000">
                <a:cs typeface="Calibri"/>
              </a:rPr>
              <a:t>75% of high school seniors participating in SAC's "Early Decision" initiative will enroll and matriculate in the upcoming fall semester.  Early Decision is an initiative in which Santa Ana College buses high school seniors to the college to provide a brief orientation, meet with a counselor and register for fall courses. Moreover, </a:t>
            </a:r>
            <a:r>
              <a:rPr lang="en-US" sz="2000"/>
              <a:t>congruent with the Student Equity and Achievement Plan (SEAP), we will increase Black/African student enrollment from 26 to 43 students (17 students) and create a sense of belonging and community for Black/African American and other disproportionately impacted students.</a:t>
            </a:r>
          </a:p>
          <a:p>
            <a:pPr algn="l" eaLnBrk="1" hangingPunct="1"/>
            <a:endParaRPr lang="en-US" altLang="en-US"/>
          </a:p>
        </p:txBody>
      </p:sp>
      <p:sp>
        <p:nvSpPr>
          <p:cNvPr id="15365"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D122D3F8-89DA-753F-AF7F-B407D562F66D}"/>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5366" name="Picture 5" descr="C:\Users\gt96727\AppData\Local\Microsoft\Windows\INetCache\Content.MSO\D9D6789A.tmp">
            <a:extLst>
              <a:ext uri="{FF2B5EF4-FFF2-40B4-BE49-F238E27FC236}">
                <a16:creationId xmlns:a16="http://schemas.microsoft.com/office/drawing/2014/main" id="{72C96668-F5C8-1436-78F7-4C8ED418A3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1607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CF8E7390-B7D6-A2AD-1810-571BD838E40B}"/>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5368" name="Picture 7" descr="C:\Users\gt96727\AppData\Local\Microsoft\Windows\INetCache\Content.MSO\EBC5F859.tmp">
            <a:extLst>
              <a:ext uri="{FF2B5EF4-FFF2-40B4-BE49-F238E27FC236}">
                <a16:creationId xmlns:a16="http://schemas.microsoft.com/office/drawing/2014/main" id="{5AA54525-920F-17DA-C22F-42FCC5A09A8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
            <a:extLst>
              <a:ext uri="{FF2B5EF4-FFF2-40B4-BE49-F238E27FC236}">
                <a16:creationId xmlns:a16="http://schemas.microsoft.com/office/drawing/2014/main" id="{174766C5-DE9E-B2D8-C24D-3988C5C48F1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a:extLst>
              <a:ext uri="{FF2B5EF4-FFF2-40B4-BE49-F238E27FC236}">
                <a16:creationId xmlns:a16="http://schemas.microsoft.com/office/drawing/2014/main" id="{5E673BFE-F2EF-32B2-BD3A-9B73C1185360}"/>
              </a:ext>
            </a:extLst>
          </p:cNvPr>
          <p:cNvSpPr>
            <a:spLocks noGrp="1"/>
          </p:cNvSpPr>
          <p:nvPr>
            <p:ph type="ctrTitle"/>
          </p:nvPr>
        </p:nvSpPr>
        <p:spPr>
          <a:xfrm>
            <a:off x="2479675" y="1751013"/>
            <a:ext cx="5978525" cy="527050"/>
          </a:xfrm>
        </p:spPr>
        <p:txBody>
          <a:bodyPr anchor="t"/>
          <a:lstStyle/>
          <a:p>
            <a:pPr algn="l" eaLnBrk="1" hangingPunct="1"/>
            <a:r>
              <a:rPr lang="en-US" altLang="en-US" sz="2400"/>
              <a:t>Guided Pathways 2022-2026 Work Plan Goals</a:t>
            </a:r>
          </a:p>
        </p:txBody>
      </p:sp>
      <p:sp>
        <p:nvSpPr>
          <p:cNvPr id="17412" name="Subtitle 2">
            <a:extLst>
              <a:ext uri="{FF2B5EF4-FFF2-40B4-BE49-F238E27FC236}">
                <a16:creationId xmlns:a16="http://schemas.microsoft.com/office/drawing/2014/main" id="{3648C054-7D47-7DBB-F6C8-FF15836599AE}"/>
              </a:ext>
            </a:extLst>
          </p:cNvPr>
          <p:cNvSpPr>
            <a:spLocks noGrp="1"/>
          </p:cNvSpPr>
          <p:nvPr>
            <p:ph type="subTitle" idx="1"/>
          </p:nvPr>
        </p:nvSpPr>
        <p:spPr>
          <a:xfrm>
            <a:off x="2193925" y="2163763"/>
            <a:ext cx="6821487" cy="4587874"/>
          </a:xfrm>
        </p:spPr>
        <p:txBody>
          <a:bodyPr/>
          <a:lstStyle/>
          <a:p>
            <a:pPr algn="l" eaLnBrk="1" hangingPunct="1">
              <a:lnSpc>
                <a:spcPct val="100000"/>
              </a:lnSpc>
              <a:spcBef>
                <a:spcPct val="0"/>
              </a:spcBef>
            </a:pPr>
            <a:r>
              <a:rPr lang="en-US" altLang="en-US" sz="2000" b="1"/>
              <a:t>Persistence: First Primary Term to Secondary Term </a:t>
            </a:r>
            <a:r>
              <a:rPr lang="en-US" altLang="en-US" sz="2000"/>
              <a:t>– </a:t>
            </a:r>
          </a:p>
          <a:p>
            <a:pPr algn="l" eaLnBrk="1" hangingPunct="1">
              <a:lnSpc>
                <a:spcPct val="100000"/>
              </a:lnSpc>
              <a:spcBef>
                <a:spcPct val="0"/>
              </a:spcBef>
            </a:pPr>
            <a:r>
              <a:rPr lang="en-US" altLang="en-US" sz="2000"/>
              <a:t>0-50% Complete</a:t>
            </a:r>
          </a:p>
          <a:p>
            <a:pPr algn="l" eaLnBrk="1" hangingPunct="1">
              <a:lnSpc>
                <a:spcPct val="100000"/>
              </a:lnSpc>
              <a:spcBef>
                <a:spcPct val="0"/>
              </a:spcBef>
            </a:pPr>
            <a:r>
              <a:rPr lang="en-US" altLang="en-US" sz="2000">
                <a:cs typeface="Calibri"/>
              </a:rPr>
              <a:t>Professor Chantal </a:t>
            </a:r>
            <a:r>
              <a:rPr lang="en-US" altLang="en-US" sz="2000" err="1">
                <a:cs typeface="Calibri"/>
              </a:rPr>
              <a:t>Lamourelle</a:t>
            </a:r>
            <a:endParaRPr lang="en-US" altLang="en-US" sz="2000" err="1"/>
          </a:p>
          <a:p>
            <a:pPr algn="l">
              <a:lnSpc>
                <a:spcPct val="100000"/>
              </a:lnSpc>
              <a:spcBef>
                <a:spcPct val="0"/>
              </a:spcBef>
            </a:pPr>
            <a:r>
              <a:rPr lang="en-US" altLang="en-US" sz="2000"/>
              <a:t>Dr. Daniel Martinez</a:t>
            </a:r>
            <a:endParaRPr lang="en-US"/>
          </a:p>
          <a:p>
            <a:pPr algn="l" eaLnBrk="1" hangingPunct="1">
              <a:lnSpc>
                <a:spcPct val="100000"/>
              </a:lnSpc>
              <a:spcBef>
                <a:spcPct val="0"/>
              </a:spcBef>
            </a:pPr>
            <a:r>
              <a:rPr lang="en-US" altLang="en-US" sz="2000">
                <a:cs typeface="Calibri"/>
              </a:rPr>
              <a:t>Dr. Armando Soto</a:t>
            </a:r>
          </a:p>
          <a:p>
            <a:pPr algn="l">
              <a:lnSpc>
                <a:spcPct val="100000"/>
              </a:lnSpc>
              <a:spcBef>
                <a:spcPct val="0"/>
              </a:spcBef>
            </a:pPr>
            <a:endParaRPr lang="en-US" altLang="en-US" sz="2000">
              <a:cs typeface="Calibri"/>
            </a:endParaRPr>
          </a:p>
          <a:p>
            <a:pPr algn="l">
              <a:lnSpc>
                <a:spcPct val="100000"/>
              </a:lnSpc>
              <a:spcBef>
                <a:spcPct val="0"/>
              </a:spcBef>
            </a:pPr>
            <a:r>
              <a:rPr lang="en-US" sz="2000">
                <a:ea typeface="+mn-lt"/>
                <a:cs typeface="+mn-lt"/>
              </a:rPr>
              <a:t>A target goal of 57% or more of all SAC students will persist from their first primary term to the second term. Further, we will simultaneously focus on our highest student population in need of support, </a:t>
            </a:r>
            <a:r>
              <a:rPr lang="en-US" sz="2000" b="1">
                <a:ea typeface="+mn-lt"/>
                <a:cs typeface="+mn-lt"/>
              </a:rPr>
              <a:t>male students, </a:t>
            </a:r>
            <a:r>
              <a:rPr lang="en-US" sz="2000">
                <a:ea typeface="+mn-lt"/>
                <a:cs typeface="+mn-lt"/>
              </a:rPr>
              <a:t>and intend to increase from 1305 to 1482 students (177 students or 13.5%)</a:t>
            </a:r>
            <a:endParaRPr lang="en-US" sz="2000">
              <a:cs typeface="Calibri"/>
            </a:endParaRPr>
          </a:p>
          <a:p>
            <a:pPr algn="l" eaLnBrk="1" hangingPunct="1"/>
            <a:endParaRPr lang="en-US" altLang="en-US" sz="2000"/>
          </a:p>
          <a:p>
            <a:pPr algn="l" eaLnBrk="1" hangingPunct="1"/>
            <a:endParaRPr lang="en-US" altLang="en-US"/>
          </a:p>
        </p:txBody>
      </p:sp>
      <p:sp>
        <p:nvSpPr>
          <p:cNvPr id="17413"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3812AA0D-4A9E-6AA2-DEA4-E96D1964E762}"/>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7414" name="Picture 5" descr="C:\Users\gt96727\AppData\Local\Microsoft\Windows\INetCache\Content.MSO\D9D6789A.tmp">
            <a:extLst>
              <a:ext uri="{FF2B5EF4-FFF2-40B4-BE49-F238E27FC236}">
                <a16:creationId xmlns:a16="http://schemas.microsoft.com/office/drawing/2014/main" id="{E39DA9C9-8571-B1AB-D992-94DC3BDEAB6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1607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AE73B2C2-636E-B37C-EF48-B8915ABC56D0}"/>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7416" name="Picture 7" descr="C:\Users\gt96727\AppData\Local\Microsoft\Windows\INetCache\Content.MSO\EBC5F859.tmp">
            <a:extLst>
              <a:ext uri="{FF2B5EF4-FFF2-40B4-BE49-F238E27FC236}">
                <a16:creationId xmlns:a16="http://schemas.microsoft.com/office/drawing/2014/main" id="{F002B3AB-8974-DFC9-F220-3EEEA0F84B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
            <a:extLst>
              <a:ext uri="{FF2B5EF4-FFF2-40B4-BE49-F238E27FC236}">
                <a16:creationId xmlns:a16="http://schemas.microsoft.com/office/drawing/2014/main" id="{10321F54-5795-13EB-80E4-A8BC5755B47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Title 1">
            <a:extLst>
              <a:ext uri="{FF2B5EF4-FFF2-40B4-BE49-F238E27FC236}">
                <a16:creationId xmlns:a16="http://schemas.microsoft.com/office/drawing/2014/main" id="{52ACC981-96DB-0E5F-6361-61268BD5AA05}"/>
              </a:ext>
            </a:extLst>
          </p:cNvPr>
          <p:cNvSpPr>
            <a:spLocks noGrp="1"/>
          </p:cNvSpPr>
          <p:nvPr>
            <p:ph type="ctrTitle"/>
          </p:nvPr>
        </p:nvSpPr>
        <p:spPr>
          <a:xfrm>
            <a:off x="2479675" y="1751013"/>
            <a:ext cx="5978525" cy="527050"/>
          </a:xfrm>
        </p:spPr>
        <p:txBody>
          <a:bodyPr anchor="t"/>
          <a:lstStyle/>
          <a:p>
            <a:pPr algn="l" eaLnBrk="1" hangingPunct="1"/>
            <a:r>
              <a:rPr lang="en-US" altLang="en-US" sz="2400"/>
              <a:t>Guided Pathways 2022-2026 Work Plan Goals</a:t>
            </a:r>
          </a:p>
        </p:txBody>
      </p:sp>
      <p:sp>
        <p:nvSpPr>
          <p:cNvPr id="19460" name="Subtitle 2">
            <a:extLst>
              <a:ext uri="{FF2B5EF4-FFF2-40B4-BE49-F238E27FC236}">
                <a16:creationId xmlns:a16="http://schemas.microsoft.com/office/drawing/2014/main" id="{72D14594-0031-FB9B-A4D3-82666B582378}"/>
              </a:ext>
            </a:extLst>
          </p:cNvPr>
          <p:cNvSpPr>
            <a:spLocks noGrp="1"/>
          </p:cNvSpPr>
          <p:nvPr>
            <p:ph type="subTitle" idx="1"/>
          </p:nvPr>
        </p:nvSpPr>
        <p:spPr>
          <a:xfrm>
            <a:off x="2293938" y="2278063"/>
            <a:ext cx="5978525" cy="3830637"/>
          </a:xfrm>
        </p:spPr>
        <p:txBody>
          <a:bodyPr/>
          <a:lstStyle/>
          <a:p>
            <a:pPr algn="l" eaLnBrk="1" hangingPunct="1">
              <a:lnSpc>
                <a:spcPct val="100000"/>
              </a:lnSpc>
              <a:spcBef>
                <a:spcPct val="0"/>
              </a:spcBef>
            </a:pPr>
            <a:r>
              <a:rPr lang="en-US" altLang="en-US" sz="2000" b="1"/>
              <a:t>Completed Transfer Level Math &amp; English</a:t>
            </a:r>
          </a:p>
          <a:p>
            <a:pPr algn="l" eaLnBrk="1" hangingPunct="1">
              <a:lnSpc>
                <a:spcPct val="100000"/>
              </a:lnSpc>
              <a:spcBef>
                <a:spcPct val="0"/>
              </a:spcBef>
            </a:pPr>
            <a:r>
              <a:rPr lang="en-US" altLang="en-US" sz="2000"/>
              <a:t>Less than 50% Complete</a:t>
            </a:r>
            <a:endParaRPr lang="en-US" altLang="en-US" sz="2000">
              <a:cs typeface="Calibri"/>
            </a:endParaRPr>
          </a:p>
          <a:p>
            <a:pPr algn="l" eaLnBrk="1" hangingPunct="1">
              <a:lnSpc>
                <a:spcPct val="100000"/>
              </a:lnSpc>
              <a:spcBef>
                <a:spcPct val="0"/>
              </a:spcBef>
            </a:pPr>
            <a:r>
              <a:rPr lang="en-US" altLang="en-US" sz="2000"/>
              <a:t>Dr. Said Eidgahy</a:t>
            </a:r>
            <a:endParaRPr lang="en-US" altLang="en-US" sz="2000">
              <a:cs typeface="Calibri"/>
            </a:endParaRPr>
          </a:p>
          <a:p>
            <a:pPr algn="l" eaLnBrk="1" hangingPunct="1">
              <a:lnSpc>
                <a:spcPct val="100000"/>
              </a:lnSpc>
              <a:spcBef>
                <a:spcPct val="0"/>
              </a:spcBef>
            </a:pPr>
            <a:r>
              <a:rPr lang="en-US" altLang="en-US" sz="2000"/>
              <a:t>Dr. Walter Jones</a:t>
            </a:r>
            <a:endParaRPr lang="en-US" altLang="en-US" sz="2000">
              <a:cs typeface="Calibri"/>
            </a:endParaRPr>
          </a:p>
          <a:p>
            <a:pPr algn="l" eaLnBrk="1" hangingPunct="1">
              <a:lnSpc>
                <a:spcPct val="100000"/>
              </a:lnSpc>
              <a:spcBef>
                <a:spcPct val="0"/>
              </a:spcBef>
            </a:pPr>
            <a:endParaRPr lang="en-US" altLang="en-US" sz="2000"/>
          </a:p>
          <a:p>
            <a:pPr algn="l" eaLnBrk="1" hangingPunct="1">
              <a:lnSpc>
                <a:spcPct val="100000"/>
              </a:lnSpc>
              <a:spcBef>
                <a:spcPct val="0"/>
              </a:spcBef>
            </a:pPr>
            <a:r>
              <a:rPr lang="en-US" altLang="en-US" sz="2000"/>
              <a:t>Our institutional local goal is to increase the </a:t>
            </a:r>
            <a:r>
              <a:rPr lang="en-US" sz="2000"/>
              <a:t>current completion rate of Transfer level Math and English from 9%</a:t>
            </a:r>
            <a:r>
              <a:rPr lang="en-US" altLang="en-US" sz="2000"/>
              <a:t> to 25% by end of 2026.</a:t>
            </a:r>
            <a:endParaRPr lang="en-US" altLang="en-US" sz="2000">
              <a:cs typeface="Calibri"/>
            </a:endParaRPr>
          </a:p>
          <a:p>
            <a:pPr algn="l" eaLnBrk="1" hangingPunct="1">
              <a:lnSpc>
                <a:spcPct val="100000"/>
              </a:lnSpc>
              <a:spcBef>
                <a:spcPct val="0"/>
              </a:spcBef>
            </a:pPr>
            <a:endParaRPr lang="en-US" altLang="en-US" sz="2000"/>
          </a:p>
        </p:txBody>
      </p:sp>
      <p:sp>
        <p:nvSpPr>
          <p:cNvPr id="19461"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2AFA1986-7928-737E-9128-D89AB51586B6}"/>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9462" name="Picture 5" descr="C:\Users\gt96727\AppData\Local\Microsoft\Windows\INetCache\Content.MSO\D9D6789A.tmp">
            <a:extLst>
              <a:ext uri="{FF2B5EF4-FFF2-40B4-BE49-F238E27FC236}">
                <a16:creationId xmlns:a16="http://schemas.microsoft.com/office/drawing/2014/main" id="{0232A437-7EA1-7D6F-570D-DFE308346AB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1607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3"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92226A75-7498-FF05-8225-F205DB71DBCE}"/>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9464" name="Picture 7" descr="C:\Users\gt96727\AppData\Local\Microsoft\Windows\INetCache\Content.MSO\EBC5F859.tmp">
            <a:extLst>
              <a:ext uri="{FF2B5EF4-FFF2-40B4-BE49-F238E27FC236}">
                <a16:creationId xmlns:a16="http://schemas.microsoft.com/office/drawing/2014/main" id="{943FEA12-1C70-CB8A-E38D-FE74E17466C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a:extLst>
              <a:ext uri="{FF2B5EF4-FFF2-40B4-BE49-F238E27FC236}">
                <a16:creationId xmlns:a16="http://schemas.microsoft.com/office/drawing/2014/main" id="{75E5F212-7D7C-C6E5-3415-385BA0C38EB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Title 1">
            <a:extLst>
              <a:ext uri="{FF2B5EF4-FFF2-40B4-BE49-F238E27FC236}">
                <a16:creationId xmlns:a16="http://schemas.microsoft.com/office/drawing/2014/main" id="{DB4190B9-5AAB-03BA-319D-96DA46521931}"/>
              </a:ext>
            </a:extLst>
          </p:cNvPr>
          <p:cNvSpPr>
            <a:spLocks noGrp="1"/>
          </p:cNvSpPr>
          <p:nvPr>
            <p:ph type="ctrTitle"/>
          </p:nvPr>
        </p:nvSpPr>
        <p:spPr>
          <a:xfrm>
            <a:off x="2479675" y="1751013"/>
            <a:ext cx="5978525" cy="527050"/>
          </a:xfrm>
        </p:spPr>
        <p:txBody>
          <a:bodyPr anchor="t"/>
          <a:lstStyle/>
          <a:p>
            <a:pPr algn="l" eaLnBrk="1" hangingPunct="1"/>
            <a:r>
              <a:rPr lang="en-US" altLang="en-US" sz="2400"/>
              <a:t>Guided Pathways 2022-2026 Work Plan Goals</a:t>
            </a:r>
          </a:p>
        </p:txBody>
      </p:sp>
      <p:sp>
        <p:nvSpPr>
          <p:cNvPr id="21508" name="Subtitle 2">
            <a:extLst>
              <a:ext uri="{FF2B5EF4-FFF2-40B4-BE49-F238E27FC236}">
                <a16:creationId xmlns:a16="http://schemas.microsoft.com/office/drawing/2014/main" id="{6F54224A-DC44-424E-C1C3-594823EDAECC}"/>
              </a:ext>
            </a:extLst>
          </p:cNvPr>
          <p:cNvSpPr>
            <a:spLocks noGrp="1"/>
          </p:cNvSpPr>
          <p:nvPr>
            <p:ph type="subTitle" idx="1"/>
          </p:nvPr>
        </p:nvSpPr>
        <p:spPr>
          <a:xfrm>
            <a:off x="2293938" y="2278063"/>
            <a:ext cx="5978525" cy="3830637"/>
          </a:xfrm>
        </p:spPr>
        <p:txBody>
          <a:bodyPr/>
          <a:lstStyle/>
          <a:p>
            <a:pPr algn="l" eaLnBrk="1" hangingPunct="1"/>
            <a:r>
              <a:rPr lang="en-US" altLang="en-US" sz="2000" b="1"/>
              <a:t>Transfer - </a:t>
            </a:r>
            <a:r>
              <a:rPr lang="en-US" altLang="en-US" sz="2000"/>
              <a:t>More than 75% Completion</a:t>
            </a:r>
          </a:p>
          <a:p>
            <a:pPr algn="l" eaLnBrk="1" hangingPunct="1"/>
            <a:r>
              <a:rPr lang="en-US" altLang="en-US" sz="2000"/>
              <a:t>Dr. Armando Soto</a:t>
            </a:r>
          </a:p>
          <a:p>
            <a:pPr algn="l" eaLnBrk="1" hangingPunct="1"/>
            <a:endParaRPr lang="en-US" altLang="en-US" sz="2000"/>
          </a:p>
          <a:p>
            <a:pPr algn="l" eaLnBrk="1" hangingPunct="1"/>
            <a:r>
              <a:rPr lang="en-US" altLang="en-US" sz="2000"/>
              <a:t>The goal is to increase student success transfer rates by 2% by providing our students with the most current transfer information and transfer services, pertaining to admissions to California State University, University of California, Private, HBCUs, and other Out-of-State institutions.</a:t>
            </a:r>
          </a:p>
          <a:p>
            <a:pPr algn="l" eaLnBrk="1" hangingPunct="1"/>
            <a:endParaRPr lang="en-US" altLang="en-US" sz="2000"/>
          </a:p>
        </p:txBody>
      </p:sp>
      <p:sp>
        <p:nvSpPr>
          <p:cNvPr id="21509"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96A68558-78A9-53E2-C8D8-3D686FB319C5}"/>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21510" name="Picture 5" descr="C:\Users\gt96727\AppData\Local\Microsoft\Windows\INetCache\Content.MSO\D9D6789A.tmp">
            <a:extLst>
              <a:ext uri="{FF2B5EF4-FFF2-40B4-BE49-F238E27FC236}">
                <a16:creationId xmlns:a16="http://schemas.microsoft.com/office/drawing/2014/main" id="{C75F7DF7-A6FC-AF0D-14AD-08CC0A94EB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1607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A86D8091-7898-740B-B7C8-6FA57FE37FB5}"/>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21512" name="Picture 7" descr="C:\Users\gt96727\AppData\Local\Microsoft\Windows\INetCache\Content.MSO\EBC5F859.tmp">
            <a:extLst>
              <a:ext uri="{FF2B5EF4-FFF2-40B4-BE49-F238E27FC236}">
                <a16:creationId xmlns:a16="http://schemas.microsoft.com/office/drawing/2014/main" id="{AB31AF61-9C1E-5568-163E-5891DCDE0BD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1">
            <a:extLst>
              <a:ext uri="{FF2B5EF4-FFF2-40B4-BE49-F238E27FC236}">
                <a16:creationId xmlns:a16="http://schemas.microsoft.com/office/drawing/2014/main" id="{2B511B76-8234-B529-229B-C8723E1BC45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itle 1">
            <a:extLst>
              <a:ext uri="{FF2B5EF4-FFF2-40B4-BE49-F238E27FC236}">
                <a16:creationId xmlns:a16="http://schemas.microsoft.com/office/drawing/2014/main" id="{CE6B6156-1B29-A036-6E52-7EEF74BD15DA}"/>
              </a:ext>
            </a:extLst>
          </p:cNvPr>
          <p:cNvSpPr>
            <a:spLocks noGrp="1"/>
          </p:cNvSpPr>
          <p:nvPr>
            <p:ph type="ctrTitle"/>
          </p:nvPr>
        </p:nvSpPr>
        <p:spPr>
          <a:xfrm>
            <a:off x="2479675" y="1751013"/>
            <a:ext cx="5978525" cy="527050"/>
          </a:xfrm>
        </p:spPr>
        <p:txBody>
          <a:bodyPr anchor="t"/>
          <a:lstStyle/>
          <a:p>
            <a:pPr algn="l" eaLnBrk="1" hangingPunct="1"/>
            <a:r>
              <a:rPr lang="en-US" altLang="en-US" sz="2400"/>
              <a:t>Guided Pathways 2022-2026 Work Plan Goals</a:t>
            </a:r>
          </a:p>
        </p:txBody>
      </p:sp>
      <p:sp>
        <p:nvSpPr>
          <p:cNvPr id="23556" name="Subtitle 2">
            <a:extLst>
              <a:ext uri="{FF2B5EF4-FFF2-40B4-BE49-F238E27FC236}">
                <a16:creationId xmlns:a16="http://schemas.microsoft.com/office/drawing/2014/main" id="{BA51B65B-6E9D-CAA8-98B0-EFE08EA63DB1}"/>
              </a:ext>
            </a:extLst>
          </p:cNvPr>
          <p:cNvSpPr>
            <a:spLocks noGrp="1"/>
          </p:cNvSpPr>
          <p:nvPr>
            <p:ph type="subTitle" idx="1"/>
          </p:nvPr>
        </p:nvSpPr>
        <p:spPr>
          <a:xfrm>
            <a:off x="2279651" y="2263776"/>
            <a:ext cx="6869830" cy="4430711"/>
          </a:xfrm>
        </p:spPr>
        <p:txBody>
          <a:bodyPr/>
          <a:lstStyle/>
          <a:p>
            <a:pPr algn="l" eaLnBrk="1" hangingPunct="1">
              <a:lnSpc>
                <a:spcPct val="100000"/>
              </a:lnSpc>
              <a:spcBef>
                <a:spcPct val="0"/>
              </a:spcBef>
            </a:pPr>
            <a:r>
              <a:rPr lang="en-US" altLang="en-US" sz="2000" b="1"/>
              <a:t>Completion: </a:t>
            </a:r>
            <a:r>
              <a:rPr lang="en-US" altLang="en-US" sz="2000"/>
              <a:t>Less than 50% Complete</a:t>
            </a:r>
          </a:p>
          <a:p>
            <a:pPr algn="l" eaLnBrk="1" hangingPunct="1">
              <a:lnSpc>
                <a:spcPct val="100000"/>
              </a:lnSpc>
              <a:spcBef>
                <a:spcPct val="0"/>
              </a:spcBef>
            </a:pPr>
            <a:r>
              <a:rPr lang="en-US" altLang="en-US" sz="2000"/>
              <a:t>Professor Amberly Chamberlain </a:t>
            </a:r>
            <a:endParaRPr lang="en-US" altLang="en-US" sz="2000">
              <a:cs typeface="Calibri"/>
            </a:endParaRPr>
          </a:p>
          <a:p>
            <a:pPr algn="l" eaLnBrk="1" hangingPunct="1">
              <a:lnSpc>
                <a:spcPct val="100000"/>
              </a:lnSpc>
              <a:spcBef>
                <a:spcPct val="0"/>
              </a:spcBef>
            </a:pPr>
            <a:r>
              <a:rPr lang="en-US" altLang="en-US" sz="2000"/>
              <a:t>Professor Chantal </a:t>
            </a:r>
            <a:r>
              <a:rPr lang="en-US" altLang="en-US" sz="2000" err="1"/>
              <a:t>Lamourelle</a:t>
            </a:r>
            <a:endParaRPr lang="en-US" altLang="en-US" sz="2000">
              <a:cs typeface="Calibri"/>
            </a:endParaRPr>
          </a:p>
          <a:p>
            <a:pPr algn="l">
              <a:lnSpc>
                <a:spcPct val="100000"/>
              </a:lnSpc>
              <a:spcBef>
                <a:spcPct val="0"/>
              </a:spcBef>
            </a:pPr>
            <a:endParaRPr lang="en-US" altLang="en-US" sz="2000">
              <a:cs typeface="Calibri"/>
            </a:endParaRPr>
          </a:p>
          <a:p>
            <a:pPr algn="l">
              <a:lnSpc>
                <a:spcPct val="100000"/>
              </a:lnSpc>
              <a:spcBef>
                <a:spcPct val="0"/>
              </a:spcBef>
            </a:pPr>
            <a:r>
              <a:rPr lang="en-US" sz="2000">
                <a:latin typeface="Calibri"/>
                <a:cs typeface="Times New Roman"/>
              </a:rPr>
              <a:t>Our local goal is to increase the vision for success definition of completion within three years by at least  12.5%. Additionally, in alignment with our current SEAP plan goal is to focus our initial efforts on our male students and c</a:t>
            </a:r>
            <a:r>
              <a:rPr lang="en-US" sz="2000">
                <a:latin typeface="Calibri"/>
                <a:cs typeface="Calibri"/>
              </a:rPr>
              <a:t>reate a community culture where male students have stronger connections to support services and develop cross campus relationships/mentorships that foster their sense of belonging to increase their completion rates also by </a:t>
            </a:r>
            <a:r>
              <a:rPr lang="en-US" sz="2000">
                <a:latin typeface="Calibri"/>
                <a:cs typeface="Times New Roman"/>
              </a:rPr>
              <a:t>12.5% </a:t>
            </a:r>
            <a:endParaRPr lang="en-US" sz="2000"/>
          </a:p>
          <a:p>
            <a:pPr algn="l" eaLnBrk="1" hangingPunct="1">
              <a:lnSpc>
                <a:spcPct val="100000"/>
              </a:lnSpc>
              <a:spcBef>
                <a:spcPct val="0"/>
              </a:spcBef>
            </a:pPr>
            <a:endParaRPr lang="en-US" altLang="en-US" sz="2000">
              <a:cs typeface="Calibri"/>
            </a:endParaRPr>
          </a:p>
          <a:p>
            <a:pPr algn="l" eaLnBrk="1" hangingPunct="1">
              <a:lnSpc>
                <a:spcPct val="100000"/>
              </a:lnSpc>
              <a:spcBef>
                <a:spcPct val="0"/>
              </a:spcBef>
            </a:pPr>
            <a:endParaRPr lang="en-US" altLang="en-US" sz="2000">
              <a:cs typeface="Calibri"/>
            </a:endParaRPr>
          </a:p>
        </p:txBody>
      </p:sp>
      <p:sp>
        <p:nvSpPr>
          <p:cNvPr id="23557"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52149597-FDDA-6D0C-923F-182E83D69135}"/>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23558" name="Picture 5" descr="C:\Users\gt96727\AppData\Local\Microsoft\Windows\INetCache\Content.MSO\D9D6789A.tmp">
            <a:extLst>
              <a:ext uri="{FF2B5EF4-FFF2-40B4-BE49-F238E27FC236}">
                <a16:creationId xmlns:a16="http://schemas.microsoft.com/office/drawing/2014/main" id="{E9E643C7-C063-F054-B335-DF40958BA4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1607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9"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F013CF00-512E-B33C-86A6-270B0C375426}"/>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23560" name="Picture 7" descr="C:\Users\gt96727\AppData\Local\Microsoft\Windows\INetCache\Content.MSO\EBC5F859.tmp">
            <a:extLst>
              <a:ext uri="{FF2B5EF4-FFF2-40B4-BE49-F238E27FC236}">
                <a16:creationId xmlns:a16="http://schemas.microsoft.com/office/drawing/2014/main" id="{FEC803C5-6257-7299-F6D9-C3B6CF43C77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1">
            <a:extLst>
              <a:ext uri="{FF2B5EF4-FFF2-40B4-BE49-F238E27FC236}">
                <a16:creationId xmlns:a16="http://schemas.microsoft.com/office/drawing/2014/main" id="{A7EB91EC-DC29-9184-DF20-3769A0442F5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Title 1">
            <a:extLst>
              <a:ext uri="{FF2B5EF4-FFF2-40B4-BE49-F238E27FC236}">
                <a16:creationId xmlns:a16="http://schemas.microsoft.com/office/drawing/2014/main" id="{59FDB5C7-4695-4475-A6D4-6E05DBFBBD68}"/>
              </a:ext>
            </a:extLst>
          </p:cNvPr>
          <p:cNvSpPr>
            <a:spLocks noGrp="1"/>
          </p:cNvSpPr>
          <p:nvPr>
            <p:ph type="ctrTitle"/>
          </p:nvPr>
        </p:nvSpPr>
        <p:spPr>
          <a:xfrm>
            <a:off x="2479675" y="1751013"/>
            <a:ext cx="5978525" cy="527050"/>
          </a:xfrm>
        </p:spPr>
        <p:txBody>
          <a:bodyPr anchor="t"/>
          <a:lstStyle/>
          <a:p>
            <a:pPr algn="l" eaLnBrk="1" hangingPunct="1"/>
            <a:r>
              <a:rPr lang="en-US" altLang="en-US" sz="2400"/>
              <a:t>Guided Pathways 2022-2026 Work Plan Goals</a:t>
            </a:r>
          </a:p>
        </p:txBody>
      </p:sp>
      <p:sp>
        <p:nvSpPr>
          <p:cNvPr id="25604" name="Subtitle 2">
            <a:extLst>
              <a:ext uri="{FF2B5EF4-FFF2-40B4-BE49-F238E27FC236}">
                <a16:creationId xmlns:a16="http://schemas.microsoft.com/office/drawing/2014/main" id="{D5122CF7-0ACF-FC4B-9A56-09D9BA7A78A7}"/>
              </a:ext>
            </a:extLst>
          </p:cNvPr>
          <p:cNvSpPr>
            <a:spLocks noGrp="1"/>
          </p:cNvSpPr>
          <p:nvPr>
            <p:ph type="subTitle" idx="1"/>
          </p:nvPr>
        </p:nvSpPr>
        <p:spPr>
          <a:xfrm>
            <a:off x="2293938" y="2278063"/>
            <a:ext cx="5978525" cy="3830637"/>
          </a:xfrm>
        </p:spPr>
        <p:txBody>
          <a:bodyPr/>
          <a:lstStyle/>
          <a:p>
            <a:pPr algn="l" eaLnBrk="1" hangingPunct="1">
              <a:lnSpc>
                <a:spcPct val="100000"/>
              </a:lnSpc>
              <a:spcBef>
                <a:spcPct val="0"/>
              </a:spcBef>
            </a:pPr>
            <a:r>
              <a:rPr lang="en-US" altLang="en-US" sz="2000" b="1"/>
              <a:t>Student Equity and Achievement Program</a:t>
            </a:r>
          </a:p>
          <a:p>
            <a:pPr algn="l" eaLnBrk="1" hangingPunct="1">
              <a:lnSpc>
                <a:spcPct val="100000"/>
              </a:lnSpc>
              <a:spcBef>
                <a:spcPct val="0"/>
              </a:spcBef>
            </a:pPr>
            <a:r>
              <a:rPr lang="en-US" altLang="en-US" sz="2000"/>
              <a:t>Integration in Progress </a:t>
            </a:r>
            <a:endParaRPr lang="en-US" altLang="en-US" sz="2000">
              <a:cs typeface="Calibri"/>
            </a:endParaRPr>
          </a:p>
          <a:p>
            <a:pPr algn="l" eaLnBrk="1" hangingPunct="1">
              <a:lnSpc>
                <a:spcPct val="100000"/>
              </a:lnSpc>
              <a:spcBef>
                <a:spcPct val="0"/>
              </a:spcBef>
            </a:pPr>
            <a:r>
              <a:rPr lang="en-US" altLang="en-US" sz="2000"/>
              <a:t>Professor Chantal </a:t>
            </a:r>
            <a:r>
              <a:rPr lang="en-US" altLang="en-US" sz="2000" err="1"/>
              <a:t>Lamourelle</a:t>
            </a:r>
            <a:endParaRPr lang="en-US" altLang="en-US" sz="2000">
              <a:cs typeface="Calibri"/>
            </a:endParaRPr>
          </a:p>
          <a:p>
            <a:pPr algn="l" eaLnBrk="1" hangingPunct="1">
              <a:lnSpc>
                <a:spcPct val="100000"/>
              </a:lnSpc>
              <a:spcBef>
                <a:spcPct val="0"/>
              </a:spcBef>
            </a:pPr>
            <a:endParaRPr lang="en-US" altLang="en-US" sz="2000"/>
          </a:p>
          <a:p>
            <a:pPr algn="l" eaLnBrk="1" hangingPunct="1">
              <a:lnSpc>
                <a:spcPct val="100000"/>
              </a:lnSpc>
              <a:spcBef>
                <a:spcPct val="0"/>
              </a:spcBef>
            </a:pPr>
            <a:endParaRPr lang="en-US" altLang="en-US" sz="2000">
              <a:ea typeface="Calibri"/>
              <a:cs typeface="Calibri"/>
            </a:endParaRPr>
          </a:p>
        </p:txBody>
      </p:sp>
      <p:sp>
        <p:nvSpPr>
          <p:cNvPr id="25605"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00330903-A3B4-A49C-0051-18942EE700BB}"/>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25606" name="Picture 5" descr="C:\Users\gt96727\AppData\Local\Microsoft\Windows\INetCache\Content.MSO\D9D6789A.tmp">
            <a:extLst>
              <a:ext uri="{FF2B5EF4-FFF2-40B4-BE49-F238E27FC236}">
                <a16:creationId xmlns:a16="http://schemas.microsoft.com/office/drawing/2014/main" id="{89C16D6E-7D48-5C98-DF8D-B2A31BC746A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1607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7"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3FCE9AAE-27B4-212A-F335-B689734F888F}"/>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25608" name="Picture 7" descr="C:\Users\gt96727\AppData\Local\Microsoft\Windows\INetCache\Content.MSO\EBC5F859.tmp">
            <a:extLst>
              <a:ext uri="{FF2B5EF4-FFF2-40B4-BE49-F238E27FC236}">
                <a16:creationId xmlns:a16="http://schemas.microsoft.com/office/drawing/2014/main" id="{5F880442-4C0A-FB21-74E6-C7FB13F6112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BBFBE395-6E9F-08BE-E890-B5C1BB718024}"/>
              </a:ext>
            </a:extLst>
          </p:cNvPr>
          <p:cNvSpPr txBox="1"/>
          <p:nvPr/>
        </p:nvSpPr>
        <p:spPr>
          <a:xfrm>
            <a:off x="2200275" y="3228975"/>
            <a:ext cx="6615112"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solidFill>
                  <a:schemeClr val="bg1"/>
                </a:solidFill>
                <a:latin typeface="Calibri"/>
                <a:ea typeface="Source Sans Pro"/>
                <a:cs typeface="Arial"/>
              </a:rPr>
              <a:t>Immediate: </a:t>
            </a:r>
            <a:r>
              <a:rPr lang="en-US" sz="1400">
                <a:solidFill>
                  <a:schemeClr val="bg1"/>
                </a:solidFill>
                <a:latin typeface="Calibri"/>
                <a:ea typeface="Source Sans Pro"/>
                <a:cs typeface="Arial"/>
              </a:rPr>
              <a:t>Increase capacity for positions that are solely dedicated to the Guided Pathways and Student Equity and Achievement Plan work by surveying and evaluating the current  SEAP positions and the level of work capacity among leadership, administration, classified staff and faculty to fully integrate both plans. </a:t>
            </a:r>
          </a:p>
          <a:p>
            <a:endParaRPr lang="en-US" sz="1400">
              <a:solidFill>
                <a:schemeClr val="bg1"/>
              </a:solidFill>
              <a:latin typeface="Calibri"/>
              <a:ea typeface="Source Sans Pro"/>
              <a:cs typeface="Arial"/>
            </a:endParaRPr>
          </a:p>
          <a:p>
            <a:r>
              <a:rPr lang="en-US" sz="1400" b="1">
                <a:solidFill>
                  <a:schemeClr val="bg1"/>
                </a:solidFill>
                <a:latin typeface="Calibri"/>
                <a:ea typeface="Source Sans Pro"/>
                <a:cs typeface="Arial"/>
              </a:rPr>
              <a:t>Intermediate:</a:t>
            </a:r>
            <a:r>
              <a:rPr lang="en-US" sz="1400">
                <a:solidFill>
                  <a:schemeClr val="bg1"/>
                </a:solidFill>
                <a:latin typeface="Calibri"/>
                <a:ea typeface="Source Sans Pro"/>
                <a:cs typeface="Arial"/>
              </a:rPr>
              <a:t> Continue to engage in deep inquiry to assess effective ways our SAC community may develop race-conscious and retainment practices of staff and students so that the GP goals can be realized.</a:t>
            </a:r>
          </a:p>
          <a:p>
            <a:endParaRPr lang="en-US" sz="1400">
              <a:solidFill>
                <a:schemeClr val="bg1"/>
              </a:solidFill>
              <a:latin typeface="Calibri"/>
              <a:ea typeface="Source Sans Pro"/>
              <a:cs typeface="Arial"/>
            </a:endParaRPr>
          </a:p>
          <a:p>
            <a:endParaRPr lang="en-US" sz="1400">
              <a:solidFill>
                <a:schemeClr val="bg1"/>
              </a:solidFill>
              <a:latin typeface="Calibri"/>
              <a:ea typeface="Source Sans Pro"/>
              <a:cs typeface="Arial"/>
            </a:endParaRPr>
          </a:p>
          <a:p>
            <a:r>
              <a:rPr lang="en-US" sz="1400" b="1">
                <a:solidFill>
                  <a:schemeClr val="bg1"/>
                </a:solidFill>
                <a:latin typeface="Calibri"/>
                <a:ea typeface="Source Sans Pro"/>
                <a:cs typeface="Arial"/>
              </a:rPr>
              <a:t>Long-Term:</a:t>
            </a:r>
            <a:r>
              <a:rPr lang="en-US" sz="1400">
                <a:solidFill>
                  <a:schemeClr val="bg1"/>
                </a:solidFill>
                <a:latin typeface="Calibri"/>
                <a:ea typeface="Source Sans Pro"/>
                <a:cs typeface="Arial"/>
              </a:rPr>
              <a:t> Create dedicated GP and SEAP combined workgroups that continue to communicate and propose ways to embed culturally relevant pedagogy and practices across the SAC curriculum and the culture and practical ways that we can remove barriers and redesign systems for our SEAP identified student populations as well as successful campus wide student achievement.</a:t>
            </a:r>
            <a:endParaRPr lang="en-US" sz="1400">
              <a:solidFill>
                <a:schemeClr val="bg1"/>
              </a:solidFill>
              <a:latin typeface="Calibri"/>
              <a:ea typeface="Source Sans Pro"/>
            </a:endParaRPr>
          </a:p>
          <a:p>
            <a:endParaRPr lang="en-US" sz="1200">
              <a:latin typeface="Source Sans Pro"/>
              <a:ea typeface="Source Sans Pro"/>
            </a:endParaRPr>
          </a:p>
          <a:p>
            <a:pPr>
              <a:buChar char="•"/>
            </a:pPr>
            <a:r>
              <a:rPr lang="en-US" sz="1200">
                <a:latin typeface="Source Sans Pro"/>
                <a:ea typeface="Source Sans Pro"/>
              </a:rPr>
              <a:t>  </a:t>
            </a:r>
          </a:p>
          <a:p>
            <a:endParaRPr lang="en-US">
              <a:latin typeface="Segoe UI"/>
              <a:cs typeface="Segoe U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1">
            <a:extLst>
              <a:ext uri="{FF2B5EF4-FFF2-40B4-BE49-F238E27FC236}">
                <a16:creationId xmlns:a16="http://schemas.microsoft.com/office/drawing/2014/main" id="{83801181-A788-4DE9-F936-3EBF9DBE524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Title 1">
            <a:extLst>
              <a:ext uri="{FF2B5EF4-FFF2-40B4-BE49-F238E27FC236}">
                <a16:creationId xmlns:a16="http://schemas.microsoft.com/office/drawing/2014/main" id="{30EDEFF1-1ACF-57D4-D904-E2582BC1EB60}"/>
              </a:ext>
            </a:extLst>
          </p:cNvPr>
          <p:cNvSpPr>
            <a:spLocks noGrp="1"/>
          </p:cNvSpPr>
          <p:nvPr>
            <p:ph type="ctrTitle"/>
          </p:nvPr>
        </p:nvSpPr>
        <p:spPr>
          <a:xfrm>
            <a:off x="2479675" y="1751013"/>
            <a:ext cx="5978525" cy="527050"/>
          </a:xfrm>
        </p:spPr>
        <p:txBody>
          <a:bodyPr anchor="t"/>
          <a:lstStyle/>
          <a:p>
            <a:pPr algn="l" eaLnBrk="1" hangingPunct="1"/>
            <a:r>
              <a:rPr lang="en-US" altLang="en-US" sz="2400"/>
              <a:t>Guided Pathways 2022-2026 Work Plan Goals</a:t>
            </a:r>
          </a:p>
        </p:txBody>
      </p:sp>
      <p:sp>
        <p:nvSpPr>
          <p:cNvPr id="27652" name="Subtitle 2">
            <a:extLst>
              <a:ext uri="{FF2B5EF4-FFF2-40B4-BE49-F238E27FC236}">
                <a16:creationId xmlns:a16="http://schemas.microsoft.com/office/drawing/2014/main" id="{12FCD41F-00CC-7487-D441-BAB58C834A1D}"/>
              </a:ext>
            </a:extLst>
          </p:cNvPr>
          <p:cNvSpPr>
            <a:spLocks noGrp="1"/>
          </p:cNvSpPr>
          <p:nvPr>
            <p:ph type="subTitle" idx="1"/>
          </p:nvPr>
        </p:nvSpPr>
        <p:spPr>
          <a:xfrm>
            <a:off x="2286795" y="2193925"/>
            <a:ext cx="6724589" cy="4573293"/>
          </a:xfrm>
        </p:spPr>
        <p:txBody>
          <a:bodyPr/>
          <a:lstStyle/>
          <a:p>
            <a:pPr algn="l" eaLnBrk="1" hangingPunct="1">
              <a:lnSpc>
                <a:spcPct val="100000"/>
              </a:lnSpc>
              <a:spcBef>
                <a:spcPct val="0"/>
              </a:spcBef>
            </a:pPr>
            <a:r>
              <a:rPr lang="en-US" altLang="en-US" sz="2000" b="1"/>
              <a:t>Associate Degree for Transfer (ADT) Integration</a:t>
            </a:r>
          </a:p>
          <a:p>
            <a:pPr algn="l" eaLnBrk="1" hangingPunct="1">
              <a:lnSpc>
                <a:spcPct val="100000"/>
              </a:lnSpc>
              <a:spcBef>
                <a:spcPct val="0"/>
              </a:spcBef>
            </a:pPr>
            <a:r>
              <a:rPr lang="en-US" altLang="en-US" sz="2000"/>
              <a:t>Fully Integrated</a:t>
            </a:r>
            <a:endParaRPr lang="en-US" altLang="en-US" sz="2000">
              <a:ea typeface="Calibri"/>
              <a:cs typeface="Calibri"/>
            </a:endParaRPr>
          </a:p>
          <a:p>
            <a:pPr algn="l" eaLnBrk="1" hangingPunct="1">
              <a:lnSpc>
                <a:spcPct val="100000"/>
              </a:lnSpc>
              <a:spcBef>
                <a:spcPct val="0"/>
              </a:spcBef>
            </a:pPr>
            <a:r>
              <a:rPr lang="en-US" altLang="en-US" sz="2000"/>
              <a:t>Professor Paula Canzona</a:t>
            </a:r>
            <a:endParaRPr lang="en-US" altLang="en-US" sz="2000">
              <a:ea typeface="Calibri"/>
              <a:cs typeface="Calibri"/>
            </a:endParaRPr>
          </a:p>
          <a:p>
            <a:pPr algn="l" eaLnBrk="1" hangingPunct="1">
              <a:lnSpc>
                <a:spcPct val="100000"/>
              </a:lnSpc>
              <a:spcBef>
                <a:spcPct val="0"/>
              </a:spcBef>
            </a:pPr>
            <a:r>
              <a:rPr lang="en-US" altLang="en-US" sz="2000"/>
              <a:t>Dr. Armando Soto</a:t>
            </a:r>
            <a:endParaRPr lang="en-US" altLang="en-US" sz="2000">
              <a:ea typeface="Calibri"/>
              <a:cs typeface="Calibri"/>
            </a:endParaRPr>
          </a:p>
          <a:p>
            <a:pPr algn="l" eaLnBrk="1" hangingPunct="1">
              <a:lnSpc>
                <a:spcPct val="100000"/>
              </a:lnSpc>
              <a:spcBef>
                <a:spcPct val="0"/>
              </a:spcBef>
            </a:pPr>
            <a:endParaRPr lang="en-US" altLang="en-US" sz="2000"/>
          </a:p>
          <a:p>
            <a:pPr algn="l">
              <a:lnSpc>
                <a:spcPct val="100000"/>
              </a:lnSpc>
              <a:spcBef>
                <a:spcPct val="0"/>
              </a:spcBef>
            </a:pPr>
            <a:r>
              <a:rPr lang="en-US" sz="2000">
                <a:ea typeface="Calibri"/>
                <a:cs typeface="Calibri"/>
              </a:rPr>
              <a:t>SAC has fully integrated the ADT Program within Guided Pathways to achieve Key Performance Indicators (</a:t>
            </a:r>
            <a:r>
              <a:rPr lang="en-US" sz="2000">
                <a:solidFill>
                  <a:srgbClr val="FFFFFF"/>
                </a:solidFill>
                <a:ea typeface="+mn-lt"/>
                <a:cs typeface="+mn-lt"/>
              </a:rPr>
              <a:t>KPI)</a:t>
            </a:r>
            <a:r>
              <a:rPr lang="en-US" sz="2000">
                <a:ea typeface="Calibri"/>
                <a:cs typeface="Calibri"/>
              </a:rPr>
              <a:t> metrics, which is to respond within an 18-month clock of ADT development when new Transfer Model Curriculums (TMC) are made available.</a:t>
            </a:r>
          </a:p>
          <a:p>
            <a:pPr algn="l">
              <a:lnSpc>
                <a:spcPct val="100000"/>
              </a:lnSpc>
              <a:spcBef>
                <a:spcPct val="0"/>
              </a:spcBef>
            </a:pPr>
            <a:endParaRPr lang="en-US" sz="2000">
              <a:ea typeface="Calibri"/>
              <a:cs typeface="Calibri"/>
            </a:endParaRPr>
          </a:p>
          <a:p>
            <a:pPr algn="l">
              <a:lnSpc>
                <a:spcPct val="100000"/>
              </a:lnSpc>
              <a:spcBef>
                <a:spcPct val="0"/>
              </a:spcBef>
            </a:pPr>
            <a:r>
              <a:rPr lang="en-US" sz="2000">
                <a:ea typeface="Calibri"/>
                <a:cs typeface="Calibri"/>
              </a:rPr>
              <a:t>SAC will continue to increase the campuswide awareness by marketing the ADTs through the University Transfer Center and in the SAC Catalog. </a:t>
            </a:r>
            <a:endParaRPr lang="en-US"/>
          </a:p>
        </p:txBody>
      </p:sp>
      <p:sp>
        <p:nvSpPr>
          <p:cNvPr id="27653"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1697DF08-EF93-9DA3-0D3E-6D8ABDD2C7DB}"/>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27654" name="Picture 5" descr="C:\Users\gt96727\AppData\Local\Microsoft\Windows\INetCache\Content.MSO\D9D6789A.tmp">
            <a:extLst>
              <a:ext uri="{FF2B5EF4-FFF2-40B4-BE49-F238E27FC236}">
                <a16:creationId xmlns:a16="http://schemas.microsoft.com/office/drawing/2014/main" id="{34A85BE2-DFF9-998A-A72E-B6E3E29908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1607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5"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6804DF95-5C53-D2F5-38DB-0F73CDC0F4EE}"/>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27656" name="Picture 7" descr="C:\Users\gt96727\AppData\Local\Microsoft\Windows\INetCache\Content.MSO\EBC5F859.tmp">
            <a:extLst>
              <a:ext uri="{FF2B5EF4-FFF2-40B4-BE49-F238E27FC236}">
                <a16:creationId xmlns:a16="http://schemas.microsoft.com/office/drawing/2014/main" id="{709C77C7-0ACB-CB06-01DC-1E8463B054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1">
            <a:extLst>
              <a:ext uri="{FF2B5EF4-FFF2-40B4-BE49-F238E27FC236}">
                <a16:creationId xmlns:a16="http://schemas.microsoft.com/office/drawing/2014/main" id="{0D936487-BF78-E038-7B95-1C827C168E2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Title 1">
            <a:extLst>
              <a:ext uri="{FF2B5EF4-FFF2-40B4-BE49-F238E27FC236}">
                <a16:creationId xmlns:a16="http://schemas.microsoft.com/office/drawing/2014/main" id="{894150BE-A436-FC21-DC50-0D075C562C9F}"/>
              </a:ext>
            </a:extLst>
          </p:cNvPr>
          <p:cNvSpPr>
            <a:spLocks noGrp="1"/>
          </p:cNvSpPr>
          <p:nvPr>
            <p:ph type="ctrTitle"/>
          </p:nvPr>
        </p:nvSpPr>
        <p:spPr>
          <a:xfrm>
            <a:off x="2479675" y="1676400"/>
            <a:ext cx="5978525" cy="601663"/>
          </a:xfrm>
        </p:spPr>
        <p:txBody>
          <a:bodyPr anchor="t"/>
          <a:lstStyle/>
          <a:p>
            <a:pPr algn="l" eaLnBrk="1" hangingPunct="1"/>
            <a:r>
              <a:rPr lang="en-US" altLang="en-US" sz="2400"/>
              <a:t>Guided Pathways 2022-2026 Work Plan Goals</a:t>
            </a:r>
          </a:p>
        </p:txBody>
      </p:sp>
      <p:sp>
        <p:nvSpPr>
          <p:cNvPr id="29700" name="Subtitle 2">
            <a:extLst>
              <a:ext uri="{FF2B5EF4-FFF2-40B4-BE49-F238E27FC236}">
                <a16:creationId xmlns:a16="http://schemas.microsoft.com/office/drawing/2014/main" id="{912CEB26-724B-D927-9DF0-5CB757C0D65D}"/>
              </a:ext>
            </a:extLst>
          </p:cNvPr>
          <p:cNvSpPr>
            <a:spLocks noGrp="1"/>
          </p:cNvSpPr>
          <p:nvPr>
            <p:ph type="subTitle" idx="1"/>
          </p:nvPr>
        </p:nvSpPr>
        <p:spPr>
          <a:xfrm>
            <a:off x="2239963" y="2014538"/>
            <a:ext cx="6710362" cy="4505325"/>
          </a:xfrm>
        </p:spPr>
        <p:txBody>
          <a:bodyPr/>
          <a:lstStyle/>
          <a:p>
            <a:pPr algn="l" eaLnBrk="1" hangingPunct="1">
              <a:lnSpc>
                <a:spcPct val="100000"/>
              </a:lnSpc>
              <a:spcBef>
                <a:spcPct val="0"/>
              </a:spcBef>
            </a:pPr>
            <a:r>
              <a:rPr lang="en-US" altLang="en-US" sz="2000" b="1"/>
              <a:t>Zero Textbook Cost (ZTC) to Degree Program Integration: </a:t>
            </a:r>
            <a:r>
              <a:rPr lang="en-US" altLang="en-US" sz="2000"/>
              <a:t>Integration in Progress</a:t>
            </a:r>
          </a:p>
          <a:p>
            <a:pPr algn="l" eaLnBrk="1" hangingPunct="1">
              <a:lnSpc>
                <a:spcPct val="100000"/>
              </a:lnSpc>
              <a:spcBef>
                <a:spcPct val="0"/>
              </a:spcBef>
            </a:pPr>
            <a:endParaRPr lang="en-US" altLang="en-US" sz="2000"/>
          </a:p>
          <a:p>
            <a:pPr algn="l">
              <a:lnSpc>
                <a:spcPct val="100000"/>
              </a:lnSpc>
              <a:spcBef>
                <a:spcPct val="0"/>
              </a:spcBef>
            </a:pPr>
            <a:r>
              <a:rPr lang="en-US" altLang="en-US" sz="2000"/>
              <a:t>Dr. Marvin Gabut</a:t>
            </a:r>
            <a:endParaRPr lang="en-US" altLang="en-US" sz="2000">
              <a:cs typeface="Calibri"/>
            </a:endParaRPr>
          </a:p>
          <a:p>
            <a:pPr algn="l" eaLnBrk="1" hangingPunct="1">
              <a:lnSpc>
                <a:spcPct val="100000"/>
              </a:lnSpc>
              <a:spcBef>
                <a:spcPct val="0"/>
              </a:spcBef>
            </a:pPr>
            <a:r>
              <a:rPr lang="en-US" altLang="en-US" sz="2000"/>
              <a:t>Professor Annie Knight</a:t>
            </a:r>
            <a:endParaRPr lang="en-US" altLang="en-US" sz="2000">
              <a:cs typeface="Calibri"/>
            </a:endParaRPr>
          </a:p>
          <a:p>
            <a:pPr algn="l" eaLnBrk="1" hangingPunct="1">
              <a:lnSpc>
                <a:spcPct val="100000"/>
              </a:lnSpc>
              <a:spcBef>
                <a:spcPct val="0"/>
              </a:spcBef>
            </a:pPr>
            <a:endParaRPr lang="en-US" altLang="en-US" sz="2000"/>
          </a:p>
          <a:p>
            <a:pPr algn="l" eaLnBrk="1" hangingPunct="1">
              <a:lnSpc>
                <a:spcPct val="100000"/>
              </a:lnSpc>
              <a:spcBef>
                <a:spcPct val="0"/>
              </a:spcBef>
            </a:pPr>
            <a:r>
              <a:rPr lang="en-US" altLang="en-US" sz="1800"/>
              <a:t>Immediate</a:t>
            </a:r>
            <a:endParaRPr lang="en-US" altLang="en-US" sz="1800">
              <a:cs typeface="Calibri"/>
            </a:endParaRPr>
          </a:p>
          <a:p>
            <a:pPr algn="l" eaLnBrk="1" hangingPunct="1">
              <a:lnSpc>
                <a:spcPct val="100000"/>
              </a:lnSpc>
              <a:spcBef>
                <a:spcPct val="0"/>
              </a:spcBef>
            </a:pPr>
            <a:r>
              <a:rPr lang="en-US" altLang="en-US" sz="1800"/>
              <a:t>Identify ZTC pathways for the Zero Textbook Cost Program grant</a:t>
            </a:r>
            <a:endParaRPr lang="en-US" altLang="en-US" sz="1800">
              <a:cs typeface="Calibri"/>
            </a:endParaRPr>
          </a:p>
          <a:p>
            <a:pPr algn="l" eaLnBrk="1" hangingPunct="1">
              <a:lnSpc>
                <a:spcPct val="100000"/>
              </a:lnSpc>
              <a:spcBef>
                <a:spcPct val="0"/>
              </a:spcBef>
            </a:pPr>
            <a:endParaRPr lang="en-US" altLang="en-US" sz="1800"/>
          </a:p>
          <a:p>
            <a:pPr algn="l" eaLnBrk="1" hangingPunct="1">
              <a:lnSpc>
                <a:spcPct val="100000"/>
              </a:lnSpc>
              <a:spcBef>
                <a:spcPct val="0"/>
              </a:spcBef>
            </a:pPr>
            <a:r>
              <a:rPr lang="en-US" altLang="en-US" sz="1800"/>
              <a:t>Intermediate and Long Term</a:t>
            </a:r>
            <a:endParaRPr lang="en-US" altLang="en-US" sz="1800">
              <a:cs typeface="Calibri"/>
            </a:endParaRPr>
          </a:p>
          <a:p>
            <a:pPr algn="l" eaLnBrk="1" hangingPunct="1">
              <a:lnSpc>
                <a:spcPct val="100000"/>
              </a:lnSpc>
              <a:spcBef>
                <a:spcPct val="0"/>
              </a:spcBef>
            </a:pPr>
            <a:r>
              <a:rPr lang="en-US" altLang="en-US" sz="1800"/>
              <a:t>Develop and implement plan for permanent funding, necessary faculty release time for creating Open Educational Resources (OER)/ZTC courses and updating curriculum per Curriculum and Instruction Council regulations, and establishing a dedicated faculty OER/ZTC coordinator</a:t>
            </a:r>
            <a:endParaRPr lang="en-US" altLang="en-US" sz="1800">
              <a:ea typeface="Calibri"/>
              <a:cs typeface="Calibri"/>
            </a:endParaRPr>
          </a:p>
        </p:txBody>
      </p:sp>
      <p:sp>
        <p:nvSpPr>
          <p:cNvPr id="29701"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263AAD06-688A-9258-C4B6-CBDC9432C540}"/>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29702" name="Picture 5" descr="C:\Users\gt96727\AppData\Local\Microsoft\Windows\INetCache\Content.MSO\D9D6789A.tmp">
            <a:extLst>
              <a:ext uri="{FF2B5EF4-FFF2-40B4-BE49-F238E27FC236}">
                <a16:creationId xmlns:a16="http://schemas.microsoft.com/office/drawing/2014/main" id="{F9D55929-3321-26F2-DBB5-66C0EB2507B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1607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3"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AD3ED326-FEA3-AA22-F29D-85C9FC570C26}"/>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29704" name="Picture 7" descr="C:\Users\gt96727\AppData\Local\Microsoft\Windows\INetCache\Content.MSO\EBC5F859.tmp">
            <a:extLst>
              <a:ext uri="{FF2B5EF4-FFF2-40B4-BE49-F238E27FC236}">
                <a16:creationId xmlns:a16="http://schemas.microsoft.com/office/drawing/2014/main" id="{74CCB63A-06CE-F968-AD27-3E41837CD84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1">
            <a:extLst>
              <a:ext uri="{FF2B5EF4-FFF2-40B4-BE49-F238E27FC236}">
                <a16:creationId xmlns:a16="http://schemas.microsoft.com/office/drawing/2014/main" id="{36F62948-CC14-93CD-11BB-4C18CFDEDEC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Title 1">
            <a:extLst>
              <a:ext uri="{FF2B5EF4-FFF2-40B4-BE49-F238E27FC236}">
                <a16:creationId xmlns:a16="http://schemas.microsoft.com/office/drawing/2014/main" id="{AB41CE21-88A3-C26A-A47F-F279A5140F15}"/>
              </a:ext>
            </a:extLst>
          </p:cNvPr>
          <p:cNvSpPr>
            <a:spLocks noGrp="1"/>
          </p:cNvSpPr>
          <p:nvPr>
            <p:ph type="ctrTitle"/>
          </p:nvPr>
        </p:nvSpPr>
        <p:spPr>
          <a:xfrm>
            <a:off x="2479675" y="1751013"/>
            <a:ext cx="5978525" cy="527050"/>
          </a:xfrm>
        </p:spPr>
        <p:txBody>
          <a:bodyPr anchor="t"/>
          <a:lstStyle/>
          <a:p>
            <a:pPr algn="l" eaLnBrk="1" hangingPunct="1"/>
            <a:r>
              <a:rPr lang="en-US" altLang="en-US" sz="2400"/>
              <a:t>Guided Pathways 2022-2026 Work Plan Goals</a:t>
            </a:r>
          </a:p>
        </p:txBody>
      </p:sp>
      <p:sp>
        <p:nvSpPr>
          <p:cNvPr id="31748" name="Subtitle 2">
            <a:extLst>
              <a:ext uri="{FF2B5EF4-FFF2-40B4-BE49-F238E27FC236}">
                <a16:creationId xmlns:a16="http://schemas.microsoft.com/office/drawing/2014/main" id="{804747F7-1CEA-D646-3525-5E3860A52CF1}"/>
              </a:ext>
            </a:extLst>
          </p:cNvPr>
          <p:cNvSpPr>
            <a:spLocks noGrp="1"/>
          </p:cNvSpPr>
          <p:nvPr>
            <p:ph type="subTitle" idx="1"/>
          </p:nvPr>
        </p:nvSpPr>
        <p:spPr>
          <a:xfrm>
            <a:off x="2279561" y="2263686"/>
            <a:ext cx="5992902" cy="4305089"/>
          </a:xfrm>
        </p:spPr>
        <p:txBody>
          <a:bodyPr/>
          <a:lstStyle/>
          <a:p>
            <a:pPr algn="l" eaLnBrk="1" hangingPunct="1">
              <a:lnSpc>
                <a:spcPct val="100000"/>
              </a:lnSpc>
              <a:spcBef>
                <a:spcPct val="0"/>
              </a:spcBef>
            </a:pPr>
            <a:r>
              <a:rPr lang="en-US" altLang="en-US" sz="2000" b="1"/>
              <a:t>California Adult Education Program (CAEP) Integration</a:t>
            </a:r>
          </a:p>
          <a:p>
            <a:pPr algn="l" eaLnBrk="1" hangingPunct="1">
              <a:lnSpc>
                <a:spcPct val="100000"/>
              </a:lnSpc>
              <a:spcBef>
                <a:spcPct val="0"/>
              </a:spcBef>
            </a:pPr>
            <a:r>
              <a:rPr lang="en-US" altLang="en-US" sz="2000"/>
              <a:t>Integration in Progress</a:t>
            </a:r>
            <a:endParaRPr lang="en-US" altLang="en-US" sz="2000">
              <a:cs typeface="Calibri"/>
            </a:endParaRPr>
          </a:p>
          <a:p>
            <a:pPr algn="l" eaLnBrk="1" hangingPunct="1">
              <a:lnSpc>
                <a:spcPct val="100000"/>
              </a:lnSpc>
              <a:spcBef>
                <a:spcPct val="0"/>
              </a:spcBef>
            </a:pPr>
            <a:r>
              <a:rPr lang="en-US" altLang="en-US" sz="2000"/>
              <a:t>Dean Lorena Chavez</a:t>
            </a:r>
            <a:endParaRPr lang="en-US" altLang="en-US" sz="2000">
              <a:cs typeface="Calibri"/>
            </a:endParaRPr>
          </a:p>
          <a:p>
            <a:pPr algn="l" eaLnBrk="1" hangingPunct="1">
              <a:lnSpc>
                <a:spcPct val="100000"/>
              </a:lnSpc>
              <a:spcBef>
                <a:spcPct val="0"/>
              </a:spcBef>
            </a:pPr>
            <a:r>
              <a:rPr lang="en-US" altLang="en-US" sz="2000"/>
              <a:t>Dr. Osiel Madrigal</a:t>
            </a:r>
            <a:endParaRPr lang="en-US" altLang="en-US" sz="2000">
              <a:cs typeface="Calibri"/>
            </a:endParaRPr>
          </a:p>
          <a:p>
            <a:pPr algn="l" eaLnBrk="1" hangingPunct="1">
              <a:lnSpc>
                <a:spcPct val="100000"/>
              </a:lnSpc>
              <a:spcBef>
                <a:spcPct val="0"/>
              </a:spcBef>
            </a:pPr>
            <a:endParaRPr lang="en-US" altLang="en-US" sz="1800"/>
          </a:p>
          <a:p>
            <a:pPr algn="l">
              <a:lnSpc>
                <a:spcPct val="100000"/>
              </a:lnSpc>
              <a:spcBef>
                <a:spcPct val="0"/>
              </a:spcBef>
            </a:pPr>
            <a:r>
              <a:rPr lang="en-US" altLang="en-US" sz="1800"/>
              <a:t>Immediate</a:t>
            </a:r>
            <a:endParaRPr lang="en-US"/>
          </a:p>
          <a:p>
            <a:pPr algn="l" eaLnBrk="1" hangingPunct="1">
              <a:lnSpc>
                <a:spcPct val="100000"/>
              </a:lnSpc>
              <a:spcBef>
                <a:spcPct val="0"/>
              </a:spcBef>
            </a:pPr>
            <a:r>
              <a:rPr lang="en-US" altLang="en-US" sz="1800"/>
              <a:t>Continue the Student Success Conference</a:t>
            </a:r>
            <a:endParaRPr lang="en-US" altLang="en-US" sz="1800">
              <a:cs typeface="Calibri"/>
            </a:endParaRPr>
          </a:p>
          <a:p>
            <a:pPr algn="l" eaLnBrk="1" hangingPunct="1">
              <a:lnSpc>
                <a:spcPct val="100000"/>
              </a:lnSpc>
              <a:spcBef>
                <a:spcPct val="0"/>
              </a:spcBef>
            </a:pPr>
            <a:endParaRPr lang="en-US" altLang="en-US" sz="1800"/>
          </a:p>
          <a:p>
            <a:pPr algn="l" eaLnBrk="1" hangingPunct="1">
              <a:lnSpc>
                <a:spcPct val="100000"/>
              </a:lnSpc>
              <a:spcBef>
                <a:spcPct val="0"/>
              </a:spcBef>
            </a:pPr>
            <a:r>
              <a:rPr lang="en-US" altLang="en-US" sz="1800"/>
              <a:t>Intermediate</a:t>
            </a:r>
            <a:endParaRPr lang="en-US" altLang="en-US" sz="1800">
              <a:cs typeface="Calibri"/>
            </a:endParaRPr>
          </a:p>
          <a:p>
            <a:pPr algn="l" eaLnBrk="1" hangingPunct="1">
              <a:lnSpc>
                <a:spcPct val="100000"/>
              </a:lnSpc>
              <a:spcBef>
                <a:spcPct val="0"/>
              </a:spcBef>
            </a:pPr>
            <a:r>
              <a:rPr lang="en-US" altLang="en-US" sz="1800"/>
              <a:t>Support from credit faculty for expanded CAEP noncredit curriculum and program development to facilitate transition to credit programs</a:t>
            </a:r>
            <a:endParaRPr lang="en-US" altLang="en-US" sz="1800">
              <a:cs typeface="Calibri"/>
            </a:endParaRPr>
          </a:p>
          <a:p>
            <a:pPr algn="l" eaLnBrk="1" hangingPunct="1">
              <a:lnSpc>
                <a:spcPct val="100000"/>
              </a:lnSpc>
              <a:spcBef>
                <a:spcPct val="0"/>
              </a:spcBef>
            </a:pPr>
            <a:endParaRPr lang="en-US" altLang="en-US" sz="1800"/>
          </a:p>
          <a:p>
            <a:pPr algn="l" eaLnBrk="1" hangingPunct="1">
              <a:lnSpc>
                <a:spcPct val="100000"/>
              </a:lnSpc>
              <a:spcBef>
                <a:spcPct val="0"/>
              </a:spcBef>
            </a:pPr>
            <a:r>
              <a:rPr lang="en-US" altLang="en-US" sz="1800"/>
              <a:t>Long Term</a:t>
            </a:r>
            <a:endParaRPr lang="en-US" altLang="en-US" sz="1800">
              <a:cs typeface="Calibri"/>
            </a:endParaRPr>
          </a:p>
          <a:p>
            <a:pPr algn="l" eaLnBrk="1" hangingPunct="1">
              <a:lnSpc>
                <a:spcPct val="100000"/>
              </a:lnSpc>
              <a:spcBef>
                <a:spcPct val="0"/>
              </a:spcBef>
            </a:pPr>
            <a:r>
              <a:rPr lang="en-US" altLang="en-US" sz="1800"/>
              <a:t>Creation of an affinity center for adult education</a:t>
            </a:r>
            <a:endParaRPr lang="en-US" altLang="en-US" sz="1800">
              <a:cs typeface="Calibri"/>
            </a:endParaRPr>
          </a:p>
          <a:p>
            <a:pPr algn="l" eaLnBrk="1" hangingPunct="1">
              <a:lnSpc>
                <a:spcPct val="100000"/>
              </a:lnSpc>
              <a:spcBef>
                <a:spcPct val="0"/>
              </a:spcBef>
            </a:pPr>
            <a:endParaRPr lang="en-US" altLang="en-US" sz="2000"/>
          </a:p>
          <a:p>
            <a:pPr algn="l" eaLnBrk="1" hangingPunct="1">
              <a:lnSpc>
                <a:spcPct val="100000"/>
              </a:lnSpc>
              <a:spcBef>
                <a:spcPct val="0"/>
              </a:spcBef>
            </a:pPr>
            <a:endParaRPr lang="en-US" altLang="en-US" sz="2000"/>
          </a:p>
        </p:txBody>
      </p:sp>
      <p:sp>
        <p:nvSpPr>
          <p:cNvPr id="31749"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B4B4BDE3-A828-9E9E-355E-11922DBDD7B3}"/>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31750" name="Picture 5" descr="C:\Users\gt96727\AppData\Local\Microsoft\Windows\INetCache\Content.MSO\D9D6789A.tmp">
            <a:extLst>
              <a:ext uri="{FF2B5EF4-FFF2-40B4-BE49-F238E27FC236}">
                <a16:creationId xmlns:a16="http://schemas.microsoft.com/office/drawing/2014/main" id="{D8AB6733-579B-D75C-410F-F3220228DC0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1607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1"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1A6A3106-4984-95F7-9272-73303DD750C1}"/>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31752" name="Picture 7" descr="C:\Users\gt96727\AppData\Local\Microsoft\Windows\INetCache\Content.MSO\EBC5F859.tmp">
            <a:extLst>
              <a:ext uri="{FF2B5EF4-FFF2-40B4-BE49-F238E27FC236}">
                <a16:creationId xmlns:a16="http://schemas.microsoft.com/office/drawing/2014/main" id="{CD906141-A0C6-C1EA-45D0-08734C5EB62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382CCA3E-44C0-7B5C-FEF9-D75759465FA0}"/>
              </a:ext>
            </a:extLst>
          </p:cNvPr>
          <p:cNvSpPr>
            <a:spLocks noGrp="1"/>
          </p:cNvSpPr>
          <p:nvPr>
            <p:ph type="ctrTitle"/>
          </p:nvPr>
        </p:nvSpPr>
        <p:spPr>
          <a:xfrm>
            <a:off x="2193925" y="2287588"/>
            <a:ext cx="7026274" cy="4564811"/>
          </a:xfrm>
        </p:spPr>
        <p:txBody>
          <a:bodyPr anchor="t">
            <a:normAutofit fontScale="90000"/>
          </a:bodyPr>
          <a:lstStyle/>
          <a:p>
            <a:pPr algn="l">
              <a:lnSpc>
                <a:spcPct val="100000"/>
              </a:lnSpc>
            </a:pPr>
            <a:r>
              <a:rPr lang="en-US" altLang="en-US" sz="2400">
                <a:solidFill>
                  <a:schemeClr val="tx1"/>
                </a:solidFill>
              </a:rPr>
              <a:t>* To create an inclusive climate and culture to engage all constituent groups to develop and implement the Guided Pathways Work Plan</a:t>
            </a:r>
            <a:br>
              <a:rPr lang="en-US" altLang="en-US" sz="2400">
                <a:solidFill>
                  <a:schemeClr val="tx1"/>
                </a:solidFill>
              </a:rPr>
            </a:br>
            <a:br>
              <a:rPr lang="en-US" altLang="en-US" sz="2400"/>
            </a:br>
            <a:r>
              <a:rPr lang="en-US" altLang="en-US" sz="2400">
                <a:solidFill>
                  <a:schemeClr val="tx1"/>
                </a:solidFill>
              </a:rPr>
              <a:t>* Identify and eliminate student friction points</a:t>
            </a:r>
            <a:br>
              <a:rPr lang="en-US" altLang="en-US" sz="2400">
                <a:solidFill>
                  <a:schemeClr val="tx1"/>
                </a:solidFill>
              </a:rPr>
            </a:br>
            <a:br>
              <a:rPr lang="en-US" altLang="en-US" sz="2400">
                <a:solidFill>
                  <a:schemeClr val="tx1"/>
                </a:solidFill>
              </a:rPr>
            </a:br>
            <a:r>
              <a:rPr lang="en-US" altLang="en-US" sz="2400">
                <a:solidFill>
                  <a:schemeClr val="tx1"/>
                </a:solidFill>
              </a:rPr>
              <a:t>* Assume everything can and should change</a:t>
            </a:r>
            <a:br>
              <a:rPr lang="en-US" altLang="en-US" sz="2400">
                <a:solidFill>
                  <a:schemeClr val="tx1"/>
                </a:solidFill>
              </a:rPr>
            </a:br>
            <a:br>
              <a:rPr lang="en-US" altLang="en-US" sz="2400">
                <a:solidFill>
                  <a:schemeClr val="tx1"/>
                </a:solidFill>
              </a:rPr>
            </a:br>
            <a:r>
              <a:rPr lang="en-US" altLang="en-US" sz="2400">
                <a:solidFill>
                  <a:schemeClr val="tx1"/>
                </a:solidFill>
              </a:rPr>
              <a:t>* Work together to improve student outcomes and close achievement gaps</a:t>
            </a:r>
            <a:br>
              <a:rPr lang="en-US" altLang="en-US" sz="2400">
                <a:solidFill>
                  <a:schemeClr val="tx1"/>
                </a:solidFill>
              </a:rPr>
            </a:br>
            <a:br>
              <a:rPr lang="en-US" altLang="en-US" sz="2400">
                <a:solidFill>
                  <a:schemeClr val="tx1"/>
                </a:solidFill>
              </a:rPr>
            </a:br>
            <a:br>
              <a:rPr lang="en-US" altLang="en-US" sz="2400"/>
            </a:br>
            <a:endParaRPr lang="en-US" altLang="en-US" sz="2400">
              <a:solidFill>
                <a:schemeClr val="tx1"/>
              </a:solidFill>
            </a:endParaRPr>
          </a:p>
        </p:txBody>
      </p:sp>
      <p:sp>
        <p:nvSpPr>
          <p:cNvPr id="11267" name="Subtitle 2">
            <a:extLst>
              <a:ext uri="{FF2B5EF4-FFF2-40B4-BE49-F238E27FC236}">
                <a16:creationId xmlns:a16="http://schemas.microsoft.com/office/drawing/2014/main" id="{11BD4D9C-9EE4-B34D-6F78-40314C5EA587}"/>
              </a:ext>
            </a:extLst>
          </p:cNvPr>
          <p:cNvSpPr>
            <a:spLocks noGrp="1"/>
          </p:cNvSpPr>
          <p:nvPr>
            <p:ph type="subTitle" idx="1"/>
          </p:nvPr>
        </p:nvSpPr>
        <p:spPr>
          <a:xfrm>
            <a:off x="2193925" y="1682750"/>
            <a:ext cx="6584567" cy="604838"/>
          </a:xfrm>
        </p:spPr>
        <p:txBody>
          <a:bodyPr/>
          <a:lstStyle/>
          <a:p>
            <a:pPr eaLnBrk="1" hangingPunct="1"/>
            <a:r>
              <a:rPr lang="en-US" altLang="en-US" sz="2800">
                <a:solidFill>
                  <a:schemeClr val="tx1"/>
                </a:solidFill>
              </a:rPr>
              <a:t>Purpose – Guided Pathways Work Plan </a:t>
            </a:r>
            <a:r>
              <a:rPr lang="en-US" altLang="en-US" sz="1400">
                <a:solidFill>
                  <a:schemeClr val="tx1"/>
                </a:solidFill>
              </a:rPr>
              <a:t>(p.3)</a:t>
            </a:r>
          </a:p>
        </p:txBody>
      </p:sp>
      <p:sp>
        <p:nvSpPr>
          <p:cNvPr id="11268" name="AutoShape 5" descr="data:image/jpg;base64,%20/9j/4AAQSkZJRgABAQEAYABgAAD/2wBDAAUDBAQEAwUEBAQFBQUGBwwIBwcHBw8LCwkMEQ8SEhEPERETFhwXExQaFRERGCEYGh0dHx8fExciJCIeJBweHx7/2wBDAQUFBQcGBw4ICA4eFBEUHh4eHh4eHh4eHh4eHh4eHh4eHh4eHh4eHh4eHh4eHh4eHh4eHh4eHh4eHh4eHh4eHh7/wAARCAEsAN4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KKKALi/dH0paRfuj6Utfms/iZ2oKKKKkAooooAKKKKACiiigAooooAKKKKAKVFFFfphxBRRXX/CfwNdeP/Ez6Pb3sdkkUBnmmdC2FBAwB3OWHcVE5qEXKWwN2OQor6L/AOGZR/0OB/8AAH/7Oj/hmUf9Dgf/AAB/+zrl/tDD/wA34Mj2kT50or6L/wCGZR/0OB/8Af8A7Oj/AIZlH/Q4H/wB/wDs6P7Qw/8AN+DD2kT50or6L/4ZlH/Q4H/wB/8As6P+GZR/0OB/8Af/ALOj+0MP/N+DD2kT50or3nxP+zndaX4fvtSs/E8dzLawPN5UlqUDhVJIBDHB444rwYdK3pV6dZXg7lKSewUUUVsMuL90fSlpF+6PpS1+az+JnagoooqQCiiigAooooAKKK6vwF8PvE3jZZpNCt7d4YJFjmlmnVAhPPT73T0FUk27ITaSuzlKK2PGfh2+8KeJLrQdSkgkurbZvaFiUO5QwwSAehHashQWOFBJ9AM0mmnYE7q4lFFFIZSooor9MOIK9s/Y+/5KDqf/AGDG/wDRiV4nXtn7H3/JQdT/AOwY3/oxK5cb/AkTP4WH7QHjrxjovxW1XTdJ8SahZWcSQFIYpMKuYUJwPckmuD/4Wf8AEP8A6HDVv+/3/wBat39pLy/+F36r527ysWu/b12+SmcfhXrdppv7OclpC6yeHQGQEebeMr9P4gWyD65rnUqdKlBuF7roibpJaHg//Cz/AIh/9Dhq3/f7/wCtR/ws/wCIf/Q4at/3+/8ArV77/Zf7On/PXwx/4HH/AOKqay0H9n2+vIbOzXw5cXE7iOKKO8ZmdicAABuTUfWqX/Pp/cg5l2PGfBHiH4weMtXGmaD4k1eeQcyyNNtihX+87Y4H6nsK9/8ADfgHxDZ2izeJ/iX4hu5sDctvOsESn0yQSfrx9BVjxXqXhP4OeCJ7rS9JgthNLi3tITg3ExHcnJwAOT2ArxzRvDviz43+FdS1668SyJf2180MNhIStmU2IwUKPunJ+8c54z61hKftlzJKEO9tSb38kfRUNtpt1oVxocOrPdJNFJC0jXQmlw4IPJJORmvmb4l/AbXfDVpLqeg3Da3p8SlpECbbiJR32jhx/u8+1ea+INB8QeENYFrq1jdaXeoSY25XcPVHHBHuDXtHwH+NGpDVrXwz4vvDd29wwitb+U/vI3PCq5/iUnjJ5BPJx01jQq4Ze0pS5l1HyuOqPn+ivbP2o/h/beH9Wg8UaPbrDYajIUuYkGFinxnI9AwBOPUH1rxOvSo1Y1YKcTRO6uXF+6PpS0i/dH0pa/Op/EzuQUUUVIBRRRQAVY06zutRv7ewsoXnubiRYoo16uxOAKr12Pwf8V6d4N8aQazqWm/bYghi3hsNbhuDIo7nHb0JqopNq4pNpaGPrnhbxFouqnS9S0W9huw21UERYP8A7hXIYe4zX0z+zT4O1Twr4UvLnWYXtrrUplkFu/3o0VcLu9Cck47cV6lbTRXNvFcW8iyQyoHjdTwykZBH4VHqV9Z6bYy32oXUNrawrukmlcKqj1JNehToRg+a5wVK7muWxwfxW+E+jePJ49Qa6l03VI0EYuI0Dq6g8B1OM4ycEEGqnwu+DWi+C9S/ta4vpNW1EKyRSPEI44gwwSEyeSOMknqa1LX4v/Dm5vRax+J7dXY7Q0kUiIT/ALzKAPqTXdRukkayRsrowBVlOQQe4NWoU5S5luQ51Ix5XsfIv7SNp4Z0/wCIT2Xh+wW0mSIPfiIgRGVvmG1R904Iz9Rx3PmVfQP7Q/wt1zUPEknirw5ZPqCXSqLu2i5lR1G0OB/ECAOnIx0rxPX/AA7r3h/yP7c0m7043AYwi4j2lwuM4HtkfnXBWjJTeh3UpJxWpztFFfVXwg8A+Af+FSabr+vaLY3DyWz3V3dXS7toyc/RQBX32IxEaEVJq5yylY+Va6LwH4y1vwTqk2paFJbpcTQmFzNFvG3IPTPqBX0tp1r8BdSm8nTrHQLyXGdlvbtI35KDUM//AAz3bzNDPF4ahlXhkkjKsPqCK5ZY1SXK6b+4nn8j5k8YeItS8V+ILjXdXaJr24CCQxJsX5VCjA+gFZFfV/nfs7f9St/3zR537O3/AFK3/fNNY3lVlTf3Bz+R8oV6X+zNp6X/AMYNMaRUZLSKa5Ib1CEKR7hmB/CvZPO/Z2/6lb/vmtfwdffBW38R2v8Awi82gRatKxit/swIkYsMFR9RUVsa5U5RUGtOwOemx5R+2FqM83jnS9LLn7PbaeJVXn77uwJ/JFrt/wBjn/kQ9Y/7Cp/9FR1z/wC2F4buTd6V4shjd7cRfYrgjkRkMWQn0B3MM+oFb/7HX/Ih6x/2FD/6KjrGo08Crf1qS/gPXvEeg6P4i019O1vTre+tW/glXO0+qnqp9xg183/Ff4C3GhWtxrnhW/WawhBkktrqVUkhA7q5wGA98H616j8TPjX4Y8JGWxsWGs6soI8m3ceVE3+2/QfQZP0r5w8TeLvGnxO8QWunXd08z3Myx2tjB8kKMTgfL3x/eOTjNTgaWIj717R8wgpHv/xFuB4m/Zg/ta+DNM2m213knnzAU5/Hn86+S6+s/j1Na+D/AIDxeG4njLzRwafCMY3BcF2Azxwp9eSK+TK7Mt/hya2u7F09i4v3R9KWkX7o+lLXws/iZ6CLek6bqGrXqWOl2Nxe3L/digjLsfwHb3rd8X+AfFHhPS7PUdf08WkV3IY418wOysBnDbcgcZ79jXtH7H80z6Nr0DWsYhiuI2ScIAzMynchbqQMKfbdXs/iPQ9K8RaRNpOs2cd3ZzY3Rv2I6EEcgj1HNdNPDqUOa+pyzxDjO1tD4Mt4ZLi4it4VLyyuqIo6licAfnXWeLPhn428MQNc6nokrWqjLXFsRMij1bbyv4gV9NeD/hF4J8L6wNWsbKee7Rt0L3U3mCE+qjgZ9zk+9d8RkEEZHpVRwmnvMmWK191H57itjwx4Y13xLqMNho+m3FzJM2N4jPloM4LM3QAd6j8WzTXHirVpriFIZWvZt8aIECHeeABwMV7v8C/ij4U8PfDi10nxBqgtbm2uZUjjWB3JRm3hjtB7sefauenCMpWk7HRUlKMbpHt/h3TxpHh/TtJWQyCytYrcOf4tiBc/pXzx+1xrt9J4i03w4srpYRWounjHAkkZmAJ9cBePqa+iND1bTdc02PUtJvYb20lzslibIOOo9j7V5n+0H8M7vxpb2usaH5Z1ayjMZidtoniySFB6BgScZ45Nd9aLlTtE4aMkql5HyhX0/wDsm6/eaj4T1DRbuR5U0yZfs7N/DG4J2Z9ip+ma8Ns/hp49utR+wR+FdSSYEBjLHsjXPcuflx+NfUfwX8Df8IJ4S+w3EqTahcyefdyJnbuxgKvsAMZ781zYaElO504iceSx2d3cQWlrLdXUyQwQoZJJHOFRQMkk+mK+Wv2i/iB4a8bQafaaCt1JNYXEmbmSIIjowAO3ndjIHUDpXtf7QtrqN38JdZj03czKqSTKoyWiVwXA/AZ+gNfG1XiqjXukYamn7xSr6+8HIZf2YIogcF9DmUH0yHFfINfXnhIlf2W0ZSVYaDOQR1B2vX1uY/DD1MqnQ0dUv/DHwQ+Hlkq6fNNEZUtz9nRfMuJipJd2OB/CevsBWB8dtL0Hxr8HB43t7byrqG1jvLWZowspjYjMb+2G/Ajiqfgf40+CvEXhaDSvHohgvI41Wf7VbmWC4K9HHBwT1we/SqPxT8cXPxC8PXXhD4ZaPe6paoF+33UUOyNY1ORGgbGckD04HAPbhp0qkaqck009X0sQk0z5rop0iPHI0ciMjoxVlYYKkdQR2NbvgTwnrHjPxBFo2jQ7pG+aWVv9XAnd3Pp+pPAr3ZSUVd7G9yv4V8Na74p1I6f4f02a/uVQuyoQAi+rMxAH4muj+Fum3+j/ABs0DTdTtZbS8t9SRJYpBhlOD/nPevpCI+Cvgb4Gijmdi8zgOyqDcXsvdsegH4KPc82tb8I6J4x1/wAL/EDQ7i3NxazxzG4Q/LdW/PynH8Qzxnkcg+3lTx/Ne6913SfmZOf3HT+JZPD19t8L669u41aJ1jtpjjzwuNwX/aGQeOe46V4t4p+EPjvQ9GvtF+H+vB9CvJ2uJbN5PJuCSoGwyfxLhQOq571D+2WzIfC7ozK6tcMrKcEEbMEGvP8Awp8cPH2gwx2738OrW8YwqX8e9sem8EMfxJrLDYer7JTpvfoxRi7XQulfAn4j3lyIZtIt7BMjMtxdR7QPohY/pXt3w7+HXhb4S6XP4k8QanBNfqmJL6YbY4Af4Yl65PTPU9OOlbvgTxlqfiT4QSeLriG1t777PdSBIVPlhoy4XhiT/CM818heLPFviPxZdLdeINWuL5l+4jELHH/uoMKPyrWPt8W5Qk7Jb2H70tDoPjV4/n8feKjdRiSLS7QGOxhbg7e7sP7zYH0AArhKKK9SnCNOKjHZGqVjQtYZbmaG3gQvNKyxxqP4mJwB+Zr6jtv2ffB8mk6fHezajFfRQKt1LazgLNJ1LYZTjnIGMcYr5s8Jaw/h/wARadrcdrFdSWUyzJFISFZh0yRz15/Cvsv4X+NrDx34aGrWcL28sbmK5t2OTFIADgHuCCCDXwVGMJSkpbl4iU4pOJp+EvDmj+FdFj0jRLUW1qhLEZyzserMTyT715v8Q/jvoPh+9m0zRLRtavIiVkkWTZAjDtu5LH6DHvWj+0n4nuvDnw9aGwkeG61OYWqyqcFEIJcg9jgY/GvkUVdes4e7EijRU/eke92H7SV+Llft/ha2aD+LyLoh/wAMrivavAPjTQfG2lG/0W5LGMhZ4JBtlhY9mH8iMg+tfDVdT8KvFFx4R8c6dqkUjLbtKsN2gPDwsQGyO+Oo9xWVPEyT97Y0qYeLXu7n0743+D3g7xZq7ateRXdleSczPZyhPOPqwKkZ9xgnvXi/7RHw307wadM1PQIJItNnX7PMrOXKzAZDEn+8M/ivvX1VXzT+0Z8TrXWWvPBOm2MU1tbXC+feucnzUPIjA9OVJPXn61vXjBRb6mNCU3JLoWf2PrjUv7U161UudMEMcjAn5Vm3EDHuV3Z/3RX0bXyF8GfirceAvN066sEvdJuJfMkEYCzRtjBZT/FwBwfTgiszx58TvFXibXJrxNWvbCyEh+y2tvMY1jQH5c7cZb1J/lWdOvGFNLqXUoSnNvofaFYHjfxfoPg3S11DXrzyEdtsUaqWklb0VR1/kK8v/Zw+JGoa5b3+jeJtRSaSzRZYLueRVZ0JwVYn7xBxz155rz79qLV7PVvHlm+n6ra39rDYiMC3mEgik3tuBx0J+X8q1nXXs+aJlGi+flkex6F8b/AOrRXInurjT2iiaQx3kWPMUDkKQSCf9nqa+WPFmpW+seJdQ1Sz0+HT7a4nZ4raFQqxr2GBxnufcmsuiuKpWlUSTOynSjBtopV9eeE/+TWl/wCwBcf+gvXyHX2l8IdOg1f4D6NpV0XEF3prQy7DhtrFgcHscGvtcydoRfmcdTofM/wj+Gms+P8AUR5Ia00mFwLq9ZeB6qg/ifH4DvX0nq/inwB8H9L03w8q+SHZR5EC75Qp+9NL3P1PJ7DjjF+KHxI8P/C/QU8J+FLa3bVIYhHDboMx2gI+/J6t3x1JOT7/ACrql/e6pqE+oajdS3V3O5eWaRss5NQqc8Y+aekOi7hZz32PqP4tfCTTPiCtt4p8I3lnBe3W1pZAf3F1Gf8Alpx/GB379DzzW0x8H/Ar4f4/111L0HAnv58foo/JR6k8/Pfwp+LGveAY5rOCJNR02XLC0nkKiJ/7yEZxnuOhrmvHPivWPGXiCbWdZn3yv8sUS/6uBOyIOw/Unk0LB1pNU5y9xfiLkez2Dxz4r1jxl4gm1rWp98r/ACxxL/q4E7Ig7D9SeTXpn7MXxBvdG8SW/g+8aSfTNSlK26jk28x5yP8AZbHI9efWvFq7D4K/8lZ8Mf8AYQT+tdlelB0XG2iRckrHrf7Z33fDP1uP/ZK+dK+i/wBs77vhn63H/slfOhIHcVnl/wDu8f66ip/CfWnwW/5Npf8A69NQ/wDQ5a+S1+6PpX1p8Ff+TaX/AOvTUP8A0OWvktfuj6VGC/iVfUIbsKKKK9As09Os7u/uorOxtprq5lO2OKJCzufQAcmvrP8AZ08E6l4P8J3Umsx+Rf6jMJXgzkxIowoOON3JJ+oHavlXw3qk+h67p+sW3M1lcJOo9dpzj8RxX3FZ+JNDudIsdU/tS0htr6JZYGmmVN4Izxk9RnmvgKEY87b3KxLlZLoeXftbaZPdeB9O1KKNmSxvf3pGflV1K5P/AALaM+9fL9ffuq2FlrGlXGnX8KXNndRGOVG5DKR/nmvlv4hfA3xPod5JN4egk1vTSSU8vHnxj0Zf4vqufoKMTSbfMgw9VJcrPJq0fDOm3GseI9O0u0UtPdXMcacZxlhk/QDJ/Ct2y+Gfj+7uUt4/CeqIzHG6aLy0H1ZsAV9BfBD4SR+DH/tvWpIrrW3QrGI+Y7ZSOQpPVj0J9OB3Jwp0ZSextUrRitz1ivjz42eANc8M+KNS1R7WWfR7u6eeK8QZVfMYnY+PukE4568Yr651DUtO0/Z/aF/a2m/Ozz5lTd9MnmvEf2svFUKaHp/hW0mV5Lxxd3Gw5xEv3B/wJuf+A12YiMXC76HHh3JTsup4A+hawmgR682m3I0uWUxJdbDsLDrz6e/Tg+leqfsy+CYdd1m+1XXdFju9Jit/LhNzHlGmLKQVzwcKGz9RXsPwD8QHxV8M7Z7uxtoTaO1i8caARuEC4IXoMhhx65rr9c1rRPDenLc6tf2mm2g+RDKwQZ9FHf6Cs6dCKtO+hpUry1jbU+avj58M9WsfGMupeH9Akn0i8VDHHYWxYQOFCspRRkZxuzjHJrmJfhR41h8GP4nl0p44IyWe1YEXCxAcybPT264GcYr618MeLPDfiZJG0HWLS/MYBkWJ/mQHoSp5H5Vyn7Rlxq1v8KdSk0lpEJeNblozhlgLYf39AfYmnOhCzmEK87qJ8eUUUVwHaUq+3fgZGW+DnhyPcy7rH7ynBGSeR718RV9j+BWmT9mq3e3aRZl8PzGMxkhg3lvgjHOc19zmavCK8zzqmyJLj4HfDy5uJLi4068mmlYvJI97IzOxOSSSeTUf/CiPht/0Cbn/AMDJP8a8S+Amo+K5/izoMWo32uS2rPL5i3EspjP7l8ZDHHXFem/taXWs2uiaC2j3GoQO11KJDaO6kjYMZ29vrXJOFeNaNL2j1IaadrnQf8KI+G3/AECbn/wMk/xo/wCFEfDb/oE3P/gZJ/jWJ+yddaxdeGdabWLjUJ5FvlCG7d2YDyx03dq8U+JWqeMI/iF4jjtdQ8QJAup3AjWKaYIF8w4C4OMfSnCnXnVlT9o9BpO9rn0N/wAKI+G3/QJuf/AyT/Grug/BzwHoms2mr6dps8d3aSCWFjdOwDD2J5qh4wuNST9m57iCa8XUP7Ht28xGYTb/AJMnI+bPWvCfg5qXi6b4o+Ho76/16S2a7AkWaaYoRtPUE4x9amnCtVhKXtNriSbT1O4/bNmTz/DUHO8LcP04x8grP+B/jz4b+HfAy6d4phifURdSuS2nGY7Djb820/lVj9sz/kM+G/8Ar3n/APQkrwCu3DUY1cLGL/rUuKvE+qPE3xs+HKeDdS03Q2naWW1ligt4rFok3OpGeQABk5NfK46CiiuqhhoUE+XqVGKiFFFFdBRcX7o+lOdmkCrIzOEG1QxztGc4Hp1NNX7o+lLX5rP4mdqPpj9kjWtUvvD+r6VdySzWdhLGbV3JOzeG3ID6DaDjtur3Cvi74Z/E3xD4EL2+ni3utPlk8yW0mXgtjG4MOQcAeo9q674pfG2bxX4Th0nR7W80iWaT/Tv3oO5AOEVxg4J68Dp7muynXjGFnujiqUJSndbH09b3VtcFxb3EMxQ4fy3DbT746VLXwb4S8Qan4Y1221fSrmSGaKQMwViFlXPKsO4PvXsvi39ou6mgaDwvogtXI/4+b1g5X6IvH4k/hVxxUWve0JlhpJ6HknxG1jUte8aape6tM8swupIlVukSKxCoo7AAVt/BzwXbfEDxJPpV/q09mLe1EyFFDsyhgCoz0A3f/WrjdUvrvVNRuNRv5jPdXMhkmkIALMep44o0+/vtOnM+n3tzZyldpkglaNivXGVIOOB+VcKkua71O1p8tkfc/g7w3pfhTQLfRNHiaO2hycscs7E5LMe5NfL37Teoajd/FO6tLzctvZQxpaITkbGUMWHuWJ/KvWf2XvFeteIvDmo2es3E94dPmRYbqU7mZWBOwt1JGOp5wwrqfid8M9A8erDLftNaX0A2x3UGN23rtYHhhn8q7px9rSXKcMJeyqPmPlf4TX99p3xJ0CbT5XjlkvooHC/xxu4V1PqCCf519uyokkTRyorxsCrKwyCD1BFeb/Db4N+HPBuqDVvtFxqmoICIZbgALDnqVUd/c5610/xPtdTvfh7rtpo4kN9LZSLCIzhmOOQPcjI/GnRhKnF3CtONSSsfPX7RTfD4Lp9v4NXSFvIriX7aLCMDggYywGDznofWvH6c6NE7RyI0bqdrKwwVI7EdqbXBOXM72O6EeVWKVfQXww+PGheG/A2m6DqujalJcWMZhEltsZHUHg/MwIODyK+faK/Q61CFZcszjcU9z6n/AOGlPCH/AEA9d/74i/8AjlH/AA0p4Q/6Aeu/98Rf/HK+WKK5v7NodifZxPqf/hpTwh/0A9d/74i/+OUf8NKeEP8AoB67/wB8Rf8Axyvliij+zaHYPZxPqf8A4aU8If8AQD13/viL/wCOUf8ADSnhD/oB67/3xF/8cr5Yoo/s2h2D2cT0j48fESx+IWr6dPpthc2ltZQun+kFd7sxBPCkgAYHevN6KK66dONOKjHZFJWQUUUVoMKKKKALi/dH0paRfuj6Utfms/iZ2oKKKKkAooooAKKKKAPYPhT8YbXwZ4Iu9Fk0OOS8jJktJYhtWd2PPnHrkeo6gAcV0Hw6+PWtaj4ss9L8R2OnizvZlhWW3Vo2hZjgE5YgrnHv/Kvn+nRu8ciyRsyOpDKynBBHQg1tGvNW12MnRg76bn15+0D461LwT4ZtW0dIxfX8xijmkXcIlUZZsdCegGa8R0D45+OdOsb23vLqLU3njIt5p41DW7n+IbQAwx2PfHvnzvUdV1TUgo1HU728CncouLhpAD6jJ4qnTnXlKV07ChQjGNmrklxNNcXElxcSvLNK5eSRzlmYnJJPrmo6KKxNilRRRX6WcQUUUUAFFFFABRRRQAUUUUAFFFFABRRRQBcX7o+lLSL90fSlr81n8TO1BRRRUgFFFFABRRRQAUUUUAFFFFABRRRQBk/2hZ/8/C/kaP7Qs/8An4X8jXOUV+lXPmf7SqdkdH/aFn/z8L+Ro/tCz/5+F/I1zlFFw/tKp2R0f9oWf/Pwv5Gj+0LP/n4X8jXOUUXD+0qnZHR/2hZ/8/C/kaP7Qs/+fhfyNc5RRcP7SqdkdH/aFn/z8L+Ro/tCz/5+F/I1zlFFw/tKp2R0f9oWf/Pwv5Gj+0LP/n4X8jXOUUXD+0qnZHR/2hZ/8/C/kaP7Qs/+fhfyNc5SN90/Si4f2lU7I9Li0PVpIkkSxkKsoYHI5BH1p39gax/0D5PzX/Gu/wBM/wCQbaf9cE/9BFWK/Dqme11NrlW/n/mfrEOHMPKKfNL8P8jzj+wNY/6B8n5r/jR/YGsf9A+T81/xr0eio/t6v/Kvx/zK/wBWsN/NL8P8jzj+wNY/6B8n5r/jR/YGsf8AQPk/Nf8AGvR6KP7er/yr8f8AMP8AVrDfzS/D/I84/sDWP+gfJ+a/40f2BrH/AED5PzX/ABr0eij+3q/8q/H/ADD/AFaw380vw/yPOP7A1j/oHyfmv+NH9gax/wBA+T81/wAa9Hoo/t6v/Kvx/wAw/wBWsN/NL8P8jzj+wNY/6B8n5r/jR/YGsf8AQPk/Nf8AGvR6KP7er/yr8f8AMP8AVrDfzS/D/I84/sDWP+gfJ+a/40f2BrH/AED5PzX/ABr0eij+3q/8q/H/ADD/AFaw380vw/yPmyiiiv3I/FQooooAKKKKACiui8G+BvF3jEzf8I1oN3qKQYEsiAKiE9AWYgZ9s5ql4o8Oa74X1Q6Z4h0q50272hhHMuNy/wB5SOGHuCannjflvqPldr2MqiiiqEFFFFABSN90/SlpG+6fpTQmfRmmf8g20/64J/6CKsVX0z/kG2n/AFwT/wBBFWK/nSr/ABJep/RVL+HH0CiiisywoorS0rQda1UA6fpd3cqTjekZ2/8AfR4/WqhCU3yxV2TOpCmuabsvMzaK6yD4c+L5o9/9mLH7SToD/OqV74L8VWaF5tDuyo7xgSf+gk10ywGKirunK3ozljmOEk+WNWN/VGBRSurI5R1ZGHVWGCPwpK5DsCiiigAooooA+bKKKK/o4/nMKK9n+AXwWt/HekXXifxJqkul6BbyNGpiKq8xUZdt7AqqLnrg856Yrv5P2dvhx4itD/whPj2aS4UEnM8N2vpyqBSBn3rmnjKUJOLextHDzkro+Wa1vBugXninxVpvh3Tx/pN/cLCrYyEB5Zj7BQSfpX07ov7KegLoZTWvEmpSaqy8S2iokEZ/3WBLD8R+FU/2bfhde+EvjT4k/tbZP/YdskdrcKMLIZ+Q49DsUgjturOWOpuEnB6opYafMuZbml8aPH1v8FPDGj+AvAUNtFqHkiSSWRA/kx5xvYfxSOwJ56AHjpUiS2X7RHwOuZJrS3h8WaUWCbBjZOBkbc8hJFGMdj/ug183/GLxI/i34ma7rhl8yGW6aO2OcgQp8iY9sAH8a7z9jzxR/YXxSbS7i4EVlq9q8T72wgkjBdGOTjoHH/AqxlhuSiqi+Na3/M0Vbmqcr+F6Hi7q6OySKyOpKsrDBUjqD70ldl8bE0T/AIWvr7+G72C+06e7MsT2/Kbn5dV4wcOWAxx0wTXXfDf9nvxx4sjjvdQjTw9pz8iS8QmZx6rEOf8AvorXc60IwUpOxzKnJycY6nj9FfV8X7Pfwl0+SPTNZ8cXbamzbNn2+3hZmPQCMqSD+PNeJ/Hb4Y3Xwy8SQWf2w3+nXsZktLhk2twcMjDpuGRyOoI96ili6dSXLEqdCcFdnnlI33T9KWkb7p+ldKMWfRmmf8g20/64J/6CKsVX0z/kG2n/AFwT/wBBFWK/nSr/ABJep/RVL+HH0CtDw/o2oa7qKWGmwGWU8sTwqL6sewqDSrG61PUYNPs4/MnncIg/qfYda92todF+HPhJpX+d+PMYf6y5lxwB7enoK9HLMu+tN1Kj5acd3+h5WbZp9TUadJc1SWy/VlLw94D8OeGrP+0NZkhup4xuea4wIo/91Tx+Jyah1n4q6FYsYdMtZr8rwGX93H+BPP6V5b4s8Tap4kvTPfy4iU/urdD8kY+nc+5rFrtq54qC9ngYKMe9tX/Xnc4KPD7xD9rmE3OXa+i/ryse0+B/iHeeI/FCaY+m29vA8buGDlnGB+Vei14L8Fv+R9g/695f5V71X0mQ4qricM51Xd3f6Hy3EWEo4XFqnRjZWX6mT4g8N6Lr0Jj1KxjlbHyygbZF+jDmvI/FHwz1jT9QiXSQb+0nkCI3Roif7/t/tfyr3Kit8dlOGxms1Z91uc+X5zisC7Qd49nt/wAA5DSPAGjWvhR9Fu4lnkmw89wBhvM7FT2x2/8ArmvFvFmg3nhzWZNPuwSB80UuOJU7MP6jsa9W+I+va94b8S6ZqaHzNFwY5Il43MfvbvfGCv0PvWl4/wBFtfF3hBbqx2yzpH9os5F6sMZK/iP1xXj5hgaGKhKlQjyzpdO6/Xy8/U9zLcwxOEqQrYiXNTq9ez/Tz8vQ8Boo/Sivij7w+bKKKK/o4/nM+q/gbF/wln7KPiPwvp5J1CEXcPlhuWZh5qcDnBzt98Gvl/Q9Su9F1i01awkeG6tZllRlYqcqc4JHbsa9Z/ZL8cr4U+Io0m+m8vTNcC27lj8sc4P7pvbJJX/gQ9Kq/tR+AH8GfEKbULOAro+ss1zbMB8sch5kj/AncPZvauKn+7rypy2lqv1OmfvU4yXTQ+jdB/aF+Gd/oEeoX2tHTbry8zWU0LmRXA5C7QQ3PQg8+1VfFOgXvje3HxJ+EvjGW21G7tDbtE7n7LeRrkbGUj93IpJwccH0618RV9W6d8RbT4efsv6D/Ymr6NN4iCxbbVJ45HUvKZG3xg5+5kHoRnrmuathFRadLdu3kbU6/tE1PZHzBr2kapoOrT6VrVjcWN9AcSwzLhh6H3B6gjg1p+APBfiLxzri6T4dsWuJeDNKeIoFJxuduw/U9ga+n7O9+H/7R/hb7FeRrpHiy0h3AjBmhPdkP/LWLPUHpnscGuRvfiFr/wADvB0/gE+ELOz19GP2PVYVza3kRz/pBzy8g6bSeO+MYPQsVOS5FH3+36mPsYp8zfunW6V4P+Gv7P8AoFv4i8Uyf2tr8hIt5DFudpAMlYIzwoHHznnnqM4rxv4n/H3xr4wlltdOuX8P6SSQtvaSESuv+3KOT9FwPr1rv/2ovEmg+Lfg54U1K01bTbzVFnhlmijuI2niEkDbwyKcj5gueOCBXzLU4Wipr2lTWXmOvUcXyQ0R7J8C/gdqfxEsm8S32qf2XpizlYpPK82W4dT8xAJACg8Zz1z6V6L+3Zb376V4YuFtc6fDPOrzhvuyuq7VI9wrHPtXX/sh6nL/AMKRj/tC2+w2dhc3AjupXCpLHuLs/PQKWYEnj5frXCftc/FHw3rXhuDwd4d1C31SVrpZ7yeA74olTOFDDgsSR0zgD3rBVKk8WtNEzVxhGh6nzFSN90/SlpG+6fpXsI89n0Zpn/INtP8Argn/AKCKsVX0z/kG2n/XBP8A0EVYr+dKv8SXqf0VS+CPoesfAfRF2XWvzJls/Z7cnsOrn+Q/A1ynxT8QvrviaWOOQmys2MMA7Ej7zfif0Ar07RifD/wiS4jGJI9PacFf7zgsDz7sK8E+te/mcvquCo4WPVcz/r+tkfNZTH65j6+Mlryvlj/Xp+bCiiivnD6g7T4Lf8j7B/17y/yr3qvBfgt/yPsH/XvL/Kveq++4Z/3N/wCJ/kj844s/35f4V+bCiiivoj5gyvFmjxa74fu9NlAzKh8tj/C45U/nXGfA7VpZNPvNAuiRNYuWjU9QpJDD8G/nXpFeTaOraT8drq2TAjvN5IDcfOnmfnkfrXjY9exxdGuur5X6Pb7me7lr9vg6+Gl0XOvJrf70cj8UNJGkeM7yKNNsM5FxEMcYbqB/wLNcxXqf7QFqBc6TfALlkkhJ7nBBH8z+deWV8Tm1BUMZUgtr3+/U++ybEPEYGnN72t92n6HzZWh4f0PWPEGoLp+h6Xd6jdH/AJZW8Rcgepx0Hua2/hJ4Pfx38QNN8Mi4+zR3DM88o6rEg3Pt/wBrAwPc19G/ED4o+EfgpAfA/gLw/bT6nAim4ZjiKNiMgysPmkkI5IyMZ6jpX7rWruMlCCvI/C6dJNc0nZHnXhP9mPx7qSpPq95p2gr12u5mmX04T5euP4q9i8ILp/xW8F3vw6+I0Lr4k8PTpFfBJAsrbD8lxG2Dwy8E98n1FfM3i74wfEbxO7i/8T3lvA3/AC72TfZ4wPT5ME9O5NYfgPxfrHg3xdaeJtLmLXUD/vEkYlZ0P3kf1BH5HB7VhPD1qkbzautrdDWNWnB2itOp9K6t4W/Zl8FavPpeuvEb+IBZYLia5nZDgHkLkAkEfnVfT/FP7NtvMY9L8FNqB3EBo9EkuA303ZNdF4h8E+Cvj/pWheM9NvDZTo6x35jAMjRjl7d/R1J4b0OeQRR+1Dq918PvhDp+j+EFj0m3urhdPzAu1o4fLZiEPYnbgnrye5zXFGSk4wblzPfXY6GuVOVlb0MOz+MPwB0fUo7zTfB/2S9gY7JoNDjikjbocHgg100XjD4VfHiyuPB8puFuwhlthcwiKZW7vC2TkjuO47EZr4mqawu7rT76C+sbiW2ureQSQzRNteNh0IPY13SwEN4t37nMsVLZpWPpHT9D+HvgLU38J/GLwrpv7tS2l6/DayBL6LPSQR8iQcZ4/oTonwv+y3r7ObLXrXT3kO1QuoS25U/7Ky8foa9E8P6XbfGf4CaQ3i+ONru+ti/2mFAGhmVmQSoOx4yR0OSOleIy3mgfCPwdr/gfxb4H07UvEyzebp93PAJoL6N8hZssPlCY5QdTx1ya5ISc21d8y6J6epvJKKTsuXzPR5/gwup+FrjQvBnxc1c6HJGITZSzx3luFzkr8hXaD6DHvmvGvGH7OfxG0GN5rK1tddt05zYSfvMf9c2wT9BmvJbO7urO4FxZXM1pMCSHgcxsCfQrjFeleDPjz8SfDUiK2tHWLVetvqK+bkegfhx+f4V1qjiKfwST9UYOpSn8SseaXtrdWV1JaXttNbXER2yRTIUdD6EHkVC33T9K+w9Kv/An7SPhi8srvTDpPiaxhDCXAaSDP3WRxjfHngqcfQcGvkfW9PuNJ1e+0q8Ci5sriS3lCnI3oxU4P1Fb0K/tG4yVmuhlVp8qundM+gdM/wCQbaf9cE/9BFTnpUGmf8g20/64J/6CKsV/PlX+JL1P6FpfBH0PeddG74NHaf8AmExH8kWvBq93+G0sWvfDRdPkIysUlnJ3x1wefYg14beW81ndzWlwpSWF2jdT2IODXvZ6vaQoVls4/wBfmfOcOv2c8Rh5bqV/6+4iooor50+mO0+C3/I+wf8AXvL/ACr3qvBfgt/yPsH/AF7y/wAq96r77hn/AHN/4n+SPzjiz/fl/hX5sKKKK+iPmAryHWld/j3bCMEkSQk49BFk/pXrxOBk8CvHvAjf278YL/V48mGEyyKQe3+rX8wc14uce/KhS6uafyW572R3hHEVnsoNfN7Gh+0F/wAeOj/9dpP/AEEV5FXpvx+vN+qaZYKx/dQvKw7ZY4H/AKCa8yr5HPpKWPqW8vyR9rw7Bxy6nfz/ADZ4l8LfF9x4E8dad4mt7cXP2VmWWEnHmRsNrqD2ODwfXFfS3i3wD8PfjzbN4s8Ia+ljrjRqLgEZJIGAs0WcqR03Drj+KvkOrOl6hf6VfR32mX1zY3UZyk1vKY3X6Ec1+3VqDnJTg7SPxOnV5VyyV0eieL/gT8S/DjOzaC2qWy5xPpzecCB32ffH5VxGm6JI/iK20nW5v7ASScRz3F/G0a24/iLAjOQO3rivTvB/7RnxK0lora6mtNfjLBQl3B+9bnoHTBJPTkGvZ/Enxk1Dw9Z2rfE74T3tjDMMRyxzwXMbORnaA2MHHYnPtWLrYiHuyin6P/M0VOlLVOx59eeM/Bfwf8Z6Pe/DbWhrOjX9qsetafHIZFbZgLOrnpKfmOPbsDx6L+0TpM3xW+Dmn614Hkj1SO2nF8saf6yWMIysqj++N33TzwR1wK5dvH/7NGuCNNQ8JwWTOcsTpHl7T7tF1/WsqH4jeCPhn4sXUfhzr6an4X1BwNR0Dy5le2bGPOgMigfVSefyxy8knJSjF8y79TbmSTTa5X26HzaQQSCCCDggjkVY0yxvNT1C30/T7eS5u7iQRwxIMl2PQV9tt8K/g/8AEs/8Jta2P2pdSHmPLaXUkSs/8W5FIAfP3uM561xF14O/ZgsbiSKfXIY5omKSJ/as25SOCpAOc9sV1LHxenK7+hi8LJdVY7XTPEemfBX4FaPa+I7y2utStLcxR2lrKGaeZmZ9in0G7lugxn0BwRJ4e/aR+Fci+Xb6d4r03OByfs8p6YPVonA/D6rWHbn9k6xiZVNpdsp6vHeSMfbOMVc0n40fArwaHm8KeGbmO42eWWs9NWOR0yDgu7AkcA4Jrh9m9ZQjLmve9rHTzLaTXL2PmT/hFvEjeILrw/FoeoT6paOY57WG3aR0IOCSFHT36civSfBn7OfxF1545NRtINAtCfmkvHBkx7Rrk/mRXtPxOnkgstN+Pfw48u5lS0C6nAR8t5aEY/eAc7o269wB/s14J4v+PXxL8Ro8La2ulW7dYtNj8nj/AH8l/wDx6u6NatWX7uy736M5pU6dN+9dnuCz/Dn9nLw3dw2l4dY8VXcQDIWBmlI+6GA4ijBOeeT7mvkjV7651TUrzUrx/MubuZ55mxjc7sWY/mTUMskksrSyu0kjnczsSWY+pJ60xvun6VvQoezbbd292ZVavOrJWSPozTP+Qbaf9cE/9BFWKr6Z/wAg20/64J/6CKsV/PlX+JL1P6Fpfw4+h3fwa8RLpOvtp11IFtb/AAoJPCyj7p/Hp+Va3xq8KvHcHxJYxkxPhbxQPut0D/Q8A/hXnOj6deatqUGn2MRkuJmwoHb1JPYDrX0nZQLZ6LbWOqXaXTeWsMkk2AJmIxjHfPp3r6fKKTx+Cnhqi92O0uz7f139D5LOqyy7HwxVJ+9LSUe67/11XqfMNFeoeOfhhPFJJfeG182I/M1oT8y/7hPUex5+teZ3VvPaztBdQyQSqcMkilWH4GvAxmBr4OfLVj8+jPo8FmGHxsOajK/l1XqjsPgt/wAj7B/17y/yr3qvBfgt/wAj7B/17y/yr3qvsuGf9zf+J/kj4Xiz/fl/hX5sKKKyfFPiDT/DumNe38nPSKJT88regH9e1e/UqRpxc5uyR85SpTqzUIK7ZjfFbxEuh+GpIYpMXt6DFCAeVB+834D9SKofBXQ20vw0+pXC7Jr8hxnjEQ+7+eSfxFch4d07UviN4sfV9VGzToWAcDhQo5ES/wBT9fUV2Hxd8SR6JoI0eyYJd3abAE48qLoT7Z6D8fSvnIYlVKksxqq0Iq0F38/nt/wx9RUwrpU4ZXRd6k2nN9vL5b/8OeVePNXGueK76/Rswl/Lh/3F4B/Hr+NYdFFfE1asqs5VJbt3PvqNKNGnGnHZK33HzZRRRX9FH87ntn7IXgePxN8QH16/h36foQWYBhlXuGz5Y/DBb6haw/2lvHr+OPiNcrbTbtI0pmtLIA/K+D88n/AmH5Ba9e+CLt4d/ZK8Q6/pisL+ZL6cuBkh1HlqRjnACg+3JryL4A/CG6+J11d3U2oNp+jWTCOa4RA8kkhGdiZ4zjBJOcZHBzXnxnH2s6s3pHRHU4vkjTj11PLq+utE8FD4mfstaBY2C6emsBIY1umjUFBFMUIZgM8IDx3x71DH+y14WsdWS/1DxVfPosEZkuIZVSNiRzzKMBUxnPGfes/4hfHTQfCmlJ4K+EGn27NF+5S7iizDExP/ACyXrK5P8R4z/eqK1b6w4qjunfyKp0/ZXdTZlXxAsP7N99pb+HvFJ1Z7xVGraFc8efjP+kJtz5R/hGeuP4ua6Dxp4F8D/Hnw4/i7wNewWPiFVHnhhtLvjiO4QdG9HGen8Q6fJup317qeoT6hqV1Nd3k7l5ppnLO7HqSTXR/CW/8AFll490uPwXfG11e7nWCIM+IpM/wyA8FevX8Oa1lhpJc6l7y6/wCZEayb5be72Pdv2qtK03wr8GPCfh+1tba0ujcRLII41DSCKBg5LAc/My8+9fL1fZ114k8J/EED4ffGDQV8PeJYv9UJn2xyMePNtp+nzY6E84x81eO/E/8AZz8XeG5Jb3w2G8RaWPmAiUC5jHoY/wCL6r+QqMJXjBezqaP8H8yq9NyfNHY3v2NvGyR6le/DrWGWWw1JHlskk5USY/eR4PZlyceqn1ryf40eDm8C/EbU9AVW+yK/nWTN/FA/K898cr9VrE8OXmpeG/GWl3scM1tqFlexSLHIjI+5XHykHnnkEe9fQn7dum26XXhbWFwLiVZ7V+Byq7WGT7Fj+ZrT+HiVbaX5on46Lv8AZPmSkb7p+lLSN90/Su5HKz6M0z/kG2n/AFwT/wBBFWKr6Z/yDbT/AK4J/wCgirFfzpV/iS9T+iqX8OPod/8ABrXtG0jU57fUokhnucLFeMeFH9w/3QT3/Ou9+J/hW88T2ED6felJbbLJAxxHKT3z2b0NeB12ngr4h6poCpZ3am/09eAjN88Y/wBlvT2P6V7uXZnR9g8Hil7j6r9T53M8pr/WFjsI/fXR9eml/wAvuNLRfHviPwvcDSvEdlNcpHwBN8syj2bow/zmuzi8X+BPEUKx38lqCf8AlnfQgEfieP1q5Za54P8AGNoLeR7W4Y/8u9yoWRT7A/zFZGqfCjw/csXs7i8sif4VcOo/Buf1r26dLG04f7PONWn2e/3/AOf3HgVauAqVP9ppyo1O8dvu/wAvvNjRdN8D2N8NU0k6bFNgqJIrnjB6jG7H6Vdv/F3hmyUtca3ZZBwVSUO2fouTXBN8HOeNfGPe0/8AsqtWPwfsEbN5rFxMM9IohHx+JNaU6uYwXLTw0Y/NW+5GVSjldSXPVxUpfJ3+9jfEnxatURodAs3nkPAnuBtUfRep/HFY+g+DfEXjHURq/iWeeC2bnMgxI6/3UX+Fff8AQ131j4d8H+E4RdvFawMg/wCPi6kDPn2LdD9K5nxb8VreJXtvDsRmk6fapVwi/wC6p5P44/GuXE00rVMyqp22gtv83/Wp2YSq3enlVFq+85b/AOS/rQ6XxJr2i+BdCjtraGMSBcW1oh5Y+p9B6k14PrGo3eralPqF9J5lxM25j2HoB6AVHf3l1f3cl3e3ElxPIcvI5yTUFfPZnmk8bJRS5YLZf1/SPpsqyiGAi5N805bv+v6YUUUV5R6582UUUV/Rx/OZ678CPjVdfDqxudD1HSzq2iXEhl8pZAskLEYbbngqQOVOOe/Jr2vwR+0d8O7vWf7LfS5/DdlIu5bqaNFjMnTDCPO3j+I8euK+N6K5auCpVG21qzeGInBJI+t/2lPjN4RuvAN94W8NanBrF9qiCGWS3+eKCLILEt0LEDAAzjOTjHPnH7GN3o8XxSnstSsrWW6ubNjYTSoGaKVDlghPQld3I5+X614fWl4W1q+8N+JNP17TX23dhcLPH6Eg8qfYjIPsaSwkYUXTj1B13KopyOg+NnhpvCXxS13R/L2QC5ae2wMAwyfOuOBwM449DXffsZeGm1b4oS65JGTbaNas4YjjzpAUQflvP4CvT/ij4J074+eENG8aeC76zh1WOPypFncgFerQyFQSroxOOOcnsQaZq7ab+zz8EJdJgvIbnxVq2/a6dXmYYMgB58uNcYz1OPWueWJ9pRVNfG9P8zZUeWpzv4dzwL9ofxEnij4v69fQuJLaCYWcBHQpENuR9WDH8av/AA4+OfjzwXHHZx3y6vpqAAWl/l9g9Ef7y/TJHtXmJJJJYliepJ5Joru9jBwUJK6Ry+0lzOSZ9VW37UHhG6QXWr+Bbv8AtCMDY0ZhlGR0w7YK8+xxXh/xp+JWpfEzxLHqV1bLZWdrGYrO0V93lqTklmwMseMnHYVwtFRSwtKnLmitSp15zVmwpG+6fpS0jfdP0rpRiz6M0z/kG2n/AFwT/wBBFWKr6Z/yDbT/AK4J/wCgirFfzpV/iS9T+iqX8OPoFFFFZlhWtYeKPEWnR7bPWb2NADhTIWUfg2RUvh7wpr2vRmXTbFnhBx5rsEQn0BPX8K12+GPi7af9Dtv/AAJWu6hhcZb2lGEvVXODEYzAp+zrzjp0bX6nqPjPWNQ0v4f/ANq2cwS7EcJ3sgblsZ4PHeo7zUr6b4UPqjXDrePp4lMqfKQxHUY6Vo674fOteEE0Oa4NsxjiVnVd2CuO2fao9S0KdPh/L4fs3E8y2fkRs2E3kDGT6V97Vp4hznLXl5LL/Fr07n5zSq4ZU4Rdub2l3p9nTr28j53ubi4upTNdTyzyHq8jlj+ZqOuy/wCFY+Lv+fO2/wDAha57XtD1XQrkW+qWb27NnYTyr/Qjg1+fVsHiaS56sGl3aZ+lUMdhaz5KVRN9k0Z1FFFcp1hRRRQB82UUUV/Rx/OYUUUUAFFFFAGz4X8VeJfC80s3h3XL7S3lGJPs8pUP9V6H64qprusarrupSalrWo3WoXkn3priQuxHpz0HsOKo0UuVXvbUd3awUUUUxBRRRQAUjfdP0paRvun6U0Jn0Zpn/INtP+uCf+girFV9M/5Btp/1wT/0EVYr+dKv8SXqf0VS/hx9AqfT4BdahbWzEgTTJGSOoBYD+tQU+GSSGZJomKyRsGVh2IOQaiLV1cqV7O259D+I7PxBa6Raad4PSytljXazzH7igcBRggk9yf61zP8AZvxZ/wCgxYfmv/xFef8A/CeeLv8AoOT/APfCf/E0f8J34u/6Dk//AHwn/wATX1VbOcJVlzXqLyTSX3XPj6GRY2jHltTl5tNv72j0D+zfiz/0GLD81/8AiKP7N+LP/QYsPzX/AOIrz/8A4Tvxd/0HJ/8AvhP/AImj/hO/F3/Qcn/74T/4msv7Uwf81X/wL/gm39kY3+Wj/wCA/wDAPQBp3xZBz/bGn/8Ajv8A8RW34k0y+1f4d3UHiCC1/tGGFpFaFsrvQEhhkcZxyPc15J/wnfi7/oOT/wDfCf8AxNMn8beKp4JIZtaneORSrqUTkEYI6Vcc4wkYyj78lJWtJpr8yJZJjZThL93Fxad4pp/kc8OlFFFfLH1wUUUUAfNlFFFf0cfzmFFFFABRRRQAUUUUAFFFFABRRRQAUjfdP0paRvun6U0Jn0Zpn/INtP8Argn/AKCKsVX0z/kG2n/XBP8A0EVYr+dKv8SXqf0VS/hx9AooorMsKKKKACiiigAooooAKKKKACiiigD/2Q==">
            <a:extLst>
              <a:ext uri="{FF2B5EF4-FFF2-40B4-BE49-F238E27FC236}">
                <a16:creationId xmlns:a16="http://schemas.microsoft.com/office/drawing/2014/main" id="{19DE0424-3BC8-2A4D-67F7-922B2E2A0BB7}"/>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11270" name="Rectangle 3">
            <a:extLst>
              <a:ext uri="{FF2B5EF4-FFF2-40B4-BE49-F238E27FC236}">
                <a16:creationId xmlns:a16="http://schemas.microsoft.com/office/drawing/2014/main" id="{1690646B-D4F9-3E11-D651-4D99BC1364BD}"/>
              </a:ext>
            </a:extLst>
          </p:cNvPr>
          <p:cNvSpPr>
            <a:spLocks noChangeArrowheads="1"/>
          </p:cNvSpPr>
          <p:nvPr/>
        </p:nvSpPr>
        <p:spPr bwMode="auto">
          <a:xfrm>
            <a:off x="4452938" y="3244850"/>
            <a:ext cx="2381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800"/>
              <a:t> </a:t>
            </a:r>
          </a:p>
        </p:txBody>
      </p:sp>
      <p:sp>
        <p:nvSpPr>
          <p:cNvPr id="11272" name="AutoShape 11"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0CD83714-2074-D856-78DD-CABAF288456F}"/>
              </a:ext>
            </a:extLst>
          </p:cNvPr>
          <p:cNvSpPr>
            <a:spLocks noChangeAspect="1" noChangeArrowheads="1"/>
          </p:cNvSpPr>
          <p:nvPr/>
        </p:nvSpPr>
        <p:spPr bwMode="auto">
          <a:xfrm>
            <a:off x="1204913" y="3581400"/>
            <a:ext cx="38862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1273" name="Picture 8" descr="C:\Users\gt96727\AppData\Local\Microsoft\Windows\INetCache\Content.MSO\EBC5F859.tmp">
            <a:extLst>
              <a:ext uri="{FF2B5EF4-FFF2-40B4-BE49-F238E27FC236}">
                <a16:creationId xmlns:a16="http://schemas.microsoft.com/office/drawing/2014/main" id="{0E71BA1C-3F4B-D898-64A8-635C85016E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13" y="4067175"/>
            <a:ext cx="2095500"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9" descr="C:\Users\gt96727\AppData\Local\Microsoft\Windows\INetCache\Content.MSO\1D8254CF.tmp">
            <a:extLst>
              <a:ext uri="{FF2B5EF4-FFF2-40B4-BE49-F238E27FC236}">
                <a16:creationId xmlns:a16="http://schemas.microsoft.com/office/drawing/2014/main" id="{15595A5F-D715-F052-0326-A7CC669C84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547813"/>
            <a:ext cx="2095500" cy="251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814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1">
            <a:extLst>
              <a:ext uri="{FF2B5EF4-FFF2-40B4-BE49-F238E27FC236}">
                <a16:creationId xmlns:a16="http://schemas.microsoft.com/office/drawing/2014/main" id="{A528C5BF-13AB-33C9-16DE-29444377648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5" name="Title 1">
            <a:extLst>
              <a:ext uri="{FF2B5EF4-FFF2-40B4-BE49-F238E27FC236}">
                <a16:creationId xmlns:a16="http://schemas.microsoft.com/office/drawing/2014/main" id="{2D5ED606-4217-5EA9-4642-52EA199FC88D}"/>
              </a:ext>
            </a:extLst>
          </p:cNvPr>
          <p:cNvSpPr>
            <a:spLocks noGrp="1"/>
          </p:cNvSpPr>
          <p:nvPr>
            <p:ph type="ctrTitle"/>
          </p:nvPr>
        </p:nvSpPr>
        <p:spPr>
          <a:xfrm>
            <a:off x="2479675" y="1751013"/>
            <a:ext cx="5978525" cy="527050"/>
          </a:xfrm>
        </p:spPr>
        <p:txBody>
          <a:bodyPr anchor="t"/>
          <a:lstStyle/>
          <a:p>
            <a:pPr algn="l" eaLnBrk="1" hangingPunct="1"/>
            <a:r>
              <a:rPr lang="en-US" altLang="en-US" sz="2400"/>
              <a:t>Guided Pathways 2022-2026 Work Plan Goals</a:t>
            </a:r>
          </a:p>
        </p:txBody>
      </p:sp>
      <p:sp>
        <p:nvSpPr>
          <p:cNvPr id="33796" name="Subtitle 2">
            <a:extLst>
              <a:ext uri="{FF2B5EF4-FFF2-40B4-BE49-F238E27FC236}">
                <a16:creationId xmlns:a16="http://schemas.microsoft.com/office/drawing/2014/main" id="{F6A77560-C3A2-CA3C-46ED-BDC3C92BBA15}"/>
              </a:ext>
            </a:extLst>
          </p:cNvPr>
          <p:cNvSpPr>
            <a:spLocks noGrp="1"/>
          </p:cNvSpPr>
          <p:nvPr>
            <p:ph type="subTitle" idx="1"/>
          </p:nvPr>
        </p:nvSpPr>
        <p:spPr>
          <a:xfrm>
            <a:off x="2293938" y="2159307"/>
            <a:ext cx="5978525" cy="3949394"/>
          </a:xfrm>
        </p:spPr>
        <p:txBody>
          <a:bodyPr/>
          <a:lstStyle/>
          <a:p>
            <a:pPr algn="l" eaLnBrk="1" hangingPunct="1">
              <a:lnSpc>
                <a:spcPct val="100000"/>
              </a:lnSpc>
              <a:spcBef>
                <a:spcPct val="0"/>
              </a:spcBef>
            </a:pPr>
            <a:r>
              <a:rPr lang="en-US" altLang="en-US" sz="2000" b="1"/>
              <a:t>Strong Workforce Program (SWP) Integration</a:t>
            </a:r>
          </a:p>
          <a:p>
            <a:pPr algn="l" eaLnBrk="1" hangingPunct="1">
              <a:lnSpc>
                <a:spcPct val="100000"/>
              </a:lnSpc>
              <a:spcBef>
                <a:spcPct val="0"/>
              </a:spcBef>
            </a:pPr>
            <a:r>
              <a:rPr lang="en-US" altLang="en-US" sz="2000"/>
              <a:t>Integration in Progress</a:t>
            </a:r>
            <a:endParaRPr lang="en-US" altLang="en-US" sz="2000">
              <a:cs typeface="Calibri"/>
            </a:endParaRPr>
          </a:p>
          <a:p>
            <a:pPr algn="l" eaLnBrk="1" hangingPunct="1">
              <a:lnSpc>
                <a:spcPct val="100000"/>
              </a:lnSpc>
              <a:spcBef>
                <a:spcPct val="0"/>
              </a:spcBef>
            </a:pPr>
            <a:r>
              <a:rPr lang="en-US" altLang="en-US" sz="2000"/>
              <a:t>Susan Cardenas</a:t>
            </a:r>
            <a:endParaRPr lang="en-US" altLang="en-US" sz="2000">
              <a:cs typeface="Calibri"/>
            </a:endParaRPr>
          </a:p>
          <a:p>
            <a:pPr algn="l" eaLnBrk="1" hangingPunct="1">
              <a:lnSpc>
                <a:spcPct val="100000"/>
              </a:lnSpc>
              <a:spcBef>
                <a:spcPct val="0"/>
              </a:spcBef>
            </a:pPr>
            <a:r>
              <a:rPr lang="en-US" altLang="en-US" sz="2000"/>
              <a:t>Associate Dean Matt Valerius</a:t>
            </a:r>
            <a:endParaRPr lang="en-US" altLang="en-US" sz="2000">
              <a:cs typeface="Calibri"/>
            </a:endParaRPr>
          </a:p>
          <a:p>
            <a:pPr algn="l" eaLnBrk="1" hangingPunct="1">
              <a:lnSpc>
                <a:spcPct val="100000"/>
              </a:lnSpc>
              <a:spcBef>
                <a:spcPct val="0"/>
              </a:spcBef>
            </a:pPr>
            <a:endParaRPr lang="en-US" altLang="en-US" sz="2000"/>
          </a:p>
          <a:p>
            <a:pPr algn="l" eaLnBrk="1" hangingPunct="1">
              <a:lnSpc>
                <a:spcPct val="100000"/>
              </a:lnSpc>
              <a:spcBef>
                <a:spcPct val="0"/>
              </a:spcBef>
            </a:pPr>
            <a:r>
              <a:rPr lang="en-US" altLang="en-US" sz="1800"/>
              <a:t>Immediate: Review highest priority Career Education (CE) programs to identify needed equipment and curriculum updates </a:t>
            </a:r>
            <a:endParaRPr lang="en-US" altLang="en-US" sz="1800">
              <a:cs typeface="Calibri"/>
            </a:endParaRPr>
          </a:p>
          <a:p>
            <a:pPr algn="l" eaLnBrk="1" hangingPunct="1">
              <a:lnSpc>
                <a:spcPct val="100000"/>
              </a:lnSpc>
              <a:spcBef>
                <a:spcPct val="0"/>
              </a:spcBef>
            </a:pPr>
            <a:endParaRPr lang="en-US" altLang="en-US" sz="1800"/>
          </a:p>
          <a:p>
            <a:pPr algn="l" eaLnBrk="1" hangingPunct="1">
              <a:lnSpc>
                <a:spcPct val="100000"/>
              </a:lnSpc>
              <a:spcBef>
                <a:spcPct val="0"/>
              </a:spcBef>
            </a:pPr>
            <a:r>
              <a:rPr lang="en-US" altLang="en-US" sz="1800"/>
              <a:t>Intermediate: High priority programs leverage SWP funding to work with regional employers to update curriculum and purchase needed equipment</a:t>
            </a:r>
            <a:endParaRPr lang="en-US" altLang="en-US" sz="1800">
              <a:cs typeface="Calibri"/>
            </a:endParaRPr>
          </a:p>
          <a:p>
            <a:pPr algn="l" eaLnBrk="1" hangingPunct="1">
              <a:lnSpc>
                <a:spcPct val="100000"/>
              </a:lnSpc>
              <a:spcBef>
                <a:spcPct val="0"/>
              </a:spcBef>
            </a:pPr>
            <a:endParaRPr lang="en-US" altLang="en-US" sz="1800"/>
          </a:p>
          <a:p>
            <a:pPr algn="l" eaLnBrk="1" hangingPunct="1">
              <a:lnSpc>
                <a:spcPct val="100000"/>
              </a:lnSpc>
              <a:spcBef>
                <a:spcPct val="0"/>
              </a:spcBef>
            </a:pPr>
            <a:r>
              <a:rPr lang="en-US" altLang="en-US" sz="1800"/>
              <a:t>Long-Term: All CE programs complete the process of reviewing curriculum and equipment to ensure labor market relevance </a:t>
            </a:r>
            <a:endParaRPr lang="en-US" altLang="en-US" sz="1800">
              <a:cs typeface="Calibri"/>
            </a:endParaRPr>
          </a:p>
        </p:txBody>
      </p:sp>
      <p:sp>
        <p:nvSpPr>
          <p:cNvPr id="33797"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D2300727-E5A3-AEA6-B4E1-FAF1016575F3}"/>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33798" name="Picture 5" descr="C:\Users\gt96727\AppData\Local\Microsoft\Windows\INetCache\Content.MSO\D9D6789A.tmp">
            <a:extLst>
              <a:ext uri="{FF2B5EF4-FFF2-40B4-BE49-F238E27FC236}">
                <a16:creationId xmlns:a16="http://schemas.microsoft.com/office/drawing/2014/main" id="{664E0739-834A-79CF-0E48-C15E62A761A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1607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9"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42114865-5894-4AF6-E68F-1CFB58D9A732}"/>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33800" name="Picture 7" descr="C:\Users\gt96727\AppData\Local\Microsoft\Windows\INetCache\Content.MSO\EBC5F859.tmp">
            <a:extLst>
              <a:ext uri="{FF2B5EF4-FFF2-40B4-BE49-F238E27FC236}">
                <a16:creationId xmlns:a16="http://schemas.microsoft.com/office/drawing/2014/main" id="{E89E5DFE-7800-27F1-3451-E67B83B58FB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3">
            <a:extLst>
              <a:ext uri="{FF2B5EF4-FFF2-40B4-BE49-F238E27FC236}">
                <a16:creationId xmlns:a16="http://schemas.microsoft.com/office/drawing/2014/main" id="{7BFC5DC9-D222-6713-5FEC-ED128E5E4477}"/>
              </a:ext>
            </a:extLst>
          </p:cNvPr>
          <p:cNvSpPr>
            <a:spLocks noGrp="1"/>
          </p:cNvSpPr>
          <p:nvPr>
            <p:ph type="ctrTitle"/>
          </p:nvPr>
        </p:nvSpPr>
        <p:spPr>
          <a:xfrm>
            <a:off x="-148087" y="2016394"/>
            <a:ext cx="9238890" cy="3184654"/>
          </a:xfrm>
        </p:spPr>
        <p:txBody>
          <a:bodyPr>
            <a:normAutofit/>
          </a:bodyPr>
          <a:lstStyle/>
          <a:p>
            <a:pPr eaLnBrk="1" hangingPunct="1"/>
            <a:r>
              <a:rPr lang="en-US" altLang="en-US" sz="2800">
                <a:solidFill>
                  <a:schemeClr val="tx1"/>
                </a:solidFill>
              </a:rPr>
              <a:t>Thank you! &amp; Questions?</a:t>
            </a:r>
            <a:br>
              <a:rPr lang="en-US" altLang="en-US" sz="2800">
                <a:solidFill>
                  <a:schemeClr val="tx1"/>
                </a:solidFill>
                <a:cs typeface="Calibri Light"/>
              </a:rPr>
            </a:br>
            <a:br>
              <a:rPr lang="en-US" altLang="en-US" sz="2800">
                <a:solidFill>
                  <a:schemeClr val="tx1"/>
                </a:solidFill>
                <a:cs typeface="Calibri Light"/>
              </a:rPr>
            </a:br>
            <a:br>
              <a:rPr lang="en-US" sz="1200">
                <a:latin typeface="Arial"/>
                <a:cs typeface="Arial"/>
                <a:hlinkClick r:id="rId3" invalidUrl="http://">
                  <a:extLst>
                    <a:ext uri="{A12FA001-AC4F-418D-AE19-62706E023703}">
                      <ahyp:hlinkClr xmlns:ahyp="http://schemas.microsoft.com/office/drawing/2018/hyperlinkcolor" val="tx"/>
                    </a:ext>
                  </a:extLst>
                </a:hlinkClick>
              </a:rPr>
            </a:br>
            <a:br>
              <a:rPr lang="en-US" sz="1200">
                <a:latin typeface="Arial"/>
                <a:cs typeface="Arial"/>
                <a:hlinkClick r:id="rId4" invalidUrl="http://">
                  <a:extLst>
                    <a:ext uri="{A12FA001-AC4F-418D-AE19-62706E023703}">
                      <ahyp:hlinkClr xmlns:ahyp="http://schemas.microsoft.com/office/drawing/2018/hyperlinkcolor" val="tx"/>
                    </a:ext>
                  </a:extLst>
                </a:hlinkClick>
              </a:rPr>
            </a:br>
            <a:br>
              <a:rPr lang="en-US" sz="1200">
                <a:latin typeface="Arial"/>
                <a:cs typeface="Arial"/>
                <a:hlinkClick r:id="rId5" invalidUrl="http://">
                  <a:extLst>
                    <a:ext uri="{A12FA001-AC4F-418D-AE19-62706E023703}">
                      <ahyp:hlinkClr xmlns:ahyp="http://schemas.microsoft.com/office/drawing/2018/hyperlinkcolor" val="tx"/>
                    </a:ext>
                  </a:extLst>
                </a:hlinkClick>
              </a:rPr>
            </a:br>
            <a:r>
              <a:rPr lang="en-US" sz="1200">
                <a:solidFill>
                  <a:srgbClr val="000000"/>
                </a:solidFill>
                <a:latin typeface="Arial"/>
                <a:cs typeface="Arial"/>
              </a:rPr>
              <a:t> </a:t>
            </a:r>
            <a:r>
              <a:rPr lang="en-US" sz="1200">
                <a:solidFill>
                  <a:srgbClr val="1155CC"/>
                </a:solidFill>
                <a:latin typeface="Arial"/>
                <a:cs typeface="Arial"/>
              </a:rPr>
              <a:t> </a:t>
            </a:r>
            <a:endParaRPr lang="en-US" altLang="en-US">
              <a:solidFill>
                <a:schemeClr val="tx1"/>
              </a:solidFill>
              <a:cs typeface="Calibri Ligh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A07B14E7-B76F-4E30-98CE-B86A94603056}"/>
              </a:ext>
            </a:extLst>
          </p:cNvPr>
          <p:cNvSpPr>
            <a:spLocks noGrp="1"/>
          </p:cNvSpPr>
          <p:nvPr>
            <p:ph type="ctrTitle"/>
          </p:nvPr>
        </p:nvSpPr>
        <p:spPr>
          <a:xfrm>
            <a:off x="2337763" y="2225675"/>
            <a:ext cx="6264275" cy="4191000"/>
          </a:xfrm>
        </p:spPr>
        <p:txBody>
          <a:bodyPr anchor="t">
            <a:normAutofit fontScale="90000"/>
          </a:bodyPr>
          <a:lstStyle/>
          <a:p>
            <a:pPr algn="l"/>
            <a:r>
              <a:rPr lang="en-US" sz="3100" b="1" u="sng" dirty="0">
                <a:solidFill>
                  <a:schemeClr val="tx1"/>
                </a:solidFill>
              </a:rPr>
              <a:t>Steering Committee​</a:t>
            </a:r>
            <a:br>
              <a:rPr lang="en-US" sz="3100" b="1" u="sng" dirty="0">
                <a:solidFill>
                  <a:schemeClr val="tx1"/>
                </a:solidFill>
                <a:cs typeface="Calibri Light"/>
              </a:rPr>
            </a:br>
            <a:br>
              <a:rPr lang="en-US" sz="3100" b="1" u="sng" dirty="0">
                <a:cs typeface="Calibri Light"/>
              </a:rPr>
            </a:br>
            <a:r>
              <a:rPr lang="en-US" sz="1600" dirty="0">
                <a:solidFill>
                  <a:schemeClr val="tx1"/>
                </a:solidFill>
                <a:cs typeface="Calibri Light"/>
              </a:rPr>
              <a:t>* </a:t>
            </a:r>
            <a:r>
              <a:rPr lang="en-US" sz="1600" b="1" dirty="0">
                <a:solidFill>
                  <a:schemeClr val="tx1"/>
                </a:solidFill>
                <a:cs typeface="Calibri Light"/>
              </a:rPr>
              <a:t>Co-Chairs: </a:t>
            </a:r>
            <a:r>
              <a:rPr lang="en-US" sz="1600" dirty="0">
                <a:solidFill>
                  <a:schemeClr val="tx1"/>
                </a:solidFill>
                <a:cs typeface="Calibri Light"/>
              </a:rPr>
              <a:t>Director of Student Success and Faculty (Academic Senate, Chair)</a:t>
            </a:r>
            <a:br>
              <a:rPr lang="en-US" sz="1600" dirty="0">
                <a:solidFill>
                  <a:schemeClr val="tx1"/>
                </a:solidFill>
                <a:cs typeface="Calibri Light"/>
              </a:rPr>
            </a:br>
            <a:r>
              <a:rPr lang="en-US" sz="1600" dirty="0">
                <a:solidFill>
                  <a:schemeClr val="tx1"/>
                </a:solidFill>
                <a:cs typeface="Calibri Light"/>
              </a:rPr>
              <a:t> </a:t>
            </a:r>
            <a:br>
              <a:rPr lang="en-US" sz="1600" b="1" u="sng" dirty="0">
                <a:cs typeface="Calibri Light"/>
              </a:rPr>
            </a:br>
            <a:r>
              <a:rPr lang="en-US" sz="1600" dirty="0">
                <a:solidFill>
                  <a:schemeClr val="tx1"/>
                </a:solidFill>
                <a:cs typeface="Calibri Light"/>
              </a:rPr>
              <a:t>* </a:t>
            </a:r>
            <a:r>
              <a:rPr lang="en-US" sz="1600" b="1" dirty="0">
                <a:solidFill>
                  <a:schemeClr val="tx1"/>
                </a:solidFill>
                <a:latin typeface="Times New Roman"/>
                <a:cs typeface="Times New Roman"/>
              </a:rPr>
              <a:t>Executive Committee (Budget/Reports)</a:t>
            </a:r>
            <a:r>
              <a:rPr lang="en-US" sz="1600" dirty="0">
                <a:solidFill>
                  <a:schemeClr val="tx1"/>
                </a:solidFill>
                <a:latin typeface="Times New Roman"/>
                <a:cs typeface="Times New Roman"/>
              </a:rPr>
              <a:t>:  VPSS, VPAA, Dean of Student Affairs, SEAP Faculty Coordinator, Two Co-Chairs:  Director of Student Success and Faculty Rep, and others as needed</a:t>
            </a:r>
          </a:p>
          <a:p>
            <a:pPr algn="l"/>
            <a:endParaRPr lang="en-US" sz="1600" dirty="0">
              <a:solidFill>
                <a:schemeClr val="tx1"/>
              </a:solidFill>
              <a:latin typeface="Times New Roman"/>
              <a:cs typeface="Times New Roman"/>
            </a:endParaRPr>
          </a:p>
          <a:p>
            <a:pPr algn="l"/>
            <a:r>
              <a:rPr lang="en-US" sz="1600" dirty="0">
                <a:solidFill>
                  <a:schemeClr val="tx1"/>
                </a:solidFill>
                <a:latin typeface="Times New Roman"/>
                <a:cs typeface="Times New Roman"/>
              </a:rPr>
              <a:t>*The Steering Committee structure will replace the Core Team. </a:t>
            </a:r>
          </a:p>
          <a:p>
            <a:pPr algn="l"/>
            <a:br>
              <a:rPr lang="en-US" sz="1600" dirty="0"/>
            </a:br>
            <a:r>
              <a:rPr lang="en-US" sz="1600" dirty="0">
                <a:solidFill>
                  <a:schemeClr val="tx1"/>
                </a:solidFill>
              </a:rPr>
              <a:t>*</a:t>
            </a:r>
            <a:r>
              <a:rPr lang="en-US" sz="1600" b="1" dirty="0">
                <a:solidFill>
                  <a:schemeClr val="tx1"/>
                </a:solidFill>
              </a:rPr>
              <a:t>Membership:</a:t>
            </a:r>
            <a:r>
              <a:rPr lang="en-US" sz="1600" dirty="0">
                <a:solidFill>
                  <a:schemeClr val="tx1"/>
                </a:solidFill>
              </a:rPr>
              <a:t> Students, Faculty, Classified, Administrators​</a:t>
            </a:r>
            <a:br>
              <a:rPr lang="en-US" sz="1600" dirty="0"/>
            </a:br>
            <a:br>
              <a:rPr lang="en-US" sz="1600" dirty="0"/>
            </a:br>
            <a:r>
              <a:rPr lang="en-US" sz="1600" dirty="0">
                <a:solidFill>
                  <a:schemeClr val="tx1"/>
                </a:solidFill>
              </a:rPr>
              <a:t>* </a:t>
            </a:r>
            <a:r>
              <a:rPr lang="en-US" sz="1600" b="1" dirty="0">
                <a:solidFill>
                  <a:schemeClr val="tx1"/>
                </a:solidFill>
              </a:rPr>
              <a:t>Charge: </a:t>
            </a:r>
            <a:r>
              <a:rPr lang="en-US" sz="1600" dirty="0">
                <a:solidFill>
                  <a:schemeClr val="tx1"/>
                </a:solidFill>
              </a:rPr>
              <a:t> Implement the 2022-2026 	Work Plan​</a:t>
            </a:r>
            <a:br>
              <a:rPr lang="en-US" sz="1600" dirty="0">
                <a:cs typeface="Calibri Light"/>
              </a:rPr>
            </a:br>
            <a:br>
              <a:rPr lang="en-US" sz="1600" dirty="0"/>
            </a:br>
            <a:r>
              <a:rPr lang="en-US" sz="1600" dirty="0">
                <a:solidFill>
                  <a:schemeClr val="tx1"/>
                </a:solidFill>
              </a:rPr>
              <a:t>* </a:t>
            </a:r>
            <a:r>
              <a:rPr lang="en-US" sz="1600" b="1" dirty="0">
                <a:solidFill>
                  <a:schemeClr val="tx1"/>
                </a:solidFill>
              </a:rPr>
              <a:t>Reports: </a:t>
            </a:r>
            <a:r>
              <a:rPr lang="en-US" sz="1600" dirty="0">
                <a:solidFill>
                  <a:schemeClr val="tx1"/>
                </a:solidFill>
              </a:rPr>
              <a:t>GP</a:t>
            </a:r>
            <a:r>
              <a:rPr lang="en-US" sz="1600" b="1" dirty="0">
                <a:solidFill>
                  <a:schemeClr val="tx1"/>
                </a:solidFill>
              </a:rPr>
              <a:t> </a:t>
            </a:r>
            <a:r>
              <a:rPr lang="en-US" sz="1600" dirty="0">
                <a:solidFill>
                  <a:schemeClr val="tx1"/>
                </a:solidFill>
              </a:rPr>
              <a:t>Committee to College Council​</a:t>
            </a:r>
            <a:br>
              <a:rPr lang="en-US" sz="3100" dirty="0"/>
            </a:br>
            <a:br>
              <a:rPr lang="en-US" dirty="0"/>
            </a:br>
            <a:br>
              <a:rPr lang="en-US" sz="2400" dirty="0"/>
            </a:br>
            <a:br>
              <a:rPr lang="en-US" sz="2400" dirty="0"/>
            </a:br>
            <a:br>
              <a:rPr lang="en-US" sz="2400" dirty="0"/>
            </a:br>
            <a:endParaRPr lang="en-US" altLang="en-US" sz="2400">
              <a:solidFill>
                <a:schemeClr val="tx1"/>
              </a:solidFill>
              <a:cs typeface="Calibri Light"/>
            </a:endParaRPr>
          </a:p>
        </p:txBody>
      </p:sp>
      <p:sp>
        <p:nvSpPr>
          <p:cNvPr id="13315" name="Subtitle 2">
            <a:extLst>
              <a:ext uri="{FF2B5EF4-FFF2-40B4-BE49-F238E27FC236}">
                <a16:creationId xmlns:a16="http://schemas.microsoft.com/office/drawing/2014/main" id="{66D5AE84-9D0F-E3AB-D4F2-083C5251AAE7}"/>
              </a:ext>
            </a:extLst>
          </p:cNvPr>
          <p:cNvSpPr>
            <a:spLocks noGrp="1"/>
          </p:cNvSpPr>
          <p:nvPr>
            <p:ph type="subTitle" idx="1"/>
          </p:nvPr>
        </p:nvSpPr>
        <p:spPr>
          <a:xfrm>
            <a:off x="2193925" y="1711504"/>
            <a:ext cx="6553829" cy="576084"/>
          </a:xfrm>
        </p:spPr>
        <p:txBody>
          <a:bodyPr/>
          <a:lstStyle/>
          <a:p>
            <a:pPr eaLnBrk="1" hangingPunct="1"/>
            <a:r>
              <a:rPr lang="en-US" altLang="en-US" sz="2800" dirty="0">
                <a:solidFill>
                  <a:schemeClr val="tx1"/>
                </a:solidFill>
              </a:rPr>
              <a:t>Guided Pathways (GP) 2.0: 2022-2026</a:t>
            </a:r>
          </a:p>
        </p:txBody>
      </p:sp>
      <p:sp>
        <p:nvSpPr>
          <p:cNvPr id="13316" name="AutoShape 5" descr="data:image/jpg;base64,%20/9j/4AAQSkZJRgABAQEAYABgAAD/2wBDAAUDBAQEAwUEBAQFBQUGBwwIBwcHBw8LCwkMEQ8SEhEPERETFhwXExQaFRERGCEYGh0dHx8fExciJCIeJBweHx7/2wBDAQUFBQcGBw4ICA4eFBEUHh4eHh4eHh4eHh4eHh4eHh4eHh4eHh4eHh4eHh4eHh4eHh4eHh4eHh4eHh4eHh4eHh7/wAARCAEsAN4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KKKALi/dH0paRfuj6Utfms/iZ2oKKKKkAooooAKKKKACiiigAooooAKKKKAKVFFFfphxBRRXX/CfwNdeP/Ez6Pb3sdkkUBnmmdC2FBAwB3OWHcVE5qEXKWwN2OQor6L/AOGZR/0OB/8AAH/7Oj/hmUf9Dgf/AAB/+zrl/tDD/wA34Mj2kT50or6L/wCGZR/0OB/8Af8A7Oj/AIZlH/Q4H/wB/wDs6P7Qw/8AN+DD2kT50or6L/4ZlH/Q4H/wB/8As6P+GZR/0OB/8Af/ALOj+0MP/N+DD2kT50or3nxP+zndaX4fvtSs/E8dzLawPN5UlqUDhVJIBDHB444rwYdK3pV6dZXg7lKSewUUUVsMuL90fSlpF+6PpS1+az+JnagoooqQCiiigAooooAKKK6vwF8PvE3jZZpNCt7d4YJFjmlmnVAhPPT73T0FUk27ITaSuzlKK2PGfh2+8KeJLrQdSkgkurbZvaFiUO5QwwSAehHashQWOFBJ9AM0mmnYE7q4lFFFIZSooor9MOIK9s/Y+/5KDqf/AGDG/wDRiV4nXtn7H3/JQdT/AOwY3/oxK5cb/AkTP4WH7QHjrxjovxW1XTdJ8SahZWcSQFIYpMKuYUJwPckmuD/4Wf8AEP8A6HDVv+/3/wBat39pLy/+F36r527ysWu/b12+SmcfhXrdppv7OclpC6yeHQGQEebeMr9P4gWyD65rnUqdKlBuF7roibpJaHg//Cz/AIh/9Dhq3/f7/wCtR/ws/wCIf/Q4at/3+/8ArV77/Zf7On/PXwx/4HH/AOKqay0H9n2+vIbOzXw5cXE7iOKKO8ZmdicAABuTUfWqX/Pp/cg5l2PGfBHiH4weMtXGmaD4k1eeQcyyNNtihX+87Y4H6nsK9/8ADfgHxDZ2izeJ/iX4hu5sDctvOsESn0yQSfrx9BVjxXqXhP4OeCJ7rS9JgthNLi3tITg3ExHcnJwAOT2ArxzRvDviz43+FdS1668SyJf2180MNhIStmU2IwUKPunJ+8c54z61hKftlzJKEO9tSb38kfRUNtpt1oVxocOrPdJNFJC0jXQmlw4IPJJORmvmb4l/AbXfDVpLqeg3Da3p8SlpECbbiJR32jhx/u8+1ea+INB8QeENYFrq1jdaXeoSY25XcPVHHBHuDXtHwH+NGpDVrXwz4vvDd29wwitb+U/vI3PCq5/iUnjJ5BPJx01jQq4Ze0pS5l1HyuOqPn+ivbP2o/h/beH9Wg8UaPbrDYajIUuYkGFinxnI9AwBOPUH1rxOvSo1Y1YKcTRO6uXF+6PpS0i/dH0pa/Op/EzuQUUUVIBRRRQAVY06zutRv7ewsoXnubiRYoo16uxOAKr12Pwf8V6d4N8aQazqWm/bYghi3hsNbhuDIo7nHb0JqopNq4pNpaGPrnhbxFouqnS9S0W9huw21UERYP8A7hXIYe4zX0z+zT4O1Twr4UvLnWYXtrrUplkFu/3o0VcLu9Cck47cV6lbTRXNvFcW8iyQyoHjdTwykZBH4VHqV9Z6bYy32oXUNrawrukmlcKqj1JNehToRg+a5wVK7muWxwfxW+E+jePJ49Qa6l03VI0EYuI0Dq6g8B1OM4ycEEGqnwu+DWi+C9S/ta4vpNW1EKyRSPEI44gwwSEyeSOMknqa1LX4v/Dm5vRax+J7dXY7Q0kUiIT/ALzKAPqTXdRukkayRsrowBVlOQQe4NWoU5S5luQ51Ix5XsfIv7SNp4Z0/wCIT2Xh+wW0mSIPfiIgRGVvmG1R904Iz9Rx3PmVfQP7Q/wt1zUPEknirw5ZPqCXSqLu2i5lR1G0OB/ECAOnIx0rxPX/AA7r3h/yP7c0m7043AYwi4j2lwuM4HtkfnXBWjJTeh3UpJxWpztFFfVXwg8A+Af+FSabr+vaLY3DyWz3V3dXS7toyc/RQBX32IxEaEVJq5yylY+Va6LwH4y1vwTqk2paFJbpcTQmFzNFvG3IPTPqBX0tp1r8BdSm8nTrHQLyXGdlvbtI35KDUM//AAz3bzNDPF4ahlXhkkjKsPqCK5ZY1SXK6b+4nn8j5k8YeItS8V+ILjXdXaJr24CCQxJsX5VCjA+gFZFfV/nfs7f9St/3zR537O3/AFK3/fNNY3lVlTf3Bz+R8oV6X+zNp6X/AMYNMaRUZLSKa5Ib1CEKR7hmB/CvZPO/Z2/6lb/vmtfwdffBW38R2v8Awi82gRatKxit/swIkYsMFR9RUVsa5U5RUGtOwOemx5R+2FqM83jnS9LLn7PbaeJVXn77uwJ/JFrt/wBjn/kQ9Y/7Cp/9FR1z/wC2F4buTd6V4shjd7cRfYrgjkRkMWQn0B3MM+oFb/7HX/Ih6x/2FD/6KjrGo08Crf1qS/gPXvEeg6P4i019O1vTre+tW/glXO0+qnqp9xg183/Ff4C3GhWtxrnhW/WawhBkktrqVUkhA7q5wGA98H616j8TPjX4Y8JGWxsWGs6soI8m3ceVE3+2/QfQZP0r5w8TeLvGnxO8QWunXd08z3Myx2tjB8kKMTgfL3x/eOTjNTgaWIj717R8wgpHv/xFuB4m/Zg/ta+DNM2m213knnzAU5/Hn86+S6+s/j1Na+D/AIDxeG4njLzRwafCMY3BcF2Azxwp9eSK+TK7Mt/hya2u7F09i4v3R9KWkX7o+lLXws/iZ6CLek6bqGrXqWOl2Nxe3L/digjLsfwHb3rd8X+AfFHhPS7PUdf08WkV3IY418wOysBnDbcgcZ79jXtH7H80z6Nr0DWsYhiuI2ScIAzMynchbqQMKfbdXs/iPQ9K8RaRNpOs2cd3ZzY3Rv2I6EEcgj1HNdNPDqUOa+pyzxDjO1tD4Mt4ZLi4it4VLyyuqIo6licAfnXWeLPhn428MQNc6nokrWqjLXFsRMij1bbyv4gV9NeD/hF4J8L6wNWsbKee7Rt0L3U3mCE+qjgZ9zk+9d8RkEEZHpVRwmnvMmWK191H57itjwx4Y13xLqMNho+m3FzJM2N4jPloM4LM3QAd6j8WzTXHirVpriFIZWvZt8aIECHeeABwMV7v8C/ij4U8PfDi10nxBqgtbm2uZUjjWB3JRm3hjtB7sefauenCMpWk7HRUlKMbpHt/h3TxpHh/TtJWQyCytYrcOf4tiBc/pXzx+1xrt9J4i03w4srpYRWounjHAkkZmAJ9cBePqa+iND1bTdc02PUtJvYb20lzslibIOOo9j7V5n+0H8M7vxpb2usaH5Z1ayjMZidtoniySFB6BgScZ45Nd9aLlTtE4aMkql5HyhX0/wDsm6/eaj4T1DRbuR5U0yZfs7N/DG4J2Z9ip+ma8Ns/hp49utR+wR+FdSSYEBjLHsjXPcuflx+NfUfwX8Df8IJ4S+w3EqTahcyefdyJnbuxgKvsAMZ781zYaElO504iceSx2d3cQWlrLdXUyQwQoZJJHOFRQMkk+mK+Wv2i/iB4a8bQafaaCt1JNYXEmbmSIIjowAO3ndjIHUDpXtf7QtrqN38JdZj03czKqSTKoyWiVwXA/AZ+gNfG1XiqjXukYamn7xSr6+8HIZf2YIogcF9DmUH0yHFfINfXnhIlf2W0ZSVYaDOQR1B2vX1uY/DD1MqnQ0dUv/DHwQ+Hlkq6fNNEZUtz9nRfMuJipJd2OB/CevsBWB8dtL0Hxr8HB43t7byrqG1jvLWZowspjYjMb+2G/Ajiqfgf40+CvEXhaDSvHohgvI41Wf7VbmWC4K9HHBwT1we/SqPxT8cXPxC8PXXhD4ZaPe6paoF+33UUOyNY1ORGgbGckD04HAPbhp0qkaqck009X0sQk0z5rop0iPHI0ciMjoxVlYYKkdQR2NbvgTwnrHjPxBFo2jQ7pG+aWVv9XAnd3Pp+pPAr3ZSUVd7G9yv4V8Na74p1I6f4f02a/uVQuyoQAi+rMxAH4muj+Fum3+j/ABs0DTdTtZbS8t9SRJYpBhlOD/nPevpCI+Cvgb4Gijmdi8zgOyqDcXsvdsegH4KPc82tb8I6J4x1/wAL/EDQ7i3NxazxzG4Q/LdW/PynH8Qzxnkcg+3lTx/Ne6913SfmZOf3HT+JZPD19t8L669u41aJ1jtpjjzwuNwX/aGQeOe46V4t4p+EPjvQ9GvtF+H+vB9CvJ2uJbN5PJuCSoGwyfxLhQOq571D+2WzIfC7ozK6tcMrKcEEbMEGvP8Awp8cPH2gwx2738OrW8YwqX8e9sem8EMfxJrLDYer7JTpvfoxRi7XQulfAn4j3lyIZtIt7BMjMtxdR7QPohY/pXt3w7+HXhb4S6XP4k8QanBNfqmJL6YbY4Af4Yl65PTPU9OOlbvgTxlqfiT4QSeLriG1t777PdSBIVPlhoy4XhiT/CM818heLPFviPxZdLdeINWuL5l+4jELHH/uoMKPyrWPt8W5Qk7Jb2H70tDoPjV4/n8feKjdRiSLS7QGOxhbg7e7sP7zYH0AArhKKK9SnCNOKjHZGqVjQtYZbmaG3gQvNKyxxqP4mJwB+Zr6jtv2ffB8mk6fHezajFfRQKt1LazgLNJ1LYZTjnIGMcYr5s8Jaw/h/wARadrcdrFdSWUyzJFISFZh0yRz15/Cvsv4X+NrDx34aGrWcL28sbmK5t2OTFIADgHuCCCDXwVGMJSkpbl4iU4pOJp+EvDmj+FdFj0jRLUW1qhLEZyzserMTyT715v8Q/jvoPh+9m0zRLRtavIiVkkWTZAjDtu5LH6DHvWj+0n4nuvDnw9aGwkeG61OYWqyqcFEIJcg9jgY/GvkUVdes4e7EijRU/eke92H7SV+Llft/ha2aD+LyLoh/wAMrivavAPjTQfG2lG/0W5LGMhZ4JBtlhY9mH8iMg+tfDVdT8KvFFx4R8c6dqkUjLbtKsN2gPDwsQGyO+Oo9xWVPEyT97Y0qYeLXu7n0743+D3g7xZq7ateRXdleSczPZyhPOPqwKkZ9xgnvXi/7RHw307wadM1PQIJItNnX7PMrOXKzAZDEn+8M/ivvX1VXzT+0Z8TrXWWvPBOm2MU1tbXC+feucnzUPIjA9OVJPXn61vXjBRb6mNCU3JLoWf2PrjUv7U161UudMEMcjAn5Vm3EDHuV3Z/3RX0bXyF8GfirceAvN066sEvdJuJfMkEYCzRtjBZT/FwBwfTgiszx58TvFXibXJrxNWvbCyEh+y2tvMY1jQH5c7cZb1J/lWdOvGFNLqXUoSnNvofaFYHjfxfoPg3S11DXrzyEdtsUaqWklb0VR1/kK8v/Zw+JGoa5b3+jeJtRSaSzRZYLueRVZ0JwVYn7xBxz155rz79qLV7PVvHlm+n6ra39rDYiMC3mEgik3tuBx0J+X8q1nXXs+aJlGi+flkex6F8b/AOrRXInurjT2iiaQx3kWPMUDkKQSCf9nqa+WPFmpW+seJdQ1Sz0+HT7a4nZ4raFQqxr2GBxnufcmsuiuKpWlUSTOynSjBtopV9eeE/+TWl/wCwBcf+gvXyHX2l8IdOg1f4D6NpV0XEF3prQy7DhtrFgcHscGvtcydoRfmcdTofM/wj+Gms+P8AUR5Ia00mFwLq9ZeB6qg/ifH4DvX0nq/inwB8H9L03w8q+SHZR5EC75Qp+9NL3P1PJ7DjjF+KHxI8P/C/QU8J+FLa3bVIYhHDboMx2gI+/J6t3x1JOT7/ACrql/e6pqE+oajdS3V3O5eWaRss5NQqc8Y+aekOi7hZz32PqP4tfCTTPiCtt4p8I3lnBe3W1pZAf3F1Gf8Alpx/GB379DzzW0x8H/Ar4f4/111L0HAnv58foo/JR6k8/Pfwp+LGveAY5rOCJNR02XLC0nkKiJ/7yEZxnuOhrmvHPivWPGXiCbWdZn3yv8sUS/6uBOyIOw/Unk0LB1pNU5y9xfiLkez2Dxz4r1jxl4gm1rWp98r/ACxxL/q4E7Ig7D9SeTXpn7MXxBvdG8SW/g+8aSfTNSlK26jk28x5yP8AZbHI9efWvFq7D4K/8lZ8Mf8AYQT+tdlelB0XG2iRckrHrf7Z33fDP1uP/ZK+dK+i/wBs77vhn63H/slfOhIHcVnl/wDu8f66ip/CfWnwW/5Npf8A69NQ/wDQ5a+S1+6PpX1p8Ff+TaX/AOvTUP8A0OWvktfuj6VGC/iVfUIbsKKKK9As09Os7u/uorOxtprq5lO2OKJCzufQAcmvrP8AZ08E6l4P8J3Umsx+Rf6jMJXgzkxIowoOON3JJ+oHavlXw3qk+h67p+sW3M1lcJOo9dpzj8RxX3FZ+JNDudIsdU/tS0htr6JZYGmmVN4Izxk9RnmvgKEY87b3KxLlZLoeXftbaZPdeB9O1KKNmSxvf3pGflV1K5P/AALaM+9fL9ffuq2FlrGlXGnX8KXNndRGOVG5DKR/nmvlv4hfA3xPod5JN4egk1vTSSU8vHnxj0Zf4vqufoKMTSbfMgw9VJcrPJq0fDOm3GseI9O0u0UtPdXMcacZxlhk/QDJ/Ct2y+Gfj+7uUt4/CeqIzHG6aLy0H1ZsAV9BfBD4SR+DH/tvWpIrrW3QrGI+Y7ZSOQpPVj0J9OB3Jwp0ZSextUrRitz1ivjz42eANc8M+KNS1R7WWfR7u6eeK8QZVfMYnY+PukE4568Yr651DUtO0/Z/aF/a2m/Ozz5lTd9MnmvEf2svFUKaHp/hW0mV5Lxxd3Gw5xEv3B/wJuf+A12YiMXC76HHh3JTsup4A+hawmgR682m3I0uWUxJdbDsLDrz6e/Tg+leqfsy+CYdd1m+1XXdFju9Jit/LhNzHlGmLKQVzwcKGz9RXsPwD8QHxV8M7Z7uxtoTaO1i8caARuEC4IXoMhhx65rr9c1rRPDenLc6tf2mm2g+RDKwQZ9FHf6Cs6dCKtO+hpUry1jbU+avj58M9WsfGMupeH9Akn0i8VDHHYWxYQOFCspRRkZxuzjHJrmJfhR41h8GP4nl0p44IyWe1YEXCxAcybPT264GcYr618MeLPDfiZJG0HWLS/MYBkWJ/mQHoSp5H5Vyn7Rlxq1v8KdSk0lpEJeNblozhlgLYf39AfYmnOhCzmEK87qJ8eUUUVwHaUq+3fgZGW+DnhyPcy7rH7ynBGSeR718RV9j+BWmT9mq3e3aRZl8PzGMxkhg3lvgjHOc19zmavCK8zzqmyJLj4HfDy5uJLi4068mmlYvJI97IzOxOSSSeTUf/CiPht/0Cbn/AMDJP8a8S+Amo+K5/izoMWo32uS2rPL5i3EspjP7l8ZDHHXFem/taXWs2uiaC2j3GoQO11KJDaO6kjYMZ29vrXJOFeNaNL2j1IaadrnQf8KI+G3/AECbn/wMk/xo/wCFEfDb/oE3P/gZJ/jWJ+yddaxdeGdabWLjUJ5FvlCG7d2YDyx03dq8U+JWqeMI/iF4jjtdQ8QJAup3AjWKaYIF8w4C4OMfSnCnXnVlT9o9BpO9rn0N/wAKI+G3/QJuf/AyT/Grug/BzwHoms2mr6dps8d3aSCWFjdOwDD2J5qh4wuNST9m57iCa8XUP7Ht28xGYTb/AJMnI+bPWvCfg5qXi6b4o+Ho76/16S2a7AkWaaYoRtPUE4x9amnCtVhKXtNriSbT1O4/bNmTz/DUHO8LcP04x8grP+B/jz4b+HfAy6d4phifURdSuS2nGY7Djb820/lVj9sz/kM+G/8Ar3n/APQkrwCu3DUY1cLGL/rUuKvE+qPE3xs+HKeDdS03Q2naWW1ligt4rFok3OpGeQABk5NfK46CiiuqhhoUE+XqVGKiFFFFdBRcX7o+lOdmkCrIzOEG1QxztGc4Hp1NNX7o+lLX5rP4mdqPpj9kjWtUvvD+r6VdySzWdhLGbV3JOzeG3ID6DaDjtur3Cvi74Z/E3xD4EL2+ni3utPlk8yW0mXgtjG4MOQcAeo9q674pfG2bxX4Th0nR7W80iWaT/Tv3oO5AOEVxg4J68Dp7muynXjGFnujiqUJSndbH09b3VtcFxb3EMxQ4fy3DbT746VLXwb4S8Qan4Y1221fSrmSGaKQMwViFlXPKsO4PvXsvi39ou6mgaDwvogtXI/4+b1g5X6IvH4k/hVxxUWve0JlhpJ6HknxG1jUte8aape6tM8swupIlVukSKxCoo7AAVt/BzwXbfEDxJPpV/q09mLe1EyFFDsyhgCoz0A3f/WrjdUvrvVNRuNRv5jPdXMhkmkIALMep44o0+/vtOnM+n3tzZyldpkglaNivXGVIOOB+VcKkua71O1p8tkfc/g7w3pfhTQLfRNHiaO2hycscs7E5LMe5NfL37Teoajd/FO6tLzctvZQxpaITkbGUMWHuWJ/KvWf2XvFeteIvDmo2es3E94dPmRYbqU7mZWBOwt1JGOp5wwrqfid8M9A8erDLftNaX0A2x3UGN23rtYHhhn8q7px9rSXKcMJeyqPmPlf4TX99p3xJ0CbT5XjlkvooHC/xxu4V1PqCCf519uyokkTRyorxsCrKwyCD1BFeb/Db4N+HPBuqDVvtFxqmoICIZbgALDnqVUd/c5610/xPtdTvfh7rtpo4kN9LZSLCIzhmOOQPcjI/GnRhKnF3CtONSSsfPX7RTfD4Lp9v4NXSFvIriX7aLCMDggYywGDznofWvH6c6NE7RyI0bqdrKwwVI7EdqbXBOXM72O6EeVWKVfQXww+PGheG/A2m6DqujalJcWMZhEltsZHUHg/MwIODyK+faK/Q61CFZcszjcU9z6n/AOGlPCH/AEA9d/74i/8AjlH/AA0p4Q/6Aeu/98Rf/HK+WKK5v7NodifZxPqf/hpTwh/0A9d/74i/+OUf8NKeEP8AoB67/wB8Rf8Axyvliij+zaHYPZxPqf8A4aU8If8AQD13/viL/wCOUf8ADSnhD/oB67/3xF/8cr5Yoo/s2h2D2cT0j48fESx+IWr6dPpthc2ltZQun+kFd7sxBPCkgAYHevN6KK66dONOKjHZFJWQUUUVoMKKKKALi/dH0paRfuj6Utfms/iZ2oKKKKkAooooAKKKKAPYPhT8YbXwZ4Iu9Fk0OOS8jJktJYhtWd2PPnHrkeo6gAcV0Hw6+PWtaj4ss9L8R2OnizvZlhWW3Vo2hZjgE5YgrnHv/Kvn+nRu8ciyRsyOpDKynBBHQg1tGvNW12MnRg76bn15+0D461LwT4ZtW0dIxfX8xijmkXcIlUZZsdCegGa8R0D45+OdOsb23vLqLU3njIt5p41DW7n+IbQAwx2PfHvnzvUdV1TUgo1HU728CncouLhpAD6jJ4qnTnXlKV07ChQjGNmrklxNNcXElxcSvLNK5eSRzlmYnJJPrmo6KKxNilRRRX6WcQUUUUAFFFFABRRRQAUUUUAFFFFABRRRQBcX7o+lLSL90fSlr81n8TO1BRRRUgFFFFABRRRQAUUUUAFFFFABRRRQBk/2hZ/8/C/kaP7Qs/8An4X8jXOUV+lXPmf7SqdkdH/aFn/z8L+Ro/tCz/5+F/I1zlFFw/tKp2R0f9oWf/Pwv5Gj+0LP/n4X8jXOUUXD+0qnZHR/2hZ/8/C/kaP7Qs/+fhfyNc5RRcP7SqdkdH/aFn/z8L+Ro/tCz/5+F/I1zlFFw/tKp2R0f9oWf/Pwv5Gj+0LP/n4X8jXOUUXD+0qnZHR/2hZ/8/C/kaP7Qs/+fhfyNc5SN90/Si4f2lU7I9Li0PVpIkkSxkKsoYHI5BH1p39gax/0D5PzX/Gu/wBM/wCQbaf9cE/9BFWK/Dqme11NrlW/n/mfrEOHMPKKfNL8P8jzj+wNY/6B8n5r/jR/YGsf9A+T81/xr0eio/t6v/Kvx/zK/wBWsN/NL8P8jzj+wNY/6B8n5r/jR/YGsf8AQPk/Nf8AGvR6KP7er/yr8f8AMP8AVrDfzS/D/I84/sDWP+gfJ+a/40f2BrH/AED5PzX/ABr0eij+3q/8q/H/ADD/AFaw380vw/yPOP7A1j/oHyfmv+NH9gax/wBA+T81/wAa9Hoo/t6v/Kvx/wAw/wBWsN/NL8P8jzj+wNY/6B8n5r/jR/YGsf8AQPk/Nf8AGvR6KP7er/yr8f8AMP8AVrDfzS/D/I84/sDWP+gfJ+a/40f2BrH/AED5PzX/ABr0eij+3q/8q/H/ADD/AFaw380vw/yPmyiiiv3I/FQooooAKKKKACiui8G+BvF3jEzf8I1oN3qKQYEsiAKiE9AWYgZ9s5ql4o8Oa74X1Q6Z4h0q50272hhHMuNy/wB5SOGHuCannjflvqPldr2MqiiiqEFFFFABSN90/SlpG+6fpTQmfRmmf8g20/64J/6CKsVX0z/kG2n/AFwT/wBBFWK/nSr/ABJep/RVL+HH0CiiisywoorS0rQda1UA6fpd3cqTjekZ2/8AfR4/WqhCU3yxV2TOpCmuabsvMzaK6yD4c+L5o9/9mLH7SToD/OqV74L8VWaF5tDuyo7xgSf+gk10ywGKirunK3ozljmOEk+WNWN/VGBRSurI5R1ZGHVWGCPwpK5DsCiiigAooooA+bKKKK/o4/nMKK9n+AXwWt/HekXXifxJqkul6BbyNGpiKq8xUZdt7AqqLnrg856Yrv5P2dvhx4itD/whPj2aS4UEnM8N2vpyqBSBn3rmnjKUJOLextHDzkro+Wa1vBugXninxVpvh3Tx/pN/cLCrYyEB5Zj7BQSfpX07ov7KegLoZTWvEmpSaqy8S2iokEZ/3WBLD8R+FU/2bfhde+EvjT4k/tbZP/YdskdrcKMLIZ+Q49DsUgjturOWOpuEnB6opYafMuZbml8aPH1v8FPDGj+AvAUNtFqHkiSSWRA/kx5xvYfxSOwJ56AHjpUiS2X7RHwOuZJrS3h8WaUWCbBjZOBkbc8hJFGMdj/ug183/GLxI/i34ma7rhl8yGW6aO2OcgQp8iY9sAH8a7z9jzxR/YXxSbS7i4EVlq9q8T72wgkjBdGOTjoHH/AqxlhuSiqi+Na3/M0Vbmqcr+F6Hi7q6OySKyOpKsrDBUjqD70ldl8bE0T/AIWvr7+G72C+06e7MsT2/Kbn5dV4wcOWAxx0wTXXfDf9nvxx4sjjvdQjTw9pz8iS8QmZx6rEOf8AvorXc60IwUpOxzKnJycY6nj9FfV8X7Pfwl0+SPTNZ8cXbamzbNn2+3hZmPQCMqSD+PNeJ/Hb4Y3Xwy8SQWf2w3+nXsZktLhk2twcMjDpuGRyOoI96ili6dSXLEqdCcFdnnlI33T9KWkb7p+ldKMWfRmmf8g20/64J/6CKsVX0z/kG2n/AFwT/wBBFWK/nSr/ABJep/RVL+HH0CtDw/o2oa7qKWGmwGWU8sTwqL6sewqDSrG61PUYNPs4/MnncIg/qfYda92todF+HPhJpX+d+PMYf6y5lxwB7enoK9HLMu+tN1Kj5acd3+h5WbZp9TUadJc1SWy/VlLw94D8OeGrP+0NZkhup4xuea4wIo/91Tx+Jyah1n4q6FYsYdMtZr8rwGX93H+BPP6V5b4s8Tap4kvTPfy4iU/urdD8kY+nc+5rFrtq54qC9ngYKMe9tX/Xnc4KPD7xD9rmE3OXa+i/ryse0+B/iHeeI/FCaY+m29vA8buGDlnGB+Vei14L8Fv+R9g/695f5V71X0mQ4qricM51Xd3f6Hy3EWEo4XFqnRjZWX6mT4g8N6Lr0Jj1KxjlbHyygbZF+jDmvI/FHwz1jT9QiXSQb+0nkCI3Roif7/t/tfyr3Kit8dlOGxms1Z91uc+X5zisC7Qd49nt/wAA5DSPAGjWvhR9Fu4lnkmw89wBhvM7FT2x2/8ArmvFvFmg3nhzWZNPuwSB80UuOJU7MP6jsa9W+I+va94b8S6ZqaHzNFwY5Il43MfvbvfGCv0PvWl4/wBFtfF3hBbqx2yzpH9os5F6sMZK/iP1xXj5hgaGKhKlQjyzpdO6/Xy8/U9zLcwxOEqQrYiXNTq9ez/Tz8vQ8Boo/Sivij7w+bKKKK/o4/nM+q/gbF/wln7KPiPwvp5J1CEXcPlhuWZh5qcDnBzt98Gvl/Q9Su9F1i01awkeG6tZllRlYqcqc4JHbsa9Z/ZL8cr4U+Io0m+m8vTNcC27lj8sc4P7pvbJJX/gQ9Kq/tR+AH8GfEKbULOAro+ss1zbMB8sch5kj/AncPZvauKn+7rypy2lqv1OmfvU4yXTQ+jdB/aF+Gd/oEeoX2tHTbry8zWU0LmRXA5C7QQ3PQg8+1VfFOgXvje3HxJ+EvjGW21G7tDbtE7n7LeRrkbGUj93IpJwccH0618RV9W6d8RbT4efsv6D/Ymr6NN4iCxbbVJ45HUvKZG3xg5+5kHoRnrmuathFRadLdu3kbU6/tE1PZHzBr2kapoOrT6VrVjcWN9AcSwzLhh6H3B6gjg1p+APBfiLxzri6T4dsWuJeDNKeIoFJxuduw/U9ga+n7O9+H/7R/hb7FeRrpHiy0h3AjBmhPdkP/LWLPUHpnscGuRvfiFr/wADvB0/gE+ELOz19GP2PVYVza3kRz/pBzy8g6bSeO+MYPQsVOS5FH3+36mPsYp8zfunW6V4P+Gv7P8AoFv4i8Uyf2tr8hIt5DFudpAMlYIzwoHHznnnqM4rxv4n/H3xr4wlltdOuX8P6SSQtvaSESuv+3KOT9FwPr1rv/2ovEmg+Lfg54U1K01bTbzVFnhlmijuI2niEkDbwyKcj5gueOCBXzLU4Wipr2lTWXmOvUcXyQ0R7J8C/gdqfxEsm8S32qf2XpizlYpPK82W4dT8xAJACg8Zz1z6V6L+3Zb376V4YuFtc6fDPOrzhvuyuq7VI9wrHPtXX/sh6nL/AMKRj/tC2+w2dhc3AjupXCpLHuLs/PQKWYEnj5frXCftc/FHw3rXhuDwd4d1C31SVrpZ7yeA74olTOFDDgsSR0zgD3rBVKk8WtNEzVxhGh6nzFSN90/SlpG+6fpXsI89n0Zpn/INtP8Argn/AKCKsVX0z/kG2n/XBP8A0EVYr+dKv8SXqf0VS+CPoesfAfRF2XWvzJls/Z7cnsOrn+Q/A1ynxT8QvrviaWOOQmys2MMA7Ej7zfif0Ar07RifD/wiS4jGJI9PacFf7zgsDz7sK8E+te/mcvquCo4WPVcz/r+tkfNZTH65j6+Mlryvlj/Xp+bCiiivnD6g7T4Lf8j7B/17y/yr3qvBfgt/yPsH/XvL/Kveq++4Z/3N/wCJ/kj844s/35f4V+bCiiivoj5gyvFmjxa74fu9NlAzKh8tj/C45U/nXGfA7VpZNPvNAuiRNYuWjU9QpJDD8G/nXpFeTaOraT8drq2TAjvN5IDcfOnmfnkfrXjY9exxdGuur5X6Pb7me7lr9vg6+Gl0XOvJrf70cj8UNJGkeM7yKNNsM5FxEMcYbqB/wLNcxXqf7QFqBc6TfALlkkhJ7nBBH8z+deWV8Tm1BUMZUgtr3+/U++ybEPEYGnN72t92n6HzZWh4f0PWPEGoLp+h6Xd6jdH/AJZW8Rcgepx0Hua2/hJ4Pfx38QNN8Mi4+zR3DM88o6rEg3Pt/wBrAwPc19G/ED4o+EfgpAfA/gLw/bT6nAim4ZjiKNiMgysPmkkI5IyMZ6jpX7rWruMlCCvI/C6dJNc0nZHnXhP9mPx7qSpPq95p2gr12u5mmX04T5euP4q9i8ILp/xW8F3vw6+I0Lr4k8PTpFfBJAsrbD8lxG2Dwy8E98n1FfM3i74wfEbxO7i/8T3lvA3/AC72TfZ4wPT5ME9O5NYfgPxfrHg3xdaeJtLmLXUD/vEkYlZ0P3kf1BH5HB7VhPD1qkbzautrdDWNWnB2itOp9K6t4W/Zl8FavPpeuvEb+IBZYLia5nZDgHkLkAkEfnVfT/FP7NtvMY9L8FNqB3EBo9EkuA303ZNdF4h8E+Cvj/pWheM9NvDZTo6x35jAMjRjl7d/R1J4b0OeQRR+1Dq918PvhDp+j+EFj0m3urhdPzAu1o4fLZiEPYnbgnrye5zXFGSk4wblzPfXY6GuVOVlb0MOz+MPwB0fUo7zTfB/2S9gY7JoNDjikjbocHgg100XjD4VfHiyuPB8puFuwhlthcwiKZW7vC2TkjuO47EZr4mqawu7rT76C+sbiW2ureQSQzRNteNh0IPY13SwEN4t37nMsVLZpWPpHT9D+HvgLU38J/GLwrpv7tS2l6/DayBL6LPSQR8iQcZ4/oTonwv+y3r7ObLXrXT3kO1QuoS25U/7Ky8foa9E8P6XbfGf4CaQ3i+ONru+ti/2mFAGhmVmQSoOx4yR0OSOleIy3mgfCPwdr/gfxb4H07UvEyzebp93PAJoL6N8hZssPlCY5QdTx1ya5ISc21d8y6J6epvJKKTsuXzPR5/gwup+FrjQvBnxc1c6HJGITZSzx3luFzkr8hXaD6DHvmvGvGH7OfxG0GN5rK1tddt05zYSfvMf9c2wT9BmvJbO7urO4FxZXM1pMCSHgcxsCfQrjFeleDPjz8SfDUiK2tHWLVetvqK+bkegfhx+f4V1qjiKfwST9UYOpSn8SseaXtrdWV1JaXttNbXER2yRTIUdD6EHkVC33T9K+w9Kv/An7SPhi8srvTDpPiaxhDCXAaSDP3WRxjfHngqcfQcGvkfW9PuNJ1e+0q8Ci5sriS3lCnI3oxU4P1Fb0K/tG4yVmuhlVp8qundM+gdM/wCQbaf9cE/9BFTnpUGmf8g20/64J/6CKsV/PlX+JL1P6FpfBH0PeddG74NHaf8AmExH8kWvBq93+G0sWvfDRdPkIysUlnJ3x1wefYg14beW81ndzWlwpSWF2jdT2IODXvZ6vaQoVls4/wBfmfOcOv2c8Rh5bqV/6+4iooor50+mO0+C3/I+wf8AXvL/ACr3qvBfgt/yPsH/AF7y/wAq96r77hn/AHN/4n+SPzjiz/fl/hX5sKKKK+iPmAryHWld/j3bCMEkSQk49BFk/pXrxOBk8CvHvAjf278YL/V48mGEyyKQe3+rX8wc14uce/KhS6uafyW572R3hHEVnsoNfN7Gh+0F/wAeOj/9dpP/AEEV5FXpvx+vN+qaZYKx/dQvKw7ZY4H/AKCa8yr5HPpKWPqW8vyR9rw7Bxy6nfz/ADZ4l8LfF9x4E8dad4mt7cXP2VmWWEnHmRsNrqD2ODwfXFfS3i3wD8PfjzbN4s8Ia+ljrjRqLgEZJIGAs0WcqR03Drj+KvkOrOl6hf6VfR32mX1zY3UZyk1vKY3X6Ec1+3VqDnJTg7SPxOnV5VyyV0eieL/gT8S/DjOzaC2qWy5xPpzecCB32ffH5VxGm6JI/iK20nW5v7ASScRz3F/G0a24/iLAjOQO3rivTvB/7RnxK0lora6mtNfjLBQl3B+9bnoHTBJPTkGvZ/Enxk1Dw9Z2rfE74T3tjDMMRyxzwXMbORnaA2MHHYnPtWLrYiHuyin6P/M0VOlLVOx59eeM/Bfwf8Z6Pe/DbWhrOjX9qsetafHIZFbZgLOrnpKfmOPbsDx6L+0TpM3xW+Dmn614Hkj1SO2nF8saf6yWMIysqj++N33TzwR1wK5dvH/7NGuCNNQ8JwWTOcsTpHl7T7tF1/WsqH4jeCPhn4sXUfhzr6an4X1BwNR0Dy5le2bGPOgMigfVSefyxy8knJSjF8y79TbmSTTa5X26HzaQQSCCCDggjkVY0yxvNT1C30/T7eS5u7iQRwxIMl2PQV9tt8K/g/8AEs/8Jta2P2pdSHmPLaXUkSs/8W5FIAfP3uM561xF14O/ZgsbiSKfXIY5omKSJ/as25SOCpAOc9sV1LHxenK7+hi8LJdVY7XTPEemfBX4FaPa+I7y2utStLcxR2lrKGaeZmZ9in0G7lugxn0BwRJ4e/aR+Fci+Xb6d4r03OByfs8p6YPVonA/D6rWHbn9k6xiZVNpdsp6vHeSMfbOMVc0n40fArwaHm8KeGbmO42eWWs9NWOR0yDgu7AkcA4Jrh9m9ZQjLmve9rHTzLaTXL2PmT/hFvEjeILrw/FoeoT6paOY57WG3aR0IOCSFHT36civSfBn7OfxF1545NRtINAtCfmkvHBkx7Rrk/mRXtPxOnkgstN+Pfw48u5lS0C6nAR8t5aEY/eAc7o269wB/s14J4v+PXxL8Ro8La2ulW7dYtNj8nj/AH8l/wDx6u6NatWX7uy736M5pU6dN+9dnuCz/Dn9nLw3dw2l4dY8VXcQDIWBmlI+6GA4ijBOeeT7mvkjV7651TUrzUrx/MubuZ55mxjc7sWY/mTUMskksrSyu0kjnczsSWY+pJ60xvun6VvQoezbbd292ZVavOrJWSPozTP+Qbaf9cE/9BFWKr6Z/wAg20/64J/6CKsV/PlX+JL1P6Fpfw4+h3fwa8RLpOvtp11IFtb/AAoJPCyj7p/Hp+Va3xq8KvHcHxJYxkxPhbxQPut0D/Q8A/hXnOj6deatqUGn2MRkuJmwoHb1JPYDrX0nZQLZ6LbWOqXaXTeWsMkk2AJmIxjHfPp3r6fKKTx+Cnhqi92O0uz7f139D5LOqyy7HwxVJ+9LSUe67/11XqfMNFeoeOfhhPFJJfeG182I/M1oT8y/7hPUex5+teZ3VvPaztBdQyQSqcMkilWH4GvAxmBr4OfLVj8+jPo8FmGHxsOajK/l1XqjsPgt/wAj7B/17y/yr3qvBfgt/wAj7B/17y/yr3qvsuGf9zf+J/kj4Xiz/fl/hX5sKKKyfFPiDT/DumNe38nPSKJT88regH9e1e/UqRpxc5uyR85SpTqzUIK7ZjfFbxEuh+GpIYpMXt6DFCAeVB+834D9SKofBXQ20vw0+pXC7Jr8hxnjEQ+7+eSfxFch4d07UviN4sfV9VGzToWAcDhQo5ES/wBT9fUV2Hxd8SR6JoI0eyYJd3abAE48qLoT7Z6D8fSvnIYlVKksxqq0Iq0F38/nt/wx9RUwrpU4ZXRd6k2nN9vL5b/8OeVePNXGueK76/Rswl/Lh/3F4B/Hr+NYdFFfE1asqs5VJbt3PvqNKNGnGnHZK33HzZRRRX9FH87ntn7IXgePxN8QH16/h36foQWYBhlXuGz5Y/DBb6haw/2lvHr+OPiNcrbTbtI0pmtLIA/K+D88n/AmH5Ba9e+CLt4d/ZK8Q6/pisL+ZL6cuBkh1HlqRjnACg+3JryL4A/CG6+J11d3U2oNp+jWTCOa4RA8kkhGdiZ4zjBJOcZHBzXnxnH2s6s3pHRHU4vkjTj11PLq+utE8FD4mfstaBY2C6emsBIY1umjUFBFMUIZgM8IDx3x71DH+y14WsdWS/1DxVfPosEZkuIZVSNiRzzKMBUxnPGfes/4hfHTQfCmlJ4K+EGn27NF+5S7iizDExP/ACyXrK5P8R4z/eqK1b6w4qjunfyKp0/ZXdTZlXxAsP7N99pb+HvFJ1Z7xVGraFc8efjP+kJtz5R/hGeuP4ua6Dxp4F8D/Hnw4/i7wNewWPiFVHnhhtLvjiO4QdG9HGen8Q6fJup317qeoT6hqV1Nd3k7l5ppnLO7HqSTXR/CW/8AFll490uPwXfG11e7nWCIM+IpM/wyA8FevX8Oa1lhpJc6l7y6/wCZEayb5be72Pdv2qtK03wr8GPCfh+1tba0ujcRLII41DSCKBg5LAc/My8+9fL1fZ114k8J/EED4ffGDQV8PeJYv9UJn2xyMePNtp+nzY6E84x81eO/E/8AZz8XeG5Jb3w2G8RaWPmAiUC5jHoY/wCL6r+QqMJXjBezqaP8H8yq9NyfNHY3v2NvGyR6le/DrWGWWw1JHlskk5USY/eR4PZlyceqn1ryf40eDm8C/EbU9AVW+yK/nWTN/FA/K898cr9VrE8OXmpeG/GWl3scM1tqFlexSLHIjI+5XHykHnnkEe9fQn7dum26XXhbWFwLiVZ7V+Byq7WGT7Fj+ZrT+HiVbaX5on46Lv8AZPmSkb7p+lLSN90/Su5HKz6M0z/kG2n/AFwT/wBBFWKr6Z/yDbT/AK4J/wCgirFfzpV/iS9T+iqX8OPod/8ABrXtG0jU57fUokhnucLFeMeFH9w/3QT3/Ou9+J/hW88T2ED6felJbbLJAxxHKT3z2b0NeB12ngr4h6poCpZ3am/09eAjN88Y/wBlvT2P6V7uXZnR9g8Hil7j6r9T53M8pr/WFjsI/fXR9eml/wAvuNLRfHviPwvcDSvEdlNcpHwBN8syj2bow/zmuzi8X+BPEUKx38lqCf8AlnfQgEfieP1q5Za54P8AGNoLeR7W4Y/8u9yoWRT7A/zFZGqfCjw/csXs7i8sif4VcOo/Buf1r26dLG04f7PONWn2e/3/AOf3HgVauAqVP9ppyo1O8dvu/wAvvNjRdN8D2N8NU0k6bFNgqJIrnjB6jG7H6Vdv/F3hmyUtca3ZZBwVSUO2fouTXBN8HOeNfGPe0/8AsqtWPwfsEbN5rFxMM9IohHx+JNaU6uYwXLTw0Y/NW+5GVSjldSXPVxUpfJ3+9jfEnxatURodAs3nkPAnuBtUfRep/HFY+g+DfEXjHURq/iWeeC2bnMgxI6/3UX+Fff8AQ131j4d8H+E4RdvFawMg/wCPi6kDPn2LdD9K5nxb8VreJXtvDsRmk6fapVwi/wC6p5P44/GuXE00rVMyqp22gtv83/Wp2YSq3enlVFq+85b/AOS/rQ6XxJr2i+BdCjtraGMSBcW1oh5Y+p9B6k14PrGo3eralPqF9J5lxM25j2HoB6AVHf3l1f3cl3e3ElxPIcvI5yTUFfPZnmk8bJRS5YLZf1/SPpsqyiGAi5N805bv+v6YUUUV5R6582UUUV/Rx/OZ678CPjVdfDqxudD1HSzq2iXEhl8pZAskLEYbbngqQOVOOe/Jr2vwR+0d8O7vWf7LfS5/DdlIu5bqaNFjMnTDCPO3j+I8euK+N6K5auCpVG21qzeGInBJI+t/2lPjN4RuvAN94W8NanBrF9qiCGWS3+eKCLILEt0LEDAAzjOTjHPnH7GN3o8XxSnstSsrWW6ubNjYTSoGaKVDlghPQld3I5+X614fWl4W1q+8N+JNP17TX23dhcLPH6Eg8qfYjIPsaSwkYUXTj1B13KopyOg+NnhpvCXxS13R/L2QC5ae2wMAwyfOuOBwM449DXffsZeGm1b4oS65JGTbaNas4YjjzpAUQflvP4CvT/ij4J074+eENG8aeC76zh1WOPypFncgFerQyFQSroxOOOcnsQaZq7ab+zz8EJdJgvIbnxVq2/a6dXmYYMgB58uNcYz1OPWueWJ9pRVNfG9P8zZUeWpzv4dzwL9ofxEnij4v69fQuJLaCYWcBHQpENuR9WDH8av/AA4+OfjzwXHHZx3y6vpqAAWl/l9g9Ef7y/TJHtXmJJJJYliepJ5Joru9jBwUJK6Ry+0lzOSZ9VW37UHhG6QXWr+Bbv8AtCMDY0ZhlGR0w7YK8+xxXh/xp+JWpfEzxLHqV1bLZWdrGYrO0V93lqTklmwMseMnHYVwtFRSwtKnLmitSp15zVmwpG+6fpS0jfdP0rpRiz6M0z/kG2n/AFwT/wBBFWKr6Z/yDbT/AK4J/wCgirFfzpV/iS9T+iqX8OPoFFFFZlhWtYeKPEWnR7bPWb2NADhTIWUfg2RUvh7wpr2vRmXTbFnhBx5rsEQn0BPX8K12+GPi7af9Dtv/AAJWu6hhcZb2lGEvVXODEYzAp+zrzjp0bX6nqPjPWNQ0v4f/ANq2cwS7EcJ3sgblsZ4PHeo7zUr6b4UPqjXDrePp4lMqfKQxHUY6Vo674fOteEE0Oa4NsxjiVnVd2CuO2fao9S0KdPh/L4fs3E8y2fkRs2E3kDGT6V97Vp4hznLXl5LL/Fr07n5zSq4ZU4Rdub2l3p9nTr28j53ubi4upTNdTyzyHq8jlj+ZqOuy/wCFY+Lv+fO2/wDAha57XtD1XQrkW+qWb27NnYTyr/Qjg1+fVsHiaS56sGl3aZ+lUMdhaz5KVRN9k0Z1FFFcp1hRRRQB82UUUV/Rx/OYUUUUAFFFFAGz4X8VeJfC80s3h3XL7S3lGJPs8pUP9V6H64qprusarrupSalrWo3WoXkn3priQuxHpz0HsOKo0UuVXvbUd3awUUUUxBRRRQAUjfdP0paRvun6U0Jn0Zpn/INtP+uCf+girFV9M/5Btp/1wT/0EVYr+dKv8SXqf0VS/hx9AqfT4BdahbWzEgTTJGSOoBYD+tQU+GSSGZJomKyRsGVh2IOQaiLV1cqV7O259D+I7PxBa6Raad4PSytljXazzH7igcBRggk9yf61zP8AZvxZ/wCgxYfmv/xFef8A/CeeLv8AoOT/APfCf/E0f8J34u/6Dk//AHwn/wATX1VbOcJVlzXqLyTSX3XPj6GRY2jHltTl5tNv72j0D+zfiz/0GLD81/8AiKP7N+LP/QYsPzX/AOIrz/8A4Tvxd/0HJ/8AvhP/AImj/hO/F3/Qcn/74T/4msv7Uwf81X/wL/gm39kY3+Wj/wCA/wDAPQBp3xZBz/bGn/8Ajv8A8RW34k0y+1f4d3UHiCC1/tGGFpFaFsrvQEhhkcZxyPc15J/wnfi7/oOT/wDfCf8AxNMn8beKp4JIZtaneORSrqUTkEYI6Vcc4wkYyj78lJWtJpr8yJZJjZThL93Fxad4pp/kc8OlFFFfLH1wUUUUAfNlFFFf0cfzmFFFFABRRRQAUUUUAFFFFABRRRQAUjfdP0paRvun6U0Jn0Zpn/INtP8Argn/AKCKsVX0z/kG2n/XBP8A0EVYr+dKv8SXqf0VS/hx9AooorMsKKKKACiiigAooooAKKKKACiiigD/2Q==">
            <a:extLst>
              <a:ext uri="{FF2B5EF4-FFF2-40B4-BE49-F238E27FC236}">
                <a16:creationId xmlns:a16="http://schemas.microsoft.com/office/drawing/2014/main" id="{69B9901B-0F73-1F7B-0EB5-4B8897AE228B}"/>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13317" name="AutoShape 7"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36Hyr4i1rUPEGtXOsatci4vrkhppNiruIUKOFAA4A6CqGR6ivrD/hYnwF/59dI/8ETf/G6P+FifAX/n10j/AMETf/G6pYyaVlSYc77Hyfkeor2D9kmyjuvihNdM0ebPT5HUMMnLMq5Hvgn869Q/4WJ8Bf8An10j/wAETf8AxutvwP44+E+o+JLfTvCqWEWqXKssfkaU0DMApZhu2DjC+vasq+KqTpyj7NoUpNrY8L/aqvbi5+LU9vK5MVpZwxxKRjaCCx/VjXsv7KH/ACSOH/r+uP8A0IV55+114UuLfX7PxfbxO9pdRLbXLAEiOVc7SfQMvH1X3rv/ANlq4gtfg2tzdTRwQR3lwzySOFVQGHJJ4ArOvJSwUeXyFL4EemeItC0fxFpr6drenW99av1SVc4PqD1B9xg180fGH4QxeBUHirw9rkMdrbyrKlteThJlZSCPKb+M5xx1+tdl8TP2g9N07zdO8GwpqV0PlN9ICIEP+yOr/oPrXi/huDxL8VPiNY2up31xfzzSB55ZD8sECnLkD7qjHAAHUgUsHRrU1zydo9ggmtT3b9qIR6h8GrLUpowJhdW8yYP3S6kH9GNfKa/eH1r6b/a91u3s/C2k+F4GQS3M4neMD7sUYIX6ZYjH+6a+ZF+8PrXVgU1hn8y6Wxcooor4Q9A3vCPg7xL4snMWg6TPdqpw8uNsSH3c8D6datfETwNrXgW9s7XWvIZ7uEyo8DFkGCQVyQMkcE/UV9JfsxS38nwntBeptjS4mW1JGC0WeD/31uH0ArufE/h3RPE2nf2frunQ31vncqyDlG9VI5B9xXbHDKULp6nJLEOM7NaHxH4O8Pah4q8R2uhaYF+03JOGfO1AASWbAOBxW140+GfjLwkjT6ppTSWa9bq1bzYgPUkcr/wICvrXwd4H8L+ERL/YGkxWskoxJKWZ5GHpuYk49qs+OXvY/BetvpylrxbCcwgDJ37DjA7n2prCrl1eoniXzaLQ+EK9N+Dvw18Sa14u02+vNLu7DSrWeO5luJ4zHvCkMqpkfMSQORxivMfvLzznrX1F4P8A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uqP8gV8f8A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FPiPw58RdIniM1ujss8a/8fMLxsoVvdS3GeRyPp5NTHSlGXNG0WmkZOb+Rf8Uap4VutSXwV4ie2Z9Tty8dvc8JOu7BVT/eBwcde46V5F43+BPiFtM/srwp4oLaIkrzR6XeOyqrscn5lGH9iw49awv2yP8AkbdB/wCvF/8A0ZXBeGvi18QNAgW3s/EM00CLtWK7UThR7FuR+eKWGw1VU41KUt+jFGLtdHY6H+zl4wubgDVdS0vT4ARuZHaZyPYYA/MivWbWDwD8C/CsjtMXvJxlixDXV44HAAHRc/RR35qa88Ta1c/s6v4p+1+Tq0mkfaDPEoXa57gdBXx/qV/faneve6leXF5cyffmnkLu31Jq6cKuLuqktE9kNJy3NTx54o1Hxj4ou9e1JgJJjiOIH5YYx91B7D9Tk96w1+8PrSUq/eH1r03FRhZbWNUdL4I0GfxR4s03Qbcspu5gruBnYg5dvwUE19WXHwX+HM13HctoO0oFGxLiRUbb6qDg57+tfLHgTxTqHg7xHFrmmw201xGjJtuELKVbr0IIOOMivsr4eeKLXxl4Ss9etYzCJwVkhLZMcinDLn6jj2Ir4PCqDTT3KxLmmmtjSlk0vw/ohkkNvp+m2MPPASOKNR+grwTxj+0VdfbHg8J6RB9nRsC5vtxMg9QikYH1OfarP7XfiC5ih0jwzDIUgnDXVyAfv7ThAfbO4/l6V87069dp8sRUKKa5pHtuh/tF+I4bxf7Z0bTru2JG4W26KQD1BJYH9K9/8E+KtG8YaHHq+i3HmwsdsiMMSRP3Vh2P8+or4Tr0/wDZp8Q3Gj/Eu205Xb7JqytbzRjkFgCyN9QQRn0JqaNeXMlIqtQjy3ie/ap8I/h/qWtNq1zoKee7+ZIkcrpG7ZySUBxz3r52/aA8Hw+EfHki2MKxabqCfabZFGFjOcOgHYA8j2YV9e6hdwWFhcX102yC3iaWVsZwqgkn8hXxt8WviNqHxA1KJ5rWG1sLR3+xxKMuFbHLt3JAHA4FaYlQUdtSMO5uXke8fsrx6jH8L83m4W73srWYb/nlhc49t4evVyy7gu4bj0Gea+SfAfxq8SeF/DkmhyQw6hDHAY7CSQ4e2bHy5/vqPQ88YzXn15rmsXmrHVbrVb2W/LF/tBmbeDnsQePoOKUcTGEUlqOWHlKTbPvivN/iZ8YPDvgrUTpRgn1PUlUNJDAwVYgegdj0OOcAE1kfCL4saPP4Bim8ZeIrK31K2d4nM0o82ZFwVfaOSSDjgckV86fEO+t9T8d65qNnd/a7a5vpZYZsMNyM2V4bngYH4VVWvaKcepFKheTUuh7v4l+PPhzUPAF+bCzmXV5lNvHZXUQZQWB/eE/dZR6dc44r5qoorjqVJT3OyFOMNilX1zon/Jqg/wCxel/9Bavkavtf4QWFrqnwQ0HTr6ETWtzpojmjJIDqcgjj1r7bMnyxi/M4anQ+ffgl8Ib/AMbSxavq3mWfh9H+/wBJLrB5VPRexb8uentXjX4reD/hxdaf4X0+zFwLdljuILMgLZxf1f8A2evXJHfmfjZ8ZLXQLaXwj4HaJbqJfImu4QPLtABjZGBwWHTPRfr0+aJHaSRpJHZ3YlmZjksT1JPc1MaM8U+etpHogSctWfXHj74Z+FvitBp/ijRNSjtppipkvIEDC4i6EMOzgcAnkYwfZ/j/AMX+Gvg14Ot9A0C1hbUTGfslpnPXrNKep5/FjwOOnzj8PfiP4o8Crcx6JdRG3uOXt7hC8Yb++BkYb+fftXOa3ql/rWq3Gq6pdSXV5cuXllc8k/0A6ADgCiOBm5KNSV4LYFB9dhdb1TUNa1W41TVLqS6vLh98srnkn+gHQAcAV7B+yr401Kw8WR+DpWe403Ud7RKW/wCPeRULll9mC4I9cH1z4lXon7N//JZ9B+s//oiSuvFQi6Mk10KktDsv2yP+Rt0L/rwf/wBGV4TXu37ZH/I26F/14P8A+jK8Th0/UJohLDYXcsbdHSBmB+hAqcE/9niEPhR9T/8ANpS/9gEV8nV9ZyxyRfsneXLG8broQDK6kEH3Br5MrLAfb9WKHUKVfvD60lKv3h9a7Z/CzRHReE/DureKdZj0jRbdZ7t1LbWkVAFHUkk9s9ua+yfhX4TXwX4JstDaVZrhN0lzIvRpWOWx7DgD2FfH/wAPPET+FPGmma8u4pbTDzlHVom+Vx/3yT+NfX9x8R/AtveRWk3inTEmlVWVfOGMN0yei/iRXwWF5Um3uPE8zslseQ/tfaLcfadE8Qxx5twj2krAfdbO5M/X5sfSvn+vvbXtJ0vxJoM+l6jEl1YXkeGAPBB5DKR36EEV83+MP2ffE1lfu3hqe31WyZvkWWURTIPRs/KceoPPpRiKMnLmiFCtHl5ZHjNej/s46Lc6t8VNPuIlYQacGup3A4UbSqj8SR+vpV7RfgJ48vLxY7+Gy0yD+KaS4WQgeypnJ+uPrX0X8N/BGj+BdCGnaYpklkIa5unHzzv6n0A7Dt+ZqaNCTkm0VWrRUbJm/qtlDqWl3enXG7ybqF4ZNpwdrKVOPwNfF3xH+Huu+BtTjtdQjSe2uZGWyuIjnzwMcbeobkce/Ga+tNT+IHgvTdXOk33iXToL0MFaJpfusezHop+p4r50/aA8dSan8TIJdEvAItBIS2nQhgZgdzuOxGQB/wAB961xPI43vqZYbnUrdDk/EHw68aaHHZyX3h+9K3cashhjMm0n+Btudr+xr6F/Z18D3Ph/wdLN4h0uGK/vLkzJHNCplij2qoUk8jOCcds13/gfVLnWvB2j6veRiK4vLOKaVQMAMygnArD8b/FHwd4Qvv7P1XUHkvQAWt7aMyOgP97HC/QnNVClCm+e4p1Z1Fy2Pn7xh8FfG1n4muodI0s6lYSTM1vcJKijYx4DgkEEZ54xxVH4mfCfW/A+iWWrXV1b3lvMFS48vgwSkfd5+8v+0PTkCvqjwb4s0DxfprX+g363USNtkUqVeNvRlPI/rXjf7X1hq8sWiahGssmlQCRJdoJWOU4wzemQCAfY1nUowUHJF0603NRZ870UA56c0VxHYUq+3vgvHF/wprw6lwR5LaavmEnA2kHPPbiviGvsfwla3F9+zTb2VpC09xP4dkjijUZLs0TAAe5Jr7nM1eEV5nnVNkbMHgX4ZTyCKHw94flkPRURCT+Ap9z8P/hvbBftPhrQod33fMiVc/TNeD/ADwF4w0T4raTqWreG7+ys4knDzSxgKuYXAz9SQK7z9qzwv4g8S2nh5dC0e61JreS4MohTdsDBMZ+uD+VcMqbVZU/aaPr/AEyGtbXO9t/h78OblC9v4Y0OZQcExwqwB9OKhbwT8L1Yq2g+HVYHBBVAQa539l7w/rXhzwRqFnrmmXGnXEmpNIkcy4LL5cYz9Mg/lXgni34Z+PLrxRrFxb+EtTlimvp5I3WIYZTIxBHPcGnTpc1SUHVsl1/pglra59SS/Dz4dxQ+dL4X0SOLj52hULz05qbQvC/gHT9VhvNF0nRYL+PPlSW4TzBkEHGOehNc78YND1bVfgW+jafp891qBgs1+zRrl8q8ZYY9sH8q8h+AXgLxhonxV0rUtW8N39lZxLMHmljAVcxMBn8SBUU6fPSlJ1Nr6d/xEldbk37Y0wbxvo0G05j04sT67pG/+Jq18LvjlofhHwHpnh270XU7mezVw0kRj2NukZuMtno1UP2wv+ShaZ/2Cl/9GyV4nXp0KEK2GhGexrGKcVc99+Jfx70vxJ4K1HQdM0K/gmvo/KMtw6bUUnk4Ukk8frXgVFFdVGhCiuWCKUUtgpV+8PrSUq/eH1q5/CykXKKKK/NjsPrn9mKXUpfhRa/2hvMaXMqWZfqYQRj8N28D2FeiatqWn6TYvfape29lbJ96WaQIo9snv7V8ZeBfiT4u8GgQ6TqPmWec/Y7keZD+Azlf+AkVN8VfiNqfxAuLB7y2SygtIyBbxSFkMhJy/PfGB7YPrXdHExjC3U45YdynfofXvh3xHoPiKB5tD1az1BEOH8iUMV+o6ik8ZSX0XhHWJdN3/bUsZmt9g+bzAh24984r4r8A+KL7wf4ptddsRvaHKyQltqzIRgqf5/UCuo8bfGXxp4miktVuo9JsnBVobLKsynszn5j+GB7U1ik467ieGalpsedMzOxZ2ZmY5Ysckk9SfevZ/wBnXwP4N8UWF1f+IEae6tLsIlu8+yJ1KgjK9W5zxmvF6BwQw4I5B7iuOElF3audc4uSsnY/QaNEjjWONFRFAVVUYAA6ACvg/wAZf2l/wl2r/wBsbv7Q+2y/aM5+/uOcZ5x6e2K+uvgTe6tqHws0a61kyPcGNlSSQkvJGGIRjnvgD68HvUvjb4Y+DvF9+NQ1bTmF5tCtPbymN3A6bscN6ciu+rTdWKaOGlNUpNM8K/ZN+2f8LGu/J8z7L/Zz/aMfdzvXZn3znH419KeKtb0fw/ok+p69dRW9jHgOXG7cT0UL1Yn0FQeDvCmg+EdNaw0HT0tYnbdI2SzyN6sx5NcD+1F4f1LWvAMN1p4Drplx9quIywGY9hBYZ6kZz9M04xdKn3YpSVWp5HgPxj8Q6P4o8dT6xocUsVk8EUarJEIzlRg8CuOoorzpPmdz0IqysUq9i8CfHrV/C/hSx0BtBtL9LJPLimM7RkpngEAHkdM147RX6LVowqq01c4mk9z37/hprVP+hRs//A1v/iKP+GmtU/6FGz/8DW/+IrwGisPqGH/l/MXJHse/f8NNap/0KNn/AOBrf/EUf8NNap/0KNn/AOBrf/EV4DRR9Qw/8v5hyR7Hv3/DTWqf9CjZ/wDga3/xFH/DTWqf9CjZ/wDga3/xFeA0UfUMP/L+Yckex1vxT8c33j/xGmsXtnDZ+VAsEUMTFgqgk8k9Tlj2HauSoorqhBQiox2KSsFFFFUAUq/eH1pKVfvD61E/hY0XKKKK/NjsCiiigAooooAKKKKAPVH+OfjAeDrXRLdobe+hIRtRVQXeIDgbSNob1PcdhXY/s/fFbW9U8RSaB4r1KO5hlhaS3upgqMjrjKkjAIIz15yPevnqg1tGtNNO5lKjBpqx7h+0t471aTxNDoOi6y0Wlx2ySu1nPjznYn7zKegwOPr7V5tf+PfFl/4SHhe91ie404SByJDukYDohc8lQRnHrXMAAdABRUzqSk2yo01FJBRRRWZZSooor9MOIKKKKACiiigAooooAKKKKACiiigApV+8PrSUq/eH1qJ/CxouUUUV+bHYFFFFABRRRQAUUUUAFFFFABRRRQAUUUUAYP8AbFv/AM85f0o/ti3/AOecv6ViUV+k3Z8r9frdzb/ti3/55y/pR/bFv/zzl/SsSii7D6/W7m3/AGxb/wDPOX9KP7Yt/wDnnL+lYlFF2H1+t3Nv+2Lf/nnL+lH9sW//ADzl/SsSii7D6/W7m3/bFv8A885f0o/ti3/55y/pWJRRdh9frdzb/ti3/wCecv6Uf2xb/wDPOX9KxKKLsPr9bubf9sW//POX9KktdUhmuYoVjkDSOqAnGAScVgVZ0n/kK2f/AF8R/wDoQrOrJqEn5F08dWlNJvqeqHwff5/4+rX/AMe/wo/4Q+//AOfq1/8AHv8ACu3b7x+tJX4T/bWK7r7j9k/sDBdn95xP/CH3/wDz9Wv/AI9/hR/wh9//AM/Vr/49/hXbUUf21iu6+4P7AwXZ/ecT/wAIff8A/P1a/wDj3+FH/CH3/wDz9Wv/AI9/hXbUUf21iu6+4P7AwXZ/ecT/AMIff/8AP1a/+Pf4Uf8ACH3/APz9Wv8A49/hXbUUf21iu6+4P7AwXZ/ecT/wh9//AM/Vr/49/hR/wh9//wA/Vr/49/hXbUUf21iu6+4P7AwXZ/ecT/wh9/8A8/Vr/wCPf4Uf8Iff/wDP1a/+Pf4V21FH9tYruvuD+wMF2f3nE/8ACH3/APz9Wv8A49/hR/wh9/8A8/Vr/wCPf4V21FH9tYruvuD+wMF2f3nzZRRRX7yfhgUUUUAFFFFABRXr3ww/Z/8AF3jfQk1xrq00awmGbY3Sszzr/eCjovoT19MVyfxV+G/iT4c6vHZa5HHLbzgm1vIMmKYDqATyGHdTz9RzWUa9OU+RPUt0pqPM1ocbRRRWpAUUUUAFWdJ/5Ctn/wBfEf8A6EKrVZ0n/kK2f/XxH/6EKzrfw5ejNKP8SPqj6Lb7x+tJSt94/Wkr+dUf0SwooooEFFW9L03UNUuPs+nWc11L3WNc4+p6D8a7PTfhT4iuED3U1nZZH3Wcu347eP1rqw+CxGI/hQb/AK7nJicfhsL/ABppfn925wNFep/8Kem8jP8Abyebj7v2Y7c/Xdn9Ky9R+FHiK3Qvaz2d5gfdVyjH6Z4/WuqeS46Cu6b/AAf5HHTz7L6jsqq+d1+aOAoq3qumahpVx9n1KzntZOwkXGfoeh/CqlebKMovlkrM9aMozSlF3QUVYubG8tra3uri1liguQWhkZcCQDriq9JxcXZoIyUldMKKKKQz5sooor+jj+cwor6R/Z+8DeBtL+FN58UvHVjFqUKtIYoZY/NSKNG2cRnhnZsjnPbGOa3tI1b9m/4jXUGit4et9Fv7hhHbj7J9kZnY8APEdpP+8e+K5JYtKTSi2luzdYdtK7SufKFdz8CfBq+OviZpmi3CFrBCbm+x/wA8UwSv/AiVX/gVfY2mfBX4ZWOg/wBj/wDCJ2FzGV2vPcJvuGPr5v3geP4SBXB/BTwx4b+GnxB+IcP9pwPJZRxyWsEkw89bPy/OYkHqAWC5/wBjJxkVhLHxnCXItTVYVxkubY4X9rP4l6iviiPwN4bv5tPsNKVDdG0kMZkmwCqZXkKgxx6/QV2HgW+Hx2/Z/wBS8PazKs3iLTPkWdvvmVRuhlP+8Mqx7/NXynr+qXGta7f6xdsWnvrmS4kJ9XYt/WvR/wBmb4g6f8P/ABreXetTSx6VeWLxzeWhcmRTujwB3+8uT/e7dauphuWiuRe8tfmTCtzVHzbM8tljkileKVGSRGKurDBVgcEH8abXcTaLqnxQ+JWrT+B/D115N9dvcCFioS2Vzkl3GFUZycfgM17Z4f8AgB4F8F6Wmt/FTxLBIRybcT+Rbg/3c/fkP0x9K3qYmFNLm37dTKFGU9tu58t0V9baL4x/ZxvtasvCmneErKb7XMtpDcNo42MzEKuXb5+SfvHke1eM/tL+ANP+H/xAS10ZWTS7+3FzbRM+4xHcVdMnkgEAjPY47UqeJ558kotPzHOjyx5k7nl9WdJ/5Ctn/wBfEf8A6EKrVZ0n/kK2f/XxH/6EK1rfw5ejJo/xI+qPotvvH60lK33j9aSv51R/RLCu6+HXgGbxAF1HUjJb6aD8gHDz/T0X3/Ks/wCGXhj/AISTXcXCn7Ba4kuD/e9E/H+QNeg/FPxiPD9qmh6MyRXrxgMyDAt48cYHYnt6D8K93LcDRVJ4zFfAtl3f9f1Y+ezTMK0qywOD/iPd/wAq/r+rs0Na8T+F/A9oNNtIEMyDi1tgMj3du3481wGrfFTxHdSH7CttYRZ4Cp5jY9y3H5AVwkjvJI0kjM7scszHJJ9SaSoxWe4mr7tN8keiX+ZeE4ewlFc1Vc8urev4Hs/wX13V9al1b+1L6W68oRGMOANud+cYHsK9Hryb9nz/AFmtfSD/ANnr1mvsMjnKpgYSk7vXf1Z8PxBThTzCpGCstNvRFXVNOsdUs3tNQtYrmFhyrrn8R6H3FeeJ8J7NPEqTfai+kDLtA3+s3Z4TPdffr2969NorqxOAw+KalVjdr+vuOTCZlicIpRozsn/X3+Zk67o+l65pM2jXCRGNFAUJjdAcfKQO3+FfPHiXRrzQdYm0y8HzxnKuBxIp6MPY16Jrc194E+I39qSTTT6VqrZmLnPGeR9Vzke3Fbnxi0GPWPDQ1a1UPcWS+YGXnfEfvD3x1/A+tfPZnQjj6VSSjy1Ke67rp+GqPpspxEstq04SlzUqq0faXX8dH954dRRRXxh90fNlFFFf0cfzmfVX7OXleO/2dvEngAyKt3bmaKMcDAlzJGx6/wDLQNz7V8vKb7SdUDfvLW+sp8+jRSo38ww/Su5/Z98d/wDCA/Ea01C5kK6Xdj7LqA7CNjw//AWwfpmu8/bA+Hw0nxCnjzSUV9L1hh9qMfKx3GOHyOMOOc/3gfUVxQfsq7i9par16nTL36Skt0bml/tYXEWhJHqXhEXGqrHgyxXflwyN2YqVJXPcc16Tqng3wz8cPh9pnim502fQdXvbUtb3cZHnRg5XaxHEkZ9D1B7V8RWtpeXhYWdpcXLDqIYmfH1wK+iPEvjDW9U+C3hzwX4F8MeNo9R077N514NOdAPKXnYykn7+Ow4HvWNfCxg4ulo77l0qzknz6o8d+J3w98R/D3Wzp2u22YnJ+zXkQJhuB6qex9VPI/Wu7+BvwH1jxuYda1/ztJ8O5DKxGJrtf+mYP3V/2z+APUe0/DbWdY+I/hqXwT8W/AerRSmMbL2fTpY4Zyo+8WwPKlHXIwDzjHQ+ZfHmD4pfDzw3F4WGuXd/4MMw+y32P3wT+G2mcc4GOOzD6bRSxFSf7q6Uu/8AkL2UI+/uv63PSPjR42tfgb4X0vw54I8N21u98khindf3URXaCzd5JDkdT9c9K+R/E/iHW/E+qvqmv6nc6jduf9ZM+do9FHRR7AAV7T+0l40/4WJoHhuOw8NeJra8si8sxudNKRuJEXlCpORleOnBrwSVWhkaOVWjdeCrjBH4GtcFSUYczXvdSMRNuVk9D66/Zp+DPhdfCGjeNdbt21DV7kpe2u6RljtQGzHhQRluASTkc4rmf25tCvE1fQPExuPMs5ImsRFjHlSAl8577gT9NnvXbfCXx/oPgT9n7TLzxH4ksdSls0Ci1sJY5Z4ldsxw7Q3LBTznGMEds14J8f8A4tT/ABO1Szjt7F7DSLDcbeF3DPI7Yy7446AADnHPPNctCNaeJc3srm1R040eVbnl9WdJ/wCQrZ/9fEf/AKEKrVZ0n/kK2f8A18R/+hCvSrfw5ejOWj/Ej6o+i2+8frSUrfeP1pYUEk0cbdGcKfxNfzqj+iGz3bwHbweFfhsNRuFAdoGvJvU5GVH5YFeH6le3Go6hPf3T7555DI59z2+navbfjJI1n8P2t4jhZJYoTnuoOf8A2UV4VX0XEEvZOnhY/DFfifM8Nx9tGrjJfFOT+7+n+AUUUV86fTHqv7Pn+s1r6Qf+z16zXk37Pn+s1r6Qf+z16zX6RkH/ACL6fz/Nn5bxJ/yMqny/9JQUUUV7B4Zy/wAUdIXWPBt4oUGa2X7REfQqMkfiMiqXwi1JdY8Dpa3BEj2pa1kDc5THy5/4CcfhXZyoskbRt91gVP0NeVfAiUQaprmmiQ7VKsin/ZZlJ/8AQa8bEJUsxpSX204v5ao93DN1srrQf/LtqS+ejPNtfsG0vXL3Tmz/AKPO8Yz3APB/LFUa674wwrD4+vduf3iRyH6lQP6VyNfAYukqNedNdG1+J+kYKs62Gp1Hu0n+B8116h8MPgd428cwRahHbx6TpMnK3l6CvmD1jQfMw9+B71W/Zt8PaX4m+MGkabrMIns1WW4aFvuyNGpZVb1GcZHfFek/tRfFbxnpvi+68F6O8+gabbRp+9h+SW6BUHcrj7qc4AX0OT2H75Wqz51Sp773PwOnCPLzz2Ns/BL4NeCLbzPHfjA3Nxt5Sa7W3BzxlYkJfg+5961f2cPHmh6v9r+F+p38Gtw6e5/sa7uYeL22U5VSjj76YB+g4+7mvkKWSSaVpppHkkY5Z3YlmPuT1qfS7+90vUrfUtOuZLW8tpBLDNGcMjDoRUSwbnBqcrv8hxxCjJOMbI+wPit8dJvhv4um8Pf8IAWwgeG4N2IkuEPRlCocjqCM5BGKkvPiJ8Zrbw4/iW/8FeF9F0hYROZNR1FldEIyMqDu3HgbcZycYrW+FfiLwt8ZNG0u98RaRAfEnh+RJ3t5lwY3K/LMg7xtwQDwCB6A1x37dk0y+GPDMCyusUl7KzoGIViEGMjvjJrz6cYOpGk4a9f+BqdcpS5XNS06HFy/tVeNmb93oGgoPpKf/Zq7H4YfHvS/H15P4P8AiNpOmWsGpL5MEi58iUnjy5AxO0njDZ6+hxXyhSV6UsFRaslY41iaierufXHiHXvFn7PaNZRWD+J/BVxL/wAS15rgpLp7HkwM+1sr/dyP6irmk/GaHxJ4b/tjVfg5rF3pDuwlubeCO8h+X7xIKgkDucY6816L4A02z8UfA/w9p3iCH+0be+0S2W5WcljJmJeSTznPOeoPNfOfxuufHnwx8LP8M1u5JvC13KW0/USP3pturWrMOOCee5HscDz6ShWlyte9ffa//BOublTXMn7p139ufsv+M2JvdNtdGuZP4ntpLMjsPmi+T8M1U1z9mjw5rdg2ofDzxnHOn8Ec8iXETe3mx8jv2NfMFaHh7XNZ8PX63+h6pd6bcqciS3lKE/XHBHsciu/6rOH8Ob+epy+2jL44mr4+8C+KfAuorZeJNLktd5Pkzqd8M2P7jjg/TqO4rD0n/kK2f/XxH/6EK+wPhJrd18avg7rWn+PdNhZLdjCmoCPYsjBMiVeyuh6kcc9uRXx/pX/IVs+/+kR8/wDAhSjWlOnOMlqilTUakHHZs+i2+8frTrdglxE7cKrqT9Aaa33j9aQ9K/n5Ox/QTVz3T41IbjwH50QLolxFISOynIz+orwuve/Drx+MPhetrIwMr2xtpCedsqDAJ/EKfxrwi5hmtriS3nQxyxOUdT1DA4Ir6HiGPtKlPER+GcV/X4nzPDMvZ06uFl8UJP8Ar8COiiivnj6Y9V/Z8/1mtfSD/wBnr1mvJv2fP9ZrX0g/9nr1mv0jIP8AkX0/n+bPy3iT/kZVPl/6Sgooor2DwxHYKpZjgAZJryT4GRibxJrd6jZQIAPcM5IP/jtd78Q9WXRvCF/dbtsrRmGHnne3Ax9OT+Fc38CdNNr4ZuNQdcG8n+Xj+BBgfrurxcW/a5jQpr7Kcn+SPfwa9jleIqP7TjFfLV/gcN8Z2DePrnBBxDED/wB81xtbPji+XUvF+qXiEFHuGVCO6r8o/QVjV8JjqiqYmpNbNv8AM/Q8vpulhKUHuor8j560DV9R0HWrTWdJuntb60kEkEq9VYe3cEZBHcEivpzRfi58Lvilo8Oi/FLSbbTtQQYW5kBEO7u0co+aL6E49zXyrRX77Ww8atm9Gup+B06soeh9P69+zDpGrQHUPAfjOOS2fJjS62zxn2Esf49jXHWPwB8eeHvEtpe6p4Wh8T6Xbzb5bax1FIzOF5APmYIBOMjGSMjivNfhrF4ovPF2naP4R1G+sdRvZ1jRrado9vcs209FGSfYGvd/i94u+IXwevdO022+JR8R3FzCXa2vtNjLwoDgOXByckEDJ7GuWXt4SVNTTv3/AOAbr2clzctrGT8UfEnxCk8f6N408O/DPXPDN5YW/kSubV5Pta5/1b7BhowBgcZ+mBj0bxNZ6P8AtEfDJPsM76T4k0mQs1nPkG2uNuGjkXrsbHDYyPwIrzLT/wBqrxrDsF9oOhXSKPmKCWNm/HcQPyqb4k+KfHWj6lo/xYt/Bdv4anuREj31tqKzwajG6bljljABztU89Rj1ArJ0qicVZRa2d/wLU4663T30PC9d0XVtC1e50jVrCe0vrVzHNE68qfr0IPUEcEHNO8PWNld6zbQaxdz2Fgz/AL+eO3aV1XvtUdWPQdvWvvL4QfEzQ/iT4ea803y4NUgUC8sJH+eJ+xz3Qno2P14rzjxz+0VqHg/XLjRdZ+HF1aXkWdvmXylJF7OjBPmU+o/nWkcZVk3Dk1XmQ8PCKUubT0Mrxr8XJofhxY+FfhHoHiZwlstmL+XTpd1vCihRsOOZCB97tyeuMdb4EtNW+LHwiuPCvxL8P6np+oQIqxX1xbshmIB8udSf4x0Yd/oxrD8a/HP4ieFNEstU1n4cWGmwagStoZtU8xm+XdkooyBgjuK851H9qL4h3BT7LY6DZhWBOy3dtw9Duc/pWEaFScfcilrve7NXVhF+8/lYwPCvwP8AEetePtY8G3Gqadpd9pW15PtG8meFjgSxKB8y4weo6gV6zZfBH4TfD6FNR+InipL6VBu8meUQRN9IlJd+nTJ+lXvitbp8TvhPY/FPwPNcWWvafauJfs0hSYw4xPASvJK8keoz/er5HuJprmZri4mknlc5aSRizMfUk8muin7TEL4rW3XW5jLkpfZue+fGP492uo+HpPBnw707+y9EaPyJbnyhEzxdCkSD7ikcEnkjsK8J0n/kK2f/AF8R/wDoQqtVnSf+QrZ/9fEf/oQrd0Y0qMlHsyIVJTqxb7o+i2+8frSUrfeP1pK/npH9DM7j4ReJ10PWWsbyTbY3pClieI5OzfQ9D+HpXR/GHwbJcM/iLSoS74/0yJByQP8AloB39/z9a5r4W+Dm8Qah9vvo2GmW7c5HEzj+Ae3r+Vera54w0HQtXttJvZ/LkkXJKrlIR/Du9M19fl1BVsucMW+WF/db3X9f59D4nM8Q6GaKpglzTt7yWzX+dv06nznRXt3i34c6TrwOpaLPFZ3Eo35T5oZc98Dp9R+Vebat4E8U6dIVfSpbhAeJLb94D+XI/EV4mLyfFYZ/DzLutf8Ahj3sFnmExcfi5Zdno/8AgnYfs+f6zWvpB/7PXrNeWfAa0urWXWRdWs8BIhx5kZXP3/WvU6+0yFNYCCfn+bPg+I2nmNRry/8ASUFFNlkjiiaWV1jjUZZmOAB6k15P8QvHz6kx0DwuZJfOPlyXEYO6TPGyP2Pr+XrXXjcdSwcOab16LqzjwGXVsdU5Ka06vovUpfEPVZ/GXi618N6Q2+3hl2bx0Z/4n/3VGf1ru/F19beDvARhtCEdIRa2o7lyMbv5tVX4a+EYfC+myajqJQahLHmViflgQc7Qf5mvMfiX4oPiXW827MNPtspbg/xern6/yAr56tWngqE8TW/jVdl2X/A/yPpqFCnj8TTwtD+DS3f8z/4P5XOVooor40+5Pmyiiiv6OP5zPpf9jLw7ZWGm+IPiRqu1YbON7aByAfLVV3zP+W0fnXg3xD8UXnjLxlqfiS+Zt95MWjQn/VRDhEH0UAV9L/B2wuPFX7I2o+G/DskD6s4urdo2bZ+8aUuFJ7ZQjBPHPtT/ANnb4DpoiXesfEPQ7WfUvN8uztJnSeKOMAZkIBKliSRz0x715irwp1KlSe97JeR2ulKcYxjtufJEatI6xxqzuxCqqjJY+gHevujwp4Q03xB+z94a0Tx7Yy6fb2EEM11Dcv5RTyScbyfuhlHPQ4YjitfxhpfgD4eaZqHxD/4RHT0udOgHzWlqiSHLBQFHCg5YfN1xmvm/V/EHxQ/aD1e403SLb7Hodr88ltHIVgjHJXzX6yOcHAxj0A5NROq8Uk17qXUcYKg2nq30I/jT8S/DK+M9LvPhZYppdzoyiEatbDylnReBEI+jxjHVhz06dfT/AAj448A/HnQoPDHjWzg0/wARxfNb7W2lnx9+Bz345jOfxHNfIrqyOyOpVlJDA9iOoruPgT4Oh8dfEqw0G6luYbQxyzzy27hJEVFJBUnod5QfjXTVw1NU73ty9epjCtJztbfoe3/tzWupzad4bkt9LnfTLMztNdRplImbYqq2Pu5AOCa+V6+p4fjHdfDnxlqPw68eXB8WaTaFYf7S8n/SFRlDbZUPEuAwBPX61L4g+B/w7+I9i/iD4Y+ILWwkk+ZoIz5lvuPYp9+I+3T/AGayw9b6vBRqLTo+hpVp+1k5RevY479jTxo2leNLjwdeyZsNaQtCrH5VuEXPQ/3kBH1Va8++PfhFfBXxS1bR7ePZZSOLqzHYQychR/uncv8AwGvQvAvwD+Jvh/4laFqE1lZfYrHUYJ5buG+Tb5auC2AcOeARjb3pP23buwn+JWl21s0bXVtpoW629V3OxQH3xk49CPWrhOP1m9N3TWpMoy9j7y2Z4JVnSf8AkK2f/XxH/wChCq1WdJ/5Ctn/ANfEf/oQrrrfw5ejMaP8SPqj6Lb7x+tJSt94/Wkr+dUf0Szufht47k8PEabqAabTGbKlRloCepHqPUflXpHibwvoHjWwS+gmQTMv7m9gwcj0b+8PbqPavn6tbw34j1jw/cGXTLto1Y/PE3zRv9V/r1r3cDm6hT+r4qPPT/Ff1+B87mGSOpV+s4SXJU/B/wBfj1OqOnePvAkrNYmW4sQckxKZYSPUp1X9PrWrp3xgdV2alooLjq1vLjn/AHW6fnV/QPi1ps6rHrNlLaSd5If3kZ98dR+tdAt94D8REK0mj3ckhCgSKqyEnoBnDZ9q9jDwjb/YcVZfyy1/PX8DxMTUlf8A4UcJd/zR0/LR/eYv/C3NA8vP2HUd+Pu7Fxn67qy9R+MDFdum6Lhz0a4lyM/Rev512c/g/wAGQYabR9PiB6b+AfzNTXNv4U8LWYu5rSw0+INtWTyRuJPOAcZPSuydHM7P2leMUt2l/mcMK+U3Xs8PKTeyb/yPL/sPj7x3Ipu/NgsSc/vAYYQPZerfr9a9B8LeE9C8GWT6hcTI9wq/vbyfChR3Cj+EfqaxNe+LOmQK0ej2ct5J2klHlxj3x94/pXmXiXxLrHiGfzNSu2dAcpCnyxp9F/qea8qeLwOBk6kZOrV7vZf15X9T2IYLMMwiqcoqjS7Ld/1529GdL8SfH0mvbtM0ovDpoPzueGn+vovt37+lcFRRXzeKxVXFVHUqu7PqcHg6WDpKlSVl/WrCiiiuc6T5sooor+jj+czf8FeM/FHgy9e88Naxcae8mPNVMNHJjpuQ5B/KvSvCP7SXj/S9ca812WDXbORAj2rRrBtwfvIyLw31BFeLUVlOhTqfFEuNScdmet/Gz45az8RtNj0WHTY9H0hZBLJCsvmyTMOm58DgHnAHXr0rQ/Y78VJoPxQOj3UoS11uA24yeBOvzR/n8y/VhXilS2dxcWd3Dd2szw3EEiyRSIcMjqcgj3BFS8PD2TpxVkUqsudTZ6F+0f4Rk8IfFfVIEhKWOoOb6zIGFKSEllH+6+4flXrP7HmiQ+HfCPiP4laziC18loYHbj9zFlpGH1YAD3U1oad4++E/xg8IWFn8TJrbStZ085YyzmAM2AGaOQcbWwMoTkfgDXHftDfFrQL3wvbfDr4eYTQoFVLm4iUrHIifdiTPJXIBLd8Drya43KrVgqDi0+r8jdKEJOonp0PEfE+r3HiDxJqWuXX+v1C6kuXHoXYnH4ZxUWj6rqejXy32kahd6fdL92a2maNx+INU6K9KytY47u9z0yH49fFaLT2sx4qdlII817WIyj6NtzXnWo3t5qV9Nf6hdTXd3O5eWaZyzux7knrUFFTGnCHwqxUpyluwqzpP/IVs/wDr4j/9CFVqs6T/AMhWz/6+I/8A0IUq38OXoyqP8SPqj6Lb7x+tJSt94/Wkr+dUf0SwooqS2hlubiO3gjaSWVgiIvVmJwBTSb0Qm0ldkdanhH/kbNH/AOv6H/0MV6Hp3wv0eysEm8S6yYZnx8scqxop9MsDu/SruneDfAdjqFtfQ+ICZLeVZUDXsRBKnIzx7V7lDJMVGcZTstnZtXPn6+f4SUJRhd7q6TsHx0+5oP8A19t/7LVr47/8ihb/APX4n/oLV0moXnhPUfL+33Wj3XlNuj82SNtp9RnpVLxYnhbxJpyWN/rdskSyCQGK6jByAR3z619PisMprEOM1eolbXsj5LCYp05YZTg7U276d3c+eqK9fj+Hvga4cQ2+vyvK3CBbyJiT9Mc1wnjvwleeFb5EkkFxaTZ8mcDGcdVI7GvjcTlOJw9P2kknHunex9zhM5wuKqeyi2pdmrX9Dm6KKK809QKKKKAPmyiiiv6OP5zCiiigAooooAKKKKACiiigAooooAKs6T/yFbP/AK+I/wD0IVWqzpP/ACFbP/r4j/8AQhWdb+HL0ZpR/iR9UfRbfeP1pKVvvH60lfzqj+iWFdF8Nri0tfG2m3F9NFDBGzs0krAKp2NjJPviudorWhVdKpGols0/uMa9JVqUqbduZNfee4+JrbwB4ivku9T8QW7uibEVdQVVUewzWV/wi3wt/wCg1B/4MVryOivYqZzTqSc50Its8SnkdWlBQhiZpLoeuf8ACLfC3/oNQf8AgxWj/hFvhb/0GoP/AAYrXkdFR/atH/oHh9xf9kV/+gqf3nro8L/C5SGXXIQQcgjUVyDUnxY1TQb7wSlrZava3k8E0RQLcK8hxkEnHJ4PNePUUSziPsp04UYx5lZ2FHJJe2hVqV5ScXdXCiiivFPeCiiigD5sooor+jj+cwooooAKKKKACiiigAooooAKKKKACrOk/wDIVs/+viP/ANCFVqs6T/yFbP8A6+I//QhWdb+HL0ZpR/iR9UfRbfeP1pKVvvH60lfzqj+iWFFFFAgooooAKKKKACiiigAooooAKKKKAP/Z">
            <a:extLst>
              <a:ext uri="{FF2B5EF4-FFF2-40B4-BE49-F238E27FC236}">
                <a16:creationId xmlns:a16="http://schemas.microsoft.com/office/drawing/2014/main" id="{EA2F7A44-9B85-149B-6CAF-C119D23A6B9A}"/>
              </a:ext>
            </a:extLst>
          </p:cNvPr>
          <p:cNvSpPr>
            <a:spLocks noChangeAspect="1" noChangeArrowheads="1"/>
          </p:cNvSpPr>
          <p:nvPr/>
        </p:nvSpPr>
        <p:spPr bwMode="auto">
          <a:xfrm>
            <a:off x="3421063" y="3429000"/>
            <a:ext cx="1455737" cy="145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13318" name="Rectangle 3">
            <a:extLst>
              <a:ext uri="{FF2B5EF4-FFF2-40B4-BE49-F238E27FC236}">
                <a16:creationId xmlns:a16="http://schemas.microsoft.com/office/drawing/2014/main" id="{1F85963D-AEDA-D0B8-D2B4-60E4B20EE35C}"/>
              </a:ext>
            </a:extLst>
          </p:cNvPr>
          <p:cNvSpPr>
            <a:spLocks noChangeArrowheads="1"/>
          </p:cNvSpPr>
          <p:nvPr/>
        </p:nvSpPr>
        <p:spPr bwMode="auto">
          <a:xfrm>
            <a:off x="4452938" y="3244850"/>
            <a:ext cx="2381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800"/>
              <a:t> </a:t>
            </a:r>
          </a:p>
        </p:txBody>
      </p:sp>
      <p:sp>
        <p:nvSpPr>
          <p:cNvPr id="13319" name="AutoShape 9"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05F1E723-187D-7466-0EDF-FAA31A6CEB37}"/>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13320" name="AutoShape 11"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ED2F9CBE-B07E-3F7F-D3B9-6C98B09C571A}"/>
              </a:ext>
            </a:extLst>
          </p:cNvPr>
          <p:cNvSpPr>
            <a:spLocks noChangeAspect="1" noChangeArrowheads="1"/>
          </p:cNvSpPr>
          <p:nvPr/>
        </p:nvSpPr>
        <p:spPr bwMode="auto">
          <a:xfrm>
            <a:off x="1204913" y="3581400"/>
            <a:ext cx="38862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3321" name="Picture 8" descr="C:\Users\gt96727\AppData\Local\Microsoft\Windows\INetCache\Content.MSO\EBC5F859.tmp">
            <a:extLst>
              <a:ext uri="{FF2B5EF4-FFF2-40B4-BE49-F238E27FC236}">
                <a16:creationId xmlns:a16="http://schemas.microsoft.com/office/drawing/2014/main" id="{63265378-6F5A-F400-B860-5D96203FC1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13" y="4067175"/>
            <a:ext cx="2095500"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2" name="Picture 9" descr="C:\Users\gt96727\AppData\Local\Microsoft\Windows\INetCache\Content.MSO\1D8254CF.tmp">
            <a:extLst>
              <a:ext uri="{FF2B5EF4-FFF2-40B4-BE49-F238E27FC236}">
                <a16:creationId xmlns:a16="http://schemas.microsoft.com/office/drawing/2014/main" id="{525E2013-F0AF-B7C4-6B45-A8AF17493E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547813"/>
            <a:ext cx="2095500" cy="251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7432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A07B14E7-B76F-4E30-98CE-B86A94603056}"/>
              </a:ext>
            </a:extLst>
          </p:cNvPr>
          <p:cNvSpPr>
            <a:spLocks noGrp="1"/>
          </p:cNvSpPr>
          <p:nvPr>
            <p:ph type="ctrTitle"/>
          </p:nvPr>
        </p:nvSpPr>
        <p:spPr>
          <a:xfrm>
            <a:off x="2337763" y="2225675"/>
            <a:ext cx="6264275" cy="4191000"/>
          </a:xfrm>
        </p:spPr>
        <p:txBody>
          <a:bodyPr anchor="t">
            <a:normAutofit fontScale="90000"/>
          </a:bodyPr>
          <a:lstStyle/>
          <a:p>
            <a:pPr algn="l"/>
            <a:r>
              <a:rPr lang="en-US" sz="3100" b="1" u="sng" dirty="0">
                <a:solidFill>
                  <a:schemeClr val="tx1"/>
                </a:solidFill>
              </a:rPr>
              <a:t>Re-launch of our CAP Success Teams:</a:t>
            </a:r>
            <a:br>
              <a:rPr lang="en-US" sz="3100" dirty="0">
                <a:solidFill>
                  <a:schemeClr val="tx1"/>
                </a:solidFill>
              </a:rPr>
            </a:br>
            <a:r>
              <a:rPr lang="en-US" sz="3100" dirty="0">
                <a:solidFill>
                  <a:schemeClr val="tx1"/>
                </a:solidFill>
              </a:rPr>
              <a:t>​</a:t>
            </a:r>
            <a:br>
              <a:rPr lang="en-US" sz="3100" dirty="0"/>
            </a:br>
            <a:r>
              <a:rPr lang="en-US" sz="3100" dirty="0">
                <a:solidFill>
                  <a:schemeClr val="tx1"/>
                </a:solidFill>
              </a:rPr>
              <a:t>* Creating Our World</a:t>
            </a:r>
            <a:br>
              <a:rPr lang="en-US" sz="3100" dirty="0"/>
            </a:br>
            <a:r>
              <a:rPr lang="en-US" sz="3100" dirty="0">
                <a:solidFill>
                  <a:schemeClr val="tx1"/>
                </a:solidFill>
              </a:rPr>
              <a:t>* Design Make and Move	         	</a:t>
            </a:r>
            <a:br>
              <a:rPr lang="en-US" sz="3100" dirty="0"/>
            </a:br>
            <a:r>
              <a:rPr lang="en-US" sz="3100" dirty="0">
                <a:solidFill>
                  <a:schemeClr val="tx1"/>
                </a:solidFill>
              </a:rPr>
              <a:t>* Money Matters</a:t>
            </a:r>
            <a:br>
              <a:rPr lang="en-US" sz="3100" dirty="0"/>
            </a:br>
            <a:r>
              <a:rPr lang="en-US" sz="3100" dirty="0">
                <a:solidFill>
                  <a:schemeClr val="tx1"/>
                </a:solidFill>
              </a:rPr>
              <a:t>* Future Educators</a:t>
            </a:r>
            <a:br>
              <a:rPr lang="en-US" sz="3100" dirty="0"/>
            </a:br>
            <a:r>
              <a:rPr lang="en-US" sz="3100" dirty="0">
                <a:solidFill>
                  <a:schemeClr val="tx1"/>
                </a:solidFill>
              </a:rPr>
              <a:t>* STEM</a:t>
            </a:r>
            <a:br>
              <a:rPr lang="en-US" sz="3100" dirty="0"/>
            </a:br>
            <a:r>
              <a:rPr lang="en-US" sz="3100" dirty="0">
                <a:solidFill>
                  <a:schemeClr val="tx1"/>
                </a:solidFill>
              </a:rPr>
              <a:t>* People, Ideas, &amp; Culture</a:t>
            </a:r>
            <a:br>
              <a:rPr lang="en-US" sz="3100" dirty="0"/>
            </a:br>
            <a:r>
              <a:rPr lang="en-US" sz="3100" dirty="0">
                <a:solidFill>
                  <a:schemeClr val="tx1"/>
                </a:solidFill>
              </a:rPr>
              <a:t>* Helping Others</a:t>
            </a:r>
            <a:br>
              <a:rPr lang="en-US" sz="3100" dirty="0"/>
            </a:br>
            <a:br>
              <a:rPr lang="en-US" sz="3100" dirty="0"/>
            </a:br>
            <a:br>
              <a:rPr lang="en-US" sz="2400" dirty="0"/>
            </a:br>
            <a:br>
              <a:rPr lang="en-US" sz="2400" dirty="0"/>
            </a:br>
            <a:br>
              <a:rPr lang="en-US" sz="2400" dirty="0"/>
            </a:br>
            <a:endParaRPr lang="en-US" altLang="en-US" sz="2400">
              <a:solidFill>
                <a:schemeClr val="tx1"/>
              </a:solidFill>
            </a:endParaRPr>
          </a:p>
        </p:txBody>
      </p:sp>
      <p:sp>
        <p:nvSpPr>
          <p:cNvPr id="13315" name="Subtitle 2">
            <a:extLst>
              <a:ext uri="{FF2B5EF4-FFF2-40B4-BE49-F238E27FC236}">
                <a16:creationId xmlns:a16="http://schemas.microsoft.com/office/drawing/2014/main" id="{66D5AE84-9D0F-E3AB-D4F2-083C5251AAE7}"/>
              </a:ext>
            </a:extLst>
          </p:cNvPr>
          <p:cNvSpPr>
            <a:spLocks noGrp="1"/>
          </p:cNvSpPr>
          <p:nvPr>
            <p:ph type="subTitle" idx="1"/>
          </p:nvPr>
        </p:nvSpPr>
        <p:spPr>
          <a:xfrm>
            <a:off x="2193925" y="1682750"/>
            <a:ext cx="5691188" cy="604838"/>
          </a:xfrm>
        </p:spPr>
        <p:txBody>
          <a:bodyPr/>
          <a:lstStyle/>
          <a:p>
            <a:pPr eaLnBrk="1" hangingPunct="1"/>
            <a:r>
              <a:rPr lang="en-US" altLang="en-US" sz="2800">
                <a:solidFill>
                  <a:schemeClr val="tx1"/>
                </a:solidFill>
              </a:rPr>
              <a:t>Guided Pathways 2.0:  2022-2026</a:t>
            </a:r>
          </a:p>
        </p:txBody>
      </p:sp>
      <p:sp>
        <p:nvSpPr>
          <p:cNvPr id="13316" name="AutoShape 5" descr="data:image/jpg;base64,%20/9j/4AAQSkZJRgABAQEAYABgAAD/2wBDAAUDBAQEAwUEBAQFBQUGBwwIBwcHBw8LCwkMEQ8SEhEPERETFhwXExQaFRERGCEYGh0dHx8fExciJCIeJBweHx7/2wBDAQUFBQcGBw4ICA4eFBEUHh4eHh4eHh4eHh4eHh4eHh4eHh4eHh4eHh4eHh4eHh4eHh4eHh4eHh4eHh4eHh4eHh7/wAARCAEsAN4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KKKALi/dH0paRfuj6Utfms/iZ2oKKKKkAooooAKKKKACiiigAooooAKKKKAKVFFFfphxBRRXX/CfwNdeP/Ez6Pb3sdkkUBnmmdC2FBAwB3OWHcVE5qEXKWwN2OQor6L/AOGZR/0OB/8AAH/7Oj/hmUf9Dgf/AAB/+zrl/tDD/wA34Mj2kT50or6L/wCGZR/0OB/8Af8A7Oj/AIZlH/Q4H/wB/wDs6P7Qw/8AN+DD2kT50or6L/4ZlH/Q4H/wB/8As6P+GZR/0OB/8Af/ALOj+0MP/N+DD2kT50or3nxP+zndaX4fvtSs/E8dzLawPN5UlqUDhVJIBDHB444rwYdK3pV6dZXg7lKSewUUUVsMuL90fSlpF+6PpS1+az+JnagoooqQCiiigAooooAKKK6vwF8PvE3jZZpNCt7d4YJFjmlmnVAhPPT73T0FUk27ITaSuzlKK2PGfh2+8KeJLrQdSkgkurbZvaFiUO5QwwSAehHashQWOFBJ9AM0mmnYE7q4lFFFIZSooor9MOIK9s/Y+/5KDqf/AGDG/wDRiV4nXtn7H3/JQdT/AOwY3/oxK5cb/AkTP4WH7QHjrxjovxW1XTdJ8SahZWcSQFIYpMKuYUJwPckmuD/4Wf8AEP8A6HDVv+/3/wBat39pLy/+F36r527ysWu/b12+SmcfhXrdppv7OclpC6yeHQGQEebeMr9P4gWyD65rnUqdKlBuF7roibpJaHg//Cz/AIh/9Dhq3/f7/wCtR/ws/wCIf/Q4at/3+/8ArV77/Zf7On/PXwx/4HH/AOKqay0H9n2+vIbOzXw5cXE7iOKKO8ZmdicAABuTUfWqX/Pp/cg5l2PGfBHiH4weMtXGmaD4k1eeQcyyNNtihX+87Y4H6nsK9/8ADfgHxDZ2izeJ/iX4hu5sDctvOsESn0yQSfrx9BVjxXqXhP4OeCJ7rS9JgthNLi3tITg3ExHcnJwAOT2ArxzRvDviz43+FdS1668SyJf2180MNhIStmU2IwUKPunJ+8c54z61hKftlzJKEO9tSb38kfRUNtpt1oVxocOrPdJNFJC0jXQmlw4IPJJORmvmb4l/AbXfDVpLqeg3Da3p8SlpECbbiJR32jhx/u8+1ea+INB8QeENYFrq1jdaXeoSY25XcPVHHBHuDXtHwH+NGpDVrXwz4vvDd29wwitb+U/vI3PCq5/iUnjJ5BPJx01jQq4Ze0pS5l1HyuOqPn+ivbP2o/h/beH9Wg8UaPbrDYajIUuYkGFinxnI9AwBOPUH1rxOvSo1Y1YKcTRO6uXF+6PpS0i/dH0pa/Op/EzuQUUUVIBRRRQAVY06zutRv7ewsoXnubiRYoo16uxOAKr12Pwf8V6d4N8aQazqWm/bYghi3hsNbhuDIo7nHb0JqopNq4pNpaGPrnhbxFouqnS9S0W9huw21UERYP8A7hXIYe4zX0z+zT4O1Twr4UvLnWYXtrrUplkFu/3o0VcLu9Cck47cV6lbTRXNvFcW8iyQyoHjdTwykZBH4VHqV9Z6bYy32oXUNrawrukmlcKqj1JNehToRg+a5wVK7muWxwfxW+E+jePJ49Qa6l03VI0EYuI0Dq6g8B1OM4ycEEGqnwu+DWi+C9S/ta4vpNW1EKyRSPEI44gwwSEyeSOMknqa1LX4v/Dm5vRax+J7dXY7Q0kUiIT/ALzKAPqTXdRukkayRsrowBVlOQQe4NWoU5S5luQ51Ix5XsfIv7SNp4Z0/wCIT2Xh+wW0mSIPfiIgRGVvmG1R904Iz9Rx3PmVfQP7Q/wt1zUPEknirw5ZPqCXSqLu2i5lR1G0OB/ECAOnIx0rxPX/AA7r3h/yP7c0m7043AYwi4j2lwuM4HtkfnXBWjJTeh3UpJxWpztFFfVXwg8A+Af+FSabr+vaLY3DyWz3V3dXS7toyc/RQBX32IxEaEVJq5yylY+Va6LwH4y1vwTqk2paFJbpcTQmFzNFvG3IPTPqBX0tp1r8BdSm8nTrHQLyXGdlvbtI35KDUM//AAz3bzNDPF4ahlXhkkjKsPqCK5ZY1SXK6b+4nn8j5k8YeItS8V+ILjXdXaJr24CCQxJsX5VCjA+gFZFfV/nfs7f9St/3zR537O3/AFK3/fNNY3lVlTf3Bz+R8oV6X+zNp6X/AMYNMaRUZLSKa5Ib1CEKR7hmB/CvZPO/Z2/6lb/vmtfwdffBW38R2v8Awi82gRatKxit/swIkYsMFR9RUVsa5U5RUGtOwOemx5R+2FqM83jnS9LLn7PbaeJVXn77uwJ/JFrt/wBjn/kQ9Y/7Cp/9FR1z/wC2F4buTd6V4shjd7cRfYrgjkRkMWQn0B3MM+oFb/7HX/Ih6x/2FD/6KjrGo08Crf1qS/gPXvEeg6P4i019O1vTre+tW/glXO0+qnqp9xg183/Ff4C3GhWtxrnhW/WawhBkktrqVUkhA7q5wGA98H616j8TPjX4Y8JGWxsWGs6soI8m3ceVE3+2/QfQZP0r5w8TeLvGnxO8QWunXd08z3Myx2tjB8kKMTgfL3x/eOTjNTgaWIj717R8wgpHv/xFuB4m/Zg/ta+DNM2m213knnzAU5/Hn86+S6+s/j1Na+D/AIDxeG4njLzRwafCMY3BcF2Azxwp9eSK+TK7Mt/hya2u7F09i4v3R9KWkX7o+lLXws/iZ6CLek6bqGrXqWOl2Nxe3L/digjLsfwHb3rd8X+AfFHhPS7PUdf08WkV3IY418wOysBnDbcgcZ79jXtH7H80z6Nr0DWsYhiuI2ScIAzMynchbqQMKfbdXs/iPQ9K8RaRNpOs2cd3ZzY3Rv2I6EEcgj1HNdNPDqUOa+pyzxDjO1tD4Mt4ZLi4it4VLyyuqIo6licAfnXWeLPhn428MQNc6nokrWqjLXFsRMij1bbyv4gV9NeD/hF4J8L6wNWsbKee7Rt0L3U3mCE+qjgZ9zk+9d8RkEEZHpVRwmnvMmWK191H57itjwx4Y13xLqMNho+m3FzJM2N4jPloM4LM3QAd6j8WzTXHirVpriFIZWvZt8aIECHeeABwMV7v8C/ij4U8PfDi10nxBqgtbm2uZUjjWB3JRm3hjtB7sefauenCMpWk7HRUlKMbpHt/h3TxpHh/TtJWQyCytYrcOf4tiBc/pXzx+1xrt9J4i03w4srpYRWounjHAkkZmAJ9cBePqa+iND1bTdc02PUtJvYb20lzslibIOOo9j7V5n+0H8M7vxpb2usaH5Z1ayjMZidtoniySFB6BgScZ45Nd9aLlTtE4aMkql5HyhX0/wDsm6/eaj4T1DRbuR5U0yZfs7N/DG4J2Z9ip+ma8Ns/hp49utR+wR+FdSSYEBjLHsjXPcuflx+NfUfwX8Df8IJ4S+w3EqTahcyefdyJnbuxgKvsAMZ781zYaElO504iceSx2d3cQWlrLdXUyQwQoZJJHOFRQMkk+mK+Wv2i/iB4a8bQafaaCt1JNYXEmbmSIIjowAO3ndjIHUDpXtf7QtrqN38JdZj03czKqSTKoyWiVwXA/AZ+gNfG1XiqjXukYamn7xSr6+8HIZf2YIogcF9DmUH0yHFfINfXnhIlf2W0ZSVYaDOQR1B2vX1uY/DD1MqnQ0dUv/DHwQ+Hlkq6fNNEZUtz9nRfMuJipJd2OB/CevsBWB8dtL0Hxr8HB43t7byrqG1jvLWZowspjYjMb+2G/Ajiqfgf40+CvEXhaDSvHohgvI41Wf7VbmWC4K9HHBwT1we/SqPxT8cXPxC8PXXhD4ZaPe6paoF+33UUOyNY1ORGgbGckD04HAPbhp0qkaqck009X0sQk0z5rop0iPHI0ciMjoxVlYYKkdQR2NbvgTwnrHjPxBFo2jQ7pG+aWVv9XAnd3Pp+pPAr3ZSUVd7G9yv4V8Na74p1I6f4f02a/uVQuyoQAi+rMxAH4muj+Fum3+j/ABs0DTdTtZbS8t9SRJYpBhlOD/nPevpCI+Cvgb4Gijmdi8zgOyqDcXsvdsegH4KPc82tb8I6J4x1/wAL/EDQ7i3NxazxzG4Q/LdW/PynH8Qzxnkcg+3lTx/Ne6913SfmZOf3HT+JZPD19t8L669u41aJ1jtpjjzwuNwX/aGQeOe46V4t4p+EPjvQ9GvtF+H+vB9CvJ2uJbN5PJuCSoGwyfxLhQOq571D+2WzIfC7ozK6tcMrKcEEbMEGvP8Awp8cPH2gwx2738OrW8YwqX8e9sem8EMfxJrLDYer7JTpvfoxRi7XQulfAn4j3lyIZtIt7BMjMtxdR7QPohY/pXt3w7+HXhb4S6XP4k8QanBNfqmJL6YbY4Af4Yl65PTPU9OOlbvgTxlqfiT4QSeLriG1t777PdSBIVPlhoy4XhiT/CM818heLPFviPxZdLdeINWuL5l+4jELHH/uoMKPyrWPt8W5Qk7Jb2H70tDoPjV4/n8feKjdRiSLS7QGOxhbg7e7sP7zYH0AArhKKK9SnCNOKjHZGqVjQtYZbmaG3gQvNKyxxqP4mJwB+Zr6jtv2ffB8mk6fHezajFfRQKt1LazgLNJ1LYZTjnIGMcYr5s8Jaw/h/wARadrcdrFdSWUyzJFISFZh0yRz15/Cvsv4X+NrDx34aGrWcL28sbmK5t2OTFIADgHuCCCDXwVGMJSkpbl4iU4pOJp+EvDmj+FdFj0jRLUW1qhLEZyzserMTyT715v8Q/jvoPh+9m0zRLRtavIiVkkWTZAjDtu5LH6DHvWj+0n4nuvDnw9aGwkeG61OYWqyqcFEIJcg9jgY/GvkUVdes4e7EijRU/eke92H7SV+Llft/ha2aD+LyLoh/wAMrivavAPjTQfG2lG/0W5LGMhZ4JBtlhY9mH8iMg+tfDVdT8KvFFx4R8c6dqkUjLbtKsN2gPDwsQGyO+Oo9xWVPEyT97Y0qYeLXu7n0743+D3g7xZq7ateRXdleSczPZyhPOPqwKkZ9xgnvXi/7RHw307wadM1PQIJItNnX7PMrOXKzAZDEn+8M/ivvX1VXzT+0Z8TrXWWvPBOm2MU1tbXC+feucnzUPIjA9OVJPXn61vXjBRb6mNCU3JLoWf2PrjUv7U161UudMEMcjAn5Vm3EDHuV3Z/3RX0bXyF8GfirceAvN066sEvdJuJfMkEYCzRtjBZT/FwBwfTgiszx58TvFXibXJrxNWvbCyEh+y2tvMY1jQH5c7cZb1J/lWdOvGFNLqXUoSnNvofaFYHjfxfoPg3S11DXrzyEdtsUaqWklb0VR1/kK8v/Zw+JGoa5b3+jeJtRSaSzRZYLueRVZ0JwVYn7xBxz155rz79qLV7PVvHlm+n6ra39rDYiMC3mEgik3tuBx0J+X8q1nXXs+aJlGi+flkex6F8b/AOrRXInurjT2iiaQx3kWPMUDkKQSCf9nqa+WPFmpW+seJdQ1Sz0+HT7a4nZ4raFQqxr2GBxnufcmsuiuKpWlUSTOynSjBtopV9eeE/+TWl/wCwBcf+gvXyHX2l8IdOg1f4D6NpV0XEF3prQy7DhtrFgcHscGvtcydoRfmcdTofM/wj+Gms+P8AUR5Ia00mFwLq9ZeB6qg/ifH4DvX0nq/inwB8H9L03w8q+SHZR5EC75Qp+9NL3P1PJ7DjjF+KHxI8P/C/QU8J+FLa3bVIYhHDboMx2gI+/J6t3x1JOT7/ACrql/e6pqE+oajdS3V3O5eWaRss5NQqc8Y+aekOi7hZz32PqP4tfCTTPiCtt4p8I3lnBe3W1pZAf3F1Gf8Alpx/GB379DzzW0x8H/Ar4f4/111L0HAnv58foo/JR6k8/Pfwp+LGveAY5rOCJNR02XLC0nkKiJ/7yEZxnuOhrmvHPivWPGXiCbWdZn3yv8sUS/6uBOyIOw/Unk0LB1pNU5y9xfiLkez2Dxz4r1jxl4gm1rWp98r/ACxxL/q4E7Ig7D9SeTXpn7MXxBvdG8SW/g+8aSfTNSlK26jk28x5yP8AZbHI9efWvFq7D4K/8lZ8Mf8AYQT+tdlelB0XG2iRckrHrf7Z33fDP1uP/ZK+dK+i/wBs77vhn63H/slfOhIHcVnl/wDu8f66ip/CfWnwW/5Npf8A69NQ/wDQ5a+S1+6PpX1p8Ff+TaX/AOvTUP8A0OWvktfuj6VGC/iVfUIbsKKKK9As09Os7u/uorOxtprq5lO2OKJCzufQAcmvrP8AZ08E6l4P8J3Umsx+Rf6jMJXgzkxIowoOON3JJ+oHavlXw3qk+h67p+sW3M1lcJOo9dpzj8RxX3FZ+JNDudIsdU/tS0htr6JZYGmmVN4Izxk9RnmvgKEY87b3KxLlZLoeXftbaZPdeB9O1KKNmSxvf3pGflV1K5P/AALaM+9fL9ffuq2FlrGlXGnX8KXNndRGOVG5DKR/nmvlv4hfA3xPod5JN4egk1vTSSU8vHnxj0Zf4vqufoKMTSbfMgw9VJcrPJq0fDOm3GseI9O0u0UtPdXMcacZxlhk/QDJ/Ct2y+Gfj+7uUt4/CeqIzHG6aLy0H1ZsAV9BfBD4SR+DH/tvWpIrrW3QrGI+Y7ZSOQpPVj0J9OB3Jwp0ZSextUrRitz1ivjz42eANc8M+KNS1R7WWfR7u6eeK8QZVfMYnY+PukE4568Yr651DUtO0/Z/aF/a2m/Ozz5lTd9MnmvEf2svFUKaHp/hW0mV5Lxxd3Gw5xEv3B/wJuf+A12YiMXC76HHh3JTsup4A+hawmgR682m3I0uWUxJdbDsLDrz6e/Tg+leqfsy+CYdd1m+1XXdFju9Jit/LhNzHlGmLKQVzwcKGz9RXsPwD8QHxV8M7Z7uxtoTaO1i8caARuEC4IXoMhhx65rr9c1rRPDenLc6tf2mm2g+RDKwQZ9FHf6Cs6dCKtO+hpUry1jbU+avj58M9WsfGMupeH9Akn0i8VDHHYWxYQOFCspRRkZxuzjHJrmJfhR41h8GP4nl0p44IyWe1YEXCxAcybPT264GcYr618MeLPDfiZJG0HWLS/MYBkWJ/mQHoSp5H5Vyn7Rlxq1v8KdSk0lpEJeNblozhlgLYf39AfYmnOhCzmEK87qJ8eUUUVwHaUq+3fgZGW+DnhyPcy7rH7ynBGSeR718RV9j+BWmT9mq3e3aRZl8PzGMxkhg3lvgjHOc19zmavCK8zzqmyJLj4HfDy5uJLi4068mmlYvJI97IzOxOSSSeTUf/CiPht/0Cbn/AMDJP8a8S+Amo+K5/izoMWo32uS2rPL5i3EspjP7l8ZDHHXFem/taXWs2uiaC2j3GoQO11KJDaO6kjYMZ29vrXJOFeNaNL2j1IaadrnQf8KI+G3/AECbn/wMk/xo/wCFEfDb/oE3P/gZJ/jWJ+yddaxdeGdabWLjUJ5FvlCG7d2YDyx03dq8U+JWqeMI/iF4jjtdQ8QJAup3AjWKaYIF8w4C4OMfSnCnXnVlT9o9BpO9rn0N/wAKI+G3/QJuf/AyT/Grug/BzwHoms2mr6dps8d3aSCWFjdOwDD2J5qh4wuNST9m57iCa8XUP7Ht28xGYTb/AJMnI+bPWvCfg5qXi6b4o+Ho76/16S2a7AkWaaYoRtPUE4x9amnCtVhKXtNriSbT1O4/bNmTz/DUHO8LcP04x8grP+B/jz4b+HfAy6d4phifURdSuS2nGY7Djb820/lVj9sz/kM+G/8Ar3n/APQkrwCu3DUY1cLGL/rUuKvE+qPE3xs+HKeDdS03Q2naWW1ligt4rFok3OpGeQABk5NfK46CiiuqhhoUE+XqVGKiFFFFdBRcX7o+lOdmkCrIzOEG1QxztGc4Hp1NNX7o+lLX5rP4mdqPpj9kjWtUvvD+r6VdySzWdhLGbV3JOzeG3ID6DaDjtur3Cvi74Z/E3xD4EL2+ni3utPlk8yW0mXgtjG4MOQcAeo9q674pfG2bxX4Th0nR7W80iWaT/Tv3oO5AOEVxg4J68Dp7muynXjGFnujiqUJSndbH09b3VtcFxb3EMxQ4fy3DbT746VLXwb4S8Qan4Y1221fSrmSGaKQMwViFlXPKsO4PvXsvi39ou6mgaDwvogtXI/4+b1g5X6IvH4k/hVxxUWve0JlhpJ6HknxG1jUte8aape6tM8swupIlVukSKxCoo7AAVt/BzwXbfEDxJPpV/q09mLe1EyFFDsyhgCoz0A3f/WrjdUvrvVNRuNRv5jPdXMhkmkIALMep44o0+/vtOnM+n3tzZyldpkglaNivXGVIOOB+VcKkua71O1p8tkfc/g7w3pfhTQLfRNHiaO2hycscs7E5LMe5NfL37Teoajd/FO6tLzctvZQxpaITkbGUMWHuWJ/KvWf2XvFeteIvDmo2es3E94dPmRYbqU7mZWBOwt1JGOp5wwrqfid8M9A8erDLftNaX0A2x3UGN23rtYHhhn8q7px9rSXKcMJeyqPmPlf4TX99p3xJ0CbT5XjlkvooHC/xxu4V1PqCCf519uyokkTRyorxsCrKwyCD1BFeb/Db4N+HPBuqDVvtFxqmoICIZbgALDnqVUd/c5610/xPtdTvfh7rtpo4kN9LZSLCIzhmOOQPcjI/GnRhKnF3CtONSSsfPX7RTfD4Lp9v4NXSFvIriX7aLCMDggYywGDznofWvH6c6NE7RyI0bqdrKwwVI7EdqbXBOXM72O6EeVWKVfQXww+PGheG/A2m6DqujalJcWMZhEltsZHUHg/MwIODyK+faK/Q61CFZcszjcU9z6n/AOGlPCH/AEA9d/74i/8AjlH/AA0p4Q/6Aeu/98Rf/HK+WKK5v7NodifZxPqf/hpTwh/0A9d/74i/+OUf8NKeEP8AoB67/wB8Rf8Axyvliij+zaHYPZxPqf8A4aU8If8AQD13/viL/wCOUf8ADSnhD/oB67/3xF/8cr5Yoo/s2h2D2cT0j48fESx+IWr6dPpthc2ltZQun+kFd7sxBPCkgAYHevN6KK66dONOKjHZFJWQUUUVoMKKKKALi/dH0paRfuj6Utfms/iZ2oKKKKkAooooAKKKKAPYPhT8YbXwZ4Iu9Fk0OOS8jJktJYhtWd2PPnHrkeo6gAcV0Hw6+PWtaj4ss9L8R2OnizvZlhWW3Vo2hZjgE5YgrnHv/Kvn+nRu8ciyRsyOpDKynBBHQg1tGvNW12MnRg76bn15+0D461LwT4ZtW0dIxfX8xijmkXcIlUZZsdCegGa8R0D45+OdOsb23vLqLU3njIt5p41DW7n+IbQAwx2PfHvnzvUdV1TUgo1HU728CncouLhpAD6jJ4qnTnXlKV07ChQjGNmrklxNNcXElxcSvLNK5eSRzlmYnJJPrmo6KKxNilRRRX6WcQUUUUAFFFFABRRRQAUUUUAFFFFABRRRQBcX7o+lLSL90fSlr81n8TO1BRRRUgFFFFABRRRQAUUUUAFFFFABRRRQBk/2hZ/8/C/kaP7Qs/8An4X8jXOUV+lXPmf7SqdkdH/aFn/z8L+Ro/tCz/5+F/I1zlFFw/tKp2R0f9oWf/Pwv5Gj+0LP/n4X8jXOUUXD+0qnZHR/2hZ/8/C/kaP7Qs/+fhfyNc5RRcP7SqdkdH/aFn/z8L+Ro/tCz/5+F/I1zlFFw/tKp2R0f9oWf/Pwv5Gj+0LP/n4X8jXOUUXD+0qnZHR/2hZ/8/C/kaP7Qs/+fhfyNc5SN90/Si4f2lU7I9Li0PVpIkkSxkKsoYHI5BH1p39gax/0D5PzX/Gu/wBM/wCQbaf9cE/9BFWK/Dqme11NrlW/n/mfrEOHMPKKfNL8P8jzj+wNY/6B8n5r/jR/YGsf9A+T81/xr0eio/t6v/Kvx/zK/wBWsN/NL8P8jzj+wNY/6B8n5r/jR/YGsf8AQPk/Nf8AGvR6KP7er/yr8f8AMP8AVrDfzS/D/I84/sDWP+gfJ+a/40f2BrH/AED5PzX/ABr0eij+3q/8q/H/ADD/AFaw380vw/yPOP7A1j/oHyfmv+NH9gax/wBA+T81/wAa9Hoo/t6v/Kvx/wAw/wBWsN/NL8P8jzj+wNY/6B8n5r/jR/YGsf8AQPk/Nf8AGvR6KP7er/yr8f8AMP8AVrDfzS/D/I84/sDWP+gfJ+a/40f2BrH/AED5PzX/ABr0eij+3q/8q/H/ADD/AFaw380vw/yPmyiiiv3I/FQooooAKKKKACiui8G+BvF3jEzf8I1oN3qKQYEsiAKiE9AWYgZ9s5ql4o8Oa74X1Q6Z4h0q50272hhHMuNy/wB5SOGHuCannjflvqPldr2MqiiiqEFFFFABSN90/SlpG+6fpTQmfRmmf8g20/64J/6CKsVX0z/kG2n/AFwT/wBBFWK/nSr/ABJep/RVL+HH0CiiisywoorS0rQda1UA6fpd3cqTjekZ2/8AfR4/WqhCU3yxV2TOpCmuabsvMzaK6yD4c+L5o9/9mLH7SToD/OqV74L8VWaF5tDuyo7xgSf+gk10ywGKirunK3ozljmOEk+WNWN/VGBRSurI5R1ZGHVWGCPwpK5DsCiiigAooooA+bKKKK/o4/nMKK9n+AXwWt/HekXXifxJqkul6BbyNGpiKq8xUZdt7AqqLnrg856Yrv5P2dvhx4itD/whPj2aS4UEnM8N2vpyqBSBn3rmnjKUJOLextHDzkro+Wa1vBugXninxVpvh3Tx/pN/cLCrYyEB5Zj7BQSfpX07ov7KegLoZTWvEmpSaqy8S2iokEZ/3WBLD8R+FU/2bfhde+EvjT4k/tbZP/YdskdrcKMLIZ+Q49DsUgjturOWOpuEnB6opYafMuZbml8aPH1v8FPDGj+AvAUNtFqHkiSSWRA/kx5xvYfxSOwJ56AHjpUiS2X7RHwOuZJrS3h8WaUWCbBjZOBkbc8hJFGMdj/ug183/GLxI/i34ma7rhl8yGW6aO2OcgQp8iY9sAH8a7z9jzxR/YXxSbS7i4EVlq9q8T72wgkjBdGOTjoHH/AqxlhuSiqi+Na3/M0Vbmqcr+F6Hi7q6OySKyOpKsrDBUjqD70ldl8bE0T/AIWvr7+G72C+06e7MsT2/Kbn5dV4wcOWAxx0wTXXfDf9nvxx4sjjvdQjTw9pz8iS8QmZx6rEOf8AvorXc60IwUpOxzKnJycY6nj9FfV8X7Pfwl0+SPTNZ8cXbamzbNn2+3hZmPQCMqSD+PNeJ/Hb4Y3Xwy8SQWf2w3+nXsZktLhk2twcMjDpuGRyOoI96ili6dSXLEqdCcFdnnlI33T9KWkb7p+ldKMWfRmmf8g20/64J/6CKsVX0z/kG2n/AFwT/wBBFWK/nSr/ABJep/RVL+HH0CtDw/o2oa7qKWGmwGWU8sTwqL6sewqDSrG61PUYNPs4/MnncIg/qfYda92todF+HPhJpX+d+PMYf6y5lxwB7enoK9HLMu+tN1Kj5acd3+h5WbZp9TUadJc1SWy/VlLw94D8OeGrP+0NZkhup4xuea4wIo/91Tx+Jyah1n4q6FYsYdMtZr8rwGX93H+BPP6V5b4s8Tap4kvTPfy4iU/urdD8kY+nc+5rFrtq54qC9ngYKMe9tX/Xnc4KPD7xD9rmE3OXa+i/ryse0+B/iHeeI/FCaY+m29vA8buGDlnGB+Vei14L8Fv+R9g/695f5V71X0mQ4qricM51Xd3f6Hy3EWEo4XFqnRjZWX6mT4g8N6Lr0Jj1KxjlbHyygbZF+jDmvI/FHwz1jT9QiXSQb+0nkCI3Roif7/t/tfyr3Kit8dlOGxms1Z91uc+X5zisC7Qd49nt/wAA5DSPAGjWvhR9Fu4lnkmw89wBhvM7FT2x2/8ArmvFvFmg3nhzWZNPuwSB80UuOJU7MP6jsa9W+I+va94b8S6ZqaHzNFwY5Il43MfvbvfGCv0PvWl4/wBFtfF3hBbqx2yzpH9os5F6sMZK/iP1xXj5hgaGKhKlQjyzpdO6/Xy8/U9zLcwxOEqQrYiXNTq9ez/Tz8vQ8Boo/Sivij7w+bKKKK/o4/nM+q/gbF/wln7KPiPwvp5J1CEXcPlhuWZh5qcDnBzt98Gvl/Q9Su9F1i01awkeG6tZllRlYqcqc4JHbsa9Z/ZL8cr4U+Io0m+m8vTNcC27lj8sc4P7pvbJJX/gQ9Kq/tR+AH8GfEKbULOAro+ss1zbMB8sch5kj/AncPZvauKn+7rypy2lqv1OmfvU4yXTQ+jdB/aF+Gd/oEeoX2tHTbry8zWU0LmRXA5C7QQ3PQg8+1VfFOgXvje3HxJ+EvjGW21G7tDbtE7n7LeRrkbGUj93IpJwccH0618RV9W6d8RbT4efsv6D/Ymr6NN4iCxbbVJ45HUvKZG3xg5+5kHoRnrmuathFRadLdu3kbU6/tE1PZHzBr2kapoOrT6VrVjcWN9AcSwzLhh6H3B6gjg1p+APBfiLxzri6T4dsWuJeDNKeIoFJxuduw/U9ga+n7O9+H/7R/hb7FeRrpHiy0h3AjBmhPdkP/LWLPUHpnscGuRvfiFr/wADvB0/gE+ELOz19GP2PVYVza3kRz/pBzy8g6bSeO+MYPQsVOS5FH3+36mPsYp8zfunW6V4P+Gv7P8AoFv4i8Uyf2tr8hIt5DFudpAMlYIzwoHHznnnqM4rxv4n/H3xr4wlltdOuX8P6SSQtvaSESuv+3KOT9FwPr1rv/2ovEmg+Lfg54U1K01bTbzVFnhlmijuI2niEkDbwyKcj5gueOCBXzLU4Wipr2lTWXmOvUcXyQ0R7J8C/gdqfxEsm8S32qf2XpizlYpPK82W4dT8xAJACg8Zz1z6V6L+3Zb376V4YuFtc6fDPOrzhvuyuq7VI9wrHPtXX/sh6nL/AMKRj/tC2+w2dhc3AjupXCpLHuLs/PQKWYEnj5frXCftc/FHw3rXhuDwd4d1C31SVrpZ7yeA74olTOFDDgsSR0zgD3rBVKk8WtNEzVxhGh6nzFSN90/SlpG+6fpXsI89n0Zpn/INtP8Argn/AKCKsVX0z/kG2n/XBP8A0EVYr+dKv8SXqf0VS+CPoesfAfRF2XWvzJls/Z7cnsOrn+Q/A1ynxT8QvrviaWOOQmys2MMA7Ej7zfif0Ar07RifD/wiS4jGJI9PacFf7zgsDz7sK8E+te/mcvquCo4WPVcz/r+tkfNZTH65j6+Mlryvlj/Xp+bCiiivnD6g7T4Lf8j7B/17y/yr3qvBfgt/yPsH/XvL/Kveq++4Z/3N/wCJ/kj844s/35f4V+bCiiivoj5gyvFmjxa74fu9NlAzKh8tj/C45U/nXGfA7VpZNPvNAuiRNYuWjU9QpJDD8G/nXpFeTaOraT8drq2TAjvN5IDcfOnmfnkfrXjY9exxdGuur5X6Pb7me7lr9vg6+Gl0XOvJrf70cj8UNJGkeM7yKNNsM5FxEMcYbqB/wLNcxXqf7QFqBc6TfALlkkhJ7nBBH8z+deWV8Tm1BUMZUgtr3+/U++ybEPEYGnN72t92n6HzZWh4f0PWPEGoLp+h6Xd6jdH/AJZW8Rcgepx0Hua2/hJ4Pfx38QNN8Mi4+zR3DM88o6rEg3Pt/wBrAwPc19G/ED4o+EfgpAfA/gLw/bT6nAim4ZjiKNiMgysPmkkI5IyMZ6jpX7rWruMlCCvI/C6dJNc0nZHnXhP9mPx7qSpPq95p2gr12u5mmX04T5euP4q9i8ILp/xW8F3vw6+I0Lr4k8PTpFfBJAsrbD8lxG2Dwy8E98n1FfM3i74wfEbxO7i/8T3lvA3/AC72TfZ4wPT5ME9O5NYfgPxfrHg3xdaeJtLmLXUD/vEkYlZ0P3kf1BH5HB7VhPD1qkbzautrdDWNWnB2itOp9K6t4W/Zl8FavPpeuvEb+IBZYLia5nZDgHkLkAkEfnVfT/FP7NtvMY9L8FNqB3EBo9EkuA303ZNdF4h8E+Cvj/pWheM9NvDZTo6x35jAMjRjl7d/R1J4b0OeQRR+1Dq918PvhDp+j+EFj0m3urhdPzAu1o4fLZiEPYnbgnrye5zXFGSk4wblzPfXY6GuVOVlb0MOz+MPwB0fUo7zTfB/2S9gY7JoNDjikjbocHgg100XjD4VfHiyuPB8puFuwhlthcwiKZW7vC2TkjuO47EZr4mqawu7rT76C+sbiW2ureQSQzRNteNh0IPY13SwEN4t37nMsVLZpWPpHT9D+HvgLU38J/GLwrpv7tS2l6/DayBL6LPSQR8iQcZ4/oTonwv+y3r7ObLXrXT3kO1QuoS25U/7Ky8foa9E8P6XbfGf4CaQ3i+ONru+ti/2mFAGhmVmQSoOx4yR0OSOleIy3mgfCPwdr/gfxb4H07UvEyzebp93PAJoL6N8hZssPlCY5QdTx1ya5ISc21d8y6J6epvJKKTsuXzPR5/gwup+FrjQvBnxc1c6HJGITZSzx3luFzkr8hXaD6DHvmvGvGH7OfxG0GN5rK1tddt05zYSfvMf9c2wT9BmvJbO7urO4FxZXM1pMCSHgcxsCfQrjFeleDPjz8SfDUiK2tHWLVetvqK+bkegfhx+f4V1qjiKfwST9UYOpSn8SseaXtrdWV1JaXttNbXER2yRTIUdD6EHkVC33T9K+w9Kv/An7SPhi8srvTDpPiaxhDCXAaSDP3WRxjfHngqcfQcGvkfW9PuNJ1e+0q8Ci5sriS3lCnI3oxU4P1Fb0K/tG4yVmuhlVp8qundM+gdM/wCQbaf9cE/9BFTnpUGmf8g20/64J/6CKsV/PlX+JL1P6FpfBH0PeddG74NHaf8AmExH8kWvBq93+G0sWvfDRdPkIysUlnJ3x1wefYg14beW81ndzWlwpSWF2jdT2IODXvZ6vaQoVls4/wBfmfOcOv2c8Rh5bqV/6+4iooor50+mO0+C3/I+wf8AXvL/ACr3qvBfgt/yPsH/AF7y/wAq96r77hn/AHN/4n+SPzjiz/fl/hX5sKKKK+iPmAryHWld/j3bCMEkSQk49BFk/pXrxOBk8CvHvAjf278YL/V48mGEyyKQe3+rX8wc14uce/KhS6uafyW572R3hHEVnsoNfN7Gh+0F/wAeOj/9dpP/AEEV5FXpvx+vN+qaZYKx/dQvKw7ZY4H/AKCa8yr5HPpKWPqW8vyR9rw7Bxy6nfz/ADZ4l8LfF9x4E8dad4mt7cXP2VmWWEnHmRsNrqD2ODwfXFfS3i3wD8PfjzbN4s8Ia+ljrjRqLgEZJIGAs0WcqR03Drj+KvkOrOl6hf6VfR32mX1zY3UZyk1vKY3X6Ec1+3VqDnJTg7SPxOnV5VyyV0eieL/gT8S/DjOzaC2qWy5xPpzecCB32ffH5VxGm6JI/iK20nW5v7ASScRz3F/G0a24/iLAjOQO3rivTvB/7RnxK0lora6mtNfjLBQl3B+9bnoHTBJPTkGvZ/Enxk1Dw9Z2rfE74T3tjDMMRyxzwXMbORnaA2MHHYnPtWLrYiHuyin6P/M0VOlLVOx59eeM/Bfwf8Z6Pe/DbWhrOjX9qsetafHIZFbZgLOrnpKfmOPbsDx6L+0TpM3xW+Dmn614Hkj1SO2nF8saf6yWMIysqj++N33TzwR1wK5dvH/7NGuCNNQ8JwWTOcsTpHl7T7tF1/WsqH4jeCPhn4sXUfhzr6an4X1BwNR0Dy5le2bGPOgMigfVSefyxy8knJSjF8y79TbmSTTa5X26HzaQQSCCCDggjkVY0yxvNT1C30/T7eS5u7iQRwxIMl2PQV9tt8K/g/8AEs/8Jta2P2pdSHmPLaXUkSs/8W5FIAfP3uM561xF14O/ZgsbiSKfXIY5omKSJ/as25SOCpAOc9sV1LHxenK7+hi8LJdVY7XTPEemfBX4FaPa+I7y2utStLcxR2lrKGaeZmZ9in0G7lugxn0BwRJ4e/aR+Fci+Xb6d4r03OByfs8p6YPVonA/D6rWHbn9k6xiZVNpdsp6vHeSMfbOMVc0n40fArwaHm8KeGbmO42eWWs9NWOR0yDgu7AkcA4Jrh9m9ZQjLmve9rHTzLaTXL2PmT/hFvEjeILrw/FoeoT6paOY57WG3aR0IOCSFHT36civSfBn7OfxF1545NRtINAtCfmkvHBkx7Rrk/mRXtPxOnkgstN+Pfw48u5lS0C6nAR8t5aEY/eAc7o269wB/s14J4v+PXxL8Ro8La2ulW7dYtNj8nj/AH8l/wDx6u6NatWX7uy736M5pU6dN+9dnuCz/Dn9nLw3dw2l4dY8VXcQDIWBmlI+6GA4ijBOeeT7mvkjV7651TUrzUrx/MubuZ55mxjc7sWY/mTUMskksrSyu0kjnczsSWY+pJ60xvun6VvQoezbbd292ZVavOrJWSPozTP+Qbaf9cE/9BFWKr6Z/wAg20/64J/6CKsV/PlX+JL1P6Fpfw4+h3fwa8RLpOvtp11IFtb/AAoJPCyj7p/Hp+Va3xq8KvHcHxJYxkxPhbxQPut0D/Q8A/hXnOj6deatqUGn2MRkuJmwoHb1JPYDrX0nZQLZ6LbWOqXaXTeWsMkk2AJmIxjHfPp3r6fKKTx+Cnhqi92O0uz7f139D5LOqyy7HwxVJ+9LSUe67/11XqfMNFeoeOfhhPFJJfeG182I/M1oT8y/7hPUex5+teZ3VvPaztBdQyQSqcMkilWH4GvAxmBr4OfLVj8+jPo8FmGHxsOajK/l1XqjsPgt/wAj7B/17y/yr3qvBfgt/wAj7B/17y/yr3qvsuGf9zf+J/kj4Xiz/fl/hX5sKKKyfFPiDT/DumNe38nPSKJT88regH9e1e/UqRpxc5uyR85SpTqzUIK7ZjfFbxEuh+GpIYpMXt6DFCAeVB+834D9SKofBXQ20vw0+pXC7Jr8hxnjEQ+7+eSfxFch4d07UviN4sfV9VGzToWAcDhQo5ES/wBT9fUV2Hxd8SR6JoI0eyYJd3abAE48qLoT7Z6D8fSvnIYlVKksxqq0Iq0F38/nt/wx9RUwrpU4ZXRd6k2nN9vL5b/8OeVePNXGueK76/Rswl/Lh/3F4B/Hr+NYdFFfE1asqs5VJbt3PvqNKNGnGnHZK33HzZRRRX9FH87ntn7IXgePxN8QH16/h36foQWYBhlXuGz5Y/DBb6haw/2lvHr+OPiNcrbTbtI0pmtLIA/K+D88n/AmH5Ba9e+CLt4d/ZK8Q6/pisL+ZL6cuBkh1HlqRjnACg+3JryL4A/CG6+J11d3U2oNp+jWTCOa4RA8kkhGdiZ4zjBJOcZHBzXnxnH2s6s3pHRHU4vkjTj11PLq+utE8FD4mfstaBY2C6emsBIY1umjUFBFMUIZgM8IDx3x71DH+y14WsdWS/1DxVfPosEZkuIZVSNiRzzKMBUxnPGfes/4hfHTQfCmlJ4K+EGn27NF+5S7iizDExP/ACyXrK5P8R4z/eqK1b6w4qjunfyKp0/ZXdTZlXxAsP7N99pb+HvFJ1Z7xVGraFc8efjP+kJtz5R/hGeuP4ua6Dxp4F8D/Hnw4/i7wNewWPiFVHnhhtLvjiO4QdG9HGen8Q6fJup317qeoT6hqV1Nd3k7l5ppnLO7HqSTXR/CW/8AFll490uPwXfG11e7nWCIM+IpM/wyA8FevX8Oa1lhpJc6l7y6/wCZEayb5be72Pdv2qtK03wr8GPCfh+1tba0ujcRLII41DSCKBg5LAc/My8+9fL1fZ114k8J/EED4ffGDQV8PeJYv9UJn2xyMePNtp+nzY6E84x81eO/E/8AZz8XeG5Jb3w2G8RaWPmAiUC5jHoY/wCL6r+QqMJXjBezqaP8H8yq9NyfNHY3v2NvGyR6le/DrWGWWw1JHlskk5USY/eR4PZlyceqn1ryf40eDm8C/EbU9AVW+yK/nWTN/FA/K898cr9VrE8OXmpeG/GWl3scM1tqFlexSLHIjI+5XHykHnnkEe9fQn7dum26XXhbWFwLiVZ7V+Byq7WGT7Fj+ZrT+HiVbaX5on46Lv8AZPmSkb7p+lLSN90/Su5HKz6M0z/kG2n/AFwT/wBBFWKr6Z/yDbT/AK4J/wCgirFfzpV/iS9T+iqX8OPod/8ABrXtG0jU57fUokhnucLFeMeFH9w/3QT3/Ou9+J/hW88T2ED6felJbbLJAxxHKT3z2b0NeB12ngr4h6poCpZ3am/09eAjN88Y/wBlvT2P6V7uXZnR9g8Hil7j6r9T53M8pr/WFjsI/fXR9eml/wAvuNLRfHviPwvcDSvEdlNcpHwBN8syj2bow/zmuzi8X+BPEUKx38lqCf8AlnfQgEfieP1q5Za54P8AGNoLeR7W4Y/8u9yoWRT7A/zFZGqfCjw/csXs7i8sif4VcOo/Buf1r26dLG04f7PONWn2e/3/AOf3HgVauAqVP9ppyo1O8dvu/wAvvNjRdN8D2N8NU0k6bFNgqJIrnjB6jG7H6Vdv/F3hmyUtca3ZZBwVSUO2fouTXBN8HOeNfGPe0/8AsqtWPwfsEbN5rFxMM9IohHx+JNaU6uYwXLTw0Y/NW+5GVSjldSXPVxUpfJ3+9jfEnxatURodAs3nkPAnuBtUfRep/HFY+g+DfEXjHURq/iWeeC2bnMgxI6/3UX+Fff8AQ131j4d8H+E4RdvFawMg/wCPi6kDPn2LdD9K5nxb8VreJXtvDsRmk6fapVwi/wC6p5P44/GuXE00rVMyqp22gtv83/Wp2YSq3enlVFq+85b/AOS/rQ6XxJr2i+BdCjtraGMSBcW1oh5Y+p9B6k14PrGo3eralPqF9J5lxM25j2HoB6AVHf3l1f3cl3e3ElxPIcvI5yTUFfPZnmk8bJRS5YLZf1/SPpsqyiGAi5N805bv+v6YUUUV5R6582UUUV/Rx/OZ678CPjVdfDqxudD1HSzq2iXEhl8pZAskLEYbbngqQOVOOe/Jr2vwR+0d8O7vWf7LfS5/DdlIu5bqaNFjMnTDCPO3j+I8euK+N6K5auCpVG21qzeGInBJI+t/2lPjN4RuvAN94W8NanBrF9qiCGWS3+eKCLILEt0LEDAAzjOTjHPnH7GN3o8XxSnstSsrWW6ubNjYTSoGaKVDlghPQld3I5+X614fWl4W1q+8N+JNP17TX23dhcLPH6Eg8qfYjIPsaSwkYUXTj1B13KopyOg+NnhpvCXxS13R/L2QC5ae2wMAwyfOuOBwM449DXffsZeGm1b4oS65JGTbaNas4YjjzpAUQflvP4CvT/ij4J074+eENG8aeC76zh1WOPypFncgFerQyFQSroxOOOcnsQaZq7ab+zz8EJdJgvIbnxVq2/a6dXmYYMgB58uNcYz1OPWueWJ9pRVNfG9P8zZUeWpzv4dzwL9ofxEnij4v69fQuJLaCYWcBHQpENuR9WDH8av/AA4+OfjzwXHHZx3y6vpqAAWl/l9g9Ef7y/TJHtXmJJJJYliepJ5Joru9jBwUJK6Ry+0lzOSZ9VW37UHhG6QXWr+Bbv8AtCMDY0ZhlGR0w7YK8+xxXh/xp+JWpfEzxLHqV1bLZWdrGYrO0V93lqTklmwMseMnHYVwtFRSwtKnLmitSp15zVmwpG+6fpS0jfdP0rpRiz6M0z/kG2n/AFwT/wBBFWKr6Z/yDbT/AK4J/wCgirFfzpV/iS9T+iqX8OPoFFFFZlhWtYeKPEWnR7bPWb2NADhTIWUfg2RUvh7wpr2vRmXTbFnhBx5rsEQn0BPX8K12+GPi7af9Dtv/AAJWu6hhcZb2lGEvVXODEYzAp+zrzjp0bX6nqPjPWNQ0v4f/ANq2cwS7EcJ3sgblsZ4PHeo7zUr6b4UPqjXDrePp4lMqfKQxHUY6Vo674fOteEE0Oa4NsxjiVnVd2CuO2fao9S0KdPh/L4fs3E8y2fkRs2E3kDGT6V97Vp4hznLXl5LL/Fr07n5zSq4ZU4Rdub2l3p9nTr28j53ubi4upTNdTyzyHq8jlj+ZqOuy/wCFY+Lv+fO2/wDAha57XtD1XQrkW+qWb27NnYTyr/Qjg1+fVsHiaS56sGl3aZ+lUMdhaz5KVRN9k0Z1FFFcp1hRRRQB82UUUV/Rx/OYUUUUAFFFFAGz4X8VeJfC80s3h3XL7S3lGJPs8pUP9V6H64qprusarrupSalrWo3WoXkn3priQuxHpz0HsOKo0UuVXvbUd3awUUUUxBRRRQAUjfdP0paRvun6U0Jn0Zpn/INtP+uCf+girFV9M/5Btp/1wT/0EVYr+dKv8SXqf0VS/hx9AqfT4BdahbWzEgTTJGSOoBYD+tQU+GSSGZJomKyRsGVh2IOQaiLV1cqV7O259D+I7PxBa6Raad4PSytljXazzH7igcBRggk9yf61zP8AZvxZ/wCgxYfmv/xFef8A/CeeLv8AoOT/APfCf/E0f8J34u/6Dk//AHwn/wATX1VbOcJVlzXqLyTSX3XPj6GRY2jHltTl5tNv72j0D+zfiz/0GLD81/8AiKP7N+LP/QYsPzX/AOIrz/8A4Tvxd/0HJ/8AvhP/AImj/hO/F3/Qcn/74T/4msv7Uwf81X/wL/gm39kY3+Wj/wCA/wDAPQBp3xZBz/bGn/8Ajv8A8RW34k0y+1f4d3UHiCC1/tGGFpFaFsrvQEhhkcZxyPc15J/wnfi7/oOT/wDfCf8AxNMn8beKp4JIZtaneORSrqUTkEYI6Vcc4wkYyj78lJWtJpr8yJZJjZThL93Fxad4pp/kc8OlFFFfLH1wUUUUAfNlFFFf0cfzmFFFFABRRRQAUUUUAFFFFABRRRQAUjfdP0paRvun6U0Jn0Zpn/INtP8Argn/AKCKsVX0z/kG2n/XBP8A0EVYr+dKv8SXqf0VS/hx9AooorMsKKKKACiiigAooooAKKKKACiiigD/2Q==">
            <a:extLst>
              <a:ext uri="{FF2B5EF4-FFF2-40B4-BE49-F238E27FC236}">
                <a16:creationId xmlns:a16="http://schemas.microsoft.com/office/drawing/2014/main" id="{69B9901B-0F73-1F7B-0EB5-4B8897AE228B}"/>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13317" name="AutoShape 7"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36Hyr4i1rUPEGtXOsatci4vrkhppNiruIUKOFAA4A6CqGR6ivrD/hYnwF/59dI/8ETf/G6P+FifAX/n10j/AMETf/G6pYyaVlSYc77Hyfkeor2D9kmyjuvihNdM0ebPT5HUMMnLMq5Hvgn869Q/4WJ8Bf8An10j/wAETf8AxutvwP44+E+o+JLfTvCqWEWqXKssfkaU0DMApZhu2DjC+vasq+KqTpyj7NoUpNrY8L/aqvbi5+LU9vK5MVpZwxxKRjaCCx/VjXsv7KH/ACSOH/r+uP8A0IV55+114UuLfX7PxfbxO9pdRLbXLAEiOVc7SfQMvH1X3rv/ANlq4gtfg2tzdTRwQR3lwzySOFVQGHJJ4ArOvJSwUeXyFL4EemeItC0fxFpr6drenW99av1SVc4PqD1B9xg180fGH4QxeBUHirw9rkMdrbyrKlteThJlZSCPKb+M5xx1+tdl8TP2g9N07zdO8GwpqV0PlN9ICIEP+yOr/oPrXi/huDxL8VPiNY2up31xfzzSB55ZD8sECnLkD7qjHAAHUgUsHRrU1zydo9ggmtT3b9qIR6h8GrLUpowJhdW8yYP3S6kH9GNfKa/eH1r6b/a91u3s/C2k+F4GQS3M4neMD7sUYIX6ZYjH+6a+ZF+8PrXVgU1hn8y6Wxcooor4Q9A3vCPg7xL4snMWg6TPdqpw8uNsSH3c8D6datfETwNrXgW9s7XWvIZ7uEyo8DFkGCQVyQMkcE/UV9JfsxS38nwntBeptjS4mW1JGC0WeD/31uH0ArufE/h3RPE2nf2frunQ31vncqyDlG9VI5B9xXbHDKULp6nJLEOM7NaHxH4O8Pah4q8R2uhaYF+03JOGfO1AASWbAOBxW140+GfjLwkjT6ppTSWa9bq1bzYgPUkcr/wICvrXwd4H8L+ERL/YGkxWskoxJKWZ5GHpuYk49qs+OXvY/BetvpylrxbCcwgDJ37DjA7n2prCrl1eoniXzaLQ+EK9N+Dvw18Sa14u02+vNLu7DSrWeO5luJ4zHvCkMqpkfMSQORxivMfvLzznrX1F4P8A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uqP8gV8f8A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FPiPw58RdIniM1ujss8a/8fMLxsoVvdS3GeRyPp5NTHSlGXNG0WmkZOb+Rf8Uap4VutSXwV4ie2Z9Tty8dvc8JOu7BVT/eBwcde46V5F43+BPiFtM/srwp4oLaIkrzR6XeOyqrscn5lGH9iw49awv2yP8AkbdB/wCvF/8A0ZXBeGvi18QNAgW3s/EM00CLtWK7UThR7FuR+eKWGw1VU41KUt+jFGLtdHY6H+zl4wubgDVdS0vT4ARuZHaZyPYYA/MivWbWDwD8C/CsjtMXvJxlixDXV44HAAHRc/RR35qa88Ta1c/s6v4p+1+Tq0mkfaDPEoXa57gdBXx/qV/faneve6leXF5cyffmnkLu31Jq6cKuLuqktE9kNJy3NTx54o1Hxj4ou9e1JgJJjiOIH5YYx91B7D9Tk96w1+8PrSUq/eH1r03FRhZbWNUdL4I0GfxR4s03Qbcspu5gruBnYg5dvwUE19WXHwX+HM13HctoO0oFGxLiRUbb6qDg57+tfLHgTxTqHg7xHFrmmw201xGjJtuELKVbr0IIOOMivsr4eeKLXxl4Ss9etYzCJwVkhLZMcinDLn6jj2Ir4PCqDTT3KxLmmmtjSlk0vw/ohkkNvp+m2MPPASOKNR+grwTxj+0VdfbHg8J6RB9nRsC5vtxMg9QikYH1OfarP7XfiC5ih0jwzDIUgnDXVyAfv7ThAfbO4/l6V87069dp8sRUKKa5pHtuh/tF+I4bxf7Z0bTru2JG4W26KQD1BJYH9K9/8E+KtG8YaHHq+i3HmwsdsiMMSRP3Vh2P8+or4Tr0/wDZp8Q3Gj/Eu205Xb7JqytbzRjkFgCyN9QQRn0JqaNeXMlIqtQjy3ie/ap8I/h/qWtNq1zoKee7+ZIkcrpG7ZySUBxz3r52/aA8Hw+EfHki2MKxabqCfabZFGFjOcOgHYA8j2YV9e6hdwWFhcX102yC3iaWVsZwqgkn8hXxt8WviNqHxA1KJ5rWG1sLR3+xxKMuFbHLt3JAHA4FaYlQUdtSMO5uXke8fsrx6jH8L83m4W73srWYb/nlhc49t4evVyy7gu4bj0Gea+SfAfxq8SeF/DkmhyQw6hDHAY7CSQ4e2bHy5/vqPQ88YzXn15rmsXmrHVbrVb2W/LF/tBmbeDnsQePoOKUcTGEUlqOWHlKTbPvivN/iZ8YPDvgrUTpRgn1PUlUNJDAwVYgegdj0OOcAE1kfCL4saPP4Bim8ZeIrK31K2d4nM0o82ZFwVfaOSSDjgckV86fEO+t9T8d65qNnd/a7a5vpZYZsMNyM2V4bngYH4VVWvaKcepFKheTUuh7v4l+PPhzUPAF+bCzmXV5lNvHZXUQZQWB/eE/dZR6dc44r5qoorjqVJT3OyFOMNilX1zon/Jqg/wCxel/9Bavkavtf4QWFrqnwQ0HTr6ETWtzpojmjJIDqcgjj1r7bMnyxi/M4anQ+ffgl8Ib/AMbSxavq3mWfh9H+/wBJLrB5VPRexb8uentXjX4reD/hxdaf4X0+zFwLdljuILMgLZxf1f8A2evXJHfmfjZ8ZLXQLaXwj4HaJbqJfImu4QPLtABjZGBwWHTPRfr0+aJHaSRpJHZ3YlmZjksT1JPc1MaM8U+etpHogSctWfXHj74Z+FvitBp/ijRNSjtppipkvIEDC4i6EMOzgcAnkYwfZ/j/AMX+Gvg14Ot9A0C1hbUTGfslpnPXrNKep5/FjwOOnzj8PfiP4o8Crcx6JdRG3uOXt7hC8Yb++BkYb+fftXOa3ql/rWq3Gq6pdSXV5cuXllc8k/0A6ADgCiOBm5KNSV4LYFB9dhdb1TUNa1W41TVLqS6vLh98srnkn+gHQAcAV7B+yr401Kw8WR+DpWe403Ud7RKW/wCPeRULll9mC4I9cH1z4lXon7N//JZ9B+s//oiSuvFQi6Mk10KktDsv2yP+Rt0L/rwf/wBGV4TXu37ZH/I26F/14P8A+jK8Th0/UJohLDYXcsbdHSBmB+hAqcE/9niEPhR9T/8ANpS/9gEV8nV9ZyxyRfsneXLG8broQDK6kEH3Br5MrLAfb9WKHUKVfvD60lKv3h9a7Z/CzRHReE/DureKdZj0jRbdZ7t1LbWkVAFHUkk9s9ua+yfhX4TXwX4JstDaVZrhN0lzIvRpWOWx7DgD2FfH/wAPPET+FPGmma8u4pbTDzlHVom+Vx/3yT+NfX9x8R/AtveRWk3inTEmlVWVfOGMN0yei/iRXwWF5Um3uPE8zslseQ/tfaLcfadE8Qxx5twj2krAfdbO5M/X5sfSvn+vvbXtJ0vxJoM+l6jEl1YXkeGAPBB5DKR36EEV83+MP2ffE1lfu3hqe31WyZvkWWURTIPRs/KceoPPpRiKMnLmiFCtHl5ZHjNej/s46Lc6t8VNPuIlYQacGup3A4UbSqj8SR+vpV7RfgJ48vLxY7+Gy0yD+KaS4WQgeypnJ+uPrX0X8N/BGj+BdCGnaYpklkIa5unHzzv6n0A7Dt+ZqaNCTkm0VWrRUbJm/qtlDqWl3enXG7ybqF4ZNpwdrKVOPwNfF3xH+Huu+BtTjtdQjSe2uZGWyuIjnzwMcbeobkce/Ga+tNT+IHgvTdXOk33iXToL0MFaJpfusezHop+p4r50/aA8dSan8TIJdEvAItBIS2nQhgZgdzuOxGQB/wAB961xPI43vqZYbnUrdDk/EHw68aaHHZyX3h+9K3cashhjMm0n+Btudr+xr6F/Z18D3Ph/wdLN4h0uGK/vLkzJHNCplij2qoUk8jOCcds13/gfVLnWvB2j6veRiK4vLOKaVQMAMygnArD8b/FHwd4Qvv7P1XUHkvQAWt7aMyOgP97HC/QnNVClCm+e4p1Z1Fy2Pn7xh8FfG1n4muodI0s6lYSTM1vcJKijYx4DgkEEZ54xxVH4mfCfW/A+iWWrXV1b3lvMFS48vgwSkfd5+8v+0PTkCvqjwb4s0DxfprX+g363USNtkUqVeNvRlPI/rXjf7X1hq8sWiahGssmlQCRJdoJWOU4wzemQCAfY1nUowUHJF0603NRZ870UA56c0VxHYUq+3vgvHF/wprw6lwR5LaavmEnA2kHPPbiviGvsfwla3F9+zTb2VpC09xP4dkjijUZLs0TAAe5Jr7nM1eEV5nnVNkbMHgX4ZTyCKHw94flkPRURCT+Ap9z8P/hvbBftPhrQod33fMiVc/TNeD/ADwF4w0T4raTqWreG7+ys4knDzSxgKuYXAz9SQK7z9qzwv4g8S2nh5dC0e61JreS4MohTdsDBMZ+uD+VcMqbVZU/aaPr/AEyGtbXO9t/h78OblC9v4Y0OZQcExwqwB9OKhbwT8L1Yq2g+HVYHBBVAQa539l7w/rXhzwRqFnrmmXGnXEmpNIkcy4LL5cYz9Mg/lXgni34Z+PLrxRrFxb+EtTlimvp5I3WIYZTIxBHPcGnTpc1SUHVsl1/pglra59SS/Dz4dxQ+dL4X0SOLj52hULz05qbQvC/gHT9VhvNF0nRYL+PPlSW4TzBkEHGOehNc78YND1bVfgW+jafp891qBgs1+zRrl8q8ZYY9sH8q8h+AXgLxhonxV0rUtW8N39lZxLMHmljAVcxMBn8SBUU6fPSlJ1Nr6d/xEldbk37Y0wbxvo0G05j04sT67pG/+Jq18LvjlofhHwHpnh270XU7mezVw0kRj2NukZuMtno1UP2wv+ShaZ/2Cl/9GyV4nXp0KEK2GhGexrGKcVc99+Jfx70vxJ4K1HQdM0K/gmvo/KMtw6bUUnk4Ukk8frXgVFFdVGhCiuWCKUUtgpV+8PrSUq/eH1q5/CykXKKKK/NjsPrn9mKXUpfhRa/2hvMaXMqWZfqYQRj8N28D2FeiatqWn6TYvfape29lbJ96WaQIo9snv7V8ZeBfiT4u8GgQ6TqPmWec/Y7keZD+Azlf+AkVN8VfiNqfxAuLB7y2SygtIyBbxSFkMhJy/PfGB7YPrXdHExjC3U45YdynfofXvh3xHoPiKB5tD1az1BEOH8iUMV+o6ik8ZSX0XhHWJdN3/bUsZmt9g+bzAh24984r4r8A+KL7wf4ptddsRvaHKyQltqzIRgqf5/UCuo8bfGXxp4miktVuo9JsnBVobLKsynszn5j+GB7U1ik467ieGalpsedMzOxZ2ZmY5Ysckk9SfevZ/wBnXwP4N8UWF1f+IEae6tLsIlu8+yJ1KgjK9W5zxmvF6BwQw4I5B7iuOElF3audc4uSsnY/QaNEjjWONFRFAVVUYAA6ACvg/wAZf2l/wl2r/wBsbv7Q+2y/aM5+/uOcZ5x6e2K+uvgTe6tqHws0a61kyPcGNlSSQkvJGGIRjnvgD68HvUvjb4Y+DvF9+NQ1bTmF5tCtPbymN3A6bscN6ciu+rTdWKaOGlNUpNM8K/ZN+2f8LGu/J8z7L/Zz/aMfdzvXZn3znH419KeKtb0fw/ok+p69dRW9jHgOXG7cT0UL1Yn0FQeDvCmg+EdNaw0HT0tYnbdI2SzyN6sx5NcD+1F4f1LWvAMN1p4Drplx9quIywGY9hBYZ6kZz9M04xdKn3YpSVWp5HgPxj8Q6P4o8dT6xocUsVk8EUarJEIzlRg8CuOoorzpPmdz0IqysUq9i8CfHrV/C/hSx0BtBtL9LJPLimM7RkpngEAHkdM147RX6LVowqq01c4mk9z37/hprVP+hRs//A1v/iKP+GmtU/6FGz/8DW/+IrwGisPqGH/l/MXJHse/f8NNap/0KNn/AOBrf/EUf8NNap/0KNn/AOBrf/EV4DRR9Qw/8v5hyR7Hv3/DTWqf9CjZ/wDga3/xFH/DTWqf9CjZ/wDga3/xFeA0UfUMP/L+Yckex1vxT8c33j/xGmsXtnDZ+VAsEUMTFgqgk8k9Tlj2HauSoorqhBQiox2KSsFFFFUAUq/eH1pKVfvD61E/hY0XKKKK/NjsCiiigAooooAKKKKAPVH+OfjAeDrXRLdobe+hIRtRVQXeIDgbSNob1PcdhXY/s/fFbW9U8RSaB4r1KO5hlhaS3upgqMjrjKkjAIIz15yPevnqg1tGtNNO5lKjBpqx7h+0t471aTxNDoOi6y0Wlx2ySu1nPjznYn7zKegwOPr7V5tf+PfFl/4SHhe91ie404SByJDukYDohc8lQRnHrXMAAdABRUzqSk2yo01FJBRRRWZZSooor9MOIKKKKACiiigAooooAKKKKACiiigApV+8PrSUq/eH1qJ/CxouUUUV+bHYFFFFABRRRQAUUUUAFFFFABRRRQAUUUUAYP8AbFv/AM85f0o/ti3/AOecv6ViUV+k3Z8r9frdzb/ti3/55y/pR/bFv/zzl/SsSii7D6/W7m3/AGxb/wDPOX9KP7Yt/wDnnL+lYlFF2H1+t3Nv+2Lf/nnL+lH9sW//ADzl/SsSii7D6/W7m3/bFv8A885f0o/ti3/55y/pWJRRdh9frdzb/ti3/wCecv6Uf2xb/wDPOX9KxKKLsPr9bubf9sW//POX9KktdUhmuYoVjkDSOqAnGAScVgVZ0n/kK2f/AF8R/wDoQrOrJqEn5F08dWlNJvqeqHwff5/4+rX/AMe/wo/4Q+//AOfq1/8AHv8ACu3b7x+tJX4T/bWK7r7j9k/sDBdn95xP/CH3/wDz9Wv/AI9/hR/wh9//AM/Vr/49/hXbUUf21iu6+4P7AwXZ/ecT/wAIff8A/P1a/wDj3+FH/CH3/wDz9Wv/AI9/hXbUUf21iu6+4P7AwXZ/ecT/AMIff/8AP1a/+Pf4Uf8ACH3/APz9Wv8A49/hXbUUf21iu6+4P7AwXZ/ecT/wh9//AM/Vr/49/hR/wh9//wA/Vr/49/hXbUUf21iu6+4P7AwXZ/ecT/wh9/8A8/Vr/wCPf4Uf8Iff/wDP1a/+Pf4V21FH9tYruvuD+wMF2f3nE/8ACH3/APz9Wv8A49/hR/wh9/8A8/Vr/wCPf4V21FH9tYruvuD+wMF2f3nzZRRRX7yfhgUUUUAFFFFABRXr3ww/Z/8AF3jfQk1xrq00awmGbY3Sszzr/eCjovoT19MVyfxV+G/iT4c6vHZa5HHLbzgm1vIMmKYDqATyGHdTz9RzWUa9OU+RPUt0pqPM1ocbRRRWpAUUUUAFWdJ/5Ctn/wBfEf8A6EKrVZ0n/kK2f/XxH/6EKzrfw5ejNKP8SPqj6Lb7x+tJSt94/Wkr+dUf0SwooooEFFW9L03UNUuPs+nWc11L3WNc4+p6D8a7PTfhT4iuED3U1nZZH3Wcu347eP1rqw+CxGI/hQb/AK7nJicfhsL/ABppfn925wNFep/8Kem8jP8Abyebj7v2Y7c/Xdn9Ky9R+FHiK3Qvaz2d5gfdVyjH6Z4/WuqeS46Cu6b/AAf5HHTz7L6jsqq+d1+aOAoq3qumahpVx9n1KzntZOwkXGfoeh/CqlebKMovlkrM9aMozSlF3QUVYubG8tra3uri1liguQWhkZcCQDriq9JxcXZoIyUldMKKKKQz5sooor+jj+cwor6R/Z+8DeBtL+FN58UvHVjFqUKtIYoZY/NSKNG2cRnhnZsjnPbGOa3tI1b9m/4jXUGit4et9Fv7hhHbj7J9kZnY8APEdpP+8e+K5JYtKTSi2luzdYdtK7SufKFdz8CfBq+OviZpmi3CFrBCbm+x/wA8UwSv/AiVX/gVfY2mfBX4ZWOg/wBj/wDCJ2FzGV2vPcJvuGPr5v3geP4SBXB/BTwx4b+GnxB+IcP9pwPJZRxyWsEkw89bPy/OYkHqAWC5/wBjJxkVhLHxnCXItTVYVxkubY4X9rP4l6iviiPwN4bv5tPsNKVDdG0kMZkmwCqZXkKgxx6/QV2HgW+Hx2/Z/wBS8PazKs3iLTPkWdvvmVRuhlP+8Mqx7/NXynr+qXGta7f6xdsWnvrmS4kJ9XYt/WvR/wBmb4g6f8P/ABreXetTSx6VeWLxzeWhcmRTujwB3+8uT/e7dauphuWiuRe8tfmTCtzVHzbM8tljkileKVGSRGKurDBVgcEH8abXcTaLqnxQ+JWrT+B/D115N9dvcCFioS2Vzkl3GFUZycfgM17Z4f8AgB4F8F6Wmt/FTxLBIRybcT+Rbg/3c/fkP0x9K3qYmFNLm37dTKFGU9tu58t0V9baL4x/ZxvtasvCmneErKb7XMtpDcNo42MzEKuXb5+SfvHke1eM/tL+ANP+H/xAS10ZWTS7+3FzbRM+4xHcVdMnkgEAjPY47UqeJ558kotPzHOjyx5k7nl9WdJ/5Ctn/wBfEf8A6EKrVZ0n/kK2f/XxH/6EK1rfw5ejJo/xI+qPotvvH60lK33j9aSv51R/RLCu6+HXgGbxAF1HUjJb6aD8gHDz/T0X3/Ks/wCGXhj/AISTXcXCn7Ba4kuD/e9E/H+QNeg/FPxiPD9qmh6MyRXrxgMyDAt48cYHYnt6D8K93LcDRVJ4zFfAtl3f9f1Y+ezTMK0qywOD/iPd/wAq/r+rs0Na8T+F/A9oNNtIEMyDi1tgMj3du3481wGrfFTxHdSH7CttYRZ4Cp5jY9y3H5AVwkjvJI0kjM7scszHJJ9SaSoxWe4mr7tN8keiX+ZeE4ewlFc1Vc8urev4Hs/wX13V9al1b+1L6W68oRGMOANud+cYHsK9Hryb9nz/AFmtfSD/ANnr1mvsMjnKpgYSk7vXf1Z8PxBThTzCpGCstNvRFXVNOsdUs3tNQtYrmFhyrrn8R6H3FeeJ8J7NPEqTfai+kDLtA3+s3Z4TPdffr2969NorqxOAw+KalVjdr+vuOTCZlicIpRozsn/X3+Zk67o+l65pM2jXCRGNFAUJjdAcfKQO3+FfPHiXRrzQdYm0y8HzxnKuBxIp6MPY16Jrc194E+I39qSTTT6VqrZmLnPGeR9Vzke3Fbnxi0GPWPDQ1a1UPcWS+YGXnfEfvD3x1/A+tfPZnQjj6VSSjy1Ke67rp+GqPpspxEstq04SlzUqq0faXX8dH954dRRRXxh90fNlFFFf0cfzmfVX7OXleO/2dvEngAyKt3bmaKMcDAlzJGx6/wDLQNz7V8vKb7SdUDfvLW+sp8+jRSo38ww/Su5/Z98d/wDCA/Ea01C5kK6Xdj7LqA7CNjw//AWwfpmu8/bA+Hw0nxCnjzSUV9L1hh9qMfKx3GOHyOMOOc/3gfUVxQfsq7i9par16nTL36Skt0bml/tYXEWhJHqXhEXGqrHgyxXflwyN2YqVJXPcc16Tqng3wz8cPh9pnim502fQdXvbUtb3cZHnRg5XaxHEkZ9D1B7V8RWtpeXhYWdpcXLDqIYmfH1wK+iPEvjDW9U+C3hzwX4F8MeNo9R077N514NOdAPKXnYykn7+Ow4HvWNfCxg4ulo77l0qzknz6o8d+J3w98R/D3Wzp2u22YnJ+zXkQJhuB6qex9VPI/Wu7+BvwH1jxuYda1/ztJ8O5DKxGJrtf+mYP3V/2z+APUe0/DbWdY+I/hqXwT8W/AerRSmMbL2fTpY4Zyo+8WwPKlHXIwDzjHQ+ZfHmD4pfDzw3F4WGuXd/4MMw+y32P3wT+G2mcc4GOOzD6bRSxFSf7q6Uu/8AkL2UI+/uv63PSPjR42tfgb4X0vw54I8N21u98khindf3URXaCzd5JDkdT9c9K+R/E/iHW/E+qvqmv6nc6jduf9ZM+do9FHRR7AAV7T+0l40/4WJoHhuOw8NeJra8si8sxudNKRuJEXlCpORleOnBrwSVWhkaOVWjdeCrjBH4GtcFSUYczXvdSMRNuVk9D66/Zp+DPhdfCGjeNdbt21DV7kpe2u6RljtQGzHhQRluASTkc4rmf25tCvE1fQPExuPMs5ImsRFjHlSAl8577gT9NnvXbfCXx/oPgT9n7TLzxH4ksdSls0Ci1sJY5Z4ldsxw7Q3LBTznGMEds14J8f8A4tT/ABO1Szjt7F7DSLDcbeF3DPI7Yy7446AADnHPPNctCNaeJc3srm1R040eVbnl9WdJ/wCQrZ/9fEf/AKEKrVZ0n/kK2f8A18R/+hCvSrfw5ejOWj/Ej6o+i2+8frSUrfeP1pYUEk0cbdGcKfxNfzqj+iGz3bwHbweFfhsNRuFAdoGvJvU5GVH5YFeH6le3Go6hPf3T7555DI59z2+navbfjJI1n8P2t4jhZJYoTnuoOf8A2UV4VX0XEEvZOnhY/DFfifM8Nx9tGrjJfFOT+7+n+AUUUV86fTHqv7Pn+s1r6Qf+z16zXk37Pn+s1r6Qf+z16zX6RkH/ACL6fz/Nn5bxJ/yMqny/9JQUUUV7B4Zy/wAUdIXWPBt4oUGa2X7REfQqMkfiMiqXwi1JdY8Dpa3BEj2pa1kDc5THy5/4CcfhXZyoskbRt91gVP0NeVfAiUQaprmmiQ7VKsin/ZZlJ/8AQa8bEJUsxpSX204v5ao93DN1srrQf/LtqS+ejPNtfsG0vXL3Tmz/AKPO8Yz3APB/LFUa674wwrD4+vduf3iRyH6lQP6VyNfAYukqNedNdG1+J+kYKs62Gp1Hu0n+B8116h8MPgd428cwRahHbx6TpMnK3l6CvmD1jQfMw9+B71W/Zt8PaX4m+MGkabrMIns1WW4aFvuyNGpZVb1GcZHfFek/tRfFbxnpvi+68F6O8+gabbRp+9h+SW6BUHcrj7qc4AX0OT2H75Wqz51Sp773PwOnCPLzz2Ns/BL4NeCLbzPHfjA3Nxt5Sa7W3BzxlYkJfg+5961f2cPHmh6v9r+F+p38Gtw6e5/sa7uYeL22U5VSjj76YB+g4+7mvkKWSSaVpppHkkY5Z3YlmPuT1qfS7+90vUrfUtOuZLW8tpBLDNGcMjDoRUSwbnBqcrv8hxxCjJOMbI+wPit8dJvhv4um8Pf8IAWwgeG4N2IkuEPRlCocjqCM5BGKkvPiJ8Zrbw4/iW/8FeF9F0hYROZNR1FldEIyMqDu3HgbcZycYrW+FfiLwt8ZNG0u98RaRAfEnh+RJ3t5lwY3K/LMg7xtwQDwCB6A1x37dk0y+GPDMCyusUl7KzoGIViEGMjvjJrz6cYOpGk4a9f+BqdcpS5XNS06HFy/tVeNmb93oGgoPpKf/Zq7H4YfHvS/H15P4P8AiNpOmWsGpL5MEi58iUnjy5AxO0njDZ6+hxXyhSV6UsFRaslY41iaierufXHiHXvFn7PaNZRWD+J/BVxL/wAS15rgpLp7HkwM+1sr/dyP6irmk/GaHxJ4b/tjVfg5rF3pDuwlubeCO8h+X7xIKgkDucY6816L4A02z8UfA/w9p3iCH+0be+0S2W5WcljJmJeSTznPOeoPNfOfxuufHnwx8LP8M1u5JvC13KW0/USP3pturWrMOOCee5HscDz6ShWlyte9ffa//BOublTXMn7p139ufsv+M2JvdNtdGuZP4ntpLMjsPmi+T8M1U1z9mjw5rdg2ofDzxnHOn8Ec8iXETe3mx8jv2NfMFaHh7XNZ8PX63+h6pd6bcqciS3lKE/XHBHsciu/6rOH8Ob+epy+2jL44mr4+8C+KfAuorZeJNLktd5Pkzqd8M2P7jjg/TqO4rD0n/kK2f/XxH/6EK+wPhJrd18avg7rWn+PdNhZLdjCmoCPYsjBMiVeyuh6kcc9uRXx/pX/IVs+/+kR8/wDAhSjWlOnOMlqilTUakHHZs+i2+8frTrdglxE7cKrqT9Aaa33j9aQ9K/n5Ox/QTVz3T41IbjwH50QLolxFISOynIz+orwuve/Drx+MPhetrIwMr2xtpCedsqDAJ/EKfxrwi5hmtriS3nQxyxOUdT1DA4Ir6HiGPtKlPER+GcV/X4nzPDMvZ06uFl8UJP8Ar8COiiivnj6Y9V/Z8/1mtfSD/wBnr1mvJv2fP9ZrX0g/9nr1mv0jIP8AkX0/n+bPy3iT/kZVPl/6Sgooor2DwxHYKpZjgAZJryT4GRibxJrd6jZQIAPcM5IP/jtd78Q9WXRvCF/dbtsrRmGHnne3Ax9OT+Fc38CdNNr4ZuNQdcG8n+Xj+BBgfrurxcW/a5jQpr7Kcn+SPfwa9jleIqP7TjFfLV/gcN8Z2DePrnBBxDED/wB81xtbPji+XUvF+qXiEFHuGVCO6r8o/QVjV8JjqiqYmpNbNv8AM/Q8vpulhKUHuor8j560DV9R0HWrTWdJuntb60kEkEq9VYe3cEZBHcEivpzRfi58Lvilo8Oi/FLSbbTtQQYW5kBEO7u0co+aL6E49zXyrRX77Ww8atm9Gup+B06soeh9P69+zDpGrQHUPAfjOOS2fJjS62zxn2Esf49jXHWPwB8eeHvEtpe6p4Wh8T6Xbzb5bax1FIzOF5APmYIBOMjGSMjivNfhrF4ovPF2naP4R1G+sdRvZ1jRrado9vcs209FGSfYGvd/i94u+IXwevdO022+JR8R3FzCXa2vtNjLwoDgOXByckEDJ7GuWXt4SVNTTv3/AOAbr2clzctrGT8UfEnxCk8f6N408O/DPXPDN5YW/kSubV5Pta5/1b7BhowBgcZ+mBj0bxNZ6P8AtEfDJPsM76T4k0mQs1nPkG2uNuGjkXrsbHDYyPwIrzLT/wBqrxrDsF9oOhXSKPmKCWNm/HcQPyqb4k+KfHWj6lo/xYt/Bdv4anuREj31tqKzwajG6bljljABztU89Rj1ArJ0qicVZRa2d/wLU4663T30PC9d0XVtC1e50jVrCe0vrVzHNE68qfr0IPUEcEHNO8PWNld6zbQaxdz2Fgz/AL+eO3aV1XvtUdWPQdvWvvL4QfEzQ/iT4ea803y4NUgUC8sJH+eJ+xz3Qno2P14rzjxz+0VqHg/XLjRdZ+HF1aXkWdvmXylJF7OjBPmU+o/nWkcZVk3Dk1XmQ8PCKUubT0Mrxr8XJofhxY+FfhHoHiZwlstmL+XTpd1vCihRsOOZCB97tyeuMdb4EtNW+LHwiuPCvxL8P6np+oQIqxX1xbshmIB8udSf4x0Yd/oxrD8a/HP4ieFNEstU1n4cWGmwagStoZtU8xm+XdkooyBgjuK851H9qL4h3BT7LY6DZhWBOy3dtw9Duc/pWEaFScfcilrve7NXVhF+8/lYwPCvwP8AEetePtY8G3Gqadpd9pW15PtG8meFjgSxKB8y4weo6gV6zZfBH4TfD6FNR+InipL6VBu8meUQRN9IlJd+nTJ+lXvitbp8TvhPY/FPwPNcWWvafauJfs0hSYw4xPASvJK8keoz/er5HuJprmZri4mknlc5aSRizMfUk8muin7TEL4rW3XW5jLkpfZue+fGP492uo+HpPBnw707+y9EaPyJbnyhEzxdCkSD7ikcEnkjsK8J0n/kK2f/AF8R/wDoQqtVnSf+QrZ/9fEf/oQrd0Y0qMlHsyIVJTqxb7o+i2+8frSUrfeP1pK/npH9DM7j4ReJ10PWWsbyTbY3pClieI5OzfQ9D+HpXR/GHwbJcM/iLSoS74/0yJByQP8AloB39/z9a5r4W+Dm8Qah9vvo2GmW7c5HEzj+Ae3r+Vera54w0HQtXttJvZ/LkkXJKrlIR/Du9M19fl1BVsucMW+WF/db3X9f59D4nM8Q6GaKpglzTt7yWzX+dv06nznRXt3i34c6TrwOpaLPFZ3Eo35T5oZc98Dp9R+Vebat4E8U6dIVfSpbhAeJLb94D+XI/EV4mLyfFYZ/DzLutf8Ahj3sFnmExcfi5Zdno/8AgnYfs+f6zWvpB/7PXrNeWfAa0urWXWRdWs8BIhx5kZXP3/WvU6+0yFNYCCfn+bPg+I2nmNRry/8ASUFFNlkjiiaWV1jjUZZmOAB6k15P8QvHz6kx0DwuZJfOPlyXEYO6TPGyP2Pr+XrXXjcdSwcOab16LqzjwGXVsdU5Ka06vovUpfEPVZ/GXi618N6Q2+3hl2bx0Z/4n/3VGf1ru/F19beDvARhtCEdIRa2o7lyMbv5tVX4a+EYfC+myajqJQahLHmViflgQc7Qf5mvMfiX4oPiXW827MNPtspbg/xern6/yAr56tWngqE8TW/jVdl2X/A/yPpqFCnj8TTwtD+DS3f8z/4P5XOVooor40+5Pmyiiiv6OP5zPpf9jLw7ZWGm+IPiRqu1YbON7aByAfLVV3zP+W0fnXg3xD8UXnjLxlqfiS+Zt95MWjQn/VRDhEH0UAV9L/B2wuPFX7I2o+G/DskD6s4urdo2bZ+8aUuFJ7ZQjBPHPtT/ANnb4DpoiXesfEPQ7WfUvN8uztJnSeKOMAZkIBKliSRz0x715irwp1KlSe97JeR2ulKcYxjtufJEatI6xxqzuxCqqjJY+gHevujwp4Q03xB+z94a0Tx7Yy6fb2EEM11Dcv5RTyScbyfuhlHPQ4YjitfxhpfgD4eaZqHxD/4RHT0udOgHzWlqiSHLBQFHCg5YfN1xmvm/V/EHxQ/aD1e403SLb7Hodr88ltHIVgjHJXzX6yOcHAxj0A5NROq8Uk17qXUcYKg2nq30I/jT8S/DK+M9LvPhZYppdzoyiEatbDylnReBEI+jxjHVhz06dfT/AAj448A/HnQoPDHjWzg0/wARxfNb7W2lnx9+Bz345jOfxHNfIrqyOyOpVlJDA9iOoruPgT4Oh8dfEqw0G6luYbQxyzzy27hJEVFJBUnod5QfjXTVw1NU73ty9epjCtJztbfoe3/tzWupzad4bkt9LnfTLMztNdRplImbYqq2Pu5AOCa+V6+p4fjHdfDnxlqPw68eXB8WaTaFYf7S8n/SFRlDbZUPEuAwBPX61L4g+B/w7+I9i/iD4Y+ILWwkk+ZoIz5lvuPYp9+I+3T/AGayw9b6vBRqLTo+hpVp+1k5RevY479jTxo2leNLjwdeyZsNaQtCrH5VuEXPQ/3kBH1Va8++PfhFfBXxS1bR7ePZZSOLqzHYQychR/uncv8AwGvQvAvwD+Jvh/4laFqE1lZfYrHUYJ5buG+Tb5auC2AcOeARjb3pP23buwn+JWl21s0bXVtpoW629V3OxQH3xk49CPWrhOP1m9N3TWpMoy9j7y2Z4JVnSf8AkK2f/XxH/wChCq1WdJ/5Ctn/ANfEf/oQrrrfw5ejMaP8SPqj6Lb7x+tJSt94/Wkr+dUf0Szufht47k8PEabqAabTGbKlRloCepHqPUflXpHibwvoHjWwS+gmQTMv7m9gwcj0b+8PbqPavn6tbw34j1jw/cGXTLto1Y/PE3zRv9V/r1r3cDm6hT+r4qPPT/Ff1+B87mGSOpV+s4SXJU/B/wBfj1OqOnePvAkrNYmW4sQckxKZYSPUp1X9PrWrp3xgdV2alooLjq1vLjn/AHW6fnV/QPi1ps6rHrNlLaSd5If3kZ98dR+tdAt94D8REK0mj3ckhCgSKqyEnoBnDZ9q9jDwjb/YcVZfyy1/PX8DxMTUlf8A4UcJd/zR0/LR/eYv/C3NA8vP2HUd+Pu7Fxn67qy9R+MDFdum6Lhz0a4lyM/Rev512c/g/wAGQYabR9PiB6b+AfzNTXNv4U8LWYu5rSw0+INtWTyRuJPOAcZPSuydHM7P2leMUt2l/mcMK+U3Xs8PKTeyb/yPL/sPj7x3Ipu/NgsSc/vAYYQPZerfr9a9B8LeE9C8GWT6hcTI9wq/vbyfChR3Cj+EfqaxNe+LOmQK0ej2ct5J2klHlxj3x94/pXmXiXxLrHiGfzNSu2dAcpCnyxp9F/qea8qeLwOBk6kZOrV7vZf15X9T2IYLMMwiqcoqjS7Ld/1529GdL8SfH0mvbtM0ovDpoPzueGn+vovt37+lcFRRXzeKxVXFVHUqu7PqcHg6WDpKlSVl/WrCiiiuc6T5sooor+jj+czf8FeM/FHgy9e88Naxcae8mPNVMNHJjpuQ5B/KvSvCP7SXj/S9ca812WDXbORAj2rRrBtwfvIyLw31BFeLUVlOhTqfFEuNScdmet/Gz45az8RtNj0WHTY9H0hZBLJCsvmyTMOm58DgHnAHXr0rQ/Y78VJoPxQOj3UoS11uA24yeBOvzR/n8y/VhXilS2dxcWd3Dd2szw3EEiyRSIcMjqcgj3BFS8PD2TpxVkUqsudTZ6F+0f4Rk8IfFfVIEhKWOoOb6zIGFKSEllH+6+4flXrP7HmiQ+HfCPiP4laziC18loYHbj9zFlpGH1YAD3U1oad4++E/xg8IWFn8TJrbStZ085YyzmAM2AGaOQcbWwMoTkfgDXHftDfFrQL3wvbfDr4eYTQoFVLm4iUrHIifdiTPJXIBLd8Drya43KrVgqDi0+r8jdKEJOonp0PEfE+r3HiDxJqWuXX+v1C6kuXHoXYnH4ZxUWj6rqejXy32kahd6fdL92a2maNx+INU6K9KytY47u9z0yH49fFaLT2sx4qdlII817WIyj6NtzXnWo3t5qV9Nf6hdTXd3O5eWaZyzux7knrUFFTGnCHwqxUpyluwqzpP/IVs/wDr4j/9CFVqs6T/AMhWz/6+I/8A0IUq38OXoyqP8SPqj6Lb7x+tJSt94/Wkr+dUf0SwooqS2hlubiO3gjaSWVgiIvVmJwBTSb0Qm0ldkdanhH/kbNH/AOv6H/0MV6Hp3wv0eysEm8S6yYZnx8scqxop9MsDu/SruneDfAdjqFtfQ+ICZLeVZUDXsRBKnIzx7V7lDJMVGcZTstnZtXPn6+f4SUJRhd7q6TsHx0+5oP8A19t/7LVr47/8ihb/APX4n/oLV0moXnhPUfL+33Wj3XlNuj82SNtp9RnpVLxYnhbxJpyWN/rdskSyCQGK6jByAR3z619PisMprEOM1eolbXsj5LCYp05YZTg7U276d3c+eqK9fj+Hvga4cQ2+vyvK3CBbyJiT9Mc1wnjvwleeFb5EkkFxaTZ8mcDGcdVI7GvjcTlOJw9P2kknHunex9zhM5wuKqeyi2pdmrX9Dm6KKK809QKKKKAPmyiiiv6OP5zCiiigAooooAKKKKACiiigAooooAKs6T/yFbP/AK+I/wD0IVWqzpP/ACFbP/r4j/8AQhWdb+HL0ZpR/iR9UfRbfeP1pKVvvH60lfzqj+iWFdF8Nri0tfG2m3F9NFDBGzs0krAKp2NjJPviudorWhVdKpGols0/uMa9JVqUqbduZNfee4+JrbwB4ivku9T8QW7uibEVdQVVUewzWV/wi3wt/wCg1B/4MVryOivYqZzTqSc50Its8SnkdWlBQhiZpLoeuf8ACLfC3/oNQf8AgxWj/hFvhb/0GoP/AAYrXkdFR/atH/oHh9xf9kV/+gqf3nro8L/C5SGXXIQQcgjUVyDUnxY1TQb7wSlrZava3k8E0RQLcK8hxkEnHJ4PNePUUSziPsp04UYx5lZ2FHJJe2hVqV5ScXdXCiiivFPeCiiigD5sooor+jj+cwooooAKKKKACiiigAooooAKKKKACrOk/wDIVs/+viP/ANCFVqs6T/yFbP8A6+I//QhWdb+HL0ZpR/iR9UfRbfeP1pKVvvH60lfzqj+iWFFFFAgooooAKKKKACiiigAooooAKKKKAP/Z">
            <a:extLst>
              <a:ext uri="{FF2B5EF4-FFF2-40B4-BE49-F238E27FC236}">
                <a16:creationId xmlns:a16="http://schemas.microsoft.com/office/drawing/2014/main" id="{EA2F7A44-9B85-149B-6CAF-C119D23A6B9A}"/>
              </a:ext>
            </a:extLst>
          </p:cNvPr>
          <p:cNvSpPr>
            <a:spLocks noChangeAspect="1" noChangeArrowheads="1"/>
          </p:cNvSpPr>
          <p:nvPr/>
        </p:nvSpPr>
        <p:spPr bwMode="auto">
          <a:xfrm>
            <a:off x="3421063" y="3429000"/>
            <a:ext cx="1455737" cy="145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13318" name="Rectangle 3">
            <a:extLst>
              <a:ext uri="{FF2B5EF4-FFF2-40B4-BE49-F238E27FC236}">
                <a16:creationId xmlns:a16="http://schemas.microsoft.com/office/drawing/2014/main" id="{1F85963D-AEDA-D0B8-D2B4-60E4B20EE35C}"/>
              </a:ext>
            </a:extLst>
          </p:cNvPr>
          <p:cNvSpPr>
            <a:spLocks noChangeArrowheads="1"/>
          </p:cNvSpPr>
          <p:nvPr/>
        </p:nvSpPr>
        <p:spPr bwMode="auto">
          <a:xfrm>
            <a:off x="4452938" y="3244850"/>
            <a:ext cx="2381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800"/>
              <a:t> </a:t>
            </a:r>
          </a:p>
        </p:txBody>
      </p:sp>
      <p:sp>
        <p:nvSpPr>
          <p:cNvPr id="13319" name="AutoShape 9"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05F1E723-187D-7466-0EDF-FAA31A6CEB37}"/>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13320" name="AutoShape 11"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ED2F9CBE-B07E-3F7F-D3B9-6C98B09C571A}"/>
              </a:ext>
            </a:extLst>
          </p:cNvPr>
          <p:cNvSpPr>
            <a:spLocks noChangeAspect="1" noChangeArrowheads="1"/>
          </p:cNvSpPr>
          <p:nvPr/>
        </p:nvSpPr>
        <p:spPr bwMode="auto">
          <a:xfrm>
            <a:off x="1204913" y="3581400"/>
            <a:ext cx="38862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3321" name="Picture 8" descr="C:\Users\gt96727\AppData\Local\Microsoft\Windows\INetCache\Content.MSO\EBC5F859.tmp">
            <a:extLst>
              <a:ext uri="{FF2B5EF4-FFF2-40B4-BE49-F238E27FC236}">
                <a16:creationId xmlns:a16="http://schemas.microsoft.com/office/drawing/2014/main" id="{63265378-6F5A-F400-B860-5D96203FC1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13" y="4067175"/>
            <a:ext cx="2095500"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2" name="Picture 9" descr="C:\Users\gt96727\AppData\Local\Microsoft\Windows\INetCache\Content.MSO\1D8254CF.tmp">
            <a:extLst>
              <a:ext uri="{FF2B5EF4-FFF2-40B4-BE49-F238E27FC236}">
                <a16:creationId xmlns:a16="http://schemas.microsoft.com/office/drawing/2014/main" id="{525E2013-F0AF-B7C4-6B45-A8AF17493E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547813"/>
            <a:ext cx="2095500" cy="251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5544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a:extLst>
              <a:ext uri="{FF2B5EF4-FFF2-40B4-BE49-F238E27FC236}">
                <a16:creationId xmlns:a16="http://schemas.microsoft.com/office/drawing/2014/main" id="{61F8B6AE-0F3E-8F7E-33AB-2B70CA6C3C8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58151"/>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itle 1">
            <a:extLst>
              <a:ext uri="{FF2B5EF4-FFF2-40B4-BE49-F238E27FC236}">
                <a16:creationId xmlns:a16="http://schemas.microsoft.com/office/drawing/2014/main" id="{CB6DF12B-F7DE-2A23-8410-03BD24E6314F}"/>
              </a:ext>
            </a:extLst>
          </p:cNvPr>
          <p:cNvSpPr>
            <a:spLocks noGrp="1"/>
          </p:cNvSpPr>
          <p:nvPr>
            <p:ph type="ctrTitle"/>
          </p:nvPr>
        </p:nvSpPr>
        <p:spPr>
          <a:xfrm>
            <a:off x="2091487" y="1621617"/>
            <a:ext cx="6970561" cy="1519088"/>
          </a:xfrm>
        </p:spPr>
        <p:txBody>
          <a:bodyPr anchor="t">
            <a:normAutofit fontScale="90000"/>
          </a:bodyPr>
          <a:lstStyle/>
          <a:p>
            <a:pPr algn="l" eaLnBrk="1" hangingPunct="1"/>
            <a:r>
              <a:rPr lang="en-US" altLang="en-US" sz="2400"/>
              <a:t>Guided Pathways 2022-2026 Work Plan Goals</a:t>
            </a:r>
            <a:br>
              <a:rPr lang="en-US" altLang="en-US" sz="2400"/>
            </a:br>
            <a:br>
              <a:rPr lang="en-US" altLang="en-US" sz="2400"/>
            </a:br>
            <a:r>
              <a:rPr lang="en-US" altLang="en-US" sz="1800" err="1">
                <a:latin typeface="Source Sans Pro"/>
                <a:ea typeface="Source Sans Pro"/>
              </a:rPr>
              <a:t>Ideaboardz</a:t>
            </a:r>
            <a:r>
              <a:rPr lang="en-US" altLang="en-US" sz="1800">
                <a:latin typeface="Source Sans Pro"/>
                <a:ea typeface="Source Sans Pro"/>
              </a:rPr>
              <a:t>-Share any ideas, questions, barriers or solution that comes to mind</a:t>
            </a:r>
          </a:p>
          <a:p>
            <a:pPr algn="l"/>
            <a:br>
              <a:rPr lang="en-US" sz="1200">
                <a:cs typeface="Calibri Light"/>
              </a:rPr>
            </a:br>
            <a:r>
              <a:rPr lang="en-US" sz="1200">
                <a:cs typeface="Calibri Light"/>
                <a:hlinkClick r:id="rId4"/>
              </a:rPr>
              <a:t>https://ideaboardz.com/for/Guided%20Pathways%20Work%20Plan%20@SEAP/4930949</a:t>
            </a:r>
            <a:br>
              <a:rPr lang="en-US" sz="1200">
                <a:cs typeface="Calibri Light"/>
              </a:rPr>
            </a:br>
            <a:br>
              <a:rPr lang="en-US"/>
            </a:br>
            <a:endParaRPr lang="en-US">
              <a:cs typeface="Calibri Light"/>
            </a:endParaRPr>
          </a:p>
          <a:p>
            <a:pPr algn="l"/>
            <a:endParaRPr lang="en-US" sz="1200"/>
          </a:p>
          <a:p>
            <a:pPr algn="l"/>
            <a:br>
              <a:rPr lang="en-US"/>
            </a:br>
            <a:endParaRPr lang="en-US"/>
          </a:p>
        </p:txBody>
      </p:sp>
      <p:sp>
        <p:nvSpPr>
          <p:cNvPr id="15364" name="Subtitle 2">
            <a:extLst>
              <a:ext uri="{FF2B5EF4-FFF2-40B4-BE49-F238E27FC236}">
                <a16:creationId xmlns:a16="http://schemas.microsoft.com/office/drawing/2014/main" id="{3F6DD038-AC90-21C1-CDB7-B6FF4AEC2CE0}"/>
              </a:ext>
            </a:extLst>
          </p:cNvPr>
          <p:cNvSpPr>
            <a:spLocks noGrp="1"/>
          </p:cNvSpPr>
          <p:nvPr>
            <p:ph type="subTitle" idx="1"/>
          </p:nvPr>
        </p:nvSpPr>
        <p:spPr>
          <a:xfrm>
            <a:off x="2107392" y="3440203"/>
            <a:ext cx="6707187" cy="4286399"/>
          </a:xfrm>
        </p:spPr>
        <p:txBody>
          <a:bodyPr/>
          <a:lstStyle/>
          <a:p>
            <a:pPr algn="l"/>
            <a:r>
              <a:rPr lang="en-US" sz="1800" u="sng">
                <a:cs typeface="Calibri"/>
              </a:rPr>
              <a:t>The </a:t>
            </a:r>
            <a:r>
              <a:rPr lang="en-US" sz="1800" b="1" u="sng">
                <a:cs typeface="Calibri"/>
              </a:rPr>
              <a:t>Ten </a:t>
            </a:r>
            <a:r>
              <a:rPr lang="en-US" sz="1800" u="sng">
                <a:cs typeface="Calibri"/>
              </a:rPr>
              <a:t>GP Work Plan Goals to Assess and Ascend</a:t>
            </a:r>
            <a:endParaRPr lang="en-US" sz="1800">
              <a:cs typeface="Calibri"/>
            </a:endParaRPr>
          </a:p>
          <a:p>
            <a:pPr marL="285750" indent="-285750" algn="l">
              <a:buFont typeface="Arial"/>
              <a:buChar char="•"/>
            </a:pPr>
            <a:r>
              <a:rPr lang="en-US" sz="1800">
                <a:latin typeface="Calibri"/>
                <a:cs typeface="Times New Roman"/>
              </a:rPr>
              <a:t>Successful Enrollment</a:t>
            </a:r>
          </a:p>
          <a:p>
            <a:pPr marL="285750" indent="-285750" algn="l">
              <a:buFont typeface="Arial"/>
              <a:buChar char="•"/>
            </a:pPr>
            <a:r>
              <a:rPr lang="en-US" sz="1800">
                <a:latin typeface="Calibri"/>
                <a:cs typeface="Times New Roman"/>
              </a:rPr>
              <a:t>Persistence: First Primary Term to Secondary Term</a:t>
            </a:r>
          </a:p>
          <a:p>
            <a:pPr marL="285750" indent="-285750" algn="l">
              <a:buFont typeface="Arial"/>
              <a:buChar char="•"/>
            </a:pPr>
            <a:r>
              <a:rPr lang="en-US" sz="1800">
                <a:latin typeface="Calibri"/>
                <a:cs typeface="Times New Roman"/>
              </a:rPr>
              <a:t>Completed Transfer-Level Math &amp; English</a:t>
            </a:r>
          </a:p>
          <a:p>
            <a:pPr marL="285750" indent="-285750" algn="l">
              <a:buFont typeface="Arial"/>
              <a:buChar char="•"/>
            </a:pPr>
            <a:r>
              <a:rPr lang="en-US" sz="1800">
                <a:latin typeface="Calibri"/>
                <a:cs typeface="Times New Roman"/>
              </a:rPr>
              <a:t>Transfer </a:t>
            </a:r>
          </a:p>
          <a:p>
            <a:pPr marL="285750" indent="-285750" algn="l">
              <a:buFont typeface="Arial"/>
              <a:buChar char="•"/>
            </a:pPr>
            <a:r>
              <a:rPr lang="en-US" sz="1800">
                <a:latin typeface="Calibri"/>
                <a:cs typeface="Times New Roman"/>
              </a:rPr>
              <a:t>Completion</a:t>
            </a:r>
          </a:p>
          <a:p>
            <a:pPr marL="285750" indent="-285750" algn="l">
              <a:buFont typeface="Arial"/>
              <a:buChar char="•"/>
            </a:pPr>
            <a:r>
              <a:rPr lang="en-US" sz="1800">
                <a:latin typeface="Calibri"/>
                <a:cs typeface="Times New Roman"/>
              </a:rPr>
              <a:t>Student Equity and Achievement (SEA) Program Integration</a:t>
            </a:r>
          </a:p>
          <a:p>
            <a:pPr marL="285750" indent="-285750" algn="l">
              <a:buFont typeface="Arial"/>
              <a:buChar char="•"/>
            </a:pPr>
            <a:r>
              <a:rPr lang="en-US" sz="1800">
                <a:latin typeface="Calibri"/>
                <a:cs typeface="Times New Roman"/>
              </a:rPr>
              <a:t>Associate Degrees for Transfer (ADT) Integration </a:t>
            </a:r>
          </a:p>
          <a:p>
            <a:pPr marL="285750" indent="-285750" algn="l">
              <a:buFont typeface="Arial"/>
              <a:buChar char="•"/>
            </a:pPr>
            <a:r>
              <a:rPr lang="en-US" sz="1800">
                <a:latin typeface="Calibri"/>
                <a:cs typeface="Times New Roman"/>
              </a:rPr>
              <a:t>Zero Textbook Cost to Degree (ZTC) Program Integration</a:t>
            </a:r>
          </a:p>
          <a:p>
            <a:pPr marL="285750" indent="-285750" algn="l">
              <a:buFont typeface="Arial"/>
              <a:buChar char="•"/>
            </a:pPr>
            <a:r>
              <a:rPr lang="en-US" sz="1800">
                <a:latin typeface="Calibri"/>
                <a:cs typeface="Times New Roman"/>
              </a:rPr>
              <a:t>California Adult Education Program (CAEP) Integration</a:t>
            </a:r>
          </a:p>
          <a:p>
            <a:pPr marL="285750" indent="-285750" algn="l">
              <a:buFont typeface="Arial"/>
              <a:buChar char="•"/>
            </a:pPr>
            <a:r>
              <a:rPr lang="en-US" sz="1800">
                <a:latin typeface="Calibri"/>
                <a:cs typeface="Times New Roman"/>
              </a:rPr>
              <a:t>Strong Workforce Program WP Integration</a:t>
            </a:r>
          </a:p>
          <a:p>
            <a:pPr algn="l">
              <a:lnSpc>
                <a:spcPct val="100000"/>
              </a:lnSpc>
              <a:spcBef>
                <a:spcPct val="0"/>
              </a:spcBef>
            </a:pPr>
            <a:endParaRPr lang="en-US" altLang="en-US" sz="2200" b="1">
              <a:cs typeface="Calibri"/>
            </a:endParaRPr>
          </a:p>
          <a:p>
            <a:pPr algn="l" eaLnBrk="1" hangingPunct="1"/>
            <a:endParaRPr lang="en-US" altLang="en-US"/>
          </a:p>
        </p:txBody>
      </p:sp>
      <p:sp>
        <p:nvSpPr>
          <p:cNvPr id="15365" name="AutoShape 6"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D122D3F8-89DA-753F-AF7F-B407D562F66D}"/>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5366" name="Picture 5" descr="C:\Users\gt96727\AppData\Local\Microsoft\Windows\INetCache\Content.MSO\D9D6789A.tmp">
            <a:extLst>
              <a:ext uri="{FF2B5EF4-FFF2-40B4-BE49-F238E27FC236}">
                <a16:creationId xmlns:a16="http://schemas.microsoft.com/office/drawing/2014/main" id="{72C96668-F5C8-1436-78F7-4C8ED418A30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8" y="1544637"/>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AutoShape 8" descr="data:image/jpg;base64,%20/9j/4AAQSkZJRgABAQEAYABgAAD/2wBDAAUDBAQEAwUEBAQFBQUGBwwIBwcHBw8LCwkMEQ8SEhEPERETFhwXExQaFRERGCEYGh0dHx8fExciJCIeJBweHx7/2wBDAQUFBQcGBw4ICA4eFBEUHh4eHh4eHh4eHh4eHh4eHh4eHh4eHh4eHh4eHh4eHh4eHh4eHh4eHh4eHh4eHh4eHh7/wAARCAEl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Eooor4w5QooooAKKKKACiiigAooooAKKKKACsvxR/yCG/31/nWpWX4o/5BDf76/zrqwP+8Q9UdOD/AN4h6o5Oiiivtz68KKKKACiiigAooooAKKKKACiiigAooooA9Aooor8+PhwoqfT7O71C8js7G1murmQ4SKJCzN9AKXUbG8068ez1C1mtbmP78UyFWX8DTs7XGV6KKKQgooooAKKKKACiiigArL8Uf8ghv99f51qVl+KP+QQ3++v866sD/vEPVHTg/wDeIeqOTooor7c+vCiiigAorvPA3wi8deLjHLZaO9nZPg/a77MUePUAjc34A17z4G/Zv8L6V5dz4mu5tcuRyYhmK3B+gO5vxP4VEqkUc1XGUqW71PlSw03UdQSaSw0+7u0hXdK0ELOIx6tgcVVr9G9J0zTtIskstLsbaytk+7FBGEUfgK5Hxx8J/Avi/fLqOixW94//AC92n7mXPqSOG/4EDUKsuxyRzSLl70dD4Sor3bxx+zZ4j07fceFtQh1mAZIgmxDOB6A/db81+leMa7o2r6DfGx1rTbvT7kf8s7iIoT9M9R7itVJPY76VenV+BlCiiimahRRRQB6BRRXofwO8EnxT4jF9exE6VYMHlyOJX/hT+pr4KlTlVmoR3Z8Qlc9M/Z+8FjQtEbxFqcYS/vUzGHGDDD1H0J6/Str4m+B9L8faIl7YzQDUI0JtLuMhlkH9xiOqn9Kwv2hPGo0XRx4a0yUJfXqfvinWGH+hPT6V538F/iLJ4Uvl0rU5WfRZ278/ZmP8Q/2fUfjXsyrUKTWGktOr8zW6Xunn+p2N5pmoT6ff27291A5SSNhyDVevp/4tfD+z8baWmraS0K6qkYaGVT8lwmMhWP8AI9q+Zby2uLO7ltLuF4LiFikkbjDKw7GvLxWGlQlbp0ZnKNiKiiiuYkKKKKACiiigArL8Uf8AIIb/AH1/nWpWX4o/5BDf76/zrqwP+8Q9UdOD/wB4h6o5Oiiivtz687z4Q+BdH8bap9l1PxhYaM27C2zg+fN/ubsL+pPtX1f4G+EngXwhsm0/R0ur1Oftl5++lz6jPC/8BAr4Ur0j4e/Gjxt4Q8u2W9/tbTlwPsl6S+0eiP8AeX9R7VnOMnszhxeHrVPgl8j7eoryz4efHTwV4rMVrdXJ0TUX48i8YBGb0ST7p/HB9q9SVgyhlIIIyCOhFczTW54VSnOm7SVhaKKKRAVR1vR9J1yxax1jTbW/tm6x3EQcfr0qn4t8V+HfCdgb3xBq1tYRfwiRvnf2VRyx+gr56+In7Sl7ciWy8Eaf9ki+6b+8UNJ9Vj6L/wACz9KqMW9jooYerVd4L5m58VfgD4MttKvNd0rVp/D0cCGSRJFa4gA9h98fgT9K+XplVJnSOVZUViFkUEBh6gHB/Ovrb9nnxd4g8W/DLxDJ4h1Br+W0MkUcroA5Uxk4JHWvkZeldFO+qZ7ODdS8oVHewtFFFaHaek6VZTalqdrp9vjzrmVYkz0BJr6rA0b4X/DrnHl2kfP964mP9Sf0r5Ot5pbeeO4gkaOWNgyOpwVI6EVueK/GPiPxRFbxa3qTXMdv/q0CKgz6kKBk+5r4rC4mNCMnb3nsfFRlYztf1W91zWbrVtQkMlxcuWbnhR2UewHFUaVFZ3VEUszEKoHcnpXcT/Cbx3Dp7Xz6TH5ax+YUFwhfGM/dz19q54wqVLtJsmzZt/BL4lSeH7mPQdbnLaRK2IZWOfszH/2Q/pXoXxo+HMfiqy/tzRFjGrRJnCkbbpOwz/e9DXzTXsPwQ+JzaZJD4b8QTlrFiEtLlzzCeyMf7voe1d2FxEZx9hW26PsXGV9GeQTRyQzPDNG8csbFXRxgqR1BFNr6K+OPw3GuQP4j0GFf7SjXM8Kf8vKjuP8AaH6186kFSVYEEHBBGCD6Vy4nDyoT5WTKNgooo71zkhRXa+Fvhf4x8QbJItNNjbNz594fLGPUL94/lXq3hb4GaBYlJtdvJ9UlHJiX91Fn8PmP5iuqlgq1XZaeZSg2fOlZfij/AJBDf76/zr3r9oTwT4e0DS7LVtFs0sZJJ/JkhjJ2OMdQOxGO1eC+KP8AkEN/vr/OtaFGVHGQhLujowitiIeqOTpBz0rQ8OX1tpviCw1G8sUv7a2uFlltXxtmUHlTnNfQYvP2fviOoW5tx4V1WTgNgWvP+8MxN+PNfYSlbofUVazpte62vI+ba9H/AGa9Gh1r4waTHcLuitQ90QVyCUX5c/jXVeMv2c9csbN9S8Kazaa5ZBDIqPiOUr/skZVvzFY/7KV+mn/GG3t5ysf2q2lg+fghwMgfXIxSck4uxnUrxqUZOm+h798RPgf4J8XeZcxWn9jai+T9pslChj/tx/db9D715Y2j/Gr4OuZNJuG8RaBFyY1DTRqvvGfnj+qnFdv8V/jyPBPiufw7F4Wmu5oAjNLNc+UjqwzlcKSam8F/tE+DNcuks9WhutBnchVe4IeEn3cfd/EAe9YrnttdHm0/rMYXlHmj56/8Eh8G/tG+DtSsX/4SGO40O9iQlkKGaOQjsjKM59iBXL+IPjl4w8Zai+h/C7w7cgt8v2p4hJNj+9j7kY92J/CvWfFvwr8AeMbiLU9Q0eBp2Ik+02jmIzDr8xThgfXr70/XvEHw/wDhPoUUE32PSYCMw2drEDLNjuFHLf7x/E0Jx6IiM6F7wg2+3Q8s8I/s+6lrF8Nc+Juv3N7dSYZ7WGYux9nlP8l/Ous+OfgbQLH4HatY6HpFtYx2KrdRLBFyWQ9SepOM8nJrkdT/AGo7NbpV03wjcTW4b5nuLtY3I9Qqqw/Wu08c+OYdZ/Z11PxWtjLYLfWbRwwXBySWO0cjrntTfPdXLl9Z54SntdHhPwX+Kmm+BfB/iDR73TLq6mvwXtnhZQu4rtw+eg5zkZ+leTDgV23wu+GHiX4gPMdGFtDaWzCOa6uXwqnHQAAljj/9deuJ8KPhL4ARbn4geK11G6Az9kD+WCfaNCZD+eK1coxfmejKrSozdtZPotT5tzS16b8a/GXgbxFbafpngrwtHpcFjIxN35CRNKpGNu1ecZ5yxz7V5lVJ3R0U5OUbtWPQKKKK/Pz4osaX/wAhSz/6+I//AEIV9qaj/wAgm5/64N/6Ca+K9L/5Cln/ANfEf/oQr7U1H/kE3P8A1wb/ANBNezlXwz+X6mtPZnxG332/3j/OiruiabdazrdvpVkENzdT+XHvbC5J7mu68S/B3xNoWh3WrzXmmzxWqGSRInfdtHXGVGa8uFGpOLlFXSM0mzqvgd8UNnkeF/Elxxwlldufyjc/yP4Vd+OnwzF4k3ijw9b/AOlKN15bRj/Wju6j+8O/rXgNe/fA74mrexw+GPENwBdKAlncyH/WjsjH+96etd+Grxrw9hW+TLi7qzPART4JZIJ454XKSxsHRh1UjkGvbfjn8MRGJ/FHh23wvL3tog6esiD+Y/GuI+FHw8vfGl8LibfbaNC3764A5kP9xPf1PauSeEqwq+ztqTyu9j2/4MeOLnxlokgv7OSO8tMJLOqfupT6g9m9RXfVxHivxJ4a+GXhmG0t4I0cIVtLGL70h9T6D1Y1z3wv+L9lrayWPiaS202+Xc8cudsMi9cZPRh+te/CvGny0qkryNk7aM479p7WPtXiaw0WNvks4fNkH+2/T9BXh3ij/kEN/vr/ADrrfG+rHXfF2qatu3LPcMYz/sDhf0Fcl4o/5BDf76/zrx6VT2mNjL+8i8K74iHqjk6KK7LwV8L/ABx4uSObR9DmFpJ0u7g+VCR6hm+9/wABBr7FtI+rlOMFeTsYWj+JPEOj2s9rpWt6hZW86FJYoZ2VHB68dKTwjrEvh7xRpmtwMQ9lcpLx3API/LNe0aj8BNC8L+GLrUvGnjmC0uxCzQRQhUQuBwo3/NJk8YABrwIcrz3HNSmpbGdOpTqp8p9Cftf6NFdL4f8AHNioaC9gEErDuCN8ZP4Eivnyvpn4eFfiT+zTqXhmVhJqOkqyRc8gp88R/mK+ZvmHDKVYcEHqD3FKntbsZYNtRdN7xdv8j1v4N/GnUvA+jX2j6hHLqVn5LNp6M/MEvZc/3D6dq818Sa3qniLWrjWNYu5Lq8uGLO7HgDsqjso7Cs6iqUUnc3jShGTklqy5oWmXGta1ZaRaKXnvJ0hQD/aOP5V9AftWalb6D4R8N/DzTmVUjjWWdU4GyMYXI92ya539kXw2up+PLnxBcoDbaPAWUt081+B+Qya4T4yeJW8WfEnV9WDloBMYLbnpGnA/XJ/GpesvQ55fvMQl0jr82Yei+Ite0SC5t9H1i+0+K6AWdbeYp5gHris2RmkkaSRmd2OWZjkk+5r0T4KeCPC3jafULPXvFH9jXqBRZRbkHmk9T8/3sf3QQa2/Gf7PXjjRd02kC31+1HINudkwHujdfwJp80U7Grr0ozcW7M8foqfULK8069kstQtJ7S6iOJIZ4yjofcHkVBVG56BRRRX58fDljS/+QpZ/9fEf/oQr7U1H/kE3P/XBv/QTXxXpf/IUs/8Ar4j/APQhX2pqP/IJuf8Arg3/AKCa9nKvhn8v1NaezPkv4U/8lO0H/r/H8zX018UP+Sea7/15Sfyr5l+FP/JTtB/6/wAfzNfTXxQ/5J5rv/XlJ/Knl3+7z/roENmfHi/dH0pVJVgykqwOQQcEGtvwL4avfFuvw6NYyxQyOhdpJPuqo6nA6/Suq8d/CXWPCfh+TWptSs7yGJlEiRqysoJxnnrXlQoVJQc4rRGdnuejfBD4kJrtsnhzXpl/tNF2wSv0uV9D/tD9a6H4ieONE+H+kLZ2sEDXzKfs1lEAoXP8TAfdXP518qKzKwZWKsDkEHBBp00ss0plmleWQ9WdixP4muyOZVI0+W2vcvndi3r2r6hrurT6pqlw1xdTHLMegHZQOwHpVGrmlaTqmrSPHpem3l86DLrbwtIVHqcDimanp2oaZc/ZtSsbmynwG8ueIo2PXBrgak/eZBWrL8Uf8ghv99f51qVl+KP+QQ3++v8AOujA/wC8Q9UdGD/3iHqjkiMgivTLj44/EFvDdpodnqFtp8NtCsPnW0AWZ1UYGWOQOP7oFeaUV9s0nufWTpxnbmVyxqN9e6jdtd6heXF5cMctLPKZHP4nmq9FFMs9n/ZD106f8SJtGkcC31S1ZdrHjenI/EjIrnfjN8PfEHh7xvrE0OhX7aRLdNLbXMUBeIq3OMqMAgk8HFVv2fP+Sy+HP+vg/wDoJr6r8Wah8U9J1y4uNF0HRPEOiEAx24uTb3SccjLZU81lJ8sjza9V0cReNtV10PhckA4JANWLCzvNQmEFhaXF3KTgJBEzt+QFfWupeOrx2jXWvgPrlxcqM/LZxXKqfZgpq/beNfiDeKI/DPwfmsFZPll1O6jt1X6oBnH4in7R9i3jJ2+H/wAmRyfgmxv/AIb/ALM+u6nf2c1hq14JH8udSjqW+RAQRwevavl9RhQOtfX/AMfP7fb9nu+bxSNPXVDLEZVsixiX94MBS3J4r5Bop63ZWBfMpTe7YV2Xgz4oeOfCbIula9cPbL/y63R86HHoA33f+AkVxtFaNJnXKEZq0lc6H4g+L9W8ceI313WFt1uTEsQWBNqKq9B3J6nqa56iihKw4xUVZHoFFFFfnx8QWNL/AOQpZ/8AXxH/AOhCvtTUf+QTc/8AXBv/AEE18T2svk3cM5XcI5FfHrgg19DXvxx8Jy6TNFHZaqbh4SoQxKF3EYxnd098V6mXVqdNT53Y0g0jx34U/wDJTtB/6/x/M19NfFD/AJJ5rv8A15Sfyr5T8HatHofizTdZmiaWO1uRM6KcEjuB+deyeOvjJ4Y1fwjqWl6fa6mbm6gaJPNhVVBPcncaeBr04UZxk7P/AIAQaSZxv7N3/JSYv+vOX+Qr2D4//wDJLdT+qf8AoQrwH4UeJrXwj4wg1a+glmthE8UgixuAYdQD1+ld/wDFf4r+H/E3g640XSbW/wDOuHXc08aoqqDknhjk0YavTjhZQb11CLXKeYeEfC2t+Kr2Wz0S1WeSJN8hZwiqM46mrfi/wL4l8J2sN1rVlHDDM+xHSZXG7GcHHStn4K+NdN8F6xfT6pBcyQXUIQNAoZlYHPQkcVr/ABr+I2i+MtGstP0i3vVMU/nSPcIE7YwACc9a5o06DoOTl73YVlY6f9lT/kEa9/18xf8AoJrL/aq/5DGhf9e8v/oS1i/BH4gaP4LtdTt9Wt7xxdSJIj26BsYBGCCR61R+NfjbTPGmqafNpUF1HDaRMrNOoUsWIPABPpXTKtT+pKF9f+CNtctjz+svxR/yCG/31/nWpWX4o/5BDf76/wA65MD/ALxD1Rrg/wDeIeqOTooor7c+vCiiigDb8B663hnxnpOvKNws7lZHHqnRh+Wa+6bmO11rToPEGl+JL3T4poBJHcQTI0RQjglJAyfoD71+fdeofB34ya14DjGl3UH9q6EST9md8PDnr5bHt/snj6VnUg3qjhxuGlVtKG6PqWKy8bTL5mn+NtEuoCcKzaRuOPdkmAJ/AVJaafrd1cG11Hx4skozvh060it2I99xkYfUEV49N4y/Z31zF9f6Zcabcs++SKO2nhJbuT5B2mq+s/HLwT4V0ufT/hl4ZRZ5M5upYBDHn+8R9+T/AIFisuV9jzvq9SWii7+iX4mh+134mtdN8Kaf4ItbmSa5uXWa48yTzHWJDkbicnJb+VfL9Xtf1fUte1i41bV7uS7vbl90krnr7D0A7AVRreEeVWPZw9H2NNRCiiiqNgooooA9Aooor8+PhwooooAKKKKACiiigAooooAKKKKACsvxR/yCG/31/nWpWX4o/wCQQ3++v866sD/vEPVHTg/94h6o5Oiiivtz68KKKKACiiigAooooAKKKKACiiigAooooA9Aooor8+PhwooooAKKKKACiiigAooooAKKKKACsvxR/wAghv8AfX+dalZfij/kEN/vr/OurA/7xD1R04P/AHiHqjk6KKK+3PrwooooAKKKKACiiigAooooAKKKKACiiigDqf7SuPSP8qP7SuPSP8qp0V6v9j4H/n0vuP58/tXG/wDPxlz+0rj0j/Kj+0rj0j/KqdFH9j4H/n0vuD+1cb/z8Zc/tK49I/yo/tK49I/yqnRR/Y+B/wCfS+4P7Vxv/Pxlz+0rj0j/ACo/tK49I/yqnRR/Y+B/59L7g/tXG/8APxlz+0rj0j/Kj+0rj0j/ACqnRR/Y+B/59L7g/tXG/wDPxlz+0rj0j/Kj+0rj0j/KqdFH9j4H/n0vuD+1cb/z8Zc/tK49I/yq5pEKa7ejT73IhZSxMZw2R05Oax63PA3/ACMEf/XN/wCVCynBQfNGkro3w2bY1VY/vXua3/CBaH/z0vf+/o/wo/4QLQ/+el7/AN/R/hXVUVt7Cn/KfQ/21j/+fr+85X/hAtD/AOel7/39H+FH/CBaH/z0vf8Av6P8K6qij2FP+UP7ax//AD9f3nK/8IFof/PS9/7+j/Cj/hAtD/56Xv8A39H+FdVRR7Cn/KH9tY//AJ+v7zlf+EC0P/npe/8Af0f4Uf8ACBaH/wA9L3/v6P8ACuzaxvF01dSNvILRpDEJcfKW9KrUlQpPohvOMwW9WRyv/CBaH/z0vf8Av6P8KP8AhAtD/wCel7/39H+FdVRT9hT/AJRf21j/APn6/vOV/wCEC0P/AJ6Xv/f0f4Uf8IFof/PS9/7+j/Cuqoo9hT/lD+2sf/z9f3nK/wDCBaH/AM9L3/v6P8KP+EC0P/npe/8Af0f4V1VFHsKf8of21j/+fr+88jooorsPhwooooAKKK9H+HXwd8T+MdPXVFe303T3P7ua5yWlHcqo6j3OKzqVYU1zTdkb4fDVcTPkpRuzziivff8Ahmu8/wChug/8AD/8XXOeNfgP4p0HT5dQ0+6t9ZgiG50hQpMFHU7TkH8DmsI47DydlI7qmSY+nFylTdvk/wAmeS0UUV1nlBRRRQAVueBv+Rgj/wCub/yrDrc8Df8AIwR/9c3/AJUnsbYf+LH1PQKKKKxPfCiiigArR8N6Rc67rNvplqDulb5m7IvdjWd+tev+FLS38BeCZ9f1FAdRukGyM9Rn7qf1NYYis6cfd3ex1YTDqtP3vhWr9DpJbDw3cae/gNXQOlqGCAfMPR8/3s814Trmm3Wj6tcabeLiWFsZ7MOzD2NSw65qMXiEa95xN753mlj3PcfTHFeleO9Pt/GfhG38U6SmbuCP97GvUqPvKfcdRXLTjLCzSk7qX5ndVlHHQbgrSjsu8f8AgHkdFA6UV6J44UUUUAFFFFAHkdFFFbnzQUUUUAW9Et0vNasbST7k1xHG30LAGvvi0t4bOzitoEWOGGMIijgKoGBXwd4V/wCRo0r/AK/Iv/QhX3rN/qX/AN014ebvWK9T7XhNLkqv0/U5aX4keA4pHjk8V6UroxVlM4yCDgiuohkjngSaJlkikUMrDkMpGQa+Bdd/5Dmof9fUv/oZr7s8Mf8AItaX/wBecP8A6AK5cZhI4eMXF7npZPm1THTqRnFLl7Hxp8ZNPttL+J+vWdmmyBbncqjoNwDH9Sa5Ku4+PX/JXdf/AOuy/wDoC1w9fQ0HelF+SPgscksTUS/mf5hRRRWpyhW54G/5GCP/AK5v/KsOtzwN/wAjBH/1zf8AlSexth/4sfU9AooorE98KKtfYLz+zP7T+zv9j83yvNxxvxnFO0XTp9W1SDT7bAkmbG49FHcn6UnJWbuUoSbStudd8JPDK6tqp1a+QfYLI7vm6PIOQPoOpql8T/EzeItdMcDk2FoSkI7Oe7/4V62+g2KeER4dsNSFlFsCPLGVLN/e69zXJx/CXSXO2PX7hiOyohryoYqk6rqVH6Hu1cDWjRVGkt9W7rft8jyOu0+FHib+w9Z+w3b/APEvvSFfd0R+zf0NYlloyXHjFdBM7rGbsweaAM4B64r0OT4S6SjbX8QXCn0KIDXXia1Hl5Kj3ODB4fEc/tKS+FnLfFXwx/YOtfa7VP8AiX3jFo8dEfqV/qK4yvoe80GyvfCH/CP32pLd7Y9sdw5UMCPunj0rwHUrOfTtQnsbkASwuVbHQ+49jU4Kv7SPK3qvxKzLC+xnzxWkvwfYrUVZewvE02PUmt3FpLIY0lxwWHUVWrtTTPOaa3CiiigR5HRRWjp+g65qEH2iw0XUruHOPMgtXdc/UDFbNpbnzkYyk7RVzOorZ/4RPxV/0LOtf+AEv/xNH/CJ+Kv+hZ1r/wAAJf8A4mp9pHuX7Cr/ACv7iDwr/wAjRpX/AF+Rf+hCvvWb/Uv/ALpr4i8M+FvE8fiTTJJPDmsIi3cZZmsZAANw5JxX27N/qX/3TXiZtJOUbM+z4VhKNOrzK2q/U+BNd/5Dmof9fUv/AKGa+7PDH/ItaX/15w/+gCvhPXf+Q5qH/X1L/wChmvuzwx/yLWl/9ecP/oAq81+CBjwt/GrfL82fH/x6/wCSu6//ANdl/wDQFrh69M+N3hzxDefFTXLmz0HVLiB5lKSRWkjq3yDoQMGuM/4RPxV/0LOtf+AEv/xNenh5x9lHXoj5zHUajxNRqL+J9PMxqK2f+ET8Vf8AQs61/wCAEv8A8TUdz4a8R2sDz3Ph/VoYkGWkks5FVR6kkcVrzx7nL7Gp/K/uMqtzwN/yMEf/AFzf+VYdbngb/kYI/wDrm/8AKqew8P8AxY+p6BWh4e0m61vWLfTbRcySty3ZF7sfoKz69m8BaK/hPwhca5NZTXOp3Ee5YY0LOF/hTA/M1xYmt7KGm72PqsHhvb1LP4VqzdOn+HG05vAayJ5gtd2zHzf7/wDvZ5rwnXNNudH1a4027XEsD7c9mHYj6ir1tqOu/wDCXf2okVzJqqzGR41jJf3UrjOMcV6J8TtG/wCEi8MW3ieztZYruGIGaJ0KuU7gg85BrlpJ4aaUndS/M7qzWNpuUI2cP/Sf+AeQYHoK7/4Ff8jdP/16n+YrgBXf/Av/AJG6f/r1P8xXTi/4EvQ4sv8A95h6mdo4/wCLuIP+om38zVr43f8AI8H/AK9Y/wCtQ6MP+LwIP+ok386m+N3/ACPB/wCvWP8ArWMf48P8J0S/3Wf+I4fA9BWj4a0i413WrfTLYHdK3zNjhFHUms6vY/AGkt4T8HXHiC4s5Z9RuY9yQxxlnC/wrgevU1via3soabvY5sHh/b1LP4Vq/Q37rT/Dt7p0ngVJEEkNsGVB1T0bPrnmvCdZ0660nVJ9OvE2zQOVPow7Eexq/bajrtv4vXUxHcHVjNvMRjbexP8ADt64xxivR/iZoR8R+GrfxJaWksN9DFulhdCrlO6kdcjtXLTvhZqMndS/M7q1sbTlKMbSh+X+aPHaKBRXonjGN8APB9p4w8crDqUfm2FlF9onjzjzOcKp9s9a+w4IYbeBIYI0hijUKiIoVVA7ADpXzR+yB/yN+tf9g9f/AEYK92+KLMvw715lYqRYyYIOCOK8TMXKeI5L6aHt8PQhRwDrJa6t/I6Len95fzo3p/eX86/P1b672j/TJ+n/AD1P+NL9uu/+fyf/AL+n/Gt/7Hf8/wCH/BOP/W1f8+vx/wCAfoDvT+8v502Z18p/mX7p718Afbrv/n8n/wC/p/xo+3Xf/P5P/wB/T/jR/Y7/AJ/w/wCCH+tq/wCfX4/8Am13/kOah/19S/8AoZr7r8MMo8NaXlgP9Dh7/wCwK+CDycnk1ML26AwLycAdvNP+NduLwf1hRV7WPFyrNlgJzlyX5vO36H6A70/vL+dG9P7y/nX5/fbrv/n8n/7+n/Gj7dd/8/k//f0/41xf2O/5/wAP+Ce1/rav+fX4/wDAP0B3p/eX86Xhh2INfn79uu/+fyf/AL+n/Gvsj4Au0nwk0J3ZnYwtkk5J+dq5cXgfq8FLmuenlWdrMKrp8nLZX3v+h4v+1H4N03Qdbstc0qGO2i1Iss0EYwokHO4DoMjr715r4G/5GCP/AK5v/KvdP2w/+QJoH/X1J/6BXhfgb/kYI/8Arm/8q9fAzcsOmz5bNqUKWZuMFZXT+89H0+5NnfQ3axRStE4cJKMqSPUd69f+GvjnV/EWvPp99DZpEsJcGJGByD7sa8ZrvfgZ/wAjhL/16t/Os8bTjKlKTWqR6+W1pxrxjF6Nl/wwcfHG+/66zf8AoArQ8bfEXVNG8R3mkw2FlNBFgZk3ZYEc5wazfDZ/4vjef9dpf/QBXO/FX/kftS+qf+gisI0oVKyUlf3UdU686OHk4Oz52c5dSLNdSzJCkKu5YRpnauewz2rufgX/AMjfP/16n+Yrga774Gf8jfN/16t/MV1Yv+BL0OHAO+Jh6lXRx/xeRR/1EWqT43f8jwf+vWP+tN0n/ksw/wCwi1O+N3/I8H/r1j/rWMf48P8ACdM/91qf4zjtPuFtb6G5a3juBE4fypM7Wx2OK9a8B/ELVNe8S2+lXFjZwwyI5LR7sjAyOprx6uw+Dv8AyP1n/wBcpf8A0GtMXShKm5SWqRhgK9SFaMYvRtXNe7OfjvH/ANfK/wDoNa/xC8fazoXiSbS7O3sXgWNWzLGxY5HPRgKx7g5+Oyf9fS/+g1l/GT/ke7j/AK4x/wAq5oU4zqQUlf3TtqVp0qNSUHZ87OSupvtFzLP5ccXmOWKRjCrn0HpUVFFemeI3czP2dfFln4W8e/8AEykSGz1CH7NJK3SM5ypJ7DPU19essNxBtZUlikXoQGVgf5ivz5rf0nxt4v0m0Wz03xLqttbp92JLltq/Qdq48Zl/t588XZk5RnywVJ0akbrpY+2v7D0X/oD6f/4DJ/hR/Ymi/wDQI0//AMBk/wAK+Mf+FkePv+hu1f8A8CDR/wALI8ff9Ddq/wD4EGuX+yqv835nq/6z4T/n0/wPs7+xNF/6BGn/APgMn+FNl0TRvKf/AIlGn/dP/Lsn+FfIXhz4ieOp/EOnQzeK9WeOS6jV1a4OGBYZBr7Nm/1L/wC6a48Th54dpSd7nrZbmFHMIycIWt3sfAeuALrd+qgAC6lAA7fOa+3/AA1oujv4c0xm0mwZjZxEk26Ek7B7V8Q67/yHNQ/6+pf/AEM192eGP+Ra0v8A684f/QBXfmrahA8LhiKdatddvzYv9iaL/wBAjT//AAGT/Cj+xNF/6BGn/wDgMn+FfMHxm8c+MdL+J2tWGneJNStbWGVRHFFMQqjYDwK5D/hZHj7/AKG7V/8AwINYwy2rOKlzbnZW4iwtKpKm6b0bXTofZ39iaL/0CNP/APAZP8Ku28MNvCsNvDHDGv3URQqj6AV8Sf8ACyPH3/Q3av8A+BBqC98feNr22e3uvFWryQuNrobpgGHocVX9k1XvIz/1pw0fhpv8D0j9qrxZp+sazYeH9OlSf+ziz3EqHIEjDGwH2HWvL/A//IwJ/wBc3/lWHW54H/5GBP8Arm/8q9ejRVGmoLofL1sXLF4z20urR7HYeB/FF9ZxXlrpZkgmXdG3nRjI+hbNdr8KPCmv6L4kku9T0828JgKBvMRuc+xNcZYeOvFFjZQ2drqIjghUIi+ShwPripv+Fi+Lx/zFV/78J/hXFVhiakXHSz9T6ehVwdKUZ+9dehu+Hjj443XvPKP/AB0UfEHwZ4l1TxffX1jphmt5Sux/NQZwPQnNcRb69qUGutrcV0q37MWMm0ckjB46Vtf8LG8Xf9BZf+/Kf4UOjWjNShba2oRxOHnTlCpf4m9LCf8ACvfGH/QHb/v/AB//ABVdf8J/Cmv6L4klu9T0828LW5QN5iNznpwTXI/8LG8Xf9BZf+/Kf4Uf8LG8Xf8AQWX/AL8p/hSqU8VUg4vl19R0auCpTU48116F3Sx/xegf9hBv5VufFTwl4g1nxWb3TdPM8H2dE3+ai8jORgkGvOYtYvotb/tpLhRfeYZfM2j73rjpW7/wsbxd/wBBZf8Avyn+FOdGqpxnC2itqKniaDpyp1L6u+lhP+Fe+MP+gO3/AH/j/wDiq6T4aeD/ABHpPi+3vtQ00wW6RuGfzUbBI44BzXOf8LG8Xf8AQWX/AL8p/hR/wsbxd/0Fl/78p/hROGKnFxfLr6hSqYGnNTXNdehsSHPx2H/X4P8A0GrnxM8H+ItX8WzX2nacZ7do0UP5qLkgc8E5rgP7c1D+3v7c+0r/AGh5nmebtH3sYzjpW2PiL4vP/MVX/vwn+FDoVoyjKFtFbUI4nDzhOFS+sr6WKupeCvE2m2E19e6YYreFd0j+chwPoDmuero9T8b+JtSsJrG81ASW8y7ZF8lRkfUCucrppe0t+8tfyOKv7G69le3meR0UUV1nygUUUUAaXhX/AJGjSv8Ar8i/9CFfes3+pf8A3TXwV4V/5GjSv+vyL/0IV96zf6l/9014Wb/FE+24T/h1fVfqfAmu/wDIc1D/AK+pf/QzX3Z4Y/5FrS/+vOH/ANAFfCeu/wDIc1D/AK+pf/QzX3Z4Y/5FrS/+vOH/ANAFVmvwQM+Fv41b5fmz4/8Aj1/yV3X/APrsv/oC1w9dx8ev+Su6/wD9dl/9AWuHr1cP/Cj6I+Yx/wDvVT/E/wAwooorY5Arc8Df8jBH/wBc3/lWHW54G/5GCP8A65v/ACpPY2w/8WPqegV2HwehhuPHEEc8UcqGCT5XUMOnoa4+ui+HetWegeJ4tSvhKYVidSI1y2SOOK5K6bpSS3sfT4WUY1oOW10eleIvGXhTRNYn0y50F5JYMbmjtotpyM8ZIrYn1Pw9D4QXxM2jRm1MYk8sW8e/BOPp+teK+N9TttZ8UXmpWgkEExXb5i4bgY5FU31jVX04aa2pXTWQG3yDKdmPTHSuJYBOMXez6npPNXGc1ZNa20+49j8L+LPC3iDWI9LtNCMUrqzBpbeILgDPYmo/EXjHwpoesT6Xc6C0ksONzR20W05GeMkV4zY3l3YXIubK5ltpwCBJExVgD15FJe3Vze3LXN5cSXE7/ekkbcx+pq/qEOe99DP+1ans7WXNft0Pe4tX8OyeD28TjRUFqqFzGbePzMA4+n61meHPGHhXXNYh0y20Fo5Zc7WktotowM9ia4yDxbpcfwvk8Nstz9taNlBCDZktnrmuKsrq5srlbmzuJbeZPuyRttYfjWVPBKSle6d3Y2q5m4uHLZqyvp16ntnirxV4X8O6udNu9CMsoRX3RW8RXB+pFX4NX8Oy+D5PE66KgtUQsYzbx+ZgHH0/WvBr+9vNQuDcX11NczEAGSVizYHbJqVdW1RdNOmrqF0LIgg24kPlkfTpVvL1yrXXqQs2lzSbWnTRfI9d0Pxt4T1fV7bTbfQHSW4farPbRbQffBri/jRBDb+MhHbwxxJ9lQ7UUKM5PYVz/hDUINJ8TWGo3QcwwS7n2DJxjsK0PiTrll4h8RjULBZRD5Cx/vF2nIz/AI1dPD+yrrl2sZVcX7fCtTa5r/gczRRRXceWeR0UUVufNBRRRQBc0G4S11ywupOEiuY3b6BhmvvmCSO5tkmjYPFKgZSDwVIyK/PqvVfhp8bdc8J6bHpN9Zpq+nxcQh5CksS/3Q2CCPYj8a83MMJOulKG6Po+H80pYKUoVtFLqe9T/CH4czTSTS+GYWkkYu5+0S8knJP367a2hitreK3hTZFEgRF9FAwBXg3/AA0pZf8AQpXP/gav/wATXO+Nf2gta1bTpbHQtLj0gSrte4aXzZQD128AD6815v1LF1GlP8WfRLOcrw8XKk1fyja/4I4X41Xlvf8AxT1+5tZBJEbnYGHQlVAP6g1x9DMzMWZizE5JJySaK+hpx5IqPY/P69X2tSVTu2/vCiiirMgrc8Df8jBH/wBc3/lWHW54G/5GCP8A65v/ACpPY2w/8WPqegUUUVie+dR8OPDNv4o1ee1uriWCKGLzCYwNxOcd61tM8E6ddfEC/wDDr3V0ttbQiRZAV3k8deMd/SuV8Oa9qXh+9a70yVY5HTYwdNwI+lXLbxfrVv4huNeikgF7cJskJiyuPYVy1IVnKTi9Laep3UamGUIqcdb6+h6R/wAKj0P/AKCWo/mn/wATR/wqPQ/+glqP5p/8TXGf8LP8W/8APxaf+A4/xo/4Wf4t/wCfi0/8Bx/jXJ7HG/zf19x3/Wcu/kf9fM7P/hUeh/8AQS1H80/+Jo/4VHof/QS1H80/+JrjP+Fn+Lf+fi0/8Bx/jR/ws/xb/wA/Fp/4Dj/Gj2ON/m/r7g+s5d/I/wCvmdn/AMKj0P8A6CWo/mn/AMTWXq3whcKW0rVwx7R3MeP/AB5f8KwP+Fn+LP8An4tP/Acf41m6t438UampSfVpo4z1SACMfpz+tXCljE9Zr+vkZ1MRl7jpTf5fqZeu6Te6JqT6fqCIk6gEhHDDB6HIqhSsSzFmJJPJJPJpK9FXtqePK13y7BRRRTEeR0UUVufNBRRRQAUUUUAFFFFABRRRQAUUUUAFbngb/kYI/wDrm/8AKsOtzwN/yMEf/XN/5UnsbYf+LH1PQKKKKxPfCiiigAooooAKKKKACiiigAooooAKKKKAPI6KKK3PmgooooAKKKKACiiigAooooAKKKKACtzwN/yMEf8A1zf+VFFJ7G2H/ix9T0CiiisT3wooooAKKKKACiiigAooooAKKKKACiiigD//2Q==">
            <a:extLst>
              <a:ext uri="{FF2B5EF4-FFF2-40B4-BE49-F238E27FC236}">
                <a16:creationId xmlns:a16="http://schemas.microsoft.com/office/drawing/2014/main" id="{CF8E7390-B7D6-A2AD-1810-571BD838E40B}"/>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5368" name="Picture 7" descr="C:\Users\gt96727\AppData\Local\Microsoft\Windows\INetCache\Content.MSO\EBC5F859.tmp">
            <a:extLst>
              <a:ext uri="{FF2B5EF4-FFF2-40B4-BE49-F238E27FC236}">
                <a16:creationId xmlns:a16="http://schemas.microsoft.com/office/drawing/2014/main" id="{5AA54525-920F-17DA-C22F-42FCC5A09A8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514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A07B14E7-B76F-4E30-98CE-B86A94603056}"/>
              </a:ext>
            </a:extLst>
          </p:cNvPr>
          <p:cNvSpPr>
            <a:spLocks noGrp="1"/>
          </p:cNvSpPr>
          <p:nvPr>
            <p:ph type="ctrTitle"/>
          </p:nvPr>
        </p:nvSpPr>
        <p:spPr>
          <a:xfrm>
            <a:off x="2193925" y="2085654"/>
            <a:ext cx="6264275" cy="4695290"/>
          </a:xfrm>
        </p:spPr>
        <p:txBody>
          <a:bodyPr anchor="t">
            <a:normAutofit/>
          </a:bodyPr>
          <a:lstStyle/>
          <a:p>
            <a:pPr algn="l">
              <a:lnSpc>
                <a:spcPct val="100000"/>
              </a:lnSpc>
              <a:defRPr/>
            </a:pPr>
            <a:br>
              <a:rPr lang="en-US" sz="2400">
                <a:solidFill>
                  <a:schemeClr val="tx1"/>
                </a:solidFill>
              </a:rPr>
            </a:br>
            <a:br>
              <a:rPr lang="en-US" sz="2400">
                <a:solidFill>
                  <a:schemeClr val="tx1"/>
                </a:solidFill>
              </a:rPr>
            </a:br>
            <a:br>
              <a:rPr lang="en-US" sz="2400">
                <a:solidFill>
                  <a:schemeClr val="tx1"/>
                </a:solidFill>
              </a:rPr>
            </a:br>
            <a:endParaRPr lang="en-US" altLang="en-US" sz="2400">
              <a:solidFill>
                <a:schemeClr val="tx1"/>
              </a:solidFill>
            </a:endParaRPr>
          </a:p>
        </p:txBody>
      </p:sp>
      <p:sp>
        <p:nvSpPr>
          <p:cNvPr id="13315" name="Subtitle 2">
            <a:extLst>
              <a:ext uri="{FF2B5EF4-FFF2-40B4-BE49-F238E27FC236}">
                <a16:creationId xmlns:a16="http://schemas.microsoft.com/office/drawing/2014/main" id="{66D5AE84-9D0F-E3AB-D4F2-083C5251AAE7}"/>
              </a:ext>
            </a:extLst>
          </p:cNvPr>
          <p:cNvSpPr>
            <a:spLocks noGrp="1"/>
          </p:cNvSpPr>
          <p:nvPr>
            <p:ph type="subTitle" idx="1"/>
          </p:nvPr>
        </p:nvSpPr>
        <p:spPr>
          <a:xfrm>
            <a:off x="2193924" y="1547813"/>
            <a:ext cx="6806237" cy="5233131"/>
          </a:xfrm>
        </p:spPr>
        <p:txBody>
          <a:bodyPr/>
          <a:lstStyle/>
          <a:p>
            <a:pPr eaLnBrk="1" hangingPunct="1"/>
            <a:r>
              <a:rPr lang="en-US" altLang="en-US" sz="2800">
                <a:solidFill>
                  <a:schemeClr val="tx1"/>
                </a:solidFill>
              </a:rPr>
              <a:t>Work Plan Timeline</a:t>
            </a:r>
          </a:p>
          <a:p>
            <a:pPr eaLnBrk="1" hangingPunct="1"/>
            <a:endParaRPr lang="en-US" altLang="en-US" sz="2800">
              <a:solidFill>
                <a:schemeClr val="tx1"/>
              </a:solidFill>
            </a:endParaRPr>
          </a:p>
        </p:txBody>
      </p:sp>
      <p:sp>
        <p:nvSpPr>
          <p:cNvPr id="13316" name="AutoShape 5" descr="data:image/jpg;base64,%20/9j/4AAQSkZJRgABAQEAYABgAAD/2wBDAAUDBAQEAwUEBAQFBQUGBwwIBwcHBw8LCwkMEQ8SEhEPERETFhwXExQaFRERGCEYGh0dHx8fExciJCIeJBweHx7/2wBDAQUFBQcGBw4ICA4eFBEUHh4eHh4eHh4eHh4eHh4eHh4eHh4eHh4eHh4eHh4eHh4eHh4eHh4eHh4eHh4eHh4eHh7/wAARCAEsAN4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KKKALi/dH0paRfuj6Utfms/iZ2oKKKKkAooooAKKKKACiiigAooooAKKKKAKVFFFfphxBRRXX/CfwNdeP/Ez6Pb3sdkkUBnmmdC2FBAwB3OWHcVE5qEXKWwN2OQor6L/AOGZR/0OB/8AAH/7Oj/hmUf9Dgf/AAB/+zrl/tDD/wA34Mj2kT50or6L/wCGZR/0OB/8Af8A7Oj/AIZlH/Q4H/wB/wDs6P7Qw/8AN+DD2kT50or6L/4ZlH/Q4H/wB/8As6P+GZR/0OB/8Af/ALOj+0MP/N+DD2kT50or3nxP+zndaX4fvtSs/E8dzLawPN5UlqUDhVJIBDHB444rwYdK3pV6dZXg7lKSewUUUVsMuL90fSlpF+6PpS1+az+JnagoooqQCiiigAooooAKKK6vwF8PvE3jZZpNCt7d4YJFjmlmnVAhPPT73T0FUk27ITaSuzlKK2PGfh2+8KeJLrQdSkgkurbZvaFiUO5QwwSAehHashQWOFBJ9AM0mmnYE7q4lFFFIZSooor9MOIK9s/Y+/5KDqf/AGDG/wDRiV4nXtn7H3/JQdT/AOwY3/oxK5cb/AkTP4WH7QHjrxjovxW1XTdJ8SahZWcSQFIYpMKuYUJwPckmuD/4Wf8AEP8A6HDVv+/3/wBat39pLy/+F36r527ysWu/b12+SmcfhXrdppv7OclpC6yeHQGQEebeMr9P4gWyD65rnUqdKlBuF7roibpJaHg//Cz/AIh/9Dhq3/f7/wCtR/ws/wCIf/Q4at/3+/8ArV77/Zf7On/PXwx/4HH/AOKqay0H9n2+vIbOzXw5cXE7iOKKO8ZmdicAABuTUfWqX/Pp/cg5l2PGfBHiH4weMtXGmaD4k1eeQcyyNNtihX+87Y4H6nsK9/8ADfgHxDZ2izeJ/iX4hu5sDctvOsESn0yQSfrx9BVjxXqXhP4OeCJ7rS9JgthNLi3tITg3ExHcnJwAOT2ArxzRvDviz43+FdS1668SyJf2180MNhIStmU2IwUKPunJ+8c54z61hKftlzJKEO9tSb38kfRUNtpt1oVxocOrPdJNFJC0jXQmlw4IPJJORmvmb4l/AbXfDVpLqeg3Da3p8SlpECbbiJR32jhx/u8+1ea+INB8QeENYFrq1jdaXeoSY25XcPVHHBHuDXtHwH+NGpDVrXwz4vvDd29wwitb+U/vI3PCq5/iUnjJ5BPJx01jQq4Ze0pS5l1HyuOqPn+ivbP2o/h/beH9Wg8UaPbrDYajIUuYkGFinxnI9AwBOPUH1rxOvSo1Y1YKcTRO6uXF+6PpS0i/dH0pa/Op/EzuQUUUVIBRRRQAVY06zutRv7ewsoXnubiRYoo16uxOAKr12Pwf8V6d4N8aQazqWm/bYghi3hsNbhuDIo7nHb0JqopNq4pNpaGPrnhbxFouqnS9S0W9huw21UERYP8A7hXIYe4zX0z+zT4O1Twr4UvLnWYXtrrUplkFu/3o0VcLu9Cck47cV6lbTRXNvFcW8iyQyoHjdTwykZBH4VHqV9Z6bYy32oXUNrawrukmlcKqj1JNehToRg+a5wVK7muWxwfxW+E+jePJ49Qa6l03VI0EYuI0Dq6g8B1OM4ycEEGqnwu+DWi+C9S/ta4vpNW1EKyRSPEI44gwwSEyeSOMknqa1LX4v/Dm5vRax+J7dXY7Q0kUiIT/ALzKAPqTXdRukkayRsrowBVlOQQe4NWoU5S5luQ51Ix5XsfIv7SNp4Z0/wCIT2Xh+wW0mSIPfiIgRGVvmG1R904Iz9Rx3PmVfQP7Q/wt1zUPEknirw5ZPqCXSqLu2i5lR1G0OB/ECAOnIx0rxPX/AA7r3h/yP7c0m7043AYwi4j2lwuM4HtkfnXBWjJTeh3UpJxWpztFFfVXwg8A+Af+FSabr+vaLY3DyWz3V3dXS7toyc/RQBX32IxEaEVJq5yylY+Va6LwH4y1vwTqk2paFJbpcTQmFzNFvG3IPTPqBX0tp1r8BdSm8nTrHQLyXGdlvbtI35KDUM//AAz3bzNDPF4ahlXhkkjKsPqCK5ZY1SXK6b+4nn8j5k8YeItS8V+ILjXdXaJr24CCQxJsX5VCjA+gFZFfV/nfs7f9St/3zR537O3/AFK3/fNNY3lVlTf3Bz+R8oV6X+zNp6X/AMYNMaRUZLSKa5Ib1CEKR7hmB/CvZPO/Z2/6lb/vmtfwdffBW38R2v8Awi82gRatKxit/swIkYsMFR9RUVsa5U5RUGtOwOemx5R+2FqM83jnS9LLn7PbaeJVXn77uwJ/JFrt/wBjn/kQ9Y/7Cp/9FR1z/wC2F4buTd6V4shjd7cRfYrgjkRkMWQn0B3MM+oFb/7HX/Ih6x/2FD/6KjrGo08Crf1qS/gPXvEeg6P4i019O1vTre+tW/glXO0+qnqp9xg183/Ff4C3GhWtxrnhW/WawhBkktrqVUkhA7q5wGA98H616j8TPjX4Y8JGWxsWGs6soI8m3ceVE3+2/QfQZP0r5w8TeLvGnxO8QWunXd08z3Myx2tjB8kKMTgfL3x/eOTjNTgaWIj717R8wgpHv/xFuB4m/Zg/ta+DNM2m213knnzAU5/Hn86+S6+s/j1Na+D/AIDxeG4njLzRwafCMY3BcF2Azxwp9eSK+TK7Mt/hya2u7F09i4v3R9KWkX7o+lLXws/iZ6CLek6bqGrXqWOl2Nxe3L/digjLsfwHb3rd8X+AfFHhPS7PUdf08WkV3IY418wOysBnDbcgcZ79jXtH7H80z6Nr0DWsYhiuI2ScIAzMynchbqQMKfbdXs/iPQ9K8RaRNpOs2cd3ZzY3Rv2I6EEcgj1HNdNPDqUOa+pyzxDjO1tD4Mt4ZLi4it4VLyyuqIo6licAfnXWeLPhn428MQNc6nokrWqjLXFsRMij1bbyv4gV9NeD/hF4J8L6wNWsbKee7Rt0L3U3mCE+qjgZ9zk+9d8RkEEZHpVRwmnvMmWK191H57itjwx4Y13xLqMNho+m3FzJM2N4jPloM4LM3QAd6j8WzTXHirVpriFIZWvZt8aIECHeeABwMV7v8C/ij4U8PfDi10nxBqgtbm2uZUjjWB3JRm3hjtB7sefauenCMpWk7HRUlKMbpHt/h3TxpHh/TtJWQyCytYrcOf4tiBc/pXzx+1xrt9J4i03w4srpYRWounjHAkkZmAJ9cBePqa+iND1bTdc02PUtJvYb20lzslibIOOo9j7V5n+0H8M7vxpb2usaH5Z1ayjMZidtoniySFB6BgScZ45Nd9aLlTtE4aMkql5HyhX0/wDsm6/eaj4T1DRbuR5U0yZfs7N/DG4J2Z9ip+ma8Ns/hp49utR+wR+FdSSYEBjLHsjXPcuflx+NfUfwX8Df8IJ4S+w3EqTahcyefdyJnbuxgKvsAMZ781zYaElO504iceSx2d3cQWlrLdXUyQwQoZJJHOFRQMkk+mK+Wv2i/iB4a8bQafaaCt1JNYXEmbmSIIjowAO3ndjIHUDpXtf7QtrqN38JdZj03czKqSTKoyWiVwXA/AZ+gNfG1XiqjXukYamn7xSr6+8HIZf2YIogcF9DmUH0yHFfINfXnhIlf2W0ZSVYaDOQR1B2vX1uY/DD1MqnQ0dUv/DHwQ+Hlkq6fNNEZUtz9nRfMuJipJd2OB/CevsBWB8dtL0Hxr8HB43t7byrqG1jvLWZowspjYjMb+2G/Ajiqfgf40+CvEXhaDSvHohgvI41Wf7VbmWC4K9HHBwT1we/SqPxT8cXPxC8PXXhD4ZaPe6paoF+33UUOyNY1ORGgbGckD04HAPbhp0qkaqck009X0sQk0z5rop0iPHI0ciMjoxVlYYKkdQR2NbvgTwnrHjPxBFo2jQ7pG+aWVv9XAnd3Pp+pPAr3ZSUVd7G9yv4V8Na74p1I6f4f02a/uVQuyoQAi+rMxAH4muj+Fum3+j/ABs0DTdTtZbS8t9SRJYpBhlOD/nPevpCI+Cvgb4Gijmdi8zgOyqDcXsvdsegH4KPc82tb8I6J4x1/wAL/EDQ7i3NxazxzG4Q/LdW/PynH8Qzxnkcg+3lTx/Ne6913SfmZOf3HT+JZPD19t8L669u41aJ1jtpjjzwuNwX/aGQeOe46V4t4p+EPjvQ9GvtF+H+vB9CvJ2uJbN5PJuCSoGwyfxLhQOq571D+2WzIfC7ozK6tcMrKcEEbMEGvP8Awp8cPH2gwx2738OrW8YwqX8e9sem8EMfxJrLDYer7JTpvfoxRi7XQulfAn4j3lyIZtIt7BMjMtxdR7QPohY/pXt3w7+HXhb4S6XP4k8QanBNfqmJL6YbY4Af4Yl65PTPU9OOlbvgTxlqfiT4QSeLriG1t777PdSBIVPlhoy4XhiT/CM818heLPFviPxZdLdeINWuL5l+4jELHH/uoMKPyrWPt8W5Qk7Jb2H70tDoPjV4/n8feKjdRiSLS7QGOxhbg7e7sP7zYH0AArhKKK9SnCNOKjHZGqVjQtYZbmaG3gQvNKyxxqP4mJwB+Zr6jtv2ffB8mk6fHezajFfRQKt1LazgLNJ1LYZTjnIGMcYr5s8Jaw/h/wARadrcdrFdSWUyzJFISFZh0yRz15/Cvsv4X+NrDx34aGrWcL28sbmK5t2OTFIADgHuCCCDXwVGMJSkpbl4iU4pOJp+EvDmj+FdFj0jRLUW1qhLEZyzserMTyT715v8Q/jvoPh+9m0zRLRtavIiVkkWTZAjDtu5LH6DHvWj+0n4nuvDnw9aGwkeG61OYWqyqcFEIJcg9jgY/GvkUVdes4e7EijRU/eke92H7SV+Llft/ha2aD+LyLoh/wAMrivavAPjTQfG2lG/0W5LGMhZ4JBtlhY9mH8iMg+tfDVdT8KvFFx4R8c6dqkUjLbtKsN2gPDwsQGyO+Oo9xWVPEyT97Y0qYeLXu7n0743+D3g7xZq7ateRXdleSczPZyhPOPqwKkZ9xgnvXi/7RHw307wadM1PQIJItNnX7PMrOXKzAZDEn+8M/ivvX1VXzT+0Z8TrXWWvPBOm2MU1tbXC+feucnzUPIjA9OVJPXn61vXjBRb6mNCU3JLoWf2PrjUv7U161UudMEMcjAn5Vm3EDHuV3Z/3RX0bXyF8GfirceAvN066sEvdJuJfMkEYCzRtjBZT/FwBwfTgiszx58TvFXibXJrxNWvbCyEh+y2tvMY1jQH5c7cZb1J/lWdOvGFNLqXUoSnNvofaFYHjfxfoPg3S11DXrzyEdtsUaqWklb0VR1/kK8v/Zw+JGoa5b3+jeJtRSaSzRZYLueRVZ0JwVYn7xBxz155rz79qLV7PVvHlm+n6ra39rDYiMC3mEgik3tuBx0J+X8q1nXXs+aJlGi+flkex6F8b/AOrRXInurjT2iiaQx3kWPMUDkKQSCf9nqa+WPFmpW+seJdQ1Sz0+HT7a4nZ4raFQqxr2GBxnufcmsuiuKpWlUSTOynSjBtopV9eeE/+TWl/wCwBcf+gvXyHX2l8IdOg1f4D6NpV0XEF3prQy7DhtrFgcHscGvtcydoRfmcdTofM/wj+Gms+P8AUR5Ia00mFwLq9ZeB6qg/ifH4DvX0nq/inwB8H9L03w8q+SHZR5EC75Qp+9NL3P1PJ7DjjF+KHxI8P/C/QU8J+FLa3bVIYhHDboMx2gI+/J6t3x1JOT7/ACrql/e6pqE+oajdS3V3O5eWaRss5NQqc8Y+aekOi7hZz32PqP4tfCTTPiCtt4p8I3lnBe3W1pZAf3F1Gf8Alpx/GB379DzzW0x8H/Ar4f4/111L0HAnv58foo/JR6k8/Pfwp+LGveAY5rOCJNR02XLC0nkKiJ/7yEZxnuOhrmvHPivWPGXiCbWdZn3yv8sUS/6uBOyIOw/Unk0LB1pNU5y9xfiLkez2Dxz4r1jxl4gm1rWp98r/ACxxL/q4E7Ig7D9SeTXpn7MXxBvdG8SW/g+8aSfTNSlK26jk28x5yP8AZbHI9efWvFq7D4K/8lZ8Mf8AYQT+tdlelB0XG2iRckrHrf7Z33fDP1uP/ZK+dK+i/wBs77vhn63H/slfOhIHcVnl/wDu8f66ip/CfWnwW/5Npf8A69NQ/wDQ5a+S1+6PpX1p8Ff+TaX/AOvTUP8A0OWvktfuj6VGC/iVfUIbsKKKK9As09Os7u/uorOxtprq5lO2OKJCzufQAcmvrP8AZ08E6l4P8J3Umsx+Rf6jMJXgzkxIowoOON3JJ+oHavlXw3qk+h67p+sW3M1lcJOo9dpzj8RxX3FZ+JNDudIsdU/tS0htr6JZYGmmVN4Izxk9RnmvgKEY87b3KxLlZLoeXftbaZPdeB9O1KKNmSxvf3pGflV1K5P/AALaM+9fL9ffuq2FlrGlXGnX8KXNndRGOVG5DKR/nmvlv4hfA3xPod5JN4egk1vTSSU8vHnxj0Zf4vqufoKMTSbfMgw9VJcrPJq0fDOm3GseI9O0u0UtPdXMcacZxlhk/QDJ/Ct2y+Gfj+7uUt4/CeqIzHG6aLy0H1ZsAV9BfBD4SR+DH/tvWpIrrW3QrGI+Y7ZSOQpPVj0J9OB3Jwp0ZSextUrRitz1ivjz42eANc8M+KNS1R7WWfR7u6eeK8QZVfMYnY+PukE4568Yr651DUtO0/Z/aF/a2m/Ozz5lTd9MnmvEf2svFUKaHp/hW0mV5Lxxd3Gw5xEv3B/wJuf+A12YiMXC76HHh3JTsup4A+hawmgR682m3I0uWUxJdbDsLDrz6e/Tg+leqfsy+CYdd1m+1XXdFju9Jit/LhNzHlGmLKQVzwcKGz9RXsPwD8QHxV8M7Z7uxtoTaO1i8caARuEC4IXoMhhx65rr9c1rRPDenLc6tf2mm2g+RDKwQZ9FHf6Cs6dCKtO+hpUry1jbU+avj58M9WsfGMupeH9Akn0i8VDHHYWxYQOFCspRRkZxuzjHJrmJfhR41h8GP4nl0p44IyWe1YEXCxAcybPT264GcYr618MeLPDfiZJG0HWLS/MYBkWJ/mQHoSp5H5Vyn7Rlxq1v8KdSk0lpEJeNblozhlgLYf39AfYmnOhCzmEK87qJ8eUUUVwHaUq+3fgZGW+DnhyPcy7rH7ynBGSeR718RV9j+BWmT9mq3e3aRZl8PzGMxkhg3lvgjHOc19zmavCK8zzqmyJLj4HfDy5uJLi4068mmlYvJI97IzOxOSSSeTUf/CiPht/0Cbn/AMDJP8a8S+Amo+K5/izoMWo32uS2rPL5i3EspjP7l8ZDHHXFem/taXWs2uiaC2j3GoQO11KJDaO6kjYMZ29vrXJOFeNaNL2j1IaadrnQf8KI+G3/AECbn/wMk/xo/wCFEfDb/oE3P/gZJ/jWJ+yddaxdeGdabWLjUJ5FvlCG7d2YDyx03dq8U+JWqeMI/iF4jjtdQ8QJAup3AjWKaYIF8w4C4OMfSnCnXnVlT9o9BpO9rn0N/wAKI+G3/QJuf/AyT/Grug/BzwHoms2mr6dps8d3aSCWFjdOwDD2J5qh4wuNST9m57iCa8XUP7Ht28xGYTb/AJMnI+bPWvCfg5qXi6b4o+Ho76/16S2a7AkWaaYoRtPUE4x9amnCtVhKXtNriSbT1O4/bNmTz/DUHO8LcP04x8grP+B/jz4b+HfAy6d4phifURdSuS2nGY7Djb820/lVj9sz/kM+G/8Ar3n/APQkrwCu3DUY1cLGL/rUuKvE+qPE3xs+HKeDdS03Q2naWW1ligt4rFok3OpGeQABk5NfK46CiiuqhhoUE+XqVGKiFFFFdBRcX7o+lOdmkCrIzOEG1QxztGc4Hp1NNX7o+lLX5rP4mdqPpj9kjWtUvvD+r6VdySzWdhLGbV3JOzeG3ID6DaDjtur3Cvi74Z/E3xD4EL2+ni3utPlk8yW0mXgtjG4MOQcAeo9q674pfG2bxX4Th0nR7W80iWaT/Tv3oO5AOEVxg4J68Dp7muynXjGFnujiqUJSndbH09b3VtcFxb3EMxQ4fy3DbT746VLXwb4S8Qan4Y1221fSrmSGaKQMwViFlXPKsO4PvXsvi39ou6mgaDwvogtXI/4+b1g5X6IvH4k/hVxxUWve0JlhpJ6HknxG1jUte8aape6tM8swupIlVukSKxCoo7AAVt/BzwXbfEDxJPpV/q09mLe1EyFFDsyhgCoz0A3f/WrjdUvrvVNRuNRv5jPdXMhkmkIALMep44o0+/vtOnM+n3tzZyldpkglaNivXGVIOOB+VcKkua71O1p8tkfc/g7w3pfhTQLfRNHiaO2hycscs7E5LMe5NfL37Teoajd/FO6tLzctvZQxpaITkbGUMWHuWJ/KvWf2XvFeteIvDmo2es3E94dPmRYbqU7mZWBOwt1JGOp5wwrqfid8M9A8erDLftNaX0A2x3UGN23rtYHhhn8q7px9rSXKcMJeyqPmPlf4TX99p3xJ0CbT5XjlkvooHC/xxu4V1PqCCf519uyokkTRyorxsCrKwyCD1BFeb/Db4N+HPBuqDVvtFxqmoICIZbgALDnqVUd/c5610/xPtdTvfh7rtpo4kN9LZSLCIzhmOOQPcjI/GnRhKnF3CtONSSsfPX7RTfD4Lp9v4NXSFvIriX7aLCMDggYywGDznofWvH6c6NE7RyI0bqdrKwwVI7EdqbXBOXM72O6EeVWKVfQXww+PGheG/A2m6DqujalJcWMZhEltsZHUHg/MwIODyK+faK/Q61CFZcszjcU9z6n/AOGlPCH/AEA9d/74i/8AjlH/AA0p4Q/6Aeu/98Rf/HK+WKK5v7NodifZxPqf/hpTwh/0A9d/74i/+OUf8NKeEP8AoB67/wB8Rf8Axyvliij+zaHYPZxPqf8A4aU8If8AQD13/viL/wCOUf8ADSnhD/oB67/3xF/8cr5Yoo/s2h2D2cT0j48fESx+IWr6dPpthc2ltZQun+kFd7sxBPCkgAYHevN6KK66dONOKjHZFJWQUUUVoMKKKKALi/dH0paRfuj6Utfms/iZ2oKKKKkAooooAKKKKAPYPhT8YbXwZ4Iu9Fk0OOS8jJktJYhtWd2PPnHrkeo6gAcV0Hw6+PWtaj4ss9L8R2OnizvZlhWW3Vo2hZjgE5YgrnHv/Kvn+nRu8ciyRsyOpDKynBBHQg1tGvNW12MnRg76bn15+0D461LwT4ZtW0dIxfX8xijmkXcIlUZZsdCegGa8R0D45+OdOsb23vLqLU3njIt5p41DW7n+IbQAwx2PfHvnzvUdV1TUgo1HU728CncouLhpAD6jJ4qnTnXlKV07ChQjGNmrklxNNcXElxcSvLNK5eSRzlmYnJJPrmo6KKxNilRRRX6WcQUUUUAFFFFABRRRQAUUUUAFFFFABRRRQBcX7o+lLSL90fSlr81n8TO1BRRRUgFFFFABRRRQAUUUUAFFFFABRRRQBk/2hZ/8/C/kaP7Qs/8An4X8jXOUV+lXPmf7SqdkdH/aFn/z8L+Ro/tCz/5+F/I1zlFFw/tKp2R0f9oWf/Pwv5Gj+0LP/n4X8jXOUUXD+0qnZHR/2hZ/8/C/kaP7Qs/+fhfyNc5RRcP7SqdkdH/aFn/z8L+Ro/tCz/5+F/I1zlFFw/tKp2R0f9oWf/Pwv5Gj+0LP/n4X8jXOUUXD+0qnZHR/2hZ/8/C/kaP7Qs/+fhfyNc5SN90/Si4f2lU7I9Li0PVpIkkSxkKsoYHI5BH1p39gax/0D5PzX/Gu/wBM/wCQbaf9cE/9BFWK/Dqme11NrlW/n/mfrEOHMPKKfNL8P8jzj+wNY/6B8n5r/jR/YGsf9A+T81/xr0eio/t6v/Kvx/zK/wBWsN/NL8P8jzj+wNY/6B8n5r/jR/YGsf8AQPk/Nf8AGvR6KP7er/yr8f8AMP8AVrDfzS/D/I84/sDWP+gfJ+a/40f2BrH/AED5PzX/ABr0eij+3q/8q/H/ADD/AFaw380vw/yPOP7A1j/oHyfmv+NH9gax/wBA+T81/wAa9Hoo/t6v/Kvx/wAw/wBWsN/NL8P8jzj+wNY/6B8n5r/jR/YGsf8AQPk/Nf8AGvR6KP7er/yr8f8AMP8AVrDfzS/D/I84/sDWP+gfJ+a/40f2BrH/AED5PzX/ABr0eij+3q/8q/H/ADD/AFaw380vw/yPmyiiiv3I/FQooooAKKKKACiui8G+BvF3jEzf8I1oN3qKQYEsiAKiE9AWYgZ9s5ql4o8Oa74X1Q6Z4h0q50272hhHMuNy/wB5SOGHuCannjflvqPldr2MqiiiqEFFFFABSN90/SlpG+6fpTQmfRmmf8g20/64J/6CKsVX0z/kG2n/AFwT/wBBFWK/nSr/ABJep/RVL+HH0CiiisywoorS0rQda1UA6fpd3cqTjekZ2/8AfR4/WqhCU3yxV2TOpCmuabsvMzaK6yD4c+L5o9/9mLH7SToD/OqV74L8VWaF5tDuyo7xgSf+gk10ywGKirunK3ozljmOEk+WNWN/VGBRSurI5R1ZGHVWGCPwpK5DsCiiigAooooA+bKKKK/o4/nMKK9n+AXwWt/HekXXifxJqkul6BbyNGpiKq8xUZdt7AqqLnrg856Yrv5P2dvhx4itD/whPj2aS4UEnM8N2vpyqBSBn3rmnjKUJOLextHDzkro+Wa1vBugXninxVpvh3Tx/pN/cLCrYyEB5Zj7BQSfpX07ov7KegLoZTWvEmpSaqy8S2iokEZ/3WBLD8R+FU/2bfhde+EvjT4k/tbZP/YdskdrcKMLIZ+Q49DsUgjturOWOpuEnB6opYafMuZbml8aPH1v8FPDGj+AvAUNtFqHkiSSWRA/kx5xvYfxSOwJ56AHjpUiS2X7RHwOuZJrS3h8WaUWCbBjZOBkbc8hJFGMdj/ug183/GLxI/i34ma7rhl8yGW6aO2OcgQp8iY9sAH8a7z9jzxR/YXxSbS7i4EVlq9q8T72wgkjBdGOTjoHH/AqxlhuSiqi+Na3/M0Vbmqcr+F6Hi7q6OySKyOpKsrDBUjqD70ldl8bE0T/AIWvr7+G72C+06e7MsT2/Kbn5dV4wcOWAxx0wTXXfDf9nvxx4sjjvdQjTw9pz8iS8QmZx6rEOf8AvorXc60IwUpOxzKnJycY6nj9FfV8X7Pfwl0+SPTNZ8cXbamzbNn2+3hZmPQCMqSD+PNeJ/Hb4Y3Xwy8SQWf2w3+nXsZktLhk2twcMjDpuGRyOoI96ili6dSXLEqdCcFdnnlI33T9KWkb7p+ldKMWfRmmf8g20/64J/6CKsVX0z/kG2n/AFwT/wBBFWK/nSr/ABJep/RVL+HH0CtDw/o2oa7qKWGmwGWU8sTwqL6sewqDSrG61PUYNPs4/MnncIg/qfYda92todF+HPhJpX+d+PMYf6y5lxwB7enoK9HLMu+tN1Kj5acd3+h5WbZp9TUadJc1SWy/VlLw94D8OeGrP+0NZkhup4xuea4wIo/91Tx+Jyah1n4q6FYsYdMtZr8rwGX93H+BPP6V5b4s8Tap4kvTPfy4iU/urdD8kY+nc+5rFrtq54qC9ngYKMe9tX/Xnc4KPD7xD9rmE3OXa+i/ryse0+B/iHeeI/FCaY+m29vA8buGDlnGB+Vei14L8Fv+R9g/695f5V71X0mQ4qricM51Xd3f6Hy3EWEo4XFqnRjZWX6mT4g8N6Lr0Jj1KxjlbHyygbZF+jDmvI/FHwz1jT9QiXSQb+0nkCI3Roif7/t/tfyr3Kit8dlOGxms1Z91uc+X5zisC7Qd49nt/wAA5DSPAGjWvhR9Fu4lnkmw89wBhvM7FT2x2/8ArmvFvFmg3nhzWZNPuwSB80UuOJU7MP6jsa9W+I+va94b8S6ZqaHzNFwY5Il43MfvbvfGCv0PvWl4/wBFtfF3hBbqx2yzpH9os5F6sMZK/iP1xXj5hgaGKhKlQjyzpdO6/Xy8/U9zLcwxOEqQrYiXNTq9ez/Tz8vQ8Boo/Sivij7w+bKKKK/o4/nM+q/gbF/wln7KPiPwvp5J1CEXcPlhuWZh5qcDnBzt98Gvl/Q9Su9F1i01awkeG6tZllRlYqcqc4JHbsa9Z/ZL8cr4U+Io0m+m8vTNcC27lj8sc4P7pvbJJX/gQ9Kq/tR+AH8GfEKbULOAro+ss1zbMB8sch5kj/AncPZvauKn+7rypy2lqv1OmfvU4yXTQ+jdB/aF+Gd/oEeoX2tHTbry8zWU0LmRXA5C7QQ3PQg8+1VfFOgXvje3HxJ+EvjGW21G7tDbtE7n7LeRrkbGUj93IpJwccH0618RV9W6d8RbT4efsv6D/Ymr6NN4iCxbbVJ45HUvKZG3xg5+5kHoRnrmuathFRadLdu3kbU6/tE1PZHzBr2kapoOrT6VrVjcWN9AcSwzLhh6H3B6gjg1p+APBfiLxzri6T4dsWuJeDNKeIoFJxuduw/U9ga+n7O9+H/7R/hb7FeRrpHiy0h3AjBmhPdkP/LWLPUHpnscGuRvfiFr/wADvB0/gE+ELOz19GP2PVYVza3kRz/pBzy8g6bSeO+MYPQsVOS5FH3+36mPsYp8zfunW6V4P+Gv7P8AoFv4i8Uyf2tr8hIt5DFudpAMlYIzwoHHznnnqM4rxv4n/H3xr4wlltdOuX8P6SSQtvaSESuv+3KOT9FwPr1rv/2ovEmg+Lfg54U1K01bTbzVFnhlmijuI2niEkDbwyKcj5gueOCBXzLU4Wipr2lTWXmOvUcXyQ0R7J8C/gdqfxEsm8S32qf2XpizlYpPK82W4dT8xAJACg8Zz1z6V6L+3Zb376V4YuFtc6fDPOrzhvuyuq7VI9wrHPtXX/sh6nL/AMKRj/tC2+w2dhc3AjupXCpLHuLs/PQKWYEnj5frXCftc/FHw3rXhuDwd4d1C31SVrpZ7yeA74olTOFDDgsSR0zgD3rBVKk8WtNEzVxhGh6nzFSN90/SlpG+6fpXsI89n0Zpn/INtP8Argn/AKCKsVX0z/kG2n/XBP8A0EVYr+dKv8SXqf0VS+CPoesfAfRF2XWvzJls/Z7cnsOrn+Q/A1ynxT8QvrviaWOOQmys2MMA7Ej7zfif0Ar07RifD/wiS4jGJI9PacFf7zgsDz7sK8E+te/mcvquCo4WPVcz/r+tkfNZTH65j6+Mlryvlj/Xp+bCiiivnD6g7T4Lf8j7B/17y/yr3qvBfgt/yPsH/XvL/Kveq++4Z/3N/wCJ/kj844s/35f4V+bCiiivoj5gyvFmjxa74fu9NlAzKh8tj/C45U/nXGfA7VpZNPvNAuiRNYuWjU9QpJDD8G/nXpFeTaOraT8drq2TAjvN5IDcfOnmfnkfrXjY9exxdGuur5X6Pb7me7lr9vg6+Gl0XOvJrf70cj8UNJGkeM7yKNNsM5FxEMcYbqB/wLNcxXqf7QFqBc6TfALlkkhJ7nBBH8z+deWV8Tm1BUMZUgtr3+/U++ybEPEYGnN72t92n6HzZWh4f0PWPEGoLp+h6Xd6jdH/AJZW8Rcgepx0Hua2/hJ4Pfx38QNN8Mi4+zR3DM88o6rEg3Pt/wBrAwPc19G/ED4o+EfgpAfA/gLw/bT6nAim4ZjiKNiMgysPmkkI5IyMZ6jpX7rWruMlCCvI/C6dJNc0nZHnXhP9mPx7qSpPq95p2gr12u5mmX04T5euP4q9i8ILp/xW8F3vw6+I0Lr4k8PTpFfBJAsrbD8lxG2Dwy8E98n1FfM3i74wfEbxO7i/8T3lvA3/AC72TfZ4wPT5ME9O5NYfgPxfrHg3xdaeJtLmLXUD/vEkYlZ0P3kf1BH5HB7VhPD1qkbzautrdDWNWnB2itOp9K6t4W/Zl8FavPpeuvEb+IBZYLia5nZDgHkLkAkEfnVfT/FP7NtvMY9L8FNqB3EBo9EkuA303ZNdF4h8E+Cvj/pWheM9NvDZTo6x35jAMjRjl7d/R1J4b0OeQRR+1Dq918PvhDp+j+EFj0m3urhdPzAu1o4fLZiEPYnbgnrye5zXFGSk4wblzPfXY6GuVOVlb0MOz+MPwB0fUo7zTfB/2S9gY7JoNDjikjbocHgg100XjD4VfHiyuPB8puFuwhlthcwiKZW7vC2TkjuO47EZr4mqawu7rT76C+sbiW2ureQSQzRNteNh0IPY13SwEN4t37nMsVLZpWPpHT9D+HvgLU38J/GLwrpv7tS2l6/DayBL6LPSQR8iQcZ4/oTonwv+y3r7ObLXrXT3kO1QuoS25U/7Ky8foa9E8P6XbfGf4CaQ3i+ONru+ti/2mFAGhmVmQSoOx4yR0OSOleIy3mgfCPwdr/gfxb4H07UvEyzebp93PAJoL6N8hZssPlCY5QdTx1ya5ISc21d8y6J6epvJKKTsuXzPR5/gwup+FrjQvBnxc1c6HJGITZSzx3luFzkr8hXaD6DHvmvGvGH7OfxG0GN5rK1tddt05zYSfvMf9c2wT9BmvJbO7urO4FxZXM1pMCSHgcxsCfQrjFeleDPjz8SfDUiK2tHWLVetvqK+bkegfhx+f4V1qjiKfwST9UYOpSn8SseaXtrdWV1JaXttNbXER2yRTIUdD6EHkVC33T9K+w9Kv/An7SPhi8srvTDpPiaxhDCXAaSDP3WRxjfHngqcfQcGvkfW9PuNJ1e+0q8Ci5sriS3lCnI3oxU4P1Fb0K/tG4yVmuhlVp8qundM+gdM/wCQbaf9cE/9BFTnpUGmf8g20/64J/6CKsV/PlX+JL1P6FpfBH0PeddG74NHaf8AmExH8kWvBq93+G0sWvfDRdPkIysUlnJ3x1wefYg14beW81ndzWlwpSWF2jdT2IODXvZ6vaQoVls4/wBfmfOcOv2c8Rh5bqV/6+4iooor50+mO0+C3/I+wf8AXvL/ACr3qvBfgt/yPsH/AF7y/wAq96r77hn/AHN/4n+SPzjiz/fl/hX5sKKKK+iPmAryHWld/j3bCMEkSQk49BFk/pXrxOBk8CvHvAjf278YL/V48mGEyyKQe3+rX8wc14uce/KhS6uafyW572R3hHEVnsoNfN7Gh+0F/wAeOj/9dpP/AEEV5FXpvx+vN+qaZYKx/dQvKw7ZY4H/AKCa8yr5HPpKWPqW8vyR9rw7Bxy6nfz/ADZ4l8LfF9x4E8dad4mt7cXP2VmWWEnHmRsNrqD2ODwfXFfS3i3wD8PfjzbN4s8Ia+ljrjRqLgEZJIGAs0WcqR03Drj+KvkOrOl6hf6VfR32mX1zY3UZyk1vKY3X6Ec1+3VqDnJTg7SPxOnV5VyyV0eieL/gT8S/DjOzaC2qWy5xPpzecCB32ffH5VxGm6JI/iK20nW5v7ASScRz3F/G0a24/iLAjOQO3rivTvB/7RnxK0lora6mtNfjLBQl3B+9bnoHTBJPTkGvZ/Enxk1Dw9Z2rfE74T3tjDMMRyxzwXMbORnaA2MHHYnPtWLrYiHuyin6P/M0VOlLVOx59eeM/Bfwf8Z6Pe/DbWhrOjX9qsetafHIZFbZgLOrnpKfmOPbsDx6L+0TpM3xW+Dmn614Hkj1SO2nF8saf6yWMIysqj++N33TzwR1wK5dvH/7NGuCNNQ8JwWTOcsTpHl7T7tF1/WsqH4jeCPhn4sXUfhzr6an4X1BwNR0Dy5le2bGPOgMigfVSefyxy8knJSjF8y79TbmSTTa5X26HzaQQSCCCDggjkVY0yxvNT1C30/T7eS5u7iQRwxIMl2PQV9tt8K/g/8AEs/8Jta2P2pdSHmPLaXUkSs/8W5FIAfP3uM561xF14O/ZgsbiSKfXIY5omKSJ/as25SOCpAOc9sV1LHxenK7+hi8LJdVY7XTPEemfBX4FaPa+I7y2utStLcxR2lrKGaeZmZ9in0G7lugxn0BwRJ4e/aR+Fci+Xb6d4r03OByfs8p6YPVonA/D6rWHbn9k6xiZVNpdsp6vHeSMfbOMVc0n40fArwaHm8KeGbmO42eWWs9NWOR0yDgu7AkcA4Jrh9m9ZQjLmve9rHTzLaTXL2PmT/hFvEjeILrw/FoeoT6paOY57WG3aR0IOCSFHT36civSfBn7OfxF1545NRtINAtCfmkvHBkx7Rrk/mRXtPxOnkgstN+Pfw48u5lS0C6nAR8t5aEY/eAc7o269wB/s14J4v+PXxL8Ro8La2ulW7dYtNj8nj/AH8l/wDx6u6NatWX7uy736M5pU6dN+9dnuCz/Dn9nLw3dw2l4dY8VXcQDIWBmlI+6GA4ijBOeeT7mvkjV7651TUrzUrx/MubuZ55mxjc7sWY/mTUMskksrSyu0kjnczsSWY+pJ60xvun6VvQoezbbd292ZVavOrJWSPozTP+Qbaf9cE/9BFWKr6Z/wAg20/64J/6CKsV/PlX+JL1P6Fpfw4+h3fwa8RLpOvtp11IFtb/AAoJPCyj7p/Hp+Va3xq8KvHcHxJYxkxPhbxQPut0D/Q8A/hXnOj6deatqUGn2MRkuJmwoHb1JPYDrX0nZQLZ6LbWOqXaXTeWsMkk2AJmIxjHfPp3r6fKKTx+Cnhqi92O0uz7f139D5LOqyy7HwxVJ+9LSUe67/11XqfMNFeoeOfhhPFJJfeG182I/M1oT8y/7hPUex5+teZ3VvPaztBdQyQSqcMkilWH4GvAxmBr4OfLVj8+jPo8FmGHxsOajK/l1XqjsPgt/wAj7B/17y/yr3qvBfgt/wAj7B/17y/yr3qvsuGf9zf+J/kj4Xiz/fl/hX5sKKKyfFPiDT/DumNe38nPSKJT88regH9e1e/UqRpxc5uyR85SpTqzUIK7ZjfFbxEuh+GpIYpMXt6DFCAeVB+834D9SKofBXQ20vw0+pXC7Jr8hxnjEQ+7+eSfxFch4d07UviN4sfV9VGzToWAcDhQo5ES/wBT9fUV2Hxd8SR6JoI0eyYJd3abAE48qLoT7Z6D8fSvnIYlVKksxqq0Iq0F38/nt/wx9RUwrpU4ZXRd6k2nN9vL5b/8OeVePNXGueK76/Rswl/Lh/3F4B/Hr+NYdFFfE1asqs5VJbt3PvqNKNGnGnHZK33HzZRRRX9FH87ntn7IXgePxN8QH16/h36foQWYBhlXuGz5Y/DBb6haw/2lvHr+OPiNcrbTbtI0pmtLIA/K+D88n/AmH5Ba9e+CLt4d/ZK8Q6/pisL+ZL6cuBkh1HlqRjnACg+3JryL4A/CG6+J11d3U2oNp+jWTCOa4RA8kkhGdiZ4zjBJOcZHBzXnxnH2s6s3pHRHU4vkjTj11PLq+utE8FD4mfstaBY2C6emsBIY1umjUFBFMUIZgM8IDx3x71DH+y14WsdWS/1DxVfPosEZkuIZVSNiRzzKMBUxnPGfes/4hfHTQfCmlJ4K+EGn27NF+5S7iizDExP/ACyXrK5P8R4z/eqK1b6w4qjunfyKp0/ZXdTZlXxAsP7N99pb+HvFJ1Z7xVGraFc8efjP+kJtz5R/hGeuP4ua6Dxp4F8D/Hnw4/i7wNewWPiFVHnhhtLvjiO4QdG9HGen8Q6fJup317qeoT6hqV1Nd3k7l5ppnLO7HqSTXR/CW/8AFll490uPwXfG11e7nWCIM+IpM/wyA8FevX8Oa1lhpJc6l7y6/wCZEayb5be72Pdv2qtK03wr8GPCfh+1tba0ujcRLII41DSCKBg5LAc/My8+9fL1fZ114k8J/EED4ffGDQV8PeJYv9UJn2xyMePNtp+nzY6E84x81eO/E/8AZz8XeG5Jb3w2G8RaWPmAiUC5jHoY/wCL6r+QqMJXjBezqaP8H8yq9NyfNHY3v2NvGyR6le/DrWGWWw1JHlskk5USY/eR4PZlyceqn1ryf40eDm8C/EbU9AVW+yK/nWTN/FA/K898cr9VrE8OXmpeG/GWl3scM1tqFlexSLHIjI+5XHykHnnkEe9fQn7dum26XXhbWFwLiVZ7V+Byq7WGT7Fj+ZrT+HiVbaX5on46Lv8AZPmSkb7p+lLSN90/Su5HKz6M0z/kG2n/AFwT/wBBFWKr6Z/yDbT/AK4J/wCgirFfzpV/iS9T+iqX8OPod/8ABrXtG0jU57fUokhnucLFeMeFH9w/3QT3/Ou9+J/hW88T2ED6felJbbLJAxxHKT3z2b0NeB12ngr4h6poCpZ3am/09eAjN88Y/wBlvT2P6V7uXZnR9g8Hil7j6r9T53M8pr/WFjsI/fXR9eml/wAvuNLRfHviPwvcDSvEdlNcpHwBN8syj2bow/zmuzi8X+BPEUKx38lqCf8AlnfQgEfieP1q5Za54P8AGNoLeR7W4Y/8u9yoWRT7A/zFZGqfCjw/csXs7i8sif4VcOo/Buf1r26dLG04f7PONWn2e/3/AOf3HgVauAqVP9ppyo1O8dvu/wAvvNjRdN8D2N8NU0k6bFNgqJIrnjB6jG7H6Vdv/F3hmyUtca3ZZBwVSUO2fouTXBN8HOeNfGPe0/8AsqtWPwfsEbN5rFxMM9IohHx+JNaU6uYwXLTw0Y/NW+5GVSjldSXPVxUpfJ3+9jfEnxatURodAs3nkPAnuBtUfRep/HFY+g+DfEXjHURq/iWeeC2bnMgxI6/3UX+Fff8AQ131j4d8H+E4RdvFawMg/wCPi6kDPn2LdD9K5nxb8VreJXtvDsRmk6fapVwi/wC6p5P44/GuXE00rVMyqp22gtv83/Wp2YSq3enlVFq+85b/AOS/rQ6XxJr2i+BdCjtraGMSBcW1oh5Y+p9B6k14PrGo3eralPqF9J5lxM25j2HoB6AVHf3l1f3cl3e3ElxPIcvI5yTUFfPZnmk8bJRS5YLZf1/SPpsqyiGAi5N805bv+v6YUUUV5R6582UUUV/Rx/OZ678CPjVdfDqxudD1HSzq2iXEhl8pZAskLEYbbngqQOVOOe/Jr2vwR+0d8O7vWf7LfS5/DdlIu5bqaNFjMnTDCPO3j+I8euK+N6K5auCpVG21qzeGInBJI+t/2lPjN4RuvAN94W8NanBrF9qiCGWS3+eKCLILEt0LEDAAzjOTjHPnH7GN3o8XxSnstSsrWW6ubNjYTSoGaKVDlghPQld3I5+X614fWl4W1q+8N+JNP17TX23dhcLPH6Eg8qfYjIPsaSwkYUXTj1B13KopyOg+NnhpvCXxS13R/L2QC5ae2wMAwyfOuOBwM449DXffsZeGm1b4oS65JGTbaNas4YjjzpAUQflvP4CvT/ij4J074+eENG8aeC76zh1WOPypFncgFerQyFQSroxOOOcnsQaZq7ab+zz8EJdJgvIbnxVq2/a6dXmYYMgB58uNcYz1OPWueWJ9pRVNfG9P8zZUeWpzv4dzwL9ofxEnij4v69fQuJLaCYWcBHQpENuR9WDH8av/AA4+OfjzwXHHZx3y6vpqAAWl/l9g9Ef7y/TJHtXmJJJJYliepJ5Joru9jBwUJK6Ry+0lzOSZ9VW37UHhG6QXWr+Bbv8AtCMDY0ZhlGR0w7YK8+xxXh/xp+JWpfEzxLHqV1bLZWdrGYrO0V93lqTklmwMseMnHYVwtFRSwtKnLmitSp15zVmwpG+6fpS0jfdP0rpRiz6M0z/kG2n/AFwT/wBBFWKr6Z/yDbT/AK4J/wCgirFfzpV/iS9T+iqX8OPoFFFFZlhWtYeKPEWnR7bPWb2NADhTIWUfg2RUvh7wpr2vRmXTbFnhBx5rsEQn0BPX8K12+GPi7af9Dtv/AAJWu6hhcZb2lGEvVXODEYzAp+zrzjp0bX6nqPjPWNQ0v4f/ANq2cwS7EcJ3sgblsZ4PHeo7zUr6b4UPqjXDrePp4lMqfKQxHUY6Vo674fOteEE0Oa4NsxjiVnVd2CuO2fao9S0KdPh/L4fs3E8y2fkRs2E3kDGT6V97Vp4hznLXl5LL/Fr07n5zSq4ZU4Rdub2l3p9nTr28j53ubi4upTNdTyzyHq8jlj+ZqOuy/wCFY+Lv+fO2/wDAha57XtD1XQrkW+qWb27NnYTyr/Qjg1+fVsHiaS56sGl3aZ+lUMdhaz5KVRN9k0Z1FFFcp1hRRRQB82UUUV/Rx/OYUUUUAFFFFAGz4X8VeJfC80s3h3XL7S3lGJPs8pUP9V6H64qprusarrupSalrWo3WoXkn3priQuxHpz0HsOKo0UuVXvbUd3awUUUUxBRRRQAUjfdP0paRvun6U0Jn0Zpn/INtP+uCf+girFV9M/5Btp/1wT/0EVYr+dKv8SXqf0VS/hx9AqfT4BdahbWzEgTTJGSOoBYD+tQU+GSSGZJomKyRsGVh2IOQaiLV1cqV7O259D+I7PxBa6Raad4PSytljXazzH7igcBRggk9yf61zP8AZvxZ/wCgxYfmv/xFef8A/CeeLv8AoOT/APfCf/E0f8J34u/6Dk//AHwn/wATX1VbOcJVlzXqLyTSX3XPj6GRY2jHltTl5tNv72j0D+zfiz/0GLD81/8AiKP7N+LP/QYsPzX/AOIrz/8A4Tvxd/0HJ/8AvhP/AImj/hO/F3/Qcn/74T/4msv7Uwf81X/wL/gm39kY3+Wj/wCA/wDAPQBp3xZBz/bGn/8Ajv8A8RW34k0y+1f4d3UHiCC1/tGGFpFaFsrvQEhhkcZxyPc15J/wnfi7/oOT/wDfCf8AxNMn8beKp4JIZtaneORSrqUTkEYI6Vcc4wkYyj78lJWtJpr8yJZJjZThL93Fxad4pp/kc8OlFFFfLH1wUUUUAfNlFFFf0cfzmFFFFABRRRQAUUUUAFFFFABRRRQAUjfdP0paRvun6U0Jn0Zpn/INtP8Argn/AKCKsVX0z/kG2n/XBP8A0EVYr+dKv8SXqf0VS/hx9AooorMsKKKKACiiigAooooAKKKKACiiigD/2Q==">
            <a:extLst>
              <a:ext uri="{FF2B5EF4-FFF2-40B4-BE49-F238E27FC236}">
                <a16:creationId xmlns:a16="http://schemas.microsoft.com/office/drawing/2014/main" id="{69B9901B-0F73-1F7B-0EB5-4B8897AE228B}"/>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13317" name="AutoShape 7"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36Hyr4i1rUPEGtXOsatci4vrkhppNiruIUKOFAA4A6CqGR6ivrD/hYnwF/59dI/8ETf/G6P+FifAX/n10j/AMETf/G6pYyaVlSYc77Hyfkeor2D9kmyjuvihNdM0ebPT5HUMMnLMq5Hvgn869Q/4WJ8Bf8An10j/wAETf8AxutvwP44+E+o+JLfTvCqWEWqXKssfkaU0DMApZhu2DjC+vasq+KqTpyj7NoUpNrY8L/aqvbi5+LU9vK5MVpZwxxKRjaCCx/VjXsv7KH/ACSOH/r+uP8A0IV55+114UuLfX7PxfbxO9pdRLbXLAEiOVc7SfQMvH1X3rv/ANlq4gtfg2tzdTRwQR3lwzySOFVQGHJJ4ArOvJSwUeXyFL4EemeItC0fxFpr6drenW99av1SVc4PqD1B9xg180fGH4QxeBUHirw9rkMdrbyrKlteThJlZSCPKb+M5xx1+tdl8TP2g9N07zdO8GwpqV0PlN9ICIEP+yOr/oPrXi/huDxL8VPiNY2up31xfzzSB55ZD8sECnLkD7qjHAAHUgUsHRrU1zydo9ggmtT3b9qIR6h8GrLUpowJhdW8yYP3S6kH9GNfKa/eH1r6b/a91u3s/C2k+F4GQS3M4neMD7sUYIX6ZYjH+6a+ZF+8PrXVgU1hn8y6Wxcooor4Q9A3vCPg7xL4snMWg6TPdqpw8uNsSH3c8D6datfETwNrXgW9s7XWvIZ7uEyo8DFkGCQVyQMkcE/UV9JfsxS38nwntBeptjS4mW1JGC0WeD/31uH0ArufE/h3RPE2nf2frunQ31vncqyDlG9VI5B9xXbHDKULp6nJLEOM7NaHxH4O8Pah4q8R2uhaYF+03JOGfO1AASWbAOBxW140+GfjLwkjT6ppTSWa9bq1bzYgPUkcr/wICvrXwd4H8L+ERL/YGkxWskoxJKWZ5GHpuYk49qs+OXvY/BetvpylrxbCcwgDJ37DjA7n2prCrl1eoniXzaLQ+EK9N+Dvw18Sa14u02+vNLu7DSrWeO5luJ4zHvCkMqpkfMSQORxivMfvLzznrX1F4P8A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uqP8gV8f8A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FPiPw58RdIniM1ujss8a/8fMLxsoVvdS3GeRyPp5NTHSlGXNG0WmkZOb+Rf8Uap4VutSXwV4ie2Z9Tty8dvc8JOu7BVT/eBwcde46V5F43+BPiFtM/srwp4oLaIkrzR6XeOyqrscn5lGH9iw49awv2yP8AkbdB/wCvF/8A0ZXBeGvi18QNAgW3s/EM00CLtWK7UThR7FuR+eKWGw1VU41KUt+jFGLtdHY6H+zl4wubgDVdS0vT4ARuZHaZyPYYA/MivWbWDwD8C/CsjtMXvJxlixDXV44HAAHRc/RR35qa88Ta1c/s6v4p+1+Tq0mkfaDPEoXa57gdBXx/qV/faneve6leXF5cyffmnkLu31Jq6cKuLuqktE9kNJy3NTx54o1Hxj4ou9e1JgJJjiOIH5YYx91B7D9Tk96w1+8PrSUq/eH1r03FRhZbWNUdL4I0GfxR4s03Qbcspu5gruBnYg5dvwUE19WXHwX+HM13HctoO0oFGxLiRUbb6qDg57+tfLHgTxTqHg7xHFrmmw201xGjJtuELKVbr0IIOOMivsr4eeKLXxl4Ss9etYzCJwVkhLZMcinDLn6jj2Ir4PCqDTT3KxLmmmtjSlk0vw/ohkkNvp+m2MPPASOKNR+grwTxj+0VdfbHg8J6RB9nRsC5vtxMg9QikYH1OfarP7XfiC5ih0jwzDIUgnDXVyAfv7ThAfbO4/l6V87069dp8sRUKKa5pHtuh/tF+I4bxf7Z0bTru2JG4W26KQD1BJYH9K9/8E+KtG8YaHHq+i3HmwsdsiMMSRP3Vh2P8+or4Tr0/wDZp8Q3Gj/Eu205Xb7JqytbzRjkFgCyN9QQRn0JqaNeXMlIqtQjy3ie/ap8I/h/qWtNq1zoKee7+ZIkcrpG7ZySUBxz3r52/aA8Hw+EfHki2MKxabqCfabZFGFjOcOgHYA8j2YV9e6hdwWFhcX102yC3iaWVsZwqgkn8hXxt8WviNqHxA1KJ5rWG1sLR3+xxKMuFbHLt3JAHA4FaYlQUdtSMO5uXke8fsrx6jH8L83m4W73srWYb/nlhc49t4evVyy7gu4bj0Gea+SfAfxq8SeF/DkmhyQw6hDHAY7CSQ4e2bHy5/vqPQ88YzXn15rmsXmrHVbrVb2W/LF/tBmbeDnsQePoOKUcTGEUlqOWHlKTbPvivN/iZ8YPDvgrUTpRgn1PUlUNJDAwVYgegdj0OOcAE1kfCL4saPP4Bim8ZeIrK31K2d4nM0o82ZFwVfaOSSDjgckV86fEO+t9T8d65qNnd/a7a5vpZYZsMNyM2V4bngYH4VVWvaKcepFKheTUuh7v4l+PPhzUPAF+bCzmXV5lNvHZXUQZQWB/eE/dZR6dc44r5qoorjqVJT3OyFOMNilX1zon/Jqg/wCxel/9Bavkavtf4QWFrqnwQ0HTr6ETWtzpojmjJIDqcgjj1r7bMnyxi/M4anQ+ffgl8Ib/AMbSxavq3mWfh9H+/wBJLrB5VPRexb8uentXjX4reD/hxdaf4X0+zFwLdljuILMgLZxf1f8A2evXJHfmfjZ8ZLXQLaXwj4HaJbqJfImu4QPLtABjZGBwWHTPRfr0+aJHaSRpJHZ3YlmZjksT1JPc1MaM8U+etpHogSctWfXHj74Z+FvitBp/ijRNSjtppipkvIEDC4i6EMOzgcAnkYwfZ/j/AMX+Gvg14Ot9A0C1hbUTGfslpnPXrNKep5/FjwOOnzj8PfiP4o8Crcx6JdRG3uOXt7hC8Yb++BkYb+fftXOa3ql/rWq3Gq6pdSXV5cuXllc8k/0A6ADgCiOBm5KNSV4LYFB9dhdb1TUNa1W41TVLqS6vLh98srnkn+gHQAcAV7B+yr401Kw8WR+DpWe403Ud7RKW/wCPeRULll9mC4I9cH1z4lXon7N//JZ9B+s//oiSuvFQi6Mk10KktDsv2yP+Rt0L/rwf/wBGV4TXu37ZH/I26F/14P8A+jK8Th0/UJohLDYXcsbdHSBmB+hAqcE/9niEPhR9T/8ANpS/9gEV8nV9ZyxyRfsneXLG8broQDK6kEH3Br5MrLAfb9WKHUKVfvD60lKv3h9a7Z/CzRHReE/DureKdZj0jRbdZ7t1LbWkVAFHUkk9s9ua+yfhX4TXwX4JstDaVZrhN0lzIvRpWOWx7DgD2FfH/wAPPET+FPGmma8u4pbTDzlHVom+Vx/3yT+NfX9x8R/AtveRWk3inTEmlVWVfOGMN0yei/iRXwWF5Um3uPE8zslseQ/tfaLcfadE8Qxx5twj2krAfdbO5M/X5sfSvn+vvbXtJ0vxJoM+l6jEl1YXkeGAPBB5DKR36EEV83+MP2ffE1lfu3hqe31WyZvkWWURTIPRs/KceoPPpRiKMnLmiFCtHl5ZHjNej/s46Lc6t8VNPuIlYQacGup3A4UbSqj8SR+vpV7RfgJ48vLxY7+Gy0yD+KaS4WQgeypnJ+uPrX0X8N/BGj+BdCGnaYpklkIa5unHzzv6n0A7Dt+ZqaNCTkm0VWrRUbJm/qtlDqWl3enXG7ybqF4ZNpwdrKVOPwNfF3xH+Huu+BtTjtdQjSe2uZGWyuIjnzwMcbeobkce/Ga+tNT+IHgvTdXOk33iXToL0MFaJpfusezHop+p4r50/aA8dSan8TIJdEvAItBIS2nQhgZgdzuOxGQB/wAB961xPI43vqZYbnUrdDk/EHw68aaHHZyX3h+9K3cashhjMm0n+Btudr+xr6F/Z18D3Ph/wdLN4h0uGK/vLkzJHNCplij2qoUk8jOCcds13/gfVLnWvB2j6veRiK4vLOKaVQMAMygnArD8b/FHwd4Qvv7P1XUHkvQAWt7aMyOgP97HC/QnNVClCm+e4p1Z1Fy2Pn7xh8FfG1n4muodI0s6lYSTM1vcJKijYx4DgkEEZ54xxVH4mfCfW/A+iWWrXV1b3lvMFS48vgwSkfd5+8v+0PTkCvqjwb4s0DxfprX+g363USNtkUqVeNvRlPI/rXjf7X1hq8sWiahGssmlQCRJdoJWOU4wzemQCAfY1nUowUHJF0603NRZ870UA56c0VxHYUq+3vgvHF/wprw6lwR5LaavmEnA2kHPPbiviGvsfwla3F9+zTb2VpC09xP4dkjijUZLs0TAAe5Jr7nM1eEV5nnVNkbMHgX4ZTyCKHw94flkPRURCT+Ap9z8P/hvbBftPhrQod33fMiVc/TNeD/ADwF4w0T4raTqWreG7+ys4knDzSxgKuYXAz9SQK7z9qzwv4g8S2nh5dC0e61JreS4MohTdsDBMZ+uD+VcMqbVZU/aaPr/AEyGtbXO9t/h78OblC9v4Y0OZQcExwqwB9OKhbwT8L1Yq2g+HVYHBBVAQa539l7w/rXhzwRqFnrmmXGnXEmpNIkcy4LL5cYz9Mg/lXgni34Z+PLrxRrFxb+EtTlimvp5I3WIYZTIxBHPcGnTpc1SUHVsl1/pglra59SS/Dz4dxQ+dL4X0SOLj52hULz05qbQvC/gHT9VhvNF0nRYL+PPlSW4TzBkEHGOehNc78YND1bVfgW+jafp891qBgs1+zRrl8q8ZYY9sH8q8h+AXgLxhonxV0rUtW8N39lZxLMHmljAVcxMBn8SBUU6fPSlJ1Nr6d/xEldbk37Y0wbxvo0G05j04sT67pG/+Jq18LvjlofhHwHpnh270XU7mezVw0kRj2NukZuMtno1UP2wv+ShaZ/2Cl/9GyV4nXp0KEK2GhGexrGKcVc99+Jfx70vxJ4K1HQdM0K/gmvo/KMtw6bUUnk4Ukk8frXgVFFdVGhCiuWCKUUtgpV+8PrSUq/eH1q5/CykXKKKK/NjsPrn9mKXUpfhRa/2hvMaXMqWZfqYQRj8N28D2FeiatqWn6TYvfape29lbJ96WaQIo9snv7V8ZeBfiT4u8GgQ6TqPmWec/Y7keZD+Azlf+AkVN8VfiNqfxAuLB7y2SygtIyBbxSFkMhJy/PfGB7YPrXdHExjC3U45YdynfofXvh3xHoPiKB5tD1az1BEOH8iUMV+o6ik8ZSX0XhHWJdN3/bUsZmt9g+bzAh24984r4r8A+KL7wf4ptddsRvaHKyQltqzIRgqf5/UCuo8bfGXxp4miktVuo9JsnBVobLKsynszn5j+GB7U1ik467ieGalpsedMzOxZ2ZmY5Ysckk9SfevZ/wBnXwP4N8UWF1f+IEae6tLsIlu8+yJ1KgjK9W5zxmvF6BwQw4I5B7iuOElF3audc4uSsnY/QaNEjjWONFRFAVVUYAA6ACvg/wAZf2l/wl2r/wBsbv7Q+2y/aM5+/uOcZ5x6e2K+uvgTe6tqHws0a61kyPcGNlSSQkvJGGIRjnvgD68HvUvjb4Y+DvF9+NQ1bTmF5tCtPbymN3A6bscN6ciu+rTdWKaOGlNUpNM8K/ZN+2f8LGu/J8z7L/Zz/aMfdzvXZn3znH419KeKtb0fw/ok+p69dRW9jHgOXG7cT0UL1Yn0FQeDvCmg+EdNaw0HT0tYnbdI2SzyN6sx5NcD+1F4f1LWvAMN1p4Drplx9quIywGY9hBYZ6kZz9M04xdKn3YpSVWp5HgPxj8Q6P4o8dT6xocUsVk8EUarJEIzlRg8CuOoorzpPmdz0IqysUq9i8CfHrV/C/hSx0BtBtL9LJPLimM7RkpngEAHkdM147RX6LVowqq01c4mk9z37/hprVP+hRs//A1v/iKP+GmtU/6FGz/8DW/+IrwGisPqGH/l/MXJHse/f8NNap/0KNn/AOBrf/EUf8NNap/0KNn/AOBrf/EV4DRR9Qw/8v5hyR7Hv3/DTWqf9CjZ/wDga3/xFH/DTWqf9CjZ/wDga3/xFeA0UfUMP/L+Yckex1vxT8c33j/xGmsXtnDZ+VAsEUMTFgqgk8k9Tlj2HauSoorqhBQiox2KSsFFFFUAUq/eH1pKVfvD61E/hY0XKKKK/NjsCiiigAooooAKKKKAPVH+OfjAeDrXRLdobe+hIRtRVQXeIDgbSNob1PcdhXY/s/fFbW9U8RSaB4r1KO5hlhaS3upgqMjrjKkjAIIz15yPevnqg1tGtNNO5lKjBpqx7h+0t471aTxNDoOi6y0Wlx2ySu1nPjznYn7zKegwOPr7V5tf+PfFl/4SHhe91ie404SByJDukYDohc8lQRnHrXMAAdABRUzqSk2yo01FJBRRRWZZSooor9MOIKKKKACiiigAooooAKKKKACiiigApV+8PrSUq/eH1qJ/CxouUUUV+bHYFFFFABRRRQAUUUUAFFFFABRRRQAUUUUAYP8AbFv/AM85f0o/ti3/AOecv6ViUV+k3Z8r9frdzb/ti3/55y/pR/bFv/zzl/SsSii7D6/W7m3/AGxb/wDPOX9KP7Yt/wDnnL+lYlFF2H1+t3Nv+2Lf/nnL+lH9sW//ADzl/SsSii7D6/W7m3/bFv8A885f0o/ti3/55y/pWJRRdh9frdzb/ti3/wCecv6Uf2xb/wDPOX9KxKKLsPr9bubf9sW//POX9KktdUhmuYoVjkDSOqAnGAScVgVZ0n/kK2f/AF8R/wDoQrOrJqEn5F08dWlNJvqeqHwff5/4+rX/AMe/wo/4Q+//AOfq1/8AHv8ACu3b7x+tJX4T/bWK7r7j9k/sDBdn95xP/CH3/wDz9Wv/AI9/hR/wh9//AM/Vr/49/hXbUUf21iu6+4P7AwXZ/ecT/wAIff8A/P1a/wDj3+FH/CH3/wDz9Wv/AI9/hXbUUf21iu6+4P7AwXZ/ecT/AMIff/8AP1a/+Pf4Uf8ACH3/APz9Wv8A49/hXbUUf21iu6+4P7AwXZ/ecT/wh9//AM/Vr/49/hR/wh9//wA/Vr/49/hXbUUf21iu6+4P7AwXZ/ecT/wh9/8A8/Vr/wCPf4Uf8Iff/wDP1a/+Pf4V21FH9tYruvuD+wMF2f3nE/8ACH3/APz9Wv8A49/hR/wh9/8A8/Vr/wCPf4V21FH9tYruvuD+wMF2f3nzZRRRX7yfhgUUUUAFFFFABRXr3ww/Z/8AF3jfQk1xrq00awmGbY3Sszzr/eCjovoT19MVyfxV+G/iT4c6vHZa5HHLbzgm1vIMmKYDqATyGHdTz9RzWUa9OU+RPUt0pqPM1ocbRRRWpAUUUUAFWdJ/5Ctn/wBfEf8A6EKrVZ0n/kK2f/XxH/6EKzrfw5ejNKP8SPqj6Lb7x+tJSt94/Wkr+dUf0SwooooEFFW9L03UNUuPs+nWc11L3WNc4+p6D8a7PTfhT4iuED3U1nZZH3Wcu347eP1rqw+CxGI/hQb/AK7nJicfhsL/ABppfn925wNFep/8Kem8jP8Abyebj7v2Y7c/Xdn9Ky9R+FHiK3Qvaz2d5gfdVyjH6Z4/WuqeS46Cu6b/AAf5HHTz7L6jsqq+d1+aOAoq3qumahpVx9n1KzntZOwkXGfoeh/CqlebKMovlkrM9aMozSlF3QUVYubG8tra3uri1liguQWhkZcCQDriq9JxcXZoIyUldMKKKKQz5sooor+jj+cwor6R/Z+8DeBtL+FN58UvHVjFqUKtIYoZY/NSKNG2cRnhnZsjnPbGOa3tI1b9m/4jXUGit4et9Fv7hhHbj7J9kZnY8APEdpP+8e+K5JYtKTSi2luzdYdtK7SufKFdz8CfBq+OviZpmi3CFrBCbm+x/wA8UwSv/AiVX/gVfY2mfBX4ZWOg/wBj/wDCJ2FzGV2vPcJvuGPr5v3geP4SBXB/BTwx4b+GnxB+IcP9pwPJZRxyWsEkw89bPy/OYkHqAWC5/wBjJxkVhLHxnCXItTVYVxkubY4X9rP4l6iviiPwN4bv5tPsNKVDdG0kMZkmwCqZXkKgxx6/QV2HgW+Hx2/Z/wBS8PazKs3iLTPkWdvvmVRuhlP+8Mqx7/NXynr+qXGta7f6xdsWnvrmS4kJ9XYt/WvR/wBmb4g6f8P/ABreXetTSx6VeWLxzeWhcmRTujwB3+8uT/e7dauphuWiuRe8tfmTCtzVHzbM8tljkileKVGSRGKurDBVgcEH8abXcTaLqnxQ+JWrT+B/D115N9dvcCFioS2Vzkl3GFUZycfgM17Z4f8AgB4F8F6Wmt/FTxLBIRybcT+Rbg/3c/fkP0x9K3qYmFNLm37dTKFGU9tu58t0V9baL4x/ZxvtasvCmneErKb7XMtpDcNo42MzEKuXb5+SfvHke1eM/tL+ANP+H/xAS10ZWTS7+3FzbRM+4xHcVdMnkgEAjPY47UqeJ558kotPzHOjyx5k7nl9WdJ/5Ctn/wBfEf8A6EKrVZ0n/kK2f/XxH/6EK1rfw5ejJo/xI+qPotvvH60lK33j9aSv51R/RLCu6+HXgGbxAF1HUjJb6aD8gHDz/T0X3/Ks/wCGXhj/AISTXcXCn7Ba4kuD/e9E/H+QNeg/FPxiPD9qmh6MyRXrxgMyDAt48cYHYnt6D8K93LcDRVJ4zFfAtl3f9f1Y+ezTMK0qywOD/iPd/wAq/r+rs0Na8T+F/A9oNNtIEMyDi1tgMj3du3481wGrfFTxHdSH7CttYRZ4Cp5jY9y3H5AVwkjvJI0kjM7scszHJJ9SaSoxWe4mr7tN8keiX+ZeE4ewlFc1Vc8urev4Hs/wX13V9al1b+1L6W68oRGMOANud+cYHsK9Hryb9nz/AFmtfSD/ANnr1mvsMjnKpgYSk7vXf1Z8PxBThTzCpGCstNvRFXVNOsdUs3tNQtYrmFhyrrn8R6H3FeeJ8J7NPEqTfai+kDLtA3+s3Z4TPdffr2969NorqxOAw+KalVjdr+vuOTCZlicIpRozsn/X3+Zk67o+l65pM2jXCRGNFAUJjdAcfKQO3+FfPHiXRrzQdYm0y8HzxnKuBxIp6MPY16Jrc194E+I39qSTTT6VqrZmLnPGeR9Vzke3Fbnxi0GPWPDQ1a1UPcWS+YGXnfEfvD3x1/A+tfPZnQjj6VSSjy1Ke67rp+GqPpspxEstq04SlzUqq0faXX8dH954dRRRXxh90fNlFFFf0cfzmfVX7OXleO/2dvEngAyKt3bmaKMcDAlzJGx6/wDLQNz7V8vKb7SdUDfvLW+sp8+jRSo38ww/Su5/Z98d/wDCA/Ea01C5kK6Xdj7LqA7CNjw//AWwfpmu8/bA+Hw0nxCnjzSUV9L1hh9qMfKx3GOHyOMOOc/3gfUVxQfsq7i9par16nTL36Skt0bml/tYXEWhJHqXhEXGqrHgyxXflwyN2YqVJXPcc16Tqng3wz8cPh9pnim502fQdXvbUtb3cZHnRg5XaxHEkZ9D1B7V8RWtpeXhYWdpcXLDqIYmfH1wK+iPEvjDW9U+C3hzwX4F8MeNo9R077N514NOdAPKXnYykn7+Ow4HvWNfCxg4ulo77l0qzknz6o8d+J3w98R/D3Wzp2u22YnJ+zXkQJhuB6qex9VPI/Wu7+BvwH1jxuYda1/ztJ8O5DKxGJrtf+mYP3V/2z+APUe0/DbWdY+I/hqXwT8W/AerRSmMbL2fTpY4Zyo+8WwPKlHXIwDzjHQ+ZfHmD4pfDzw3F4WGuXd/4MMw+y32P3wT+G2mcc4GOOzD6bRSxFSf7q6Uu/8AkL2UI+/uv63PSPjR42tfgb4X0vw54I8N21u98khindf3URXaCzd5JDkdT9c9K+R/E/iHW/E+qvqmv6nc6jduf9ZM+do9FHRR7AAV7T+0l40/4WJoHhuOw8NeJra8si8sxudNKRuJEXlCpORleOnBrwSVWhkaOVWjdeCrjBH4GtcFSUYczXvdSMRNuVk9D66/Zp+DPhdfCGjeNdbt21DV7kpe2u6RljtQGzHhQRluASTkc4rmf25tCvE1fQPExuPMs5ImsRFjHlSAl8577gT9NnvXbfCXx/oPgT9n7TLzxH4ksdSls0Ci1sJY5Z4ldsxw7Q3LBTznGMEds14J8f8A4tT/ABO1Szjt7F7DSLDcbeF3DPI7Yy7446AADnHPPNctCNaeJc3srm1R040eVbnl9WdJ/wCQrZ/9fEf/AKEKrVZ0n/kK2f8A18R/+hCvSrfw5ejOWj/Ej6o+i2+8frSUrfeP1pYUEk0cbdGcKfxNfzqj+iGz3bwHbweFfhsNRuFAdoGvJvU5GVH5YFeH6le3Go6hPf3T7555DI59z2+navbfjJI1n8P2t4jhZJYoTnuoOf8A2UV4VX0XEEvZOnhY/DFfifM8Nx9tGrjJfFOT+7+n+AUUUV86fTHqv7Pn+s1r6Qf+z16zXk37Pn+s1r6Qf+z16zX6RkH/ACL6fz/Nn5bxJ/yMqny/9JQUUUV7B4Zy/wAUdIXWPBt4oUGa2X7REfQqMkfiMiqXwi1JdY8Dpa3BEj2pa1kDc5THy5/4CcfhXZyoskbRt91gVP0NeVfAiUQaprmmiQ7VKsin/ZZlJ/8AQa8bEJUsxpSX204v5ao93DN1srrQf/LtqS+ejPNtfsG0vXL3Tmz/AKPO8Yz3APB/LFUa674wwrD4+vduf3iRyH6lQP6VyNfAYukqNedNdG1+J+kYKs62Gp1Hu0n+B8116h8MPgd428cwRahHbx6TpMnK3l6CvmD1jQfMw9+B71W/Zt8PaX4m+MGkabrMIns1WW4aFvuyNGpZVb1GcZHfFek/tRfFbxnpvi+68F6O8+gabbRp+9h+SW6BUHcrj7qc4AX0OT2H75Wqz51Sp773PwOnCPLzz2Ns/BL4NeCLbzPHfjA3Nxt5Sa7W3BzxlYkJfg+5961f2cPHmh6v9r+F+p38Gtw6e5/sa7uYeL22U5VSjj76YB+g4+7mvkKWSSaVpppHkkY5Z3YlmPuT1qfS7+90vUrfUtOuZLW8tpBLDNGcMjDoRUSwbnBqcrv8hxxCjJOMbI+wPit8dJvhv4um8Pf8IAWwgeG4N2IkuEPRlCocjqCM5BGKkvPiJ8Zrbw4/iW/8FeF9F0hYROZNR1FldEIyMqDu3HgbcZycYrW+FfiLwt8ZNG0u98RaRAfEnh+RJ3t5lwY3K/LMg7xtwQDwCB6A1x37dk0y+GPDMCyusUl7KzoGIViEGMjvjJrz6cYOpGk4a9f+BqdcpS5XNS06HFy/tVeNmb93oGgoPpKf/Zq7H4YfHvS/H15P4P8AiNpOmWsGpL5MEi58iUnjy5AxO0njDZ6+hxXyhSV6UsFRaslY41iaierufXHiHXvFn7PaNZRWD+J/BVxL/wAS15rgpLp7HkwM+1sr/dyP6irmk/GaHxJ4b/tjVfg5rF3pDuwlubeCO8h+X7xIKgkDucY6816L4A02z8UfA/w9p3iCH+0be+0S2W5WcljJmJeSTznPOeoPNfOfxuufHnwx8LP8M1u5JvC13KW0/USP3pturWrMOOCee5HscDz6ShWlyte9ffa//BOublTXMn7p139ufsv+M2JvdNtdGuZP4ntpLMjsPmi+T8M1U1z9mjw5rdg2ofDzxnHOn8Ec8iXETe3mx8jv2NfMFaHh7XNZ8PX63+h6pd6bcqciS3lKE/XHBHsciu/6rOH8Ob+epy+2jL44mr4+8C+KfAuorZeJNLktd5Pkzqd8M2P7jjg/TqO4rD0n/kK2f/XxH/6EK+wPhJrd18avg7rWn+PdNhZLdjCmoCPYsjBMiVeyuh6kcc9uRXx/pX/IVs+/+kR8/wDAhSjWlOnOMlqilTUakHHZs+i2+8frTrdglxE7cKrqT9Aaa33j9aQ9K/n5Ox/QTVz3T41IbjwH50QLolxFISOynIz+orwuve/Drx+MPhetrIwMr2xtpCedsqDAJ/EKfxrwi5hmtriS3nQxyxOUdT1DA4Ir6HiGPtKlPER+GcV/X4nzPDMvZ06uFl8UJP8Ar8COiiivnj6Y9V/Z8/1mtfSD/wBnr1mvJv2fP9ZrX0g/9nr1mv0jIP8AkX0/n+bPy3iT/kZVPl/6Sgooor2DwxHYKpZjgAZJryT4GRibxJrd6jZQIAPcM5IP/jtd78Q9WXRvCF/dbtsrRmGHnne3Ax9OT+Fc38CdNNr4ZuNQdcG8n+Xj+BBgfrurxcW/a5jQpr7Kcn+SPfwa9jleIqP7TjFfLV/gcN8Z2DePrnBBxDED/wB81xtbPji+XUvF+qXiEFHuGVCO6r8o/QVjV8JjqiqYmpNbNv8AM/Q8vpulhKUHuor8j560DV9R0HWrTWdJuntb60kEkEq9VYe3cEZBHcEivpzRfi58Lvilo8Oi/FLSbbTtQQYW5kBEO7u0co+aL6E49zXyrRX77Ww8atm9Gup+B06soeh9P69+zDpGrQHUPAfjOOS2fJjS62zxn2Esf49jXHWPwB8eeHvEtpe6p4Wh8T6Xbzb5bax1FIzOF5APmYIBOMjGSMjivNfhrF4ovPF2naP4R1G+sdRvZ1jRrado9vcs209FGSfYGvd/i94u+IXwevdO022+JR8R3FzCXa2vtNjLwoDgOXByckEDJ7GuWXt4SVNTTv3/AOAbr2clzctrGT8UfEnxCk8f6N408O/DPXPDN5YW/kSubV5Pta5/1b7BhowBgcZ+mBj0bxNZ6P8AtEfDJPsM76T4k0mQs1nPkG2uNuGjkXrsbHDYyPwIrzLT/wBqrxrDsF9oOhXSKPmKCWNm/HcQPyqb4k+KfHWj6lo/xYt/Bdv4anuREj31tqKzwajG6bljljABztU89Rj1ArJ0qicVZRa2d/wLU4663T30PC9d0XVtC1e50jVrCe0vrVzHNE68qfr0IPUEcEHNO8PWNld6zbQaxdz2Fgz/AL+eO3aV1XvtUdWPQdvWvvL4QfEzQ/iT4ea803y4NUgUC8sJH+eJ+xz3Qno2P14rzjxz+0VqHg/XLjRdZ+HF1aXkWdvmXylJF7OjBPmU+o/nWkcZVk3Dk1XmQ8PCKUubT0Mrxr8XJofhxY+FfhHoHiZwlstmL+XTpd1vCihRsOOZCB97tyeuMdb4EtNW+LHwiuPCvxL8P6np+oQIqxX1xbshmIB8udSf4x0Yd/oxrD8a/HP4ieFNEstU1n4cWGmwagStoZtU8xm+XdkooyBgjuK851H9qL4h3BT7LY6DZhWBOy3dtw9Duc/pWEaFScfcilrve7NXVhF+8/lYwPCvwP8AEetePtY8G3Gqadpd9pW15PtG8meFjgSxKB8y4weo6gV6zZfBH4TfD6FNR+InipL6VBu8meUQRN9IlJd+nTJ+lXvitbp8TvhPY/FPwPNcWWvafauJfs0hSYw4xPASvJK8keoz/er5HuJprmZri4mknlc5aSRizMfUk8muin7TEL4rW3XW5jLkpfZue+fGP492uo+HpPBnw707+y9EaPyJbnyhEzxdCkSD7ikcEnkjsK8J0n/kK2f/AF8R/wDoQqtVnSf+QrZ/9fEf/oQrd0Y0qMlHsyIVJTqxb7o+i2+8frSUrfeP1pK/npH9DM7j4ReJ10PWWsbyTbY3pClieI5OzfQ9D+HpXR/GHwbJcM/iLSoS74/0yJByQP8AloB39/z9a5r4W+Dm8Qah9vvo2GmW7c5HEzj+Ae3r+Vera54w0HQtXttJvZ/LkkXJKrlIR/Du9M19fl1BVsucMW+WF/db3X9f59D4nM8Q6GaKpglzTt7yWzX+dv06nznRXt3i34c6TrwOpaLPFZ3Eo35T5oZc98Dp9R+Vebat4E8U6dIVfSpbhAeJLb94D+XI/EV4mLyfFYZ/DzLutf8Ahj3sFnmExcfi5Zdno/8AgnYfs+f6zWvpB/7PXrNeWfAa0urWXWRdWs8BIhx5kZXP3/WvU6+0yFNYCCfn+bPg+I2nmNRry/8ASUFFNlkjiiaWV1jjUZZmOAB6k15P8QvHz6kx0DwuZJfOPlyXEYO6TPGyP2Pr+XrXXjcdSwcOab16LqzjwGXVsdU5Ka06vovUpfEPVZ/GXi618N6Q2+3hl2bx0Z/4n/3VGf1ru/F19beDvARhtCEdIRa2o7lyMbv5tVX4a+EYfC+myajqJQahLHmViflgQc7Qf5mvMfiX4oPiXW827MNPtspbg/xern6/yAr56tWngqE8TW/jVdl2X/A/yPpqFCnj8TTwtD+DS3f8z/4P5XOVooor40+5Pmyiiiv6OP5zPpf9jLw7ZWGm+IPiRqu1YbON7aByAfLVV3zP+W0fnXg3xD8UXnjLxlqfiS+Zt95MWjQn/VRDhEH0UAV9L/B2wuPFX7I2o+G/DskD6s4urdo2bZ+8aUuFJ7ZQjBPHPtT/ANnb4DpoiXesfEPQ7WfUvN8uztJnSeKOMAZkIBKliSRz0x715irwp1KlSe97JeR2ulKcYxjtufJEatI6xxqzuxCqqjJY+gHevujwp4Q03xB+z94a0Tx7Yy6fb2EEM11Dcv5RTyScbyfuhlHPQ4YjitfxhpfgD4eaZqHxD/4RHT0udOgHzWlqiSHLBQFHCg5YfN1xmvm/V/EHxQ/aD1e403SLb7Hodr88ltHIVgjHJXzX6yOcHAxj0A5NROq8Uk17qXUcYKg2nq30I/jT8S/DK+M9LvPhZYppdzoyiEatbDylnReBEI+jxjHVhz06dfT/AAj448A/HnQoPDHjWzg0/wARxfNb7W2lnx9+Bz345jOfxHNfIrqyOyOpVlJDA9iOoruPgT4Oh8dfEqw0G6luYbQxyzzy27hJEVFJBUnod5QfjXTVw1NU73ty9epjCtJztbfoe3/tzWupzad4bkt9LnfTLMztNdRplImbYqq2Pu5AOCa+V6+p4fjHdfDnxlqPw68eXB8WaTaFYf7S8n/SFRlDbZUPEuAwBPX61L4g+B/w7+I9i/iD4Y+ILWwkk+ZoIz5lvuPYp9+I+3T/AGayw9b6vBRqLTo+hpVp+1k5RevY479jTxo2leNLjwdeyZsNaQtCrH5VuEXPQ/3kBH1Va8++PfhFfBXxS1bR7ePZZSOLqzHYQychR/uncv8AwGvQvAvwD+Jvh/4laFqE1lZfYrHUYJ5buG+Tb5auC2AcOeARjb3pP23buwn+JWl21s0bXVtpoW629V3OxQH3xk49CPWrhOP1m9N3TWpMoy9j7y2Z4JVnSf8AkK2f/XxH/wChCq1WdJ/5Ctn/ANfEf/oQrrrfw5ejMaP8SPqj6Lb7x+tJSt94/Wkr+dUf0Szufht47k8PEabqAabTGbKlRloCepHqPUflXpHibwvoHjWwS+gmQTMv7m9gwcj0b+8PbqPavn6tbw34j1jw/cGXTLto1Y/PE3zRv9V/r1r3cDm6hT+r4qPPT/Ff1+B87mGSOpV+s4SXJU/B/wBfj1OqOnePvAkrNYmW4sQckxKZYSPUp1X9PrWrp3xgdV2alooLjq1vLjn/AHW6fnV/QPi1ps6rHrNlLaSd5If3kZ98dR+tdAt94D8REK0mj3ckhCgSKqyEnoBnDZ9q9jDwjb/YcVZfyy1/PX8DxMTUlf8A4UcJd/zR0/LR/eYv/C3NA8vP2HUd+Pu7Fxn67qy9R+MDFdum6Lhz0a4lyM/Rev512c/g/wAGQYabR9PiB6b+AfzNTXNv4U8LWYu5rSw0+INtWTyRuJPOAcZPSuydHM7P2leMUt2l/mcMK+U3Xs8PKTeyb/yPL/sPj7x3Ipu/NgsSc/vAYYQPZerfr9a9B8LeE9C8GWT6hcTI9wq/vbyfChR3Cj+EfqaxNe+LOmQK0ej2ct5J2klHlxj3x94/pXmXiXxLrHiGfzNSu2dAcpCnyxp9F/qea8qeLwOBk6kZOrV7vZf15X9T2IYLMMwiqcoqjS7Ld/1529GdL8SfH0mvbtM0ovDpoPzueGn+vovt37+lcFRRXzeKxVXFVHUqu7PqcHg6WDpKlSVl/WrCiiiuc6T5sooor+jj+czf8FeM/FHgy9e88Naxcae8mPNVMNHJjpuQ5B/KvSvCP7SXj/S9ca812WDXbORAj2rRrBtwfvIyLw31BFeLUVlOhTqfFEuNScdmet/Gz45az8RtNj0WHTY9H0hZBLJCsvmyTMOm58DgHnAHXr0rQ/Y78VJoPxQOj3UoS11uA24yeBOvzR/n8y/VhXilS2dxcWd3Dd2szw3EEiyRSIcMjqcgj3BFS8PD2TpxVkUqsudTZ6F+0f4Rk8IfFfVIEhKWOoOb6zIGFKSEllH+6+4flXrP7HmiQ+HfCPiP4laziC18loYHbj9zFlpGH1YAD3U1oad4++E/xg8IWFn8TJrbStZ085YyzmAM2AGaOQcbWwMoTkfgDXHftDfFrQL3wvbfDr4eYTQoFVLm4iUrHIifdiTPJXIBLd8Drya43KrVgqDi0+r8jdKEJOonp0PEfE+r3HiDxJqWuXX+v1C6kuXHoXYnH4ZxUWj6rqejXy32kahd6fdL92a2maNx+INU6K9KytY47u9z0yH49fFaLT2sx4qdlII817WIyj6NtzXnWo3t5qV9Nf6hdTXd3O5eWaZyzux7knrUFFTGnCHwqxUpyluwqzpP/IVs/wDr4j/9CFVqs6T/AMhWz/6+I/8A0IUq38OXoyqP8SPqj6Lb7x+tJSt94/Wkr+dUf0SwooqS2hlubiO3gjaSWVgiIvVmJwBTSb0Qm0ldkdanhH/kbNH/AOv6H/0MV6Hp3wv0eysEm8S6yYZnx8scqxop9MsDu/SruneDfAdjqFtfQ+ICZLeVZUDXsRBKnIzx7V7lDJMVGcZTstnZtXPn6+f4SUJRhd7q6TsHx0+5oP8A19t/7LVr47/8ihb/APX4n/oLV0moXnhPUfL+33Wj3XlNuj82SNtp9RnpVLxYnhbxJpyWN/rdskSyCQGK6jByAR3z619PisMprEOM1eolbXsj5LCYp05YZTg7U276d3c+eqK9fj+Hvga4cQ2+vyvK3CBbyJiT9Mc1wnjvwleeFb5EkkFxaTZ8mcDGcdVI7GvjcTlOJw9P2kknHunex9zhM5wuKqeyi2pdmrX9Dm6KKK809QKKKKAPmyiiiv6OP5zCiiigAooooAKKKKACiiigAooooAKs6T/yFbP/AK+I/wD0IVWqzpP/ACFbP/r4j/8AQhWdb+HL0ZpR/iR9UfRbfeP1pKVvvH60lfzqj+iWFdF8Nri0tfG2m3F9NFDBGzs0krAKp2NjJPviudorWhVdKpGols0/uMa9JVqUqbduZNfee4+JrbwB4ivku9T8QW7uibEVdQVVUewzWV/wi3wt/wCg1B/4MVryOivYqZzTqSc50Its8SnkdWlBQhiZpLoeuf8ACLfC3/oNQf8AgxWj/hFvhb/0GoP/AAYrXkdFR/atH/oHh9xf9kV/+gqf3nro8L/C5SGXXIQQcgjUVyDUnxY1TQb7wSlrZava3k8E0RQLcK8hxkEnHJ4PNePUUSziPsp04UYx5lZ2FHJJe2hVqV5ScXdXCiiivFPeCiiigD5sooor+jj+cwooooAKKKKACiiigAooooAKKKKACrOk/wDIVs/+viP/ANCFVqs6T/yFbP8A6+I//QhWdb+HL0ZpR/iR9UfRbfeP1pKVvvH60lfzqj+iWFFFFAgooooAKKKKACiiigAooooAKKKKAP/Z">
            <a:extLst>
              <a:ext uri="{FF2B5EF4-FFF2-40B4-BE49-F238E27FC236}">
                <a16:creationId xmlns:a16="http://schemas.microsoft.com/office/drawing/2014/main" id="{EA2F7A44-9B85-149B-6CAF-C119D23A6B9A}"/>
              </a:ext>
            </a:extLst>
          </p:cNvPr>
          <p:cNvSpPr>
            <a:spLocks noChangeAspect="1" noChangeArrowheads="1"/>
          </p:cNvSpPr>
          <p:nvPr/>
        </p:nvSpPr>
        <p:spPr bwMode="auto">
          <a:xfrm>
            <a:off x="3421063" y="3429000"/>
            <a:ext cx="1455737" cy="145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13318" name="Rectangle 3">
            <a:extLst>
              <a:ext uri="{FF2B5EF4-FFF2-40B4-BE49-F238E27FC236}">
                <a16:creationId xmlns:a16="http://schemas.microsoft.com/office/drawing/2014/main" id="{1F85963D-AEDA-D0B8-D2B4-60E4B20EE35C}"/>
              </a:ext>
            </a:extLst>
          </p:cNvPr>
          <p:cNvSpPr>
            <a:spLocks noChangeArrowheads="1"/>
          </p:cNvSpPr>
          <p:nvPr/>
        </p:nvSpPr>
        <p:spPr bwMode="auto">
          <a:xfrm>
            <a:off x="4452938" y="3244850"/>
            <a:ext cx="2381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800"/>
              <a:t> </a:t>
            </a:r>
          </a:p>
        </p:txBody>
      </p:sp>
      <p:sp>
        <p:nvSpPr>
          <p:cNvPr id="13319" name="AutoShape 9"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05F1E723-187D-7466-0EDF-FAA31A6CEB37}"/>
              </a:ext>
            </a:extLst>
          </p:cNvPr>
          <p:cNvSpPr>
            <a:spLocks noChangeAspect="1" noChangeArrowheads="1"/>
          </p:cNvSpPr>
          <p:nvPr/>
        </p:nvSpPr>
        <p:spPr bwMode="auto">
          <a:xfrm>
            <a:off x="4572000" y="3429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13320" name="AutoShape 11" descr="data:image/jpg;base64,%20/9j/4AAQSkZJRgABAQEAYABgAAD/2wBDAAUDBAQEAwUEBAQFBQUGBwwIBwcHBw8LCwkMEQ8SEhEPERETFhwXExQaFRERGCEYGh0dHx8fExciJCIeJBweHx7/2wBDAQUFBQcGBw4ICA4eFBEUHh4eHh4eHh4eHh4eHh4eHh4eHh4eHh4eHh4eHh4eHh4eHh4eHh4eHh4eHh4eHh4eHh7/wAARCAEpAN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WiiivsjrCiiigAooooAKKKKACiiigAooooAKVfvD60lKv3h9aifwsaLlFFFfmx2BRRRQAUUUUAFFFFABRRRQAUUUUAFFFFAFKiiiv0w4gooruPg54Ak+IXiK403+0RYQW0Hnyy+XvYjcAFUZHPPX2qJzjCLlLYG7HD0V9K/8My6d/wBDbef+Ai//ABVH/DMunf8AQ23n/gIv/wAVXJ/aOH/m/Bke0ifNVFfSv/DMunf9Dbef+Ai//FUf8My6d/0Nt5/4CL/8VR/aOH/m/Bh7SJ81UV9K/wDDMunf9Dbef+Ai/wDxVH/DMunf9Dbef+Ai/wDxVH9o4f8Am/Bh7SJ81UV7n8RvgHH4Z8H3+v2PiOS7axj814ZbYLvXIzgg8Hv0rwyuijXhWV4MpST2ClX7w+tJSr94fWrn8LKRcooor82OwKKKKACiiigAooooAKKK9H8DfBvxX4s0e31i0n021sLhWaKWaYsWwcH5VBxyD19KqMXJ2SJlJRV2ecUVJcRNBcSwSDDxuyNx3BwaascjRvIsbsiY3sFJC56ZPakUNooopAUqKKK/TDiCvdP2OP8Akcdc/wCwev8A6MFeF17p+xx/yOOuf9g9f/Rgrkx3+7yJn8LMX46eMPFmm/FjXrHT/EurWlrFLGI4Ybt1RAYkJwAcDkk1xX/CfeOP+hv13/wOk/xrofjk1qnx31h76N5LRby3M6L1aPy49wHvjNeyQ63+zmYUPkeHVyo+VtObcPY/J1rHnjTpQ9y90tkTeyWh89f8J944/wChv13/AMDpP8aP+E+8cf8AQ367/wCB0n+NfQ/9tfs6f88vDX/gub/4iruhyfAXXNWg0rSdP8PXd7cMVihTTmyxAJPVPQE1DxUUruk/uDm8jxn4axfFnx5qDQ6T4q1uG0iOLi9mvZBFF7dfmb2H44HNe+aV4FtdBso5vE3xA8R3kmQGludXe3iLegAYfqT0qD4r+MdI+E/g6Gy0HTbOG8ui62NpEgSND1aVlHYZH1JA9a8n0L4c6t8WvAQ8XTeIriXXzczRsl426CRVPyhQP9X+Ax7VhKTrLnfuQ22JvfXZHvt5F4X8VeGLnwrb65DdW9zbmFvs98ss23udxLEn3Oa+b/ir8Dda8J2kuraNcNrGlRAtLhMTwL6so4YD1HTuO9edeI/D2v8AhDWBaaxYXOm3iHdG/QNg/eRxwR7g17n+z18X7++1ODwh4sujdGf5LG8k5cv/AM85D/FnsTz2Oc1oqNXDR9pSlzLqh2cdUfOlKv3h9a9X/aV8CW/hLxbFqWlwrDpeqhnSNRhYZR99R6A5DD6kdq8oX7w+tejGoqtLnj1RrF31LlFFFfnJ2hRRRQAUUUUAFbPhDwzrXizVjpeh2n2m5ETSsCwVVUdyTwOcAe5FY1eufs2eObLw14hOh3tjCItXnSP7duw8b9EVs8bMn2wT3q6aUpJMibai2jhbbwN4yuNXGkx+GdU+2btpR7dlUH1LH5QPfOK+wvhh4dk8KeA9K0GeUSzW0R81h03sxdgPYFiB9K6SsHxl4v8AD3hCxS71/UY7VZCREmC0khHXao5P8q9CnRjSu7nDUqyq2VjhvH3wN8OeJ9al1i1vrrSbm4cvcCJA8cjHq209Ce+Dj2rp/Avw88NeD9AutLtbf7Ul2P8ATZboBzOAOjDGNoycDHeqPhn4v+A/EGpJp1pqzQXMh2xLdQtEHPoGPGfbNd8QCCCMg9RVRjTb5okylNLlkfBvjKbSLjxVqU2g2n2TSzcN9mi3bsIDjI9j1x2zismvXPiH8EfFen+Ibh/Den/2ppc8jSQeXIivCCc7GDEdOgI6ivMdf0jUdB1e40nVrc217bkCWMsDtyAw5HHQivOnCUXqj0ITjJaMxKM0V9c/CTQPBemfBbTNd1bRNNlUWTXl5cz2azOeSWPKknA6Aelff4nEKhFO17nHKVj5GyPUVu+DPGHiDwfeT3nh3UBZzzxiKRvKSTcuc4wwOOa+qfD2u/CfxCX/ALD8N2+oBOGaDw47Kp9C3lYB9s1S1Txn8FdLvGs9T0ixsrleWin8OujAeuDFXK8a5Xi6TfkTz+R8q+Ita1DxBrVzrGrXIuL65IaaTYq7iFCjhQAOAOgqhkeor6w/4WJ8Bf8An10j/wAETf8Axuj/AIWJ8Bf+fXSP/BE3/wAbqljJpWVJhzvsfJ+R6ivYP2SbKO6+KE10zR5s9PkdQwycsyrke+Cfzr1D/hYnwF/59dI/8ETf/G62/A/jj4T6j4kt9O8KpYRapcqyx+RpTQMwClmG7YOML69qyr4qpOnKPs2hSk2tjwv9qq9uLn4tT28rkxWlnDHEpGNoILH9WNey/sof8kjh/wCv64/9CFeeftdeFLi31+z8X28TvaXUS21ywBIjlXO0n0DLx9V967/9lq4gtfg2tzdTRwQR3lwzySOFVQGHJJ4ArOvJSwUeXyFL4EemeItC0fxFpr6drenW99av1SVc4PqD1B9xg180fGH4QxeBUHirw9rkMdrbyrKlteThJlZSCPKb+M5xx1+tdl8TP2g9N07zdO8GwpqV0PlN9ICIEP8Asjq/6D614v4bg8S/FT4jWNrqd9cX880geeWQ/LBApy5A+6oxwAB1IFLB0a1Nc8naPYIJrU92/aiEeofBqy1KaMCYXVvMmD90upB/RjXymv3h9a+m/wBr3W7ez8LaT4XgZBLczid4wPuxRghfpliMf7pr5kX7w+tdWBTWGfzLpbFyiiivhD0De8I+DvEviycxaDpM92qnDy42xIfdzwPp1q18RPA2teBb2ztda8hnu4TKjwMWQYJBXJAyRwT9RX0l+zFLfyfCe0F6m2NLiZbUkYLRZ4P/AH1uH0ArufE/h3RPE2nf2frunQ31vncqyDlG9VI5B9xXbHDKULp6nJLEOM7NaHxH4O8Pah4q8R2uhaYF+03JOGfO1AASWbAOBxW140+GfjLwkjT6ppTSWa9bq1bzYgPUkcr/AMCAr618HeB/C/hES/2BpMVrJKMSSlmeRh6bmJOParPjl72PwXrb6cpa8WwnMIAyd+w4wO59qawq5dXqJ4l82i0PhCvTfg78NfEmteLtNvrzS7uw0q1njuZbieMx7wpDKqZHzEkDkcYrzH7y885619ReD/jp4Nt/D+jWGrT3yXiWkUd1KtqTGjquDnHPbPAPWuejGDfvM3rSkl7qPZ6+Lfjlq17q3xS1tryR2W1uGtYEPSONOAAO2eSfUmvsvT7y11CxhvrG4juLadA8UsbZV1PQg14h8c/g3qOva5L4l8KrA9zcY+12buI97gY3qx4yQBkHHrnmuzERlKPunJh5KMvePm2vtb4Kaxe658MNE1DUC73JhMbyOOZNjFQ3vkAc187+Ffgf441e/SPUbFdHsw+JZ7h1LADrtQEkn06D3r6r8PaTZ6Fodno+nx7LWzhWKMd8AdT7nqfc1nhYSTbZpiZxaSRn+O/F2jeDNDbVtamZY92yKKMbpJX/ALqj/IFfH/xd8T2vjXxnLr1jZSWMcsMaNHIQWLKMbjj2x+Vex/tfaXqM1homrRB5LC2eWKYAZEbvt2sfrtIz/jXznUYmo+bl6F4aCS5upSr6+8Lw/aP2YLe3LFRLobx7h2yCM/rXyDX1zoeR+yoCCQf+EflwQeR8rV9hmO0PU56nQ1vHXiHT/g74B05NL0B7u2SVbVI428tVO0ku7YPJx+JNYP7QVjp3ij4Jp4rnsXtby3ht7y38wYliEhQNG34P09QKwfh9+0Fop0CDTvGlnci6gjVDcwxCVJ9vRmXqG/AjPPHSovHviDxZ8ZtCn03wLoNzFoNvJvuLq6kWI3bryI1GccHnGeuM4rhhQnTqRclaz1lfchJpnzjRUt1bz2tzLa3UMkE8TlJI5FKsjDggg9DXYfCX4ear4/1z7Nb7rbTYGBvLwrkRj+6vq57D8TXuTnGEeaT0N27FPwB4B8TeOJ7iPQbNHjtx+9nmfZEpPRd3dj6Cuo+Bel3+ifH3S9J1S2a2vLWS4jljbsRA/fuO4PcV7r4r8YeDfg1oGm6DZ2hdyV2WcDDzPLJ+eZye/Xryx4HGcbY8P+H/ABT4j8OfEXSJ4jNbo7LPGv8Ax8wvGyhW91LcZ5HI+nk1MdKUZc0bRaaRk5v5F/xRqnhW61JfBXiJ7Zn1O3Lx29zwk67sFVP94HBx17jpXkXjf4E+IW0z+yvCnigtoiSvNHpd47KquxyfmUYf2LDj1rC/bI/5G3Qf+vF//RlcF4a+LXxA0CBbez8QzTQIu1YrtROFHsW5H54pYbDVVTjUpS36MUYu10djof7OXjC5uANV1LS9PgBG5kdpnI9hgD8yK9ZtYPAPwL8KyO0xe8nGWLENdXjgcAAdFz9FHfmprzxNrVz+zq/in7X5OrSaR9oM8ShdrnuB0FfH+pX99qd697qV5cXlzJ9+aeQu7fUmrpwq4u6qS0T2Q0nLc1PHnijUfGPii717UmAkmOI4gflhjH3UHsP1OT3rDX7w+tJSr94fWvTcVGFltY1R0vgjQZ/FHizTdBtyym7mCu4GdiDl2/BQTX1ZcfBf4czXcdy2g7SgUbEuJFRtvqoODnv618seBPFOoeDvEcWuabDbTXEaMm24QspVuvQgg44yK+yvh54otfGXhKz161jMInBWSEtkxyKcMufqOPYivg8KoNNPcrEuaaa2NKWTS/D+iGSQ2+n6bYw88BI4o1H6CvBPGP7RV19seDwnpEH2dGwLm+3EyD1CKRgfU59qs/td+ILmKHSPDMMhSCcNdXIB+/tOEB9s7j+XpXzvTr12nyxFQoprmke26H+0X4jhvF/tnRtOu7YkbhbbopAPUElgf0r3/wAE+KtG8YaHHq+i3HmwsdsiMMSRP3Vh2P8APqK+E69P/Zp8Q3Gj/Eu205Xb7JqytbzRjkFgCyN9QQRn0JqaNeXMlIqtQjy3ie/ap8I/h/qWtNq1zoKee7+ZIkcrpG7ZySUBxz3r52/aA8Hw+EfHki2MKxabqCfabZFGFjOcOgHYA8j2YV9e6hdwWFhcX102yC3iaWVsZwqgkn8hXxt8WviNqHxA1KJ5rWG1sLR3+xxKMuFbHLt3JAHA4FaYlQUdtSMO5uXke8fsrx6jH8L83m4W73srWYb/AJ5YXOPbeHr1csu4LuG49BnmvknwH8avEnhfw5JockMOoQxwGOwkkOHtmx8uf76j0PPGM159ea5rF5qx1W61W9lvyxf7QZm3g57EHj6DilHExhFJajlh5Sk2z74rzf4mfGDw74K1E6UYJ9T1JVDSQwMFWIHoHY9DjnABNZHwi+LGjz+AYpvGXiKyt9StneJzNKPNmRcFX2jkkg44HJFfOnxDvrfU/HeuajZ3f2u2ub6WWGbDDcjNleG54GB+FVVr2inHqRSoXk1Loe7+Jfjz4c1DwBfmws5l1eZTbx2V1EGUFgf3hP3WUenXOOK+aqKK46lSU9zshTjDYpV9c6J/yaoP+xel/wDQWr5Gr7X+EFha6p8ENB06+hE1rc6aI5oySA6nII49a+2zJ8sYvzOGp0Pn34JfCG/8bSxavq3mWfh9H+/0kusHlU9F7Fvy56e1eNfit4P+HF1p/hfT7MXAt2WO4gsyAtnF/V/9nr1yR35n42fGS10C2l8I+B2iW6iXyJruEDy7QAY2RgcFh0z0X69PmiR2kkaSR2d2JZmY5LE9ST3NTGjPFPnraR6IEnLVn1x4++Gfhb4rQaf4o0TUo7aaYqZLyBAwuIuhDDs4HAJ5GMH2f4/8X+Gvg14Ot9A0C1hbUTGfslpnPXrNKep5/FjwOOnzj8PfiP4o8Crcx6JdRG3uOXt7hC8Yb++BkYb+fftXOa3ql/rWq3Gq6pdSXV5cuXllc8k/0A6ADgCiOBm5KNSV4LYFB9dhdb1TUNa1W41TVLqS6vLh98srnkn+gHQAcAV7B+yr401Kw8WR+DpWe403Ud7RKW/495FQuWX2YLgj1wfXPiVeifs3/wDJZ9B+s/8A6IkrrxUIujJNdCpLQ7L9sj/kbdC/68H/APRleE17t+2R/wAjboX/AF4P/wCjK8Th0/UJohLDYXcsbdHSBmB+hAqcE/8AZ4hD4UfU/wDzaUv/AGARXydX1nLHJF+yd5csbxuuhAMrqQQfcGvkyssB9v1YodQpV+8PrSUq/eH1rtn8LNEdF4T8O6t4p1mPSNFt1nu3UttaRUAUdSST2z25r7J+FfhNfBfgmy0NpVmuE3SXMi9GlY5bHsOAPYV8f/DzxE/hTxppmvLuKW0w85R1aJvlcf8AfJP419f3HxH8C293FaTeKdMSaVVZV84Yw3TJ6L+JFfBYXlSbe48TzOyWx5D+19otx9p0TxDHHm3CPaSsB91s7kz9fmx9K+f6+9te0nS/Emgz6XqMSXVheR4YA8EHkMpHfoQRXzf4w/Z98TWV+7eGp7fVbJm+RZZRFMg9Gz8px6g8+lGIoycuaIUK0eXlkeM16P8As46Lc6t8VNPuIlYQacGup3A4UbSqj8SR+vpV7RfgJ48vLxY7+Gy0yD+KaS4WQgeypnJ+uPrX0X8N/BGj+BdCGnaYpklkIa5unHzzv6n0A7Dt+ZqaNCTkm0VWrRUbJm/qtlDqWl3enXG7ybqF4ZNpwdrKVOPwNfF3xH+Huu+BtTjtdQjSe2uZGWyuIjnzwMcbeobkce/Ga+tNT+IHgvTdXOk33iXToL0MFaJpfusezHoD9TxXzp+0B46k1P4mQS6JeARaCQltOhDAzA7ncdiMgD/gPvWuJ5HG99TLDc6lbocn4g+HXjTQ47OS+8P3pW7jVkMMZk2k/wADbc7X9jX0L+zr4HufD/g6WbxDpcMV/eXJmSOaFTLFHtVQpJ5GcE47Zrv/AAPqlzrXg7R9XvIxFcXlnFNKoGAGZQTgVh+N/ij4O8IX39n6rqDyXoALW9tGZHQH+9jhfoTmqhShTfPcU6s6i5bHz94w+Cvjaz8TXUOkaWdSsJJma3uElRRsY8BwSCCM88Y4qj8TPhPrfgfRLLVrq6t7y3mCpceXwYJSPu8/eX/aHpyBX1R4N8WaB4v01r/Qb9bqJG2yKVKvG3oynkf1rxv9r6w1eWLRNQjWWTSoBIku0ErHKcYZvTIBAPsazqUYKDki6dabmos+d6KAc9OaK4jsKVfb3wXji/4U14dS4I8ltNXzCTgbSDnntxXxDX2P4Stbi+/Zpt7K0hae4n8OyRxRqMl2aJgAPck19zmavCK8zzqmyNmDwL8Mp5BFD4e8PyyHoqIhJ/AU+5+H/wAN7YL9p8NaFDu+75kSrn6Zrwf4AeAvGGifFbSdS1bw3f2VnEk4eaWMBVzC4GfqSBXeftWeF/EHiW08PLoWj3WpNbyXBlEKbtgYJjP1wfyrhlTarKn7TR9f6ZDWtrne2/w9+HNyhe38MaHMoOCY4VYA+nFQt4J+F6sVbQfDqsDggqgINc7+y94f1rw54I1Cz1zTLjTriTUmkSOZcFl8uMZ+mQfyrwTxb8M/Hl14o1i4t/CWpyxTX08kbrEMMpkYgjnuDTp0uapKDq2S6/0wS1tc+pJfh58O4ofOl8L6JHFx87QqF56c1NoXhfwDp+qw3mi6TosF/HnypLcJ5gyCDjHPQmud+MGh6tqvwLfRtP0+e61AwWa/Zo1y+VeMsMe2D+VeQ/ALwF4w0T4q6VqWreG7+ys4lmDzSxgKuYmAz+JAqKdPnpSk6m19O/4iSutyb9saYN430aDacx6cWJ9d0jf/ABNWvhd8ctD8I+A9M8O3ei6ncz2auGkiMext0jNxls9Gqh+2F/yULTP+wUv/AKNkrxOvToUIVsNCM9jWMU4q5778S/j3pfiTwVqOg6ZoV/BNfR+UZbh02opPJwpJJ4/WvAqKK6qNCFFcsEUopbBSr94fWkpV+8PrVz+FlIuUUUV+bHYfXP7MUupS/Ci1/tDeY0uZUsy/UwgjH4bt4HsK9E1bUtP0mxe+1S9t7K2T70s0gRR7ZPf2r4y8C/Enxd4NAh0nUfMs85+x3I8yH8BnK/8AASKm+KvxG1P4gXFg95bJZQWkZAt4pCyGQk5fnvjA9sH1rujiYxhbqccsO5Tv0Pr3w74j0HxFA82h6tZ6giHD+RKGK/UdRSeMpL6LwjrEum7/ALaljM1vsHzeYEO3HvnFfFfgHxRfeD/FNrrtiN7Q5WSEttWZCMFT/P6gV1Hjb4y+NPE0Ulqt1HpNk4KtDZZVmU9mc/MfwwPamsUnHXcTwzUtNjzpmZ2LOzMzHLFjkknqT717P+zr4H8G+KLC6v8AxAjT3VpdhEt3n2ROpUEZXq3OeM14vQOCGHBHIPcVxwkou7VzrnFyVk7H6DRokcaxxoqIoCqqjAAHQAV8H+Mv7S/4S7V/7Y3f2h9tl+0Zz9/cc4zzj09sV9dfAm91bUPhZo11rJke4MbKkkhJeSMMQjHPfAH14PepfG3wx8HeL78ahq2nMLzaFae3lMbuB03Y4b05Fd9Wm6sU0cNKapSaZ4V+yb9s/wCFjXfk+Z9l/s5/tGPu53rsz75zj8a+lPFWt6P4f0SfU9euorexjwHLjduJ6KF6sT6CoPB3hTQfCOmtYaDp6WsTtukbJZ5G9WY8muB/ai8P6lrXgGG608B10y4+1XEZYDMewgsM9SM5+macYulT7sUpKrU8jwH4x+IdH8UeOp9Y0OKWKyeCKNVkiEZyoweBXHUUV50nzO56EVZWKVexeBPj1q/hfwpY6A2g2l+lknlxTGdoyUzwCADyOma8dor9Fq0YVVaaucTSe579/wANNap/0KNn/wCBrf8AxFH/AA01qn/Qo2f/AIGt/wDEV4DRWH1DD/y/mLkj2Pfv+GmtU/6FGz/8DW/+Io/4aa1T/oUbP/wNb/4ivAaKPqGH/l/MOSPY9+/4aa1T/oUbP/wNb/4ij/hprVP+hRs//A1v/iK8Boo+oYf+X8w5I9jrfin45vvH/iNNYvbOGz8qBYIoYmLBVBJ5J6nLHsO1clRRXVCChFRjsUlYKKKKoApV+8PrSUq/eH1qJ/CxouUUUV+bHYFFFFABRRRQAUUUUAeqP8c/GA8HWuiW7Q299CQjaiqgu8QHA2kbQ3qe47Cux/Z++K2t6p4ik0DxXqUdzDLC0lvdTBUZHXGVJGAQRnrzke9fPVBraNaaadzKVGDTVj3D9pbx3q0niaHQdF1lotLjtkldrOfHnOxP3mU9BgcfX2rza/8AHviy/wDCQ8L3usT3GnCQORId0jAdELnkqCM49a5gADoAKKmVSUm2VGmopIKKKKzLKVFFFfphxBRRRQAUUUUAFFFFABRRRQAUUUUAFKv3h9aSlX7w+tRP4WNFyiiivzY7AooooAKKKKACiiigAooooAKKKKACiiigDB/ti3/55y/pR/bFv/zzl/SsSiv0m7Plfr9bubf9sW//ADzl/Sj+2Lf/AJ5y/pWJRRdh9frdzb/ti3/55y/pR/bFv/zzl/SsSii7D6/W7m3/AGxb/wDPOX9KP7Yt/wDnnL+lYlFF2H1+t3Nv+2Lf/nnL+lH9sW//ADzl/SsSii7D6/W7m3/bFv8A885f0o/ti3/55y/pWJRRdh9frdzb/ti3/wCecv6VJa6pDNcxQrHIGkdUBOMAk4rAqzpP/IVs/wDr4j/9CFZ1ZNQk/Iunjq0ppN9T1Q+D7/P/AB9Wv/j3+FH/AAh9/wD8/Vr/AOPf4V27feP1pK/Cf7axXdfcfsn9gYLs/vOJ/wCEPv8A/n6tf/Hv8KP+EPv/APn6tf8Ax7/Cu2oo/trFd19wf2Bguz+84n/hD7//AJ+rX/x7/Cj/AIQ+/wD+fq1/8e/wrtqKP7axXdfcH9gYLs/vOJ/4Q+//AOfq1/8AHv8ACj/hD7//AJ+rX/x7/Cu2oo/trFd19wf2Bguz+84n/hD7/wD5+rX/AMe/wo/4Q+//AOfq1/8AHv8ACu2oo/trFd19wf2Bguz+84n/AIQ+/wD+fq1/8e/wo/4Q+/8A+fq1/wDHv8K7aij+2sV3X3B/YGC7P7zif+EPv/8An6tf/Hv8KP8AhD7/AP5+rX/x7/Cu2oo/trFd19wf2Bguz+8+bKKKK/eT8MCiiigAooooAKK9e+GH7P8A4u8b6CmuNdWmjWMwzbG6Vmedf7wUdF9CevpiuT+Kvw38SfDnV47LXI45becE2t5BkxTAdQCeQw7qefqOayjXpynyJ6lulNR5mtDjaKKK1ICiiigAqzpP/IVs/wDr4j/9CFVqs6T/AMhWz/6+I/8A0IVnW/hy9GaUf4kfVH0W33j9aSlb7x+tJX86o/olhRRRQIKKt6XpuoapcfZ9Os5rqXusa5x9T0H412em/CnxFcIHuprOyyPus5dvx28frXVh8FiMR/Cg3/Xc5MTj8Nhf400vz+7c4GivU/8AhT03kZ/t5PNx937Mdufruz+lZeo/CjxFboXtZ7O8wPuq5Rj9M8frXVPJcdBXdN/g/wAjjp59l9R2VVfO6/NHAUVb1XTNQ0q4+z6lZz2snYSLjP0PQ/hVSvNlGUXyyVmetGUZpSi7oKKsXNjeW1tb3VxayxQXILQyMuBIB1xVek4uLs0EZKSumFFFFIZ82UUUV/Rx/OYUV9I/s/eBvA2l/Cm8+KXjqxi1KFWkMUMsfmpFGjbOIzwzs2RzntjHNb2kat+zf8RrqDRW8PW+i39wwjtx9k+yMzseAHiO0n/ePfFcksWlJpRbS3ZusO2ldpXPlCu5+BPg1fHXxM0zRbhC1ghNzfY/54pglf8AgRKr/wACr7G0z4K/DKx0H+x/+ETsLmMrtee4TfcMfXzfvA8fwkCuD+Cnhjw38NPiD8Q4f7TgeSyjjktYJJh562fl+cxIPUAsFz/sZOMisJY+M4S5FqarCuMlzbHC/tZ/EvUV8UR+BvDd/Np9hpSobo2khjMk2AVTK8hUGOPX6Cuw8C3w+O37P+peHtZlWbxFpnyLO33zKo3Qyn/eGVY9/mr5T1/VLjWtdv8AWLti099cyXEhPq7Fv616P+zN8QdP+H/jW8u9amlj0q8sXjm8tC5MindHgDv95cn+9261dTDctFci95a/MmFbmqPm2Z5bLHJFK8UqMkiMVdWGCrA4IP402u4m0XVPih8StWn8D+Hrryb67e4ELFQlsrnJLuMKozk4/AZr2zw/8APAvgvS01v4qeJYJCOTAJ/Itwf7ufvyH6Y+lb1MTCmlzb9uplCjKe23c+W6K+ttF8Y/s432tWXhTTvCVlN9rmW0huG0cbGZiFXLt8/JP3jyPavGf2l/AGn/AA/+ICWujKyaXf24ubaJn3GI7irpk8kAgEZ7HHalTxPPPklFp+Y50eWPMnc8vqzpP/IVs/8Ar4j/APQhVarOk/8AIVs/+viP/wBCFa1v4cvRk0f4kfVH0W33j9aSlb7x+tJX86o/olhXdfDrwDN4gC6jqRkt9NB+QDh5/p6L7/lWf8MvDH/CSa7i4U/YLXElwf73on4/yBr0H4p+MR4ftU0PRmSK9eMBmQYFvHjjA7E9vQfhXu5bgaKpPGYr4Fsu7/r+rHz2aZhWlWWBwf8AEe7/AJV/X9XZoa14n8L+B7QabaQIZkHFrbAZHu7dvx5rgNW+KniO6kP2FbawizwFTzGx7luPyArhJHeSRpJGZ3Y5ZmOST6k0lRis9xNX3ab5I9Ev8y8Jw9hKK5qq55dW9fwPZ/gvrur61Lq39qX0t15QiMYcAbc784wPYV6PXk37Pn+s1r6Qf+z16zX2GRzlUwMJSd3rv6s+H4gpwp5hUjBWWm3oirqmnWOqWb2moWsVzCw5V1z+I9D7ivPE+E9mniVJvtRfSBl2gb/Wbs8Jnuvv17e9em0V1YnAYfFNSqxu1/X3HJhMyxOEUo0Z2T/r7/Mydd0fS9c0mbRrhIjGigKExugOPlIHb/CvnjxLo15oOsTaZeD54zlXA4kU9GHsa9E1ua+8CfEb+1JJpp9K1VszFznjPI+q5yPbitz4xaDHrHhoataqHuLJfMDLzviP3h746/gfWvnszoRx9KpJR5alPdd10/DVH02U4iWW1acJS5qVVaPtLr+Oj+88Oooor4w+6Pmyiiiv6OP5zPqr9nLyvHf7O3iTwAZFW7tzNFGOBgS5kjY9f+Wgbn2r5eU32k6oG/eWt9ZT59GilRv5hh+ldz+z747/AOEB+I1pqFzIV0u7H2XUB2EbHh/+Atg/TNd5+2B8PhpPiFPHmkor6XrDD7UY+VjuMcPkcYcc5/vA+orig/ZV3F7S1Xr1OmXv0lJbo3NL/awuItCSPUvCIuNVWPBliu/LhkbsxUqSue45r0nVPBvhn44fD7TPFNzps+g6ve2pa3u4yPOjByu1iOJIz6HqD2r4itbS8vCws7S4uWHUQxM+PrgV9EeJfGGt6p8FvDngvwL4Y8bR6jp32bzrwac6AeUvOxlJP38dhwPesa+FjBxdLR33LpVnJPn1R478Tvh74j+HutnTtdtsxOT9mvIgTDcD1U9j6qeR+td38DfgPrHjcw61r/naT4dyGViMTXa/9Mwfur/tn8Aeo9p+G2s6x8R/DUvgn4t+A9WilMY2Xs+nSxwzlR94tgeVKOuRgHnGOh8y+PMHxS+HnhuLwsNcu7/wYZh9lvsfvgn8NtM45wMcdmH02iliKk/3V0pd/wDIXsoR9/df1uekfGjxta/A3wvpfhzwR4btrd75JDFO6/uoiu0Fm7ySHI6n656V8j+J/EOt+J9VfVNf1O51G7c/6yZ87R6KOij2AAr2n9pLxp/wsTQPDcdh4a8TW15ZF5Zjc6aUjcSIvKFScjK8dODXgkqtDI0cqtG68FXGCPwNa4Kkow5mve6kYibcrJ6H11+zT8GfC6+ENG8a63btqGr3JS9td0jLHagNmPCgjLcAknI5xXM/tzaFeJq+geJjceZZyRNYiLGPKkBL5z33An6bPeu2+Evj/QfAn7P2mXniPxJY6lLZoFFrYSxyzxK7Zjh2huWCnnOMYI7ZrwT4/wDxan+J2qWcdvYvYaRYbjbwu4Z5HbGXfHHQAAc4555rloRrTxLm9lc2qOnGjyrc8vqzpP8AyFbP/r4j/wDQhVarOk/8hWz/AOviP/0IV6Vb+HL0Zy0f4kfVH0W33j9aSlb7x+tLCgkmjjbozhT+Jr+dUf0Q2e7eA7eDwr8NhqNwoDtA15N6nIyo/LArw/Ur241HUJ7+6ffPPIZHPue307V7b8ZJGs/h+1vEcLJLFCc91Bz/AOyivCq+i4gl7J08LH4Yr8T5nhuPto1cZL4pyf3f0/wCiiivnT6Y9V/Z8/1mtfSD/wBnr1mvJv2fP9ZrX0g/9nr1mv0jIP8AkX0/n+bPy3iT/kZVPl/6Sgooor2Dwzl/ijpC6x4NvFCgzWy/aIj6FRkj8RkVS+EWpLrHgdLW4Ike1LWsgbnKY+XP/ATj8K7OVFkjaNvusCp+hryr4ESiDVNc00SHapVkU/7LMpP/AKDXjYhKlmNKS+2nF/LVHu4ZutldaD/5dtSXz0Z5tr9g2l65e6c2f9HneMZ7gHg/liqNdd8YYVh8fXu3P7xI5D9SoH9K5GvgMXSVGvOmuja/E/SMFWdbDU6j3aT/AAPmuvUPhh8DvG3jmCLUI7ePSdJk5W8vQV8wesaD5mHvwPeq37Nvh7S/E3xg0jTdZhE9mqy3DQt92Ro1LKreozjI74r0n9qL4reM9N8X3XgvR3n0DTbaNP3sPyS3QKg7lcfdTnAC+hyew/fK1WfOqVPfe5+B04R5eeextn4JfBrwRbeZ478YG5uNvKTXa24OeMrEhL8H3PvWr+zh480PV/tfwv1O/g1uHT3P9jXdzDxe2ynKqUcffTAP0HH3c18hSySTStNNI8kjHLO7Esx9yetT6Xf3ul6lb6lp1zJa3ltIJYZozhkYdCKiWDc4NTld/kOOIUZJxjZH2B8VvjpN8N/F03h7/hAC2EDw3BuxElwh6MoVDkdQRnIIxUl58RPjNbeHH8S3/grwvoukLCJzJqOosrohGRlQd248DbjOTjFa3wr8ReFvjJo2l3viLSID4k8PyJO9vMuDG5X5ZkHeNuCAeAQPQGuO/bsmmXwx4ZgWV1ikvZWdAxCsQgxkd8ZNefTjB1I0nDXr/wADU65Slyualp0OLl/aq8bM37vQNBQfSU/+zV2Pww+Pel+Pryfwf8RtJ0y1g1JfJgkXPkSk8eXIGJ2k8YbPX0OK+UKSvSlgqLVkrHGsTUT1dz648Q694s/Z7RrKKwfxP4KuJf8AiWvNcFJdPY8mBn2tlf7uR/UVc0n4zQ+JPDf9sar8HNYu9Id2EtzbwR3kPy/eJBUEgdzjHXmvRfAGm2fij4H+HtO8QQ/2jb32iWy3KzksZMxLySec55z1B5r5z+N1z48+GPhZ/hmt3JN4Wu5S2n6iR+9Nt1a1ZhxwTz3I9jgedSUK0uVr3r77X/4J1zcqa5k/dOu/tz9l/wAZsTe6ba6NcyfxPbSWZHYfNF8n4Zqprn7NHhzW7BtQ+HnjOOdP4I55EuIm9vNj5Hfsa+YK0PD2uaz4ev1v9D1S7025U5ElvKUJ+uOCPY5Feh9VnD+HN/PU5fbRl8cTV8feBfFPgXUVsvEmlyWpcnyZ1O+Gb/cccH6dR3FYek/8hWz/AOviP/0IV9gfCTW7r41fB3WtP8e6bCyW7GFNQEexZGCZEq9ldD1I457civj/AEr/AJCtn3/0iPn/AIEKUa0p05xktUUqajUg47Nn0W33j9adbsEuInbhVdSfoDTW+8frSHpX8/J2P6Caue6fGpDceA/OiBdEuIpCR2U5Gf1FeF1734dePxh8L1tZGBle2NtITztlQYBP4hT+NeEXMM1tcSW86GOWJyjqeoYHBFfQ8Qx9pUp4iPwziv6/E+Z4Zl7OnVwsvihJ/wBfgR0UUV88fTHqv7Pn+s1r6Qf+z16zXk37Pn+s1r6Qf+z16zX6RkH/ACL6fz/Nn5bxJ/yMqny/9JQUUUV7B4YjsFUsxwAMk15J8DIxN4k1u9RsoEAHuGckH/x2u9+IerLo3hC/ut22VozDDzzvbgY+nJ/Cub+BOmm18M3GoOuDeT/Lx/AgwP13V4uLftcxoU19lOT/ACR7+DXscrxFR/acYr5av8DhvjOwbx9c4IOIYgf++a42tnxxfLqXi/VLxCCj3DKhHdV+UfoKxq+Ex1RVMTUmtm3+Z+h5fTdLCUoPdRX5Hz1oGr6joOtWmsaTdPa31pIJIJV6qw9u4IyCO4JFfTmi/Fz4XfFLR4dF+KWk22naggwtzICId3do5R80X0Jx7mvlWiv32th41bN6NdT8Dp1ZQ9D6f179mHSNWgOoeA/Gccls+TGl1tnjPsJY/wAexrjrH4A+PPD3iW0vdU8LQ+J9Lt5t8ttY6ikZnC8gHzMEAnGRjJGRxXmvw1i8UXni7TtH8I6jfWOo3s6xo1tO0e3uWbaeijJPsDXu/wAXfF3xC+D17p2m23xKPiO4uYS7W19psZeFAcBy4OTkggZOeDXLL28JKmpp37/8A3Xs5Lm5bWMn4o+JPiFJ4/0bxp4d+GeueGbywt/Ilc2ryfa1z/q32DDRgDA4z9MDHo3iaz0f9oj4ZJ9hnfSfEmkyFms58g21xtw0ci9djY4bGR+BFeZaf+1V41h2C+0HQrpFHzFBLGzfjuIH5VN8SfFPjrR9S0f4sW/gu38NT3IiR7621FZ4NRjdNyxyxgA52qeeox6gVk6VROKsotbO/wCBanHXW6e+h4Xrui6toWr3OkatYT2l9auY5onXlT9ehB6gjgg5p3h6xsrvWbaDWLuewsGf9/PHbtK6r32qOrHoO3rX3l8IPiZofxJ8PNeab5cGqQKBeWEj/PE3Y57oT0bH68V5x45/aK1Dwfrlxous/Di6tLyLO3zL5Ski9nRgnzKfUfzrSOMqybhyarzIeHhFKXNp6GV41+Lk0Pw4sfCvwj0DxM4S2WzF/Lp0u63hRQo2HHMhA+925PXGOt8CWmrfFj4RXHhX4l+H9T0/UIEVYr64t2QzEA+XOpP8Y6MO/wBGNYfjX45/ETwpollqms/Diw02DUCVtDNqnmM3y7slFGQMEdxXnOo/tRfEO4KfZbHQbMKwJ2W7tuHodzn9KwjQqTj7kUtd73Zq6sIv3n8rGB4V+B/iPWvH2seDbjVNO0u+0ra8n2jeTPCxwJYlA+ZcYPUdQK9Zsvgj8Jvh9Cmo/ETxUl9Kg3eTPKIIm+kSku/Tpk/Sr3xWt0+J3wnsfin4HmuLLXtPtXEv2aQpMYcYngJXkleSPUZ/vV8j3E01zM1xcTSTyuctJIxZmPqSeTXRT9piF8VrbrrcxlyUvs3PfPjH8e7XUfD0ngz4d6d/ZeiNH5Etz5QiZ4uhSJB9xSOCTyR2FeE6T/yFbP8A6+I//QhVarOk/wDIVs/+viP/ANCFbujGlRko9mRCpKdWLfdH0W33j9aSlb7x+tJX89I/oZncfCLxOuh6y1jeSbbG9IUsTxHJ2b6Hofw9K6P4w+DZLhn8RaVCXfH+mRIOSB/y0A7+/wCfrXNfC3wc3iDUPt99Gw0y3bnI4mcfwD29fyr1bXPGGg6Fq9tpN7P5cki5JVcpCP4d3pmvr8uoKtlzhi3ywv7re6/r/PofE5niHQzRVMEuadveS2a/zt+nU+c6K9u8W/DnSdeB1LRZ4rO4lG/KfNDLnvgdPqPyrzbVvAninTZCH0qW4QHiS2/eA/lyPxFeJi8nxWGfw8y7rX/hj3sFnmExcfi5Zdno/wDgnYfs+f6zWvpB/wCz16zXlnwGtLq1l1kXVrPASIceZGVz9/1r1OvtMhTWAgn5/mz4PiNp5jUa8v8A0lBRTZZI4omlldY41GWZjgAepNeT/ELx8+pMdA8LmSXzj5clxGDukzxsj9j6/l61143HUsHDmm9ei6s48Bl1bHVOSmtOr6L1KXxD1Wfxl4utfDekNvt4Zdm8dGf+J/8AdUZ/Wu78XX1t4O8BGG0IR0hFrajuXIxu/m1Vfhr4Rh8L6bJqOolBqEseZWJ+WBBztB/ma8x+Jfig+Jdbzbsw0+2yluD/ABern6/yAr56tWngqE8TW/jVdl2X/A/yPpqFCnj8TTwtD+DS3f8AM/8Ag/lc5WiiivjT7k+bKKKK/o4/nM+l/wBjLw7ZWGm+IPiRqu1YbON7aByAfLVV3zP+W0fnXg3xD8UXnjLxlqfiS+Zt95MWjQn/AFUQ4RB9FAFfS/wdsLjxV+yNqPhvw7JA+rOLq3aNm2fvGlLhSe2UIwTxz7U/9nb4DpoiXesfEPQ7WfUvN8uztJnSeKOMAZkIBKliSRz0x715irwp1KlSe97JeR2ulKcYxjtufJEatI6xxqzuxCqqjJY+gHevujwp4Q03xB+z94a0Tx7Yy6fb2EEM11Dcv5RTyScbyfuhlHPQ4YjitfxhpfgD4eaZqHxD/wCER09LnToB81paokhywUBRwoOWHzdcZr5v1fxB8UP2g9XuNN0i2+x6Ha/PJbRyFYIxyV81+sjnBwMY9AOTUTqvFJNe6l1HGCoNp6t9CP40/EvwyvjPS7z4WWKaXc6MohGrWw8pZ0XgRCPo8Yx1Yc9OnX0/wj448A/HnQoPDHjWzg0/xHF81vtbaWfH34HPfjmM5/Ec18iurI7I6lWUkMD2I6iu4+BPg6Hx18SrDQbqW5htDHLPPLbuEkRUUkFSeh3lB+NdNXDU1Tve3L16mMK0nO1t+h7f+3Na6nNp3huS30ud9MszO011GmUiZtiqrY+7kA4Jr5Xr6nh+Md18OfGWo/Dvx5cHxZpNoVh/tLyf9IVGUNtlQ8S4DAE9frUviD4H/Dv4j2L+IPhj4gtbCST5mgjPmW+49in34j7dP9mssPW+rwUai06PoaVaftZOUXr2OO/Y08aNpXjS48HXsmbDWkLQqx+VbhFz0P8AeQEfVVrz749+EV8FfFLVtHt49llI4urMdhDJyFH+6dy/8Br0LwL8A/ib4f8AiVoWoTWVl9isdRgnlu4b5Nvlq4LYBw54BGNvek/bdu7Cf4laXbWzRtdW2mhbrb1Xc7FAffGTj0I9auE4/Wb03dNakyjL2PvLZnglWdJ/5Ctn/wBfEf8A6EKrVZ0n/kK2f/XxH/6EK6638OXozGj/ABI+qPotvvH60lK33j9aSv51R/RLO5+G3juTw8RpuoBptMZsqVGWgJ6keo9R+VekeJvC+geNbBL6CZBMy/ub2DByPRv7w9uo9q+fq1vDfiPWPD9wZdMu2jVj88TfNG/1X+vWvdwObqFP6vio89P8V/X4HzuYZI6lX6zhJclT8H/X49Tqjp3j7wJKzWJluLEHJMSmWEj1KdV/T61q6d8YHVdmpaKC46tby45/3W6fnV/QPi1ps6rHrNlLaSd5If3kZ98dR+tdAt94D8REK0mj3ckhCgSKqyEnoBnDZ9q9jDwjb/YcVZfyy1/PX8DxMTUlf/hRwl3/ADR0/LR/eYv/AAtzQPLz9h1Hfj7uxcZ+u6svUfjAxXbpui4c9GuJcjP0Xr+ddnP4P8GQYabR9PiB6b+AfzNTXNv4U8LWYu5rSw0+INtWTyRuJPOAcZPSuydHM7P2leMUt2l/mcMK+U3Xs8PKTeyb/wAjy/7D4+8dyKbvzYLEnP7wGGED2Xq36/WvQfC3hPQvBlk+oXEyPcKv728nwoUdwo/hH6msTXvizpkCtHo9nLeSdpJR5cY98feP6V5l4l8S6x4hn8zUrtnQHKQp8safRf6nmvKni8DgZOpGTq1e72X9eV/U9iGCzDMIqnKKo0uy3f8AXnb0Z0vxJ8fSa9u0zSi8Omg/O54af6+i+3fv6VwVFFfN4rFVcVUdSq7s+pweDpYOkqVJWX9asKKKK5zpPmyiiiv6OP5zN/wV4z8UeDL17zw1rFxp7yY81Uw0cmOm5DkH8q9K8I/tJeP9L1xrzXZYNds5ECPatGsG3B+8jIvDfUEV4tRWU6FOp8US41Jx2Z638bPjlrPxG02PRYdNj0fSFkEskKy+bJMw6bnwOAecAdevStD9jvxUmg/FA6PdShLXW4DbjJ4E6/NH+fzL9WFeKVLZ3FxZ3cN3azPDcQSLJFIhwyOpyCPcEVLw8PZOnFWRSqy51NnoX7R/hGTwh8V9UgSEpY6g5vrMgYUpISWUf7r7h+Ves/seaJD4d8I+I/iVrOILXyWhgduP3MWWkYfVgAPdTWhp3j74T/GDwhYWfxMmttK1nTzljLOYAzYAZo5BxtbAyhOR+ANcd+0N8WdAvfC9t8Ofh5hNCgVUubiJSsciJ92JM8lcgEt3wOvJrjcqtWCoOLT6vyN0oQk6ienQ8R8T6vceIPEmpa5df6/ULqS5cehdicfhnFRaPqup6NfLfaRqF3p90v3ZraZo3H4g1Tor0rK1jju73PTIfj18VotPazHip2UgjzXtYjKPo23Nedaje3mpX01/qF1Nd3c7l5ZpnLO7HuSetQUVMacIfCrFSnKW7CrOk/8AIVs/+viP/wBCFVqs6T/yFbP/AK+I/wD0IUq38OXoyqP8SPqj6Lb7x+tJSt94/Wkr+dUf0SwooqS2hlubiO3gjaSWVgiIvVmJwBTSb0Qm0ldkdanhH/kbNH/6/of/AEMV6Hp3wv0eysEm8S6yYZnx8scqxop9MsDu/SruneDfAdjqFtfQ+ICZLeVZUDXsRBKnIzx7V7lDJMVGcZTstnZtXPn6+f4SUJRhd7q6TsHx0+5oP/X23/stWvjv/wAihb/9fif+gtXSaheeE9R8v7fdaPdeU26PzZI22n1GelUvFieFvEmnJY3+t2yRLIJAYrqMHIBHfPrX0+KwymsQ4zV6iVteyPksJinTlhlODtTbvp3dz56or1+P4e+BrhxDb6/K8rcIFvImJP0xzXCeO/CV54VvkSSQXFpNnyZwMZx1Ujsa+NxOU4nD0/aSSce6d7H3OEznC4qp7KLal2atf0ObooorzT1AooooA+bKKKK/o4/nMKKKKACiiigAooooAKKKKACiiigAqzpP/IVs/wDr4j/9CFVqs6T/AMhWz/6+I/8A0IVnW/hy9GaUf4kfVH0W33j9aSlb7x+tJX86o/olhXRfDa4tLXxtptxfTRQwRs7NJKwCqdjYyT74rnaK1oVXSqRqJbNP7jGvSValKm3bmTX3nuPia28AeIr5LvU/EFu7omxFXUFVVHsM1lf8It8Lf+g1B/4MVryOivYqZzTqSc50Its8SnkdWlBQhiZpLoeuf8It8Lf+g1B/4MVo/wCEW+Fv/Qag/wDBiteR0VH9q0f+geH3F/2RX/6Cp/eeujwv8LlIZdchBByCNRXINSfFjVNBvvBKWtlq9reTwTRFAtwryHGQSccng8149RRLOI+ynThRjHmVnYUckl7aFWpXlJxd1cKKKK8U94KKKKAPmyiiiv6OP5zCiiigAooooAKKKKACiiigAooooAKs6T/yFbP/AK+I/wD0IVWqzpP/ACFbP/r4j/8AQhWdb+HL0ZpR/iR9UfRbfeP1pKVvvH60lfzqj+iWFFFFAgooooAKKKKACiiigAooooAKKKKAP//Z">
            <a:extLst>
              <a:ext uri="{FF2B5EF4-FFF2-40B4-BE49-F238E27FC236}">
                <a16:creationId xmlns:a16="http://schemas.microsoft.com/office/drawing/2014/main" id="{ED2F9CBE-B07E-3F7F-D3B9-6C98B09C571A}"/>
              </a:ext>
            </a:extLst>
          </p:cNvPr>
          <p:cNvSpPr>
            <a:spLocks noChangeAspect="1" noChangeArrowheads="1"/>
          </p:cNvSpPr>
          <p:nvPr/>
        </p:nvSpPr>
        <p:spPr bwMode="auto">
          <a:xfrm>
            <a:off x="1204913" y="3581400"/>
            <a:ext cx="38862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pic>
        <p:nvPicPr>
          <p:cNvPr id="13321" name="Picture 8" descr="C:\Users\gt96727\AppData\Local\Microsoft\Windows\INetCache\Content.MSO\EBC5F859.tmp">
            <a:extLst>
              <a:ext uri="{FF2B5EF4-FFF2-40B4-BE49-F238E27FC236}">
                <a16:creationId xmlns:a16="http://schemas.microsoft.com/office/drawing/2014/main" id="{63265378-6F5A-F400-B860-5D96203FC1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13" y="4067175"/>
            <a:ext cx="2095500"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2" name="Picture 9" descr="C:\Users\gt96727\AppData\Local\Microsoft\Windows\INetCache\Content.MSO\1D8254CF.tmp">
            <a:extLst>
              <a:ext uri="{FF2B5EF4-FFF2-40B4-BE49-F238E27FC236}">
                <a16:creationId xmlns:a16="http://schemas.microsoft.com/office/drawing/2014/main" id="{525E2013-F0AF-B7C4-6B45-A8AF17493E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547813"/>
            <a:ext cx="2095500" cy="251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Table 2">
            <a:extLst>
              <a:ext uri="{FF2B5EF4-FFF2-40B4-BE49-F238E27FC236}">
                <a16:creationId xmlns:a16="http://schemas.microsoft.com/office/drawing/2014/main" id="{0C043380-A33F-4899-989C-F222659B87D0}"/>
              </a:ext>
            </a:extLst>
          </p:cNvPr>
          <p:cNvGraphicFramePr>
            <a:graphicFrameLocks noGrp="1"/>
          </p:cNvGraphicFramePr>
          <p:nvPr>
            <p:extLst>
              <p:ext uri="{D42A27DB-BD31-4B8C-83A1-F6EECF244321}">
                <p14:modId xmlns:p14="http://schemas.microsoft.com/office/powerpoint/2010/main" val="910461735"/>
              </p:ext>
            </p:extLst>
          </p:nvPr>
        </p:nvGraphicFramePr>
        <p:xfrm>
          <a:off x="2342509" y="1952090"/>
          <a:ext cx="6657652" cy="4898661"/>
        </p:xfrm>
        <a:graphic>
          <a:graphicData uri="http://schemas.openxmlformats.org/drawingml/2006/table">
            <a:tbl>
              <a:tblPr firstRow="1" firstCol="1" bandRow="1">
                <a:tableStyleId>{5C22544A-7EE6-4342-B048-85BDC9FD1C3A}</a:tableStyleId>
              </a:tblPr>
              <a:tblGrid>
                <a:gridCol w="6657652">
                  <a:extLst>
                    <a:ext uri="{9D8B030D-6E8A-4147-A177-3AD203B41FA5}">
                      <a16:colId xmlns:a16="http://schemas.microsoft.com/office/drawing/2014/main" val="3486656281"/>
                    </a:ext>
                  </a:extLst>
                </a:gridCol>
              </a:tblGrid>
              <a:tr h="228316">
                <a:tc>
                  <a:txBody>
                    <a:bodyPr/>
                    <a:lstStyle/>
                    <a:p>
                      <a:pPr marL="0" marR="0">
                        <a:lnSpc>
                          <a:spcPct val="107000"/>
                        </a:lnSpc>
                        <a:spcBef>
                          <a:spcPts val="0"/>
                        </a:spcBef>
                        <a:spcAft>
                          <a:spcPts val="0"/>
                        </a:spcAft>
                      </a:pPr>
                      <a:r>
                        <a:rPr lang="en-US" sz="1600" dirty="0">
                          <a:effectLst/>
                        </a:rPr>
                        <a:t>October 1, 2023 – Extended Due Date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4469994"/>
                  </a:ext>
                </a:extLst>
              </a:tr>
              <a:tr h="228316">
                <a:tc>
                  <a:txBody>
                    <a:bodyPr/>
                    <a:lstStyle/>
                    <a:p>
                      <a:pPr marL="0" marR="0">
                        <a:lnSpc>
                          <a:spcPct val="107000"/>
                        </a:lnSpc>
                        <a:spcBef>
                          <a:spcPts val="0"/>
                        </a:spcBef>
                        <a:spcAft>
                          <a:spcPts val="0"/>
                        </a:spcAft>
                      </a:pPr>
                      <a:r>
                        <a:rPr lang="en-US" sz="1600" dirty="0">
                          <a:effectLst/>
                        </a:rPr>
                        <a:t>September 27-29 – CAGP #5: Oakland, CA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1017674"/>
                  </a:ext>
                </a:extLst>
              </a:tr>
              <a:tr h="467204">
                <a:tc>
                  <a:txBody>
                    <a:bodyPr/>
                    <a:lstStyle/>
                    <a:p>
                      <a:pPr marL="0" marR="0">
                        <a:lnSpc>
                          <a:spcPct val="107000"/>
                        </a:lnSpc>
                        <a:spcBef>
                          <a:spcPts val="0"/>
                        </a:spcBef>
                        <a:spcAft>
                          <a:spcPts val="0"/>
                        </a:spcAft>
                      </a:pPr>
                      <a:r>
                        <a:rPr lang="en-US" sz="1600" dirty="0">
                          <a:effectLst/>
                        </a:rPr>
                        <a:t>Sept 21-25, 2023 – Final NOVA Updates and Approvals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6822911"/>
                  </a:ext>
                </a:extLst>
              </a:tr>
              <a:tr h="467204">
                <a:tc>
                  <a:txBody>
                    <a:bodyPr/>
                    <a:lstStyle/>
                    <a:p>
                      <a:pPr marL="0" marR="0">
                        <a:lnSpc>
                          <a:spcPct val="107000"/>
                        </a:lnSpc>
                        <a:spcBef>
                          <a:spcPts val="0"/>
                        </a:spcBef>
                        <a:spcAft>
                          <a:spcPts val="0"/>
                        </a:spcAft>
                      </a:pPr>
                      <a:r>
                        <a:rPr lang="en-US" sz="1600" dirty="0">
                          <a:effectLst/>
                        </a:rPr>
                        <a:t>September 18-20, 2023 – Project Lead Final Review</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05250483"/>
                  </a:ext>
                </a:extLst>
              </a:tr>
              <a:tr h="228316">
                <a:tc>
                  <a:txBody>
                    <a:bodyPr/>
                    <a:lstStyle/>
                    <a:p>
                      <a:pPr marL="0" marR="0">
                        <a:lnSpc>
                          <a:spcPct val="107000"/>
                        </a:lnSpc>
                        <a:spcBef>
                          <a:spcPts val="0"/>
                        </a:spcBef>
                        <a:spcAft>
                          <a:spcPts val="0"/>
                        </a:spcAft>
                      </a:pPr>
                      <a:r>
                        <a:rPr lang="en-US" sz="1600" dirty="0">
                          <a:effectLst/>
                        </a:rPr>
                        <a:t>Sept 14-15, 2023 – Initial NOVA Updates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2326626"/>
                  </a:ext>
                </a:extLst>
              </a:tr>
              <a:tr h="467204">
                <a:tc>
                  <a:txBody>
                    <a:bodyPr/>
                    <a:lstStyle/>
                    <a:p>
                      <a:pPr marL="0" marR="0">
                        <a:lnSpc>
                          <a:spcPct val="107000"/>
                        </a:lnSpc>
                        <a:spcBef>
                          <a:spcPts val="0"/>
                        </a:spcBef>
                        <a:spcAft>
                          <a:spcPts val="0"/>
                        </a:spcAft>
                      </a:pPr>
                      <a:r>
                        <a:rPr lang="en-US" sz="1600" dirty="0">
                          <a:effectLst/>
                        </a:rPr>
                        <a:t>September 13, 2023 – College Council – 2</a:t>
                      </a:r>
                      <a:r>
                        <a:rPr lang="en-US" sz="1600" baseline="30000" dirty="0">
                          <a:effectLst/>
                        </a:rPr>
                        <a:t>nd</a:t>
                      </a:r>
                      <a:r>
                        <a:rPr lang="en-US" sz="1600" dirty="0">
                          <a:effectLst/>
                        </a:rPr>
                        <a:t> reading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7292797"/>
                  </a:ext>
                </a:extLst>
              </a:tr>
              <a:tr h="467204">
                <a:tc>
                  <a:txBody>
                    <a:bodyPr/>
                    <a:lstStyle/>
                    <a:p>
                      <a:pPr marL="0" marR="0">
                        <a:lnSpc>
                          <a:spcPct val="107000"/>
                        </a:lnSpc>
                        <a:spcBef>
                          <a:spcPts val="0"/>
                        </a:spcBef>
                        <a:spcAft>
                          <a:spcPts val="0"/>
                        </a:spcAft>
                      </a:pPr>
                      <a:r>
                        <a:rPr lang="en-US" sz="1600" dirty="0">
                          <a:effectLst/>
                        </a:rPr>
                        <a:t>September 12, 2023 – Academic Senate – 2</a:t>
                      </a:r>
                      <a:r>
                        <a:rPr lang="en-US" sz="1600" baseline="30000" dirty="0">
                          <a:effectLst/>
                        </a:rPr>
                        <a:t>nd</a:t>
                      </a:r>
                      <a:r>
                        <a:rPr lang="en-US" sz="1600" dirty="0">
                          <a:effectLst/>
                        </a:rPr>
                        <a:t> Reading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251687"/>
                  </a:ext>
                </a:extLst>
              </a:tr>
              <a:tr h="467204">
                <a:tc>
                  <a:txBody>
                    <a:bodyPr/>
                    <a:lstStyle/>
                    <a:p>
                      <a:pPr marL="0" marR="0">
                        <a:lnSpc>
                          <a:spcPct val="107000"/>
                        </a:lnSpc>
                        <a:spcBef>
                          <a:spcPts val="0"/>
                        </a:spcBef>
                        <a:spcAft>
                          <a:spcPts val="0"/>
                        </a:spcAft>
                      </a:pPr>
                      <a:r>
                        <a:rPr lang="en-US" sz="1600" dirty="0">
                          <a:effectLst/>
                        </a:rPr>
                        <a:t>August 14 – September 13 – Faculty involvement/consultation</a:t>
                      </a:r>
                      <a:endParaRPr lang="en-US" sz="1600" dirty="0">
                        <a:effectLst/>
                        <a:latin typeface="Calibri" panose="020F0502020204030204" pitchFamily="34" charset="0"/>
                        <a:cs typeface="Times New Roman" panose="02020603050405020304" pitchFamily="18" charset="0"/>
                      </a:endParaRPr>
                    </a:p>
                    <a:p>
                      <a:pPr marL="0" marR="0" lvl="0">
                        <a:lnSpc>
                          <a:spcPct val="107000"/>
                        </a:lnSpc>
                        <a:spcBef>
                          <a:spcPts val="0"/>
                        </a:spcBef>
                        <a:spcAft>
                          <a:spcPts val="0"/>
                        </a:spcAft>
                        <a:buNone/>
                      </a:pPr>
                      <a:r>
                        <a:rPr lang="en-US" sz="1600" dirty="0">
                          <a:effectLst/>
                        </a:rPr>
                        <a:t>August 30 – Collegial feedback due</a:t>
                      </a:r>
                    </a:p>
                  </a:txBody>
                  <a:tcPr marL="68580" marR="68580" marT="0" marB="0"/>
                </a:tc>
                <a:extLst>
                  <a:ext uri="{0D108BD9-81ED-4DB2-BD59-A6C34878D82A}">
                    <a16:rowId xmlns:a16="http://schemas.microsoft.com/office/drawing/2014/main" val="1703921784"/>
                  </a:ext>
                </a:extLst>
              </a:tr>
              <a:tr h="253686">
                <a:tc>
                  <a:txBody>
                    <a:bodyPr/>
                    <a:lstStyle/>
                    <a:p>
                      <a:pPr marL="0" marR="0">
                        <a:lnSpc>
                          <a:spcPct val="107000"/>
                        </a:lnSpc>
                        <a:spcBef>
                          <a:spcPts val="0"/>
                        </a:spcBef>
                        <a:spcAft>
                          <a:spcPts val="0"/>
                        </a:spcAft>
                      </a:pPr>
                      <a:r>
                        <a:rPr lang="en-US" sz="1600" dirty="0">
                          <a:effectLst/>
                        </a:rPr>
                        <a:t>June 1 – Due Date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7320732"/>
                  </a:ext>
                </a:extLst>
              </a:tr>
              <a:tr h="253686">
                <a:tc>
                  <a:txBody>
                    <a:bodyPr/>
                    <a:lstStyle/>
                    <a:p>
                      <a:pPr marL="0" marR="0">
                        <a:lnSpc>
                          <a:spcPct val="107000"/>
                        </a:lnSpc>
                        <a:spcBef>
                          <a:spcPts val="0"/>
                        </a:spcBef>
                        <a:spcAft>
                          <a:spcPts val="0"/>
                        </a:spcAft>
                      </a:pPr>
                      <a:r>
                        <a:rPr lang="en-US" sz="1600" dirty="0">
                          <a:effectLst/>
                        </a:rPr>
                        <a:t>May 24 – College Council – 1</a:t>
                      </a:r>
                      <a:r>
                        <a:rPr lang="en-US" sz="1600" baseline="30000" dirty="0">
                          <a:effectLst/>
                        </a:rPr>
                        <a:t>st</a:t>
                      </a:r>
                      <a:r>
                        <a:rPr lang="en-US" sz="1600" dirty="0">
                          <a:effectLst/>
                        </a:rPr>
                        <a:t> reading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06197833"/>
                  </a:ext>
                </a:extLst>
              </a:tr>
              <a:tr h="253686">
                <a:tc>
                  <a:txBody>
                    <a:bodyPr/>
                    <a:lstStyle/>
                    <a:p>
                      <a:pPr marL="0" marR="0">
                        <a:lnSpc>
                          <a:spcPct val="107000"/>
                        </a:lnSpc>
                        <a:spcBef>
                          <a:spcPts val="0"/>
                        </a:spcBef>
                        <a:spcAft>
                          <a:spcPts val="0"/>
                        </a:spcAft>
                      </a:pPr>
                      <a:r>
                        <a:rPr lang="en-US" sz="1600" dirty="0">
                          <a:effectLst/>
                        </a:rPr>
                        <a:t>May 16 – President’s Cabinet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2675699"/>
                  </a:ext>
                </a:extLst>
              </a:tr>
              <a:tr h="228316">
                <a:tc>
                  <a:txBody>
                    <a:bodyPr/>
                    <a:lstStyle/>
                    <a:p>
                      <a:pPr marL="0" marR="0">
                        <a:lnSpc>
                          <a:spcPct val="107000"/>
                        </a:lnSpc>
                        <a:spcBef>
                          <a:spcPts val="0"/>
                        </a:spcBef>
                        <a:spcAft>
                          <a:spcPts val="0"/>
                        </a:spcAft>
                      </a:pPr>
                      <a:r>
                        <a:rPr lang="en-US" sz="1600" dirty="0">
                          <a:effectLst/>
                        </a:rPr>
                        <a:t>May 11 – SEAP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36194964"/>
                  </a:ext>
                </a:extLst>
              </a:tr>
              <a:tr h="228316">
                <a:tc>
                  <a:txBody>
                    <a:bodyPr/>
                    <a:lstStyle/>
                    <a:p>
                      <a:pPr marL="0" marR="0">
                        <a:lnSpc>
                          <a:spcPct val="107000"/>
                        </a:lnSpc>
                        <a:spcBef>
                          <a:spcPts val="0"/>
                        </a:spcBef>
                        <a:spcAft>
                          <a:spcPts val="0"/>
                        </a:spcAft>
                      </a:pPr>
                      <a:r>
                        <a:rPr lang="en-US" sz="1600" dirty="0">
                          <a:effectLst/>
                        </a:rPr>
                        <a:t>May 11 -  GP Exec Team Review</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1804826"/>
                  </a:ext>
                </a:extLst>
              </a:tr>
              <a:tr h="228316">
                <a:tc>
                  <a:txBody>
                    <a:bodyPr/>
                    <a:lstStyle/>
                    <a:p>
                      <a:pPr marL="0" marR="0">
                        <a:lnSpc>
                          <a:spcPct val="107000"/>
                        </a:lnSpc>
                        <a:spcBef>
                          <a:spcPts val="0"/>
                        </a:spcBef>
                        <a:spcAft>
                          <a:spcPts val="0"/>
                        </a:spcAft>
                      </a:pPr>
                      <a:r>
                        <a:rPr lang="en-US" sz="1600" dirty="0">
                          <a:effectLst/>
                        </a:rPr>
                        <a:t>May 9 - Academic Senate – 1</a:t>
                      </a:r>
                      <a:r>
                        <a:rPr lang="en-US" sz="1600" baseline="30000" dirty="0">
                          <a:effectLst/>
                        </a:rPr>
                        <a:t>st</a:t>
                      </a:r>
                      <a:r>
                        <a:rPr lang="en-US" sz="1600" dirty="0">
                          <a:effectLst/>
                        </a:rPr>
                        <a:t> reading.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0191830"/>
                  </a:ext>
                </a:extLst>
              </a:tr>
              <a:tr h="262758">
                <a:tc>
                  <a:txBody>
                    <a:bodyPr/>
                    <a:lstStyle/>
                    <a:p>
                      <a:pPr marL="0" marR="0">
                        <a:lnSpc>
                          <a:spcPct val="107000"/>
                        </a:lnSpc>
                        <a:spcBef>
                          <a:spcPts val="0"/>
                        </a:spcBef>
                        <a:spcAft>
                          <a:spcPts val="0"/>
                        </a:spcAft>
                      </a:pPr>
                      <a:r>
                        <a:rPr lang="en-US" sz="1600" dirty="0">
                          <a:effectLst/>
                        </a:rPr>
                        <a:t>May  8 -  Draft complete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3610348"/>
                  </a:ext>
                </a:extLst>
              </a:tr>
            </a:tbl>
          </a:graphicData>
        </a:graphic>
      </p:graphicFrame>
    </p:spTree>
    <p:extLst>
      <p:ext uri="{BB962C8B-B14F-4D97-AF65-F5344CB8AC3E}">
        <p14:creationId xmlns:p14="http://schemas.microsoft.com/office/powerpoint/2010/main" val="1761256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2A47C8C-0F48-9645-2D74-0C6FE65BED4E}"/>
              </a:ext>
            </a:extLst>
          </p:cNvPr>
          <p:cNvSpPr>
            <a:spLocks noGrp="1"/>
          </p:cNvSpPr>
          <p:nvPr>
            <p:ph type="subTitle" idx="1"/>
          </p:nvPr>
        </p:nvSpPr>
        <p:spPr>
          <a:xfrm>
            <a:off x="2199737" y="3426755"/>
            <a:ext cx="6863104" cy="3507493"/>
          </a:xfrm>
        </p:spPr>
        <p:txBody>
          <a:bodyPr/>
          <a:lstStyle/>
          <a:p>
            <a:r>
              <a:rPr lang="en-US" sz="1600" b="1" dirty="0">
                <a:solidFill>
                  <a:schemeClr val="tx1">
                    <a:lumMod val="85000"/>
                    <a:lumOff val="15000"/>
                  </a:schemeClr>
                </a:solidFill>
                <a:latin typeface="Times New Roman"/>
                <a:cs typeface="Times New Roman"/>
              </a:rPr>
              <a:t>All four Guided Pathways Pillars will be comprised of a:</a:t>
            </a:r>
            <a:endParaRPr lang="en-US" sz="1600">
              <a:solidFill>
                <a:schemeClr val="tx1">
                  <a:lumMod val="85000"/>
                  <a:lumOff val="15000"/>
                </a:schemeClr>
              </a:solidFill>
              <a:latin typeface="Calibri"/>
              <a:cs typeface="Calibri"/>
            </a:endParaRPr>
          </a:p>
          <a:p>
            <a:pPr marL="285750" indent="-285750" algn="l">
              <a:buChar char="•"/>
            </a:pPr>
            <a:r>
              <a:rPr lang="en-US" sz="1600" dirty="0">
                <a:solidFill>
                  <a:schemeClr val="tx1">
                    <a:lumMod val="85000"/>
                    <a:lumOff val="15000"/>
                  </a:schemeClr>
                </a:solidFill>
                <a:latin typeface="Times New Roman"/>
                <a:cs typeface="Times New Roman"/>
              </a:rPr>
              <a:t>Student</a:t>
            </a:r>
            <a:r>
              <a:rPr lang="en-US" sz="1600" dirty="0">
                <a:solidFill>
                  <a:schemeClr val="tx1">
                    <a:lumMod val="85000"/>
                    <a:lumOff val="15000"/>
                  </a:schemeClr>
                </a:solidFill>
                <a:cs typeface="Calibri"/>
              </a:rPr>
              <a:t> </a:t>
            </a:r>
            <a:endParaRPr lang="en-US" sz="1600" dirty="0">
              <a:solidFill>
                <a:schemeClr val="tx1">
                  <a:lumMod val="85000"/>
                  <a:lumOff val="15000"/>
                </a:schemeClr>
              </a:solidFill>
              <a:latin typeface="Times New Roman"/>
              <a:cs typeface="Times New Roman"/>
            </a:endParaRPr>
          </a:p>
          <a:p>
            <a:pPr marL="285750" indent="-285750" algn="l">
              <a:buChar char="•"/>
            </a:pPr>
            <a:r>
              <a:rPr lang="en-US" sz="1600" dirty="0">
                <a:solidFill>
                  <a:schemeClr val="tx1">
                    <a:lumMod val="85000"/>
                    <a:lumOff val="15000"/>
                  </a:schemeClr>
                </a:solidFill>
                <a:latin typeface="Times New Roman"/>
                <a:cs typeface="Times New Roman"/>
              </a:rPr>
              <a:t>Classified</a:t>
            </a:r>
            <a:r>
              <a:rPr lang="en-US" sz="1600" dirty="0">
                <a:solidFill>
                  <a:schemeClr val="tx1">
                    <a:lumMod val="85000"/>
                    <a:lumOff val="15000"/>
                  </a:schemeClr>
                </a:solidFill>
                <a:cs typeface="Calibri"/>
              </a:rPr>
              <a:t> Staff</a:t>
            </a:r>
            <a:endParaRPr lang="en-US" sz="1600" dirty="0">
              <a:solidFill>
                <a:schemeClr val="tx1">
                  <a:lumMod val="85000"/>
                  <a:lumOff val="15000"/>
                </a:schemeClr>
              </a:solidFill>
              <a:latin typeface="Times New Roman"/>
              <a:cs typeface="Times New Roman"/>
            </a:endParaRPr>
          </a:p>
          <a:p>
            <a:pPr marL="285750" indent="-285750" algn="l">
              <a:buChar char="•"/>
            </a:pPr>
            <a:r>
              <a:rPr lang="en-US" sz="1600" dirty="0">
                <a:solidFill>
                  <a:schemeClr val="tx1">
                    <a:lumMod val="85000"/>
                    <a:lumOff val="15000"/>
                  </a:schemeClr>
                </a:solidFill>
                <a:latin typeface="Times New Roman"/>
                <a:cs typeface="Times New Roman"/>
              </a:rPr>
              <a:t>Faculty</a:t>
            </a:r>
            <a:r>
              <a:rPr lang="en-US" sz="1600" dirty="0">
                <a:solidFill>
                  <a:schemeClr val="tx1">
                    <a:lumMod val="85000"/>
                    <a:lumOff val="15000"/>
                  </a:schemeClr>
                </a:solidFill>
                <a:cs typeface="Calibri"/>
              </a:rPr>
              <a:t> </a:t>
            </a:r>
            <a:endParaRPr lang="en-US" sz="1600" dirty="0">
              <a:solidFill>
                <a:schemeClr val="tx1">
                  <a:lumMod val="85000"/>
                  <a:lumOff val="15000"/>
                </a:schemeClr>
              </a:solidFill>
              <a:latin typeface="Times New Roman"/>
              <a:cs typeface="Times New Roman"/>
            </a:endParaRPr>
          </a:p>
          <a:p>
            <a:pPr marL="285750" indent="-285750" algn="l">
              <a:buChar char="•"/>
            </a:pPr>
            <a:r>
              <a:rPr lang="en-US" sz="1600" dirty="0">
                <a:solidFill>
                  <a:schemeClr val="tx1">
                    <a:lumMod val="85000"/>
                    <a:lumOff val="15000"/>
                  </a:schemeClr>
                </a:solidFill>
                <a:latin typeface="Times New Roman"/>
                <a:cs typeface="Times New Roman"/>
              </a:rPr>
              <a:t>Administrator</a:t>
            </a:r>
          </a:p>
          <a:p>
            <a:pPr algn="l"/>
            <a:endParaRPr lang="en-US" sz="1600" dirty="0">
              <a:solidFill>
                <a:schemeClr val="tx1">
                  <a:lumMod val="85000"/>
                  <a:lumOff val="15000"/>
                </a:schemeClr>
              </a:solidFill>
              <a:latin typeface="Times New Roman"/>
              <a:cs typeface="Times New Roman"/>
            </a:endParaRPr>
          </a:p>
          <a:p>
            <a:pPr algn="l"/>
            <a:r>
              <a:rPr lang="en-US" sz="1600" dirty="0">
                <a:solidFill>
                  <a:schemeClr val="tx1">
                    <a:lumMod val="85000"/>
                    <a:lumOff val="15000"/>
                  </a:schemeClr>
                </a:solidFill>
                <a:latin typeface="Times New Roman"/>
                <a:cs typeface="Times New Roman"/>
              </a:rPr>
              <a:t>*The Steering Committee structure will replace the need for the Executive Team &amp; Core Teams. </a:t>
            </a:r>
            <a:endParaRPr lang="en-US">
              <a:cs typeface="Calibri"/>
            </a:endParaRPr>
          </a:p>
          <a:p>
            <a:pPr algn="l"/>
            <a:r>
              <a:rPr lang="en-US" sz="1600" dirty="0">
                <a:solidFill>
                  <a:schemeClr val="tx1">
                    <a:lumMod val="85000"/>
                    <a:lumOff val="15000"/>
                  </a:schemeClr>
                </a:solidFill>
                <a:latin typeface="Times New Roman"/>
                <a:cs typeface="Times New Roman"/>
              </a:rPr>
              <a:t>**The four Pillars will be responsible for 10 metrics of the workplan. </a:t>
            </a:r>
          </a:p>
          <a:p>
            <a:pPr algn="l"/>
            <a:r>
              <a:rPr lang="en-US" sz="1600" dirty="0">
                <a:solidFill>
                  <a:schemeClr val="tx1">
                    <a:lumMod val="85000"/>
                    <a:lumOff val="15000"/>
                  </a:schemeClr>
                </a:solidFill>
                <a:latin typeface="Times New Roman"/>
                <a:cs typeface="Times New Roman"/>
              </a:rPr>
              <a:t>The Reporting structure: Pillars &gt; Steering Committee &gt; College Council </a:t>
            </a:r>
          </a:p>
          <a:p>
            <a:pPr algn="l"/>
            <a:endParaRPr lang="en-US" dirty="0">
              <a:cs typeface="Calibri"/>
            </a:endParaRPr>
          </a:p>
          <a:p>
            <a:pPr algn="l"/>
            <a:endParaRPr lang="en-US">
              <a:cs typeface="Calibri"/>
            </a:endParaRPr>
          </a:p>
          <a:p>
            <a:pPr algn="l"/>
            <a:endParaRPr lang="en-US">
              <a:cs typeface="Calibri"/>
            </a:endParaRPr>
          </a:p>
        </p:txBody>
      </p:sp>
      <p:sp>
        <p:nvSpPr>
          <p:cNvPr id="4" name="Slide Number Placeholder 3">
            <a:extLst>
              <a:ext uri="{FF2B5EF4-FFF2-40B4-BE49-F238E27FC236}">
                <a16:creationId xmlns:a16="http://schemas.microsoft.com/office/drawing/2014/main" id="{4270BD5B-D5ED-0C2A-D888-E402353DD0F5}"/>
              </a:ext>
            </a:extLst>
          </p:cNvPr>
          <p:cNvSpPr>
            <a:spLocks noGrp="1"/>
          </p:cNvSpPr>
          <p:nvPr>
            <p:ph type="sldNum" sz="quarter" idx="12"/>
          </p:nvPr>
        </p:nvSpPr>
        <p:spPr/>
        <p:txBody>
          <a:bodyPr/>
          <a:lstStyle/>
          <a:p>
            <a:fld id="{FAC51D7C-831E-437D-9935-5183D24B3778}" type="slidenum">
              <a:rPr lang="en-US" altLang="en-US"/>
              <a:pPr/>
              <a:t>7</a:t>
            </a:fld>
            <a:endParaRPr lang="en-US" altLang="en-US"/>
          </a:p>
        </p:txBody>
      </p:sp>
      <p:pic>
        <p:nvPicPr>
          <p:cNvPr id="6" name="Picture 5" descr="C:\Users\gt96727\AppData\Local\Microsoft\Windows\INetCache\Content.MSO\D9D6789A.tmp">
            <a:extLst>
              <a:ext uri="{FF2B5EF4-FFF2-40B4-BE49-F238E27FC236}">
                <a16:creationId xmlns:a16="http://schemas.microsoft.com/office/drawing/2014/main" id="{73830DEB-E4FF-96D0-999F-FECC3E5E1A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7322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C:\Users\gt96727\AppData\Local\Microsoft\Windows\INetCache\Content.MSO\EBC5F859.tmp">
            <a:extLst>
              <a:ext uri="{FF2B5EF4-FFF2-40B4-BE49-F238E27FC236}">
                <a16:creationId xmlns:a16="http://schemas.microsoft.com/office/drawing/2014/main" id="{14C5950E-FE49-A709-3633-CFF2FEFFC6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Diagram&#10;&#10;Description automatically generated with low confidence">
            <a:extLst>
              <a:ext uri="{FF2B5EF4-FFF2-40B4-BE49-F238E27FC236}">
                <a16:creationId xmlns:a16="http://schemas.microsoft.com/office/drawing/2014/main" id="{418B67D8-3218-1337-FA3E-40B7BB7EBD99}"/>
              </a:ext>
            </a:extLst>
          </p:cNvPr>
          <p:cNvPicPr>
            <a:picLocks noChangeAspect="1"/>
          </p:cNvPicPr>
          <p:nvPr/>
        </p:nvPicPr>
        <p:blipFill>
          <a:blip r:embed="rId5"/>
          <a:stretch>
            <a:fillRect/>
          </a:stretch>
        </p:blipFill>
        <p:spPr>
          <a:xfrm>
            <a:off x="3286665" y="1660387"/>
            <a:ext cx="3879011" cy="1754434"/>
          </a:xfrm>
          <a:prstGeom prst="rect">
            <a:avLst/>
          </a:prstGeom>
        </p:spPr>
      </p:pic>
    </p:spTree>
    <p:extLst>
      <p:ext uri="{BB962C8B-B14F-4D97-AF65-F5344CB8AC3E}">
        <p14:creationId xmlns:p14="http://schemas.microsoft.com/office/powerpoint/2010/main" val="913310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2A47C8C-0F48-9645-2D74-0C6FE65BED4E}"/>
              </a:ext>
            </a:extLst>
          </p:cNvPr>
          <p:cNvSpPr>
            <a:spLocks noGrp="1"/>
          </p:cNvSpPr>
          <p:nvPr>
            <p:ph type="subTitle" idx="1"/>
          </p:nvPr>
        </p:nvSpPr>
        <p:spPr>
          <a:xfrm>
            <a:off x="2199737" y="3426755"/>
            <a:ext cx="6863104" cy="3507493"/>
          </a:xfrm>
        </p:spPr>
        <p:txBody>
          <a:bodyPr/>
          <a:lstStyle/>
          <a:p>
            <a:pPr algn="l"/>
            <a:r>
              <a:rPr lang="en-US">
                <a:cs typeface="Calibri"/>
              </a:rPr>
              <a:t>Pillar 1 – Clarify the Path: Associate Degree for Transfer, Transfer</a:t>
            </a:r>
          </a:p>
          <a:p>
            <a:pPr algn="l"/>
            <a:r>
              <a:rPr lang="en-US">
                <a:cs typeface="Calibri"/>
              </a:rPr>
              <a:t>Pillar 2 - Enter the Path: Enrollment, California Adult Education Program Integration</a:t>
            </a:r>
            <a:endParaRPr lang="en-US"/>
          </a:p>
          <a:p>
            <a:pPr algn="l"/>
            <a:r>
              <a:rPr lang="en-US">
                <a:cs typeface="Calibri"/>
              </a:rPr>
              <a:t>Pillar 3 -  Stay on the Path: Persistence, Completion, Zero Textbook Cost to Degree</a:t>
            </a:r>
          </a:p>
          <a:p>
            <a:pPr algn="l"/>
            <a:r>
              <a:rPr lang="en-US">
                <a:cs typeface="Calibri"/>
              </a:rPr>
              <a:t>Pillar 4 –  Ensure Learning: Completed Transfer-Level Math and English, Student Equity and Achievement Program, Strong Workforce</a:t>
            </a:r>
          </a:p>
          <a:p>
            <a:pPr algn="l"/>
            <a:endParaRPr lang="en-US">
              <a:cs typeface="Calibri"/>
            </a:endParaRPr>
          </a:p>
          <a:p>
            <a:pPr algn="l"/>
            <a:endParaRPr lang="en-US">
              <a:cs typeface="Calibri"/>
            </a:endParaRPr>
          </a:p>
        </p:txBody>
      </p:sp>
      <p:sp>
        <p:nvSpPr>
          <p:cNvPr id="4" name="Slide Number Placeholder 3">
            <a:extLst>
              <a:ext uri="{FF2B5EF4-FFF2-40B4-BE49-F238E27FC236}">
                <a16:creationId xmlns:a16="http://schemas.microsoft.com/office/drawing/2014/main" id="{4270BD5B-D5ED-0C2A-D888-E402353DD0F5}"/>
              </a:ext>
            </a:extLst>
          </p:cNvPr>
          <p:cNvSpPr>
            <a:spLocks noGrp="1"/>
          </p:cNvSpPr>
          <p:nvPr>
            <p:ph type="sldNum" sz="quarter" idx="12"/>
          </p:nvPr>
        </p:nvSpPr>
        <p:spPr/>
        <p:txBody>
          <a:bodyPr/>
          <a:lstStyle/>
          <a:p>
            <a:fld id="{FAC51D7C-831E-437D-9935-5183D24B3778}" type="slidenum">
              <a:rPr lang="en-US" altLang="en-US"/>
              <a:pPr/>
              <a:t>8</a:t>
            </a:fld>
            <a:endParaRPr lang="en-US" altLang="en-US"/>
          </a:p>
        </p:txBody>
      </p:sp>
      <p:pic>
        <p:nvPicPr>
          <p:cNvPr id="6" name="Picture 5" descr="C:\Users\gt96727\AppData\Local\Microsoft\Windows\INetCache\Content.MSO\D9D6789A.tmp">
            <a:extLst>
              <a:ext uri="{FF2B5EF4-FFF2-40B4-BE49-F238E27FC236}">
                <a16:creationId xmlns:a16="http://schemas.microsoft.com/office/drawing/2014/main" id="{73830DEB-E4FF-96D0-999F-FECC3E5E1A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73225"/>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C:\Users\gt96727\AppData\Local\Microsoft\Windows\INetCache\Content.MSO\EBC5F859.tmp">
            <a:extLst>
              <a:ext uri="{FF2B5EF4-FFF2-40B4-BE49-F238E27FC236}">
                <a16:creationId xmlns:a16="http://schemas.microsoft.com/office/drawing/2014/main" id="{14C5950E-FE49-A709-3633-CFF2FEFFC6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Diagram&#10;&#10;Description automatically generated with low confidence">
            <a:extLst>
              <a:ext uri="{FF2B5EF4-FFF2-40B4-BE49-F238E27FC236}">
                <a16:creationId xmlns:a16="http://schemas.microsoft.com/office/drawing/2014/main" id="{418B67D8-3218-1337-FA3E-40B7BB7EBD99}"/>
              </a:ext>
            </a:extLst>
          </p:cNvPr>
          <p:cNvPicPr>
            <a:picLocks noChangeAspect="1"/>
          </p:cNvPicPr>
          <p:nvPr/>
        </p:nvPicPr>
        <p:blipFill>
          <a:blip r:embed="rId5"/>
          <a:stretch>
            <a:fillRect/>
          </a:stretch>
        </p:blipFill>
        <p:spPr>
          <a:xfrm>
            <a:off x="3286665" y="1660387"/>
            <a:ext cx="3879011" cy="1754434"/>
          </a:xfrm>
          <a:prstGeom prst="rect">
            <a:avLst/>
          </a:prstGeom>
        </p:spPr>
      </p:pic>
    </p:spTree>
    <p:extLst>
      <p:ext uri="{BB962C8B-B14F-4D97-AF65-F5344CB8AC3E}">
        <p14:creationId xmlns:p14="http://schemas.microsoft.com/office/powerpoint/2010/main" val="77847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701E7-FF2B-CEF6-6180-6D7E76A6B994}"/>
              </a:ext>
            </a:extLst>
          </p:cNvPr>
          <p:cNvSpPr>
            <a:spLocks noGrp="1"/>
          </p:cNvSpPr>
          <p:nvPr>
            <p:ph type="ctrTitle"/>
          </p:nvPr>
        </p:nvSpPr>
        <p:spPr>
          <a:xfrm>
            <a:off x="1798710" y="1253827"/>
            <a:ext cx="6999624" cy="2501811"/>
          </a:xfrm>
        </p:spPr>
        <p:txBody>
          <a:bodyPr>
            <a:normAutofit fontScale="90000"/>
          </a:bodyPr>
          <a:lstStyle/>
          <a:p>
            <a:br>
              <a:rPr lang="en-US">
                <a:solidFill>
                  <a:schemeClr val="tx1"/>
                </a:solidFill>
                <a:cs typeface="Calibri Light"/>
              </a:rPr>
            </a:br>
            <a:br>
              <a:rPr lang="en-US">
                <a:cs typeface="Calibri Light"/>
              </a:rPr>
            </a:br>
            <a:r>
              <a:rPr lang="en-US">
                <a:solidFill>
                  <a:schemeClr val="tx1"/>
                </a:solidFill>
                <a:cs typeface="Calibri Light"/>
              </a:rPr>
              <a:t>Work Plan DRAFT</a:t>
            </a:r>
            <a:br>
              <a:rPr lang="en-US">
                <a:solidFill>
                  <a:schemeClr val="tx1"/>
                </a:solidFill>
                <a:cs typeface="Calibri Light"/>
              </a:rPr>
            </a:br>
            <a:r>
              <a:rPr lang="en-US" sz="800" b="1">
                <a:solidFill>
                  <a:schemeClr val="tx1"/>
                </a:solidFill>
                <a:ea typeface="+mj-lt"/>
                <a:cs typeface="+mj-lt"/>
                <a:hlinkClick r:id="rId3">
                  <a:extLst>
                    <a:ext uri="{A12FA001-AC4F-418D-AE19-62706E023703}">
                      <ahyp:hlinkClr xmlns:ahyp="http://schemas.microsoft.com/office/drawing/2018/hyperlinkcolor" val="tx"/>
                    </a:ext>
                  </a:extLst>
                </a:hlinkClick>
              </a:rPr>
              <a:t>https://docs.google.com/document/d/13xN1TMDVD9bop1Pan0hNUm8cV1n6OqToIUfT4rALbNQ/edit?pli=1</a:t>
            </a:r>
            <a:br>
              <a:rPr lang="en-US" sz="800" b="1">
                <a:solidFill>
                  <a:schemeClr val="tx1"/>
                </a:solidFill>
                <a:cs typeface="Calibri Light"/>
              </a:rPr>
            </a:br>
            <a:br>
              <a:rPr lang="en-US">
                <a:cs typeface="Calibri Light"/>
              </a:rPr>
            </a:br>
            <a:endParaRPr lang="en-US">
              <a:solidFill>
                <a:srgbClr val="FFFFFF"/>
              </a:solidFill>
              <a:cs typeface="Calibri Light"/>
            </a:endParaRPr>
          </a:p>
        </p:txBody>
      </p:sp>
      <p:pic>
        <p:nvPicPr>
          <p:cNvPr id="4" name="Picture 3" descr="A qr code on a white background&#10;&#10;Description automatically generated">
            <a:extLst>
              <a:ext uri="{FF2B5EF4-FFF2-40B4-BE49-F238E27FC236}">
                <a16:creationId xmlns:a16="http://schemas.microsoft.com/office/drawing/2014/main" id="{EFF1CEA4-41EE-EFC0-54DD-45971BE22330}"/>
              </a:ext>
            </a:extLst>
          </p:cNvPr>
          <p:cNvPicPr>
            <a:picLocks noChangeAspect="1"/>
          </p:cNvPicPr>
          <p:nvPr/>
        </p:nvPicPr>
        <p:blipFill>
          <a:blip r:embed="rId4"/>
          <a:stretch>
            <a:fillRect/>
          </a:stretch>
        </p:blipFill>
        <p:spPr>
          <a:xfrm>
            <a:off x="3301176" y="3507252"/>
            <a:ext cx="3573694" cy="2743200"/>
          </a:xfrm>
          <a:prstGeom prst="rect">
            <a:avLst/>
          </a:prstGeom>
        </p:spPr>
      </p:pic>
      <p:pic>
        <p:nvPicPr>
          <p:cNvPr id="5" name="Picture 4" descr="C:\Users\gt96727\AppData\Local\Microsoft\Windows\INetCache\Content.MSO\D9D6789A.tmp">
            <a:extLst>
              <a:ext uri="{FF2B5EF4-FFF2-40B4-BE49-F238E27FC236}">
                <a16:creationId xmlns:a16="http://schemas.microsoft.com/office/drawing/2014/main" id="{E2A27CCA-4DBF-D1AC-F4C9-F4D1FE8E8C5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585723"/>
            <a:ext cx="20955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C:\Users\gt96727\AppData\Local\Microsoft\Windows\INetCache\Content.MSO\EBC5F859.tmp">
            <a:extLst>
              <a:ext uri="{FF2B5EF4-FFF2-40B4-BE49-F238E27FC236}">
                <a16:creationId xmlns:a16="http://schemas.microsoft.com/office/drawing/2014/main" id="{3455807B-7A3D-8624-D94E-4F3F6D9421D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4246563"/>
            <a:ext cx="2095500"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5826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6f609ce8-7218-4c60-b337-266ea7b1fd45">
      <UserInfo>
        <DisplayName>Soto, Armando</DisplayName>
        <AccountId>14</AccountId>
        <AccountType/>
      </UserInfo>
      <UserInfo>
        <DisplayName>Toya, Gregory</DisplayName>
        <AccountId>305</AccountId>
        <AccountType/>
      </UserInfo>
      <UserInfo>
        <DisplayName>Lamourelle, Chantal</DisplayName>
        <AccountId>304</AccountId>
        <AccountType/>
      </UserInfo>
    </SharedWithUsers>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LongProperties xmlns="http://schemas.microsoft.com/office/2006/metadata/longProperties"/>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EFB1567-AD90-40C8-B370-8A4538AD7AC3}">
  <ds:schemaRefs>
    <ds:schemaRef ds:uri="http://schemas.microsoft.com/sharepoint/v3/contenttype/forms"/>
  </ds:schemaRefs>
</ds:datastoreItem>
</file>

<file path=customXml/itemProps2.xml><?xml version="1.0" encoding="utf-8"?>
<ds:datastoreItem xmlns:ds="http://schemas.openxmlformats.org/officeDocument/2006/customXml" ds:itemID="{54813AA2-1DE1-4FFF-89BC-1319E14A8767}">
  <ds:schemaRefs>
    <ds:schemaRef ds:uri="http://purl.org/dc/elements/1.1/"/>
    <ds:schemaRef ds:uri="1a430735-5903-44ec-86ba-de9fce923f4d"/>
    <ds:schemaRef ds:uri="http://schemas.microsoft.com/office/infopath/2007/PartnerControls"/>
    <ds:schemaRef ds:uri="http://purl.org/dc/terms/"/>
    <ds:schemaRef ds:uri="http://schemas.microsoft.com/office/2006/metadata/properties"/>
    <ds:schemaRef ds:uri="http://schemas.microsoft.com/office/2006/documentManagement/types"/>
    <ds:schemaRef ds:uri="http://schemas.openxmlformats.org/package/2006/metadata/core-properties"/>
    <ds:schemaRef ds:uri="532c27de-9abb-49eb-b0ba-9ced1c813b57"/>
    <ds:schemaRef ds:uri="http://www.w3.org/XML/1998/namespace"/>
    <ds:schemaRef ds:uri="http://purl.org/dc/dcmitype/"/>
  </ds:schemaRefs>
</ds:datastoreItem>
</file>

<file path=customXml/itemProps3.xml><?xml version="1.0" encoding="utf-8"?>
<ds:datastoreItem xmlns:ds="http://schemas.openxmlformats.org/officeDocument/2006/customXml" ds:itemID="{023A026A-2799-4350-919D-6ACB811F1743}"/>
</file>

<file path=customXml/itemProps4.xml><?xml version="1.0" encoding="utf-8"?>
<ds:datastoreItem xmlns:ds="http://schemas.openxmlformats.org/officeDocument/2006/customXml" ds:itemID="{C21BE7A9-E387-441B-B8EE-27EB95F15F20}">
  <ds:schemaRefs>
    <ds:schemaRef ds:uri="http://schemas.microsoft.com/office/2006/metadata/longProperties"/>
  </ds:schemaRefs>
</ds:datastoreItem>
</file>

<file path=customXml/itemProps5.xml><?xml version="1.0" encoding="utf-8"?>
<ds:datastoreItem xmlns:ds="http://schemas.openxmlformats.org/officeDocument/2006/customXml" ds:itemID="{EC547EB2-D5E5-4C7B-A24C-78A4B3281C25}"/>
</file>

<file path=docProps/app.xml><?xml version="1.0" encoding="utf-8"?>
<Properties xmlns="http://schemas.openxmlformats.org/officeDocument/2006/extended-properties" xmlns:vt="http://schemas.openxmlformats.org/officeDocument/2006/docPropsVTypes">
  <Template>Office Theme</Template>
  <TotalTime>0</TotalTime>
  <Words>1852</Words>
  <Application>Microsoft Office PowerPoint</Application>
  <PresentationFormat>On-screen Show (4:3)</PresentationFormat>
  <Paragraphs>209</Paragraphs>
  <Slides>21</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Segoe UI</vt:lpstr>
      <vt:lpstr>Source Sans Pro</vt:lpstr>
      <vt:lpstr>Times New Roman</vt:lpstr>
      <vt:lpstr>Office Theme</vt:lpstr>
      <vt:lpstr>Guided Pathways  2022-2026 Work Plan</vt:lpstr>
      <vt:lpstr>* To create an inclusive climate and culture to engage all constituent groups to develop and implement the Guided Pathways Work Plan  * Identify and eliminate student friction points  * Assume everything can and should change  * Work together to improve student outcomes and close achievement gaps   </vt:lpstr>
      <vt:lpstr>Steering Committee​  * Co-Chairs: Director of Student Success and Faculty (Academic Senate, Chair)   * Executive Committee (Budget/Reports):  VPSS, VPAA, Dean of Student Affairs, SEAP Faculty Coordinator, Two Co-Chairs:  Director of Student Success and Faculty Rep, and others as needed  *The Steering Committee structure will replace the Core Team.   *Membership: Students, Faculty, Classified, Administrators​  * Charge:  Implement the 2022-2026  Work Plan​  * Reports: GP Committee to College Council​     </vt:lpstr>
      <vt:lpstr>Re-launch of our CAP Success Teams: ​ * Creating Our World * Design Make and Move            * Money Matters * Future Educators * STEM * People, Ideas, &amp; Culture * Helping Others     </vt:lpstr>
      <vt:lpstr>Guided Pathways 2022-2026 Work Plan Goals  Ideaboardz-Share any ideas, questions, barriers or solution that comes to mind  https://ideaboardz.com/for/Guided%20Pathways%20Work%20Plan%20@SEAP/4930949     </vt:lpstr>
      <vt:lpstr>   </vt:lpstr>
      <vt:lpstr>PowerPoint Presentation</vt:lpstr>
      <vt:lpstr>PowerPoint Presentation</vt:lpstr>
      <vt:lpstr>  Work Plan DRAFT https://docs.google.com/document/d/13xN1TMDVD9bop1Pan0hNUm8cV1n6OqToIUfT4rALbNQ/edit?pli=1  </vt:lpstr>
      <vt:lpstr>  Ideaboardz-Share any ideas, questions, barriers or solution that comes to mind. DOUBLE CLICK TO OPEN LINK TO SHARE FEEDBACK ON IDEABOARD. KINDLY ADD the DATE to your comment.   https://ideaboardz.com/for/Guided%20Pathways%20Work%20Plan%20@SEAP/4930949  Which Guided Pathway goal would you like us to go into more detail?  https://www.menti.com/alzk9psixddu    </vt:lpstr>
      <vt:lpstr>Guided Pathways 2022-2026 Work Plan Goals</vt:lpstr>
      <vt:lpstr>Guided Pathways 2022-2026 Work Plan Goals</vt:lpstr>
      <vt:lpstr>Guided Pathways 2022-2026 Work Plan Goals</vt:lpstr>
      <vt:lpstr>Guided Pathways 2022-2026 Work Plan Goals</vt:lpstr>
      <vt:lpstr>Guided Pathways 2022-2026 Work Plan Goals</vt:lpstr>
      <vt:lpstr>Guided Pathways 2022-2026 Work Plan Goals</vt:lpstr>
      <vt:lpstr>Guided Pathways 2022-2026 Work Plan Goals</vt:lpstr>
      <vt:lpstr>Guided Pathways 2022-2026 Work Plan Goals</vt:lpstr>
      <vt:lpstr>Guided Pathways 2022-2026 Work Plan Goals</vt:lpstr>
      <vt:lpstr>Guided Pathways 2022-2026 Work Plan Goals</vt:lpstr>
      <vt:lpstr>Thank you! &amp;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Kymberly Spector</dc:creator>
  <cp:lastModifiedBy>Soto, Armando</cp:lastModifiedBy>
  <cp:revision>121</cp:revision>
  <dcterms:created xsi:type="dcterms:W3CDTF">2015-01-16T04:28:57Z</dcterms:created>
  <dcterms:modified xsi:type="dcterms:W3CDTF">2023-09-12T19:03:36Z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2e0435d2-defb-42f4-83f0-c2abd04f0c19</vt:lpwstr>
  </property>
  <property fmtid="{D5CDD505-2E9C-101B-9397-08002B2CF9AE}" pid="3" name="_dlc_DocId">
    <vt:lpwstr>HNYXMCCMVK3K-1637-14</vt:lpwstr>
  </property>
  <property fmtid="{D5CDD505-2E9C-101B-9397-08002B2CF9AE}" pid="4" name="_dlc_DocIdUrl">
    <vt:lpwstr>http://sac.edu/PublicAffairs/Graphics/_layouts/15/DocIdRedir.aspx?ID=HNYXMCCMVK3K-1637-14, HNYXMCCMVK3K-1637-14</vt:lpwstr>
  </property>
  <property fmtid="{D5CDD505-2E9C-101B-9397-08002B2CF9AE}" pid="5" name="PublishingExpirationDate">
    <vt:lpwstr/>
  </property>
  <property fmtid="{D5CDD505-2E9C-101B-9397-08002B2CF9AE}" pid="6" name="PublishingStartDate">
    <vt:lpwstr/>
  </property>
  <property fmtid="{D5CDD505-2E9C-101B-9397-08002B2CF9AE}" pid="7" name="ContentTypeId">
    <vt:lpwstr>0x010100F0BFCECAECB37044B52BB4D4449DF42B</vt:lpwstr>
  </property>
</Properties>
</file>