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4"/>
  </p:notesMasterIdLst>
  <p:sldIdLst>
    <p:sldId id="278" r:id="rId5"/>
    <p:sldId id="282" r:id="rId6"/>
    <p:sldId id="280" r:id="rId7"/>
    <p:sldId id="283" r:id="rId8"/>
    <p:sldId id="284" r:id="rId9"/>
    <p:sldId id="290" r:id="rId10"/>
    <p:sldId id="294" r:id="rId11"/>
    <p:sldId id="295" r:id="rId12"/>
    <p:sldId id="297" r:id="rId13"/>
    <p:sldId id="296" r:id="rId14"/>
    <p:sldId id="298" r:id="rId15"/>
    <p:sldId id="299" r:id="rId16"/>
    <p:sldId id="300" r:id="rId17"/>
    <p:sldId id="301" r:id="rId18"/>
    <p:sldId id="302" r:id="rId19"/>
    <p:sldId id="303" r:id="rId20"/>
    <p:sldId id="304" r:id="rId21"/>
    <p:sldId id="292" r:id="rId22"/>
    <p:sldId id="293" r:id="rId2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09" autoAdjust="0"/>
  </p:normalViewPr>
  <p:slideViewPr>
    <p:cSldViewPr snapToGrid="0" snapToObjects="1">
      <p:cViewPr varScale="1">
        <p:scale>
          <a:sx n="64" d="100"/>
          <a:sy n="64" d="100"/>
        </p:scale>
        <p:origin x="90" y="37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b">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chor="t"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rm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b" anchorCtr="0">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b" anchorCtr="0">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b" anchorCtr="0">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chor="t" anchorCtr="0">
            <a:norm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rm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a:xfrm>
            <a:off x="10972800" y="457200"/>
            <a:ext cx="987552" cy="274320"/>
          </a:xfrm>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mailto:Moreno_Alejandro@sac.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863121" y="1984248"/>
            <a:ext cx="6865495" cy="1225296"/>
          </a:xfrm>
        </p:spPr>
        <p:txBody>
          <a:bodyPr/>
          <a:lstStyle/>
          <a:p>
            <a:r>
              <a:rPr lang="en-US" dirty="0"/>
              <a:t>Robert’s Rules (Parliamentary Procedures) 101 Training</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483864"/>
            <a:ext cx="3493008" cy="1492870"/>
          </a:xfrm>
        </p:spPr>
        <p:txBody>
          <a:bodyPr/>
          <a:lstStyle/>
          <a:p>
            <a:r>
              <a:rPr lang="en-US" dirty="0"/>
              <a:t>Santa Ana College Academic Senate</a:t>
            </a:r>
          </a:p>
          <a:p>
            <a:r>
              <a:rPr lang="en-US" dirty="0"/>
              <a:t>Alejandro Moreno</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671316" y="419100"/>
            <a:ext cx="8165592" cy="768096"/>
          </a:xfrm>
        </p:spPr>
        <p:txBody>
          <a:bodyPr/>
          <a:lstStyle/>
          <a:p>
            <a:r>
              <a:rPr lang="en-US" dirty="0"/>
              <a:t>Basic Tools - Motions</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3671316" y="1199388"/>
            <a:ext cx="8165592" cy="5239512"/>
          </a:xfrm>
        </p:spPr>
        <p:txBody>
          <a:bodyPr>
            <a:normAutofit fontScale="85000" lnSpcReduction="10000"/>
          </a:bodyPr>
          <a:lstStyle/>
          <a:p>
            <a:r>
              <a:rPr lang="en-US" sz="4000" dirty="0"/>
              <a:t>Member obtains recognition by the chair </a:t>
            </a:r>
          </a:p>
          <a:p>
            <a:r>
              <a:rPr lang="en-US" sz="4000" dirty="0"/>
              <a:t>Member states the motion </a:t>
            </a:r>
          </a:p>
          <a:p>
            <a:r>
              <a:rPr lang="en-US" sz="4000" dirty="0"/>
              <a:t>Another seconds the motion when required </a:t>
            </a:r>
          </a:p>
          <a:p>
            <a:pPr lvl="1"/>
            <a:r>
              <a:rPr lang="en-US" sz="3800" dirty="0"/>
              <a:t>Recognition not necessary</a:t>
            </a:r>
          </a:p>
          <a:p>
            <a:pPr lvl="1"/>
            <a:r>
              <a:rPr lang="en-US" sz="3800" dirty="0"/>
              <a:t> Need not be in favor of the motion </a:t>
            </a:r>
          </a:p>
          <a:p>
            <a:r>
              <a:rPr lang="en-US" sz="4000" dirty="0"/>
              <a:t>Chair restates the motion for the assembly</a:t>
            </a:r>
          </a:p>
          <a:p>
            <a:r>
              <a:rPr lang="en-US" sz="4000" dirty="0"/>
              <a:t>The motion is debated </a:t>
            </a:r>
          </a:p>
          <a:p>
            <a:r>
              <a:rPr lang="en-US" sz="4000" dirty="0"/>
              <a:t>A vote is taken </a:t>
            </a:r>
          </a:p>
          <a:p>
            <a:r>
              <a:rPr lang="en-US" sz="4000" dirty="0"/>
              <a:t>The Chair announces the result of the vote</a:t>
            </a:r>
            <a:endParaRPr lang="en-US" sz="3600" dirty="0"/>
          </a:p>
        </p:txBody>
      </p:sp>
    </p:spTree>
    <p:extLst>
      <p:ext uri="{BB962C8B-B14F-4D97-AF65-F5344CB8AC3E}">
        <p14:creationId xmlns:p14="http://schemas.microsoft.com/office/powerpoint/2010/main" val="424308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5" y="594360"/>
            <a:ext cx="6766560" cy="768096"/>
          </a:xfrm>
        </p:spPr>
        <p:txBody>
          <a:bodyPr/>
          <a:lstStyle/>
          <a:p>
            <a:r>
              <a:rPr lang="en-US" dirty="0"/>
              <a:t>Making a Motion</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rmAutofit fontScale="77500" lnSpcReduction="20000"/>
          </a:bodyPr>
          <a:lstStyle/>
          <a:p>
            <a:pPr marL="571500" indent="-571500">
              <a:buFont typeface="Arial" panose="020B0604020202020204" pitchFamily="34" charset="0"/>
              <a:buChar char="•"/>
            </a:pPr>
            <a:r>
              <a:rPr lang="en-US" sz="4400" dirty="0"/>
              <a:t>How are Motions Presented?</a:t>
            </a:r>
          </a:p>
          <a:p>
            <a:pPr marL="1257300" lvl="1" indent="-571500"/>
            <a:r>
              <a:rPr lang="en-US" sz="4400" dirty="0"/>
              <a:t>Obtaining the floor </a:t>
            </a:r>
          </a:p>
          <a:p>
            <a:pPr marL="1257300" lvl="1" indent="-571500"/>
            <a:r>
              <a:rPr lang="en-US" sz="4400" dirty="0"/>
              <a:t>Make Your Motion </a:t>
            </a:r>
          </a:p>
          <a:p>
            <a:pPr marL="1257300" lvl="1" indent="-571500"/>
            <a:r>
              <a:rPr lang="en-US" sz="4400" dirty="0"/>
              <a:t>Wait for Someone to Second Your Motion </a:t>
            </a:r>
          </a:p>
          <a:p>
            <a:pPr marL="1257300" lvl="1" indent="-571500"/>
            <a:r>
              <a:rPr lang="en-US" sz="4400" dirty="0"/>
              <a:t>The (SP) States Your Motion</a:t>
            </a:r>
          </a:p>
          <a:p>
            <a:pPr marL="1257300" lvl="1" indent="-571500"/>
            <a:r>
              <a:rPr lang="en-US" sz="4400" dirty="0"/>
              <a:t>Expanding on Your Motion </a:t>
            </a:r>
          </a:p>
          <a:p>
            <a:pPr marL="1257300" lvl="1" indent="-571500"/>
            <a:r>
              <a:rPr lang="en-US" sz="4400" dirty="0"/>
              <a:t>Putting the Question to the Membership </a:t>
            </a:r>
          </a:p>
          <a:p>
            <a:pPr marL="571500" indent="-571500">
              <a:buFont typeface="Arial" panose="020B0604020202020204" pitchFamily="34" charset="0"/>
              <a:buChar char="•"/>
            </a:pPr>
            <a:r>
              <a:rPr lang="en-US" sz="4400" dirty="0"/>
              <a:t>Voting on a Motion</a:t>
            </a:r>
            <a:endParaRPr lang="en-US" sz="36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7737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5" y="594360"/>
            <a:ext cx="6766560" cy="768096"/>
          </a:xfrm>
        </p:spPr>
        <p:txBody>
          <a:bodyPr/>
          <a:lstStyle/>
          <a:p>
            <a:r>
              <a:rPr lang="en-US" dirty="0"/>
              <a:t>Making a Motion</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rmAutofit fontScale="77500" lnSpcReduction="20000"/>
          </a:bodyPr>
          <a:lstStyle/>
          <a:p>
            <a:pPr marL="571500" indent="-571500">
              <a:buFont typeface="Arial" panose="020B0604020202020204" pitchFamily="34" charset="0"/>
              <a:buChar char="•"/>
            </a:pPr>
            <a:r>
              <a:rPr lang="en-US" sz="4400" dirty="0"/>
              <a:t>How are Motions Presented?</a:t>
            </a:r>
          </a:p>
          <a:p>
            <a:pPr marL="1257300" lvl="1" indent="-571500"/>
            <a:r>
              <a:rPr lang="en-US" sz="4400" dirty="0"/>
              <a:t>Obtaining the floor </a:t>
            </a:r>
          </a:p>
          <a:p>
            <a:pPr marL="1257300" lvl="1" indent="-571500"/>
            <a:r>
              <a:rPr lang="en-US" sz="4400" dirty="0"/>
              <a:t>Make Your Motion </a:t>
            </a:r>
          </a:p>
          <a:p>
            <a:pPr marL="1257300" lvl="1" indent="-571500"/>
            <a:r>
              <a:rPr lang="en-US" sz="4400" dirty="0"/>
              <a:t>Wait for Someone to Second Your Motion </a:t>
            </a:r>
          </a:p>
          <a:p>
            <a:pPr marL="1257300" lvl="1" indent="-571500"/>
            <a:r>
              <a:rPr lang="en-US" sz="4400" dirty="0"/>
              <a:t>The (SP) States Your Motion</a:t>
            </a:r>
          </a:p>
          <a:p>
            <a:pPr marL="1257300" lvl="1" indent="-571500"/>
            <a:r>
              <a:rPr lang="en-US" sz="4400" dirty="0"/>
              <a:t>Expanding on Your Motion </a:t>
            </a:r>
          </a:p>
          <a:p>
            <a:pPr marL="1257300" lvl="1" indent="-571500"/>
            <a:r>
              <a:rPr lang="en-US" sz="4400" dirty="0"/>
              <a:t>Putting the Question to the Membership </a:t>
            </a:r>
          </a:p>
          <a:p>
            <a:pPr marL="571500" indent="-571500">
              <a:buFont typeface="Arial" panose="020B0604020202020204" pitchFamily="34" charset="0"/>
              <a:buChar char="•"/>
            </a:pPr>
            <a:r>
              <a:rPr lang="en-US" sz="4400" dirty="0"/>
              <a:t>Voting on a Motion</a:t>
            </a:r>
            <a:endParaRPr lang="en-US" sz="36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63004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5" y="594360"/>
            <a:ext cx="6766560" cy="768096"/>
          </a:xfrm>
        </p:spPr>
        <p:txBody>
          <a:bodyPr/>
          <a:lstStyle/>
          <a:p>
            <a:r>
              <a:rPr lang="en-US" dirty="0"/>
              <a:t>Types of Motions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Autofit/>
          </a:bodyPr>
          <a:lstStyle/>
          <a:p>
            <a:pPr marL="571500" indent="-571500">
              <a:buFont typeface="Arial" panose="020B0604020202020204" pitchFamily="34" charset="0"/>
              <a:buChar char="•"/>
            </a:pPr>
            <a:r>
              <a:rPr lang="en-US" sz="2800" b="1" dirty="0"/>
              <a:t>MAIN MOTIONS </a:t>
            </a:r>
            <a:r>
              <a:rPr lang="en-US" sz="2800" dirty="0"/>
              <a:t>-- a main motion brings business before the assembly. It can only be made when no other motion is pending and ranks lowest in the order of precedence of motions</a:t>
            </a:r>
          </a:p>
          <a:p>
            <a:pPr marL="571500" indent="-571500">
              <a:buFont typeface="Arial" panose="020B0604020202020204" pitchFamily="34" charset="0"/>
              <a:buChar char="•"/>
            </a:pPr>
            <a:r>
              <a:rPr lang="en-US" sz="2800" b="1" dirty="0"/>
              <a:t>SUBSIDIARY MOTIONS </a:t>
            </a:r>
            <a:r>
              <a:rPr lang="en-US" sz="2800" dirty="0"/>
              <a:t>-- subsidiary motions assist the assembly in considering or disposing of a main motion (and sometimes other motions). Subsidiary motions fall into the order of precedence.</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05398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5" y="594360"/>
            <a:ext cx="6766560" cy="768096"/>
          </a:xfrm>
        </p:spPr>
        <p:txBody>
          <a:bodyPr/>
          <a:lstStyle/>
          <a:p>
            <a:r>
              <a:rPr lang="en-US" dirty="0"/>
              <a:t>Types of Motions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Autofit/>
          </a:bodyPr>
          <a:lstStyle/>
          <a:p>
            <a:pPr marL="571500" indent="-571500">
              <a:buFont typeface="Arial" panose="020B0604020202020204" pitchFamily="34" charset="0"/>
              <a:buChar char="•"/>
            </a:pPr>
            <a:r>
              <a:rPr lang="en-US" sz="2400" b="1" dirty="0"/>
              <a:t>PRIVILEGED MOTIONS </a:t>
            </a:r>
            <a:r>
              <a:rPr lang="en-US" sz="2400" dirty="0"/>
              <a:t>Privileged motions do not relate to the pending business, but have to do with special matters of immediate and overriding importance which, without debate, should be allowed to interrupt the consideration of anything else. Like subsidiary motions, the privileged motions fit into an order of precedence.</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2400" b="1" dirty="0"/>
              <a:t>INCIDENTAL MOTIONS </a:t>
            </a:r>
            <a:r>
              <a:rPr lang="en-US" sz="2400" dirty="0"/>
              <a:t>Incidental motions deal with questions of procedure arising out of other motions or business. They have no order of precedence among themselves. Instead, they arise incidentally and are decided as they arise.</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76293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5" y="594360"/>
            <a:ext cx="6766560" cy="768096"/>
          </a:xfrm>
        </p:spPr>
        <p:txBody>
          <a:bodyPr/>
          <a:lstStyle/>
          <a:p>
            <a:r>
              <a:rPr lang="en-US" dirty="0"/>
              <a:t>Subsidiary Motion</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Autofit/>
          </a:bodyPr>
          <a:lstStyle/>
          <a:p>
            <a:pPr marL="571500" indent="-571500">
              <a:buFont typeface="Arial" panose="020B0604020202020204" pitchFamily="34" charset="0"/>
              <a:buChar char="•"/>
            </a:pPr>
            <a:r>
              <a:rPr lang="en-US" sz="2800" dirty="0"/>
              <a:t>Postpone indefinitely </a:t>
            </a:r>
          </a:p>
          <a:p>
            <a:pPr marL="571500" indent="-571500">
              <a:buFont typeface="Arial" panose="020B0604020202020204" pitchFamily="34" charset="0"/>
              <a:buChar char="•"/>
            </a:pPr>
            <a:r>
              <a:rPr lang="en-US" sz="2800" dirty="0"/>
              <a:t>Amend </a:t>
            </a:r>
          </a:p>
          <a:p>
            <a:pPr marL="571500" indent="-571500">
              <a:buFont typeface="Arial" panose="020B0604020202020204" pitchFamily="34" charset="0"/>
              <a:buChar char="•"/>
            </a:pPr>
            <a:r>
              <a:rPr lang="en-US" sz="2800" dirty="0"/>
              <a:t>Refer </a:t>
            </a:r>
          </a:p>
          <a:p>
            <a:pPr marL="571500" indent="-571500">
              <a:buFont typeface="Arial" panose="020B0604020202020204" pitchFamily="34" charset="0"/>
              <a:buChar char="•"/>
            </a:pPr>
            <a:r>
              <a:rPr lang="en-US" sz="2800" dirty="0"/>
              <a:t>Postpone to a certain time </a:t>
            </a:r>
          </a:p>
          <a:p>
            <a:pPr marL="571500" indent="-571500">
              <a:buFont typeface="Arial" panose="020B0604020202020204" pitchFamily="34" charset="0"/>
              <a:buChar char="•"/>
            </a:pPr>
            <a:r>
              <a:rPr lang="en-US" sz="2800" dirty="0"/>
              <a:t>Limit or extend limits of debate </a:t>
            </a:r>
          </a:p>
          <a:p>
            <a:pPr marL="571500" indent="-571500">
              <a:buFont typeface="Arial" panose="020B0604020202020204" pitchFamily="34" charset="0"/>
              <a:buChar char="•"/>
            </a:pPr>
            <a:r>
              <a:rPr lang="en-US" sz="2800" dirty="0"/>
              <a:t>Previous question </a:t>
            </a:r>
          </a:p>
          <a:p>
            <a:pPr marL="571500" indent="-571500">
              <a:buFont typeface="Arial" panose="020B0604020202020204" pitchFamily="34" charset="0"/>
              <a:buChar char="•"/>
            </a:pPr>
            <a:r>
              <a:rPr lang="en-US" sz="2800" dirty="0"/>
              <a:t>Table</a:t>
            </a:r>
            <a:endParaRPr lang="en-US" sz="24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39443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4" y="594360"/>
            <a:ext cx="7443887" cy="768096"/>
          </a:xfrm>
        </p:spPr>
        <p:txBody>
          <a:bodyPr/>
          <a:lstStyle/>
          <a:p>
            <a:r>
              <a:rPr lang="en-US" dirty="0"/>
              <a:t>Privileged Motions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7771529" cy="4854448"/>
          </a:xfrm>
        </p:spPr>
        <p:txBody>
          <a:bodyPr>
            <a:noAutofit/>
          </a:bodyPr>
          <a:lstStyle/>
          <a:p>
            <a:pPr marL="457200" indent="-457200">
              <a:buFont typeface="Arial" panose="020B0604020202020204" pitchFamily="34" charset="0"/>
              <a:buChar char="•"/>
            </a:pPr>
            <a:r>
              <a:rPr lang="en-US" sz="3200" dirty="0"/>
              <a:t>Orders of the Day </a:t>
            </a:r>
          </a:p>
          <a:p>
            <a:pPr marL="457200" indent="-457200">
              <a:buFont typeface="Arial" panose="020B0604020202020204" pitchFamily="34" charset="0"/>
              <a:buChar char="•"/>
            </a:pPr>
            <a:r>
              <a:rPr lang="en-US" sz="3200" dirty="0"/>
              <a:t>Question (point) of privilege </a:t>
            </a:r>
          </a:p>
          <a:p>
            <a:pPr marL="457200" indent="-457200">
              <a:buFont typeface="Arial" panose="020B0604020202020204" pitchFamily="34" charset="0"/>
              <a:buChar char="•"/>
            </a:pPr>
            <a:r>
              <a:rPr lang="en-US" sz="3200" dirty="0"/>
              <a:t>Recess </a:t>
            </a:r>
          </a:p>
          <a:p>
            <a:pPr marL="457200" indent="-457200">
              <a:buFont typeface="Arial" panose="020B0604020202020204" pitchFamily="34" charset="0"/>
              <a:buChar char="•"/>
            </a:pPr>
            <a:r>
              <a:rPr lang="en-US" sz="3200" dirty="0"/>
              <a:t>Adjourn </a:t>
            </a:r>
          </a:p>
          <a:p>
            <a:pPr marL="457200" indent="-457200">
              <a:buFont typeface="Arial" panose="020B0604020202020204" pitchFamily="34" charset="0"/>
              <a:buChar char="•"/>
            </a:pPr>
            <a:r>
              <a:rPr lang="en-US" sz="3200" dirty="0"/>
              <a:t>Fix time to which to </a:t>
            </a:r>
            <a:r>
              <a:rPr lang="en-US" sz="3200" dirty="0" err="1"/>
              <a:t>adjour</a:t>
            </a:r>
            <a:endParaRPr lang="en-US" sz="24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372707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23784" y="594360"/>
            <a:ext cx="7443887" cy="768096"/>
          </a:xfrm>
        </p:spPr>
        <p:txBody>
          <a:bodyPr/>
          <a:lstStyle/>
          <a:p>
            <a:r>
              <a:rPr lang="en-US" dirty="0"/>
              <a:t>Incidental Motions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idx="1"/>
          </p:nvPr>
        </p:nvSpPr>
        <p:spPr>
          <a:xfrm>
            <a:off x="3723784" y="1546352"/>
            <a:ext cx="8028505" cy="4854448"/>
          </a:xfrm>
        </p:spPr>
        <p:txBody>
          <a:bodyPr>
            <a:noAutofit/>
          </a:bodyPr>
          <a:lstStyle/>
          <a:p>
            <a:pPr marL="571500" indent="-571500">
              <a:buFont typeface="Arial" panose="020B0604020202020204" pitchFamily="34" charset="0"/>
              <a:buChar char="•"/>
            </a:pPr>
            <a:r>
              <a:rPr lang="en-US" sz="3600" dirty="0"/>
              <a:t>Point of order </a:t>
            </a:r>
          </a:p>
          <a:p>
            <a:pPr marL="571500" indent="-571500">
              <a:buFont typeface="Arial" panose="020B0604020202020204" pitchFamily="34" charset="0"/>
              <a:buChar char="•"/>
            </a:pPr>
            <a:r>
              <a:rPr lang="en-US" sz="3600" dirty="0"/>
              <a:t>Suspension of the rules </a:t>
            </a:r>
          </a:p>
          <a:p>
            <a:pPr marL="571500" indent="-571500">
              <a:buFont typeface="Arial" panose="020B0604020202020204" pitchFamily="34" charset="0"/>
              <a:buChar char="•"/>
            </a:pPr>
            <a:r>
              <a:rPr lang="en-US" sz="3600" dirty="0"/>
              <a:t>Objection to consideration </a:t>
            </a:r>
          </a:p>
          <a:p>
            <a:pPr marL="571500" indent="-571500">
              <a:buFont typeface="Arial" panose="020B0604020202020204" pitchFamily="34" charset="0"/>
              <a:buChar char="•"/>
            </a:pPr>
            <a:r>
              <a:rPr lang="en-US" sz="3600" dirty="0"/>
              <a:t>Consideration seriatim </a:t>
            </a:r>
          </a:p>
          <a:p>
            <a:pPr marL="571500" indent="-571500">
              <a:buFont typeface="Arial" panose="020B0604020202020204" pitchFamily="34" charset="0"/>
              <a:buChar char="•"/>
            </a:pPr>
            <a:r>
              <a:rPr lang="en-US" sz="3600" dirty="0"/>
              <a:t>Division of the meeting </a:t>
            </a:r>
          </a:p>
          <a:p>
            <a:pPr marL="571500" indent="-571500">
              <a:buFont typeface="Arial" panose="020B0604020202020204" pitchFamily="34" charset="0"/>
              <a:buChar char="•"/>
            </a:pPr>
            <a:r>
              <a:rPr lang="en-US" sz="3600" dirty="0"/>
              <a:t>Motions related to methods of voting </a:t>
            </a:r>
          </a:p>
          <a:p>
            <a:pPr marL="571500" indent="-571500">
              <a:buFont typeface="Arial" panose="020B0604020202020204" pitchFamily="34" charset="0"/>
              <a:buChar char="•"/>
            </a:pPr>
            <a:r>
              <a:rPr lang="en-US" sz="3600" dirty="0"/>
              <a:t>Motions related to nominations</a:t>
            </a:r>
          </a:p>
          <a:p>
            <a:pPr marL="571500" indent="-571500">
              <a:buFont typeface="Arial" panose="020B0604020202020204" pitchFamily="34" charset="0"/>
              <a:buChar char="•"/>
            </a:pPr>
            <a:r>
              <a:rPr lang="en-US" sz="3600" dirty="0"/>
              <a:t>Requests and inquiries</a:t>
            </a:r>
            <a:endParaRPr lang="en-US" sz="2400"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97520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426720" y="1016508"/>
            <a:ext cx="8473440" cy="768096"/>
          </a:xfrm>
        </p:spPr>
        <p:txBody>
          <a:bodyPr/>
          <a:lstStyle/>
          <a:p>
            <a:r>
              <a:rPr lang="en-US" dirty="0"/>
              <a:t>Becoming less Formal</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18</a:t>
            </a:fld>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052320" y="1784604"/>
            <a:ext cx="6664960" cy="4880356"/>
          </a:xfrm>
        </p:spPr>
        <p:txBody>
          <a:bodyPr>
            <a:normAutofit/>
          </a:bodyPr>
          <a:lstStyle/>
          <a:p>
            <a:pPr marL="342900" indent="-342900">
              <a:buFont typeface="Arial" panose="020B0604020202020204" pitchFamily="34" charset="0"/>
              <a:buChar char="•"/>
            </a:pPr>
            <a:r>
              <a:rPr lang="en-US" sz="2000" dirty="0"/>
              <a:t>Members are not required to obtain the floor and can make motions or speak while seated. </a:t>
            </a:r>
          </a:p>
          <a:p>
            <a:pPr marL="342900" indent="-342900">
              <a:buFont typeface="Arial" panose="020B0604020202020204" pitchFamily="34" charset="0"/>
              <a:buChar char="•"/>
            </a:pPr>
            <a:r>
              <a:rPr lang="en-US" sz="2000" dirty="0"/>
              <a:t>Motions need not be seconded. </a:t>
            </a:r>
          </a:p>
          <a:p>
            <a:pPr marL="342900" indent="-342900">
              <a:buFont typeface="Arial" panose="020B0604020202020204" pitchFamily="34" charset="0"/>
              <a:buChar char="•"/>
            </a:pPr>
            <a:r>
              <a:rPr lang="en-US" sz="2000" dirty="0"/>
              <a:t>There is no limit to the number of times a member can speak to a question, and motions to close or limit debate generally should not be entertained (unless the group has adopted a rule to the contrary). </a:t>
            </a:r>
          </a:p>
          <a:p>
            <a:pPr marL="342900" indent="-342900">
              <a:buFont typeface="Arial" panose="020B0604020202020204" pitchFamily="34" charset="0"/>
              <a:buChar char="•"/>
            </a:pPr>
            <a:r>
              <a:rPr lang="en-US" sz="2000" dirty="0"/>
              <a:t>The chair need not rise while putting questions to vote. </a:t>
            </a:r>
          </a:p>
          <a:p>
            <a:pPr marL="342900" indent="-342900">
              <a:buFont typeface="Arial" panose="020B0604020202020204" pitchFamily="34" charset="0"/>
              <a:buChar char="•"/>
            </a:pPr>
            <a:r>
              <a:rPr lang="en-US" sz="2000" dirty="0"/>
              <a:t>The chair can speak in discussion without rising or leaving the chair; and </a:t>
            </a:r>
          </a:p>
          <a:p>
            <a:pPr marL="342900" indent="-342900">
              <a:buFont typeface="Arial" panose="020B0604020202020204" pitchFamily="34" charset="0"/>
              <a:buChar char="•"/>
            </a:pPr>
            <a:r>
              <a:rPr lang="en-US" sz="2000" dirty="0"/>
              <a:t>Subject to rule or custom within the particular group, the chair usually can make motions and usually votes on all questions.</a:t>
            </a:r>
          </a:p>
        </p:txBody>
      </p:sp>
    </p:spTree>
    <p:extLst>
      <p:ext uri="{BB962C8B-B14F-4D97-AF65-F5344CB8AC3E}">
        <p14:creationId xmlns:p14="http://schemas.microsoft.com/office/powerpoint/2010/main" val="9481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p:txBody>
          <a:bodyPr/>
          <a:lstStyle/>
          <a:p>
            <a:r>
              <a:rPr lang="en-US" dirty="0"/>
              <a:t>Alejandro Moreno</a:t>
            </a:r>
          </a:p>
          <a:p>
            <a:r>
              <a:rPr lang="en-US" dirty="0"/>
              <a:t>Assistant Professor/Counselor</a:t>
            </a:r>
          </a:p>
          <a:p>
            <a:r>
              <a:rPr lang="en-US" dirty="0">
                <a:hlinkClick r:id="rId2"/>
              </a:rPr>
              <a:t>Moreno_Alejandro@sac.edu</a:t>
            </a:r>
            <a:endParaRPr lang="en-US" dirty="0"/>
          </a:p>
          <a:p>
            <a:endParaRPr lang="en-US" dirty="0"/>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504701" y="1656865"/>
            <a:ext cx="7013448" cy="1627632"/>
          </a:xfrm>
        </p:spPr>
        <p:txBody>
          <a:bodyPr>
            <a:normAutofit fontScale="90000"/>
          </a:bodyPr>
          <a:lstStyle/>
          <a:p>
            <a:r>
              <a:rPr lang="en-US" dirty="0"/>
              <a:t>[A] very brief pocket manual, so cheap that every member of a church or society could own a copy, and so arranged as to enable one quickly to find when any particular motion could be made. </a:t>
            </a:r>
            <a:br>
              <a:rPr lang="en-US" dirty="0"/>
            </a:br>
            <a:r>
              <a:rPr lang="en-US" dirty="0"/>
              <a:t>			</a:t>
            </a:r>
            <a:r>
              <a:rPr lang="en-US" sz="2200" dirty="0"/>
              <a:t>- Henry M. Robert, describing his vision of his Rules Smedley The Great Peacemaker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7" name="Text Placeholder 6">
            <a:extLst>
              <a:ext uri="{FF2B5EF4-FFF2-40B4-BE49-F238E27FC236}">
                <a16:creationId xmlns:a16="http://schemas.microsoft.com/office/drawing/2014/main" id="{68700B44-CEC9-9E96-EB81-4E21934488A7}"/>
              </a:ext>
            </a:extLst>
          </p:cNvPr>
          <p:cNvSpPr>
            <a:spLocks noGrp="1"/>
          </p:cNvSpPr>
          <p:nvPr>
            <p:ph type="body" sz="quarter" idx="13"/>
          </p:nvPr>
        </p:nvSpPr>
        <p:spPr>
          <a:xfrm>
            <a:off x="3357797" y="457200"/>
            <a:ext cx="7587571" cy="1026826"/>
          </a:xfrm>
        </p:spPr>
        <p:txBody>
          <a:bodyPr>
            <a:normAutofit/>
          </a:bodyPr>
          <a:lstStyle/>
          <a:p>
            <a:r>
              <a:rPr lang="en-US" sz="4400" dirty="0"/>
              <a:t>Why Robert’s Rules of Order?</a:t>
            </a:r>
          </a:p>
        </p:txBody>
      </p:sp>
    </p:spTree>
    <p:extLst>
      <p:ext uri="{BB962C8B-B14F-4D97-AF65-F5344CB8AC3E}">
        <p14:creationId xmlns:p14="http://schemas.microsoft.com/office/powerpoint/2010/main" val="6856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362456"/>
            <a:ext cx="6766560" cy="768096"/>
          </a:xfrm>
        </p:spPr>
        <p:txBody>
          <a:bodyPr/>
          <a:lstStyle/>
          <a:p>
            <a:r>
              <a:rPr lang="en-US" dirty="0"/>
              <a:t>Parliamentary Procedures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732550" y="2975414"/>
            <a:ext cx="7212817" cy="3882586"/>
          </a:xfrm>
        </p:spPr>
        <p:txBody>
          <a:bodyPr>
            <a:noAutofit/>
          </a:bodyPr>
          <a:lstStyle/>
          <a:p>
            <a:r>
              <a:rPr lang="en-US" sz="2800" dirty="0"/>
              <a:t>• History </a:t>
            </a:r>
          </a:p>
          <a:p>
            <a:r>
              <a:rPr lang="en-US" sz="2800" dirty="0"/>
              <a:t>• What is Parliamentary Procedure? </a:t>
            </a:r>
          </a:p>
          <a:p>
            <a:r>
              <a:rPr lang="en-US" sz="2800" dirty="0"/>
              <a:t>• Why is Parliamentary Procedure important? </a:t>
            </a:r>
          </a:p>
          <a:p>
            <a:r>
              <a:rPr lang="en-US" sz="2800" dirty="0"/>
              <a:t>• Using Parliamentary Procedures in meetings</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p:txBody>
          <a:bodyPr/>
          <a:lstStyle/>
          <a:p>
            <a:r>
              <a:rPr lang="en-US" dirty="0"/>
              <a:t>History of Parliamentary Procedures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4" name="Content Placeholder 3">
            <a:extLst>
              <a:ext uri="{FF2B5EF4-FFF2-40B4-BE49-F238E27FC236}">
                <a16:creationId xmlns:a16="http://schemas.microsoft.com/office/drawing/2014/main" id="{08B936B5-936C-AEA8-71FB-BB3D5872F6C6}"/>
              </a:ext>
            </a:extLst>
          </p:cNvPr>
          <p:cNvSpPr>
            <a:spLocks noGrp="1"/>
          </p:cNvSpPr>
          <p:nvPr>
            <p:ph sz="half" idx="1"/>
          </p:nvPr>
        </p:nvSpPr>
        <p:spPr/>
        <p:txBody>
          <a:bodyPr>
            <a:normAutofit/>
          </a:bodyPr>
          <a:lstStyle/>
          <a:p>
            <a:r>
              <a:rPr lang="en-US" sz="2400" dirty="0"/>
              <a:t>English Parliament Journal 1580 </a:t>
            </a:r>
          </a:p>
          <a:p>
            <a:r>
              <a:rPr lang="en-US" sz="2400" dirty="0"/>
              <a:t>Virginia House of Burgesses 1619 </a:t>
            </a:r>
          </a:p>
          <a:p>
            <a:r>
              <a:rPr lang="en-US" sz="2400" dirty="0"/>
              <a:t>Jefferson’s Manual 1801; others followed </a:t>
            </a:r>
          </a:p>
          <a:p>
            <a:r>
              <a:rPr lang="en-US" sz="2400" dirty="0"/>
              <a:t>Henry M. Robert </a:t>
            </a:r>
          </a:p>
          <a:p>
            <a:pPr lvl="1"/>
            <a:r>
              <a:rPr lang="en-US" sz="2400" dirty="0"/>
              <a:t>– 1863, Captain, New Bedford MA meeting </a:t>
            </a:r>
          </a:p>
          <a:p>
            <a:pPr lvl="1"/>
            <a:r>
              <a:rPr lang="en-US" sz="2400" dirty="0"/>
              <a:t>– 1876, Brig. Gen., Pocket Manual, “vanity publication” by Griggs &amp; Co. </a:t>
            </a:r>
          </a:p>
          <a:p>
            <a:pPr lvl="1"/>
            <a:r>
              <a:rPr lang="en-US" sz="2400" dirty="0"/>
              <a:t>– 1912, Roberts Rules, Revised – modern format </a:t>
            </a:r>
          </a:p>
          <a:p>
            <a:pPr lvl="1"/>
            <a:r>
              <a:rPr lang="en-US" sz="2400" dirty="0"/>
              <a:t>– 1923, Family trusteeship </a:t>
            </a:r>
          </a:p>
          <a:p>
            <a:pPr lvl="1"/>
            <a:r>
              <a:rPr lang="en-US" sz="2400" dirty="0"/>
              <a:t>– 1970, Robert’s Rules of Order, Newly Revised </a:t>
            </a:r>
          </a:p>
          <a:p>
            <a:pPr lvl="1"/>
            <a:r>
              <a:rPr lang="en-US" sz="2400" dirty="0"/>
              <a:t>– 2000, RONR, 10th Edition</a:t>
            </a:r>
          </a:p>
        </p:txBody>
      </p:sp>
    </p:spTree>
    <p:extLst>
      <p:ext uri="{BB962C8B-B14F-4D97-AF65-F5344CB8AC3E}">
        <p14:creationId xmlns:p14="http://schemas.microsoft.com/office/powerpoint/2010/main" val="290384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755904" y="1600200"/>
            <a:ext cx="10671048" cy="768096"/>
          </a:xfrm>
        </p:spPr>
        <p:txBody>
          <a:bodyPr/>
          <a:lstStyle/>
          <a:p>
            <a:r>
              <a:rPr lang="en-US" dirty="0"/>
              <a:t>What is Parliamentary Procedure?</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endParaRPr lang="en-US" dirty="0"/>
          </a:p>
        </p:txBody>
      </p:sp>
      <p:sp>
        <p:nvSpPr>
          <p:cNvPr id="4" name="Content Placeholder 3">
            <a:extLst>
              <a:ext uri="{FF2B5EF4-FFF2-40B4-BE49-F238E27FC236}">
                <a16:creationId xmlns:a16="http://schemas.microsoft.com/office/drawing/2014/main" id="{23741480-C161-6BA7-E8FA-4A78FD1A3FD6}"/>
              </a:ext>
            </a:extLst>
          </p:cNvPr>
          <p:cNvSpPr>
            <a:spLocks noGrp="1"/>
          </p:cNvSpPr>
          <p:nvPr>
            <p:ph sz="half" idx="1"/>
          </p:nvPr>
        </p:nvSpPr>
        <p:spPr>
          <a:xfrm>
            <a:off x="755904" y="2825496"/>
            <a:ext cx="10680192" cy="3575304"/>
          </a:xfrm>
        </p:spPr>
        <p:txBody>
          <a:bodyPr>
            <a:noAutofit/>
          </a:bodyPr>
          <a:lstStyle/>
          <a:p>
            <a:r>
              <a:rPr lang="en-US" sz="2800" dirty="0"/>
              <a:t>Parliamentary procedure, or parliamentary law, is the code of rules and ethics for working together in groups. </a:t>
            </a:r>
          </a:p>
          <a:p>
            <a:r>
              <a:rPr lang="en-US" sz="2800" dirty="0"/>
              <a:t>Parliamentary law refers to the rules, laws, or regulations of organizations, governing the orderly, expeditious and efficient transaction of business and meetings and conventions. Without rules, there would be injustice and confusion. Hence, it is as necessary to follow the rules of parliamentary law as it is to follow the rules of a ball game or a card game. </a:t>
            </a:r>
          </a:p>
        </p:txBody>
      </p:sp>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671316" y="419100"/>
            <a:ext cx="8165592" cy="768096"/>
          </a:xfrm>
        </p:spPr>
        <p:txBody>
          <a:bodyPr/>
          <a:lstStyle/>
          <a:p>
            <a:r>
              <a:rPr lang="en-US" dirty="0"/>
              <a:t>Why is it important?</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3671316" y="1199388"/>
            <a:ext cx="8165592" cy="5239512"/>
          </a:xfrm>
        </p:spPr>
        <p:txBody>
          <a:bodyPr>
            <a:normAutofit/>
          </a:bodyPr>
          <a:lstStyle/>
          <a:p>
            <a:r>
              <a:rPr lang="en-US" sz="3600" dirty="0"/>
              <a:t>All members have equal rights </a:t>
            </a:r>
          </a:p>
          <a:p>
            <a:r>
              <a:rPr lang="en-US" sz="3600" dirty="0"/>
              <a:t> Minority rights must be protected </a:t>
            </a:r>
          </a:p>
          <a:p>
            <a:r>
              <a:rPr lang="en-US" sz="3600" dirty="0"/>
              <a:t>Full and free discussion is an essential right</a:t>
            </a:r>
          </a:p>
          <a:p>
            <a:r>
              <a:rPr lang="en-US" sz="3600" dirty="0"/>
              <a:t>Use simplest and most direct procedure</a:t>
            </a:r>
          </a:p>
          <a:p>
            <a:r>
              <a:rPr lang="en-US" sz="3600" dirty="0"/>
              <a:t>Only one question considered at a time</a:t>
            </a:r>
          </a:p>
          <a:p>
            <a:r>
              <a:rPr lang="en-US" sz="3600" dirty="0"/>
              <a:t>Logical precedence governs order of discussion</a:t>
            </a:r>
          </a:p>
        </p:txBody>
      </p:sp>
    </p:spTree>
    <p:extLst>
      <p:ext uri="{BB962C8B-B14F-4D97-AF65-F5344CB8AC3E}">
        <p14:creationId xmlns:p14="http://schemas.microsoft.com/office/powerpoint/2010/main" val="317028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671316" y="419100"/>
            <a:ext cx="8165592" cy="768096"/>
          </a:xfrm>
        </p:spPr>
        <p:txBody>
          <a:bodyPr/>
          <a:lstStyle/>
          <a:p>
            <a:r>
              <a:rPr lang="en-US" dirty="0"/>
              <a:t>Why is it important?</a:t>
            </a: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3671316" y="1199388"/>
            <a:ext cx="8165592" cy="5239512"/>
          </a:xfrm>
        </p:spPr>
        <p:txBody>
          <a:bodyPr>
            <a:normAutofit fontScale="85000" lnSpcReduction="20000"/>
          </a:bodyPr>
          <a:lstStyle/>
          <a:p>
            <a:pPr marL="0" indent="0">
              <a:buNone/>
            </a:pPr>
            <a:r>
              <a:rPr lang="en-US" sz="4000" dirty="0"/>
              <a:t>• Members must be recognized before speaking </a:t>
            </a:r>
          </a:p>
          <a:p>
            <a:pPr marL="0" indent="0">
              <a:buNone/>
            </a:pPr>
            <a:r>
              <a:rPr lang="en-US" sz="4000" dirty="0"/>
              <a:t>• All remarks are directed through the chair • No member may speak twice to the same question until all others have had an opportunity to speak </a:t>
            </a:r>
          </a:p>
          <a:p>
            <a:pPr marL="0" indent="0">
              <a:buNone/>
            </a:pPr>
            <a:r>
              <a:rPr lang="en-US" sz="4000" dirty="0"/>
              <a:t>• Members may not question the character or motives of other members </a:t>
            </a:r>
          </a:p>
          <a:p>
            <a:pPr marL="0" indent="0">
              <a:buNone/>
            </a:pPr>
            <a:r>
              <a:rPr lang="en-US" sz="4000" dirty="0"/>
              <a:t>• Members have a right at all times to know what question is before the assembly and what affirmative and negative votes mean</a:t>
            </a:r>
            <a:endParaRPr lang="en-US" sz="3600" dirty="0"/>
          </a:p>
        </p:txBody>
      </p:sp>
    </p:spTree>
    <p:extLst>
      <p:ext uri="{BB962C8B-B14F-4D97-AF65-F5344CB8AC3E}">
        <p14:creationId xmlns:p14="http://schemas.microsoft.com/office/powerpoint/2010/main" val="369513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1FE5-34F1-B892-0FCA-30F560E0A1BC}"/>
              </a:ext>
            </a:extLst>
          </p:cNvPr>
          <p:cNvSpPr>
            <a:spLocks noGrp="1"/>
          </p:cNvSpPr>
          <p:nvPr>
            <p:ph type="title"/>
          </p:nvPr>
        </p:nvSpPr>
        <p:spPr>
          <a:xfrm>
            <a:off x="292608" y="594360"/>
            <a:ext cx="9660128" cy="768096"/>
          </a:xfrm>
        </p:spPr>
        <p:txBody>
          <a:bodyPr/>
          <a:lstStyle/>
          <a:p>
            <a:r>
              <a:rPr lang="en-US" dirty="0"/>
              <a:t>Basic Tools - Definitions</a:t>
            </a:r>
          </a:p>
        </p:txBody>
      </p:sp>
      <p:sp>
        <p:nvSpPr>
          <p:cNvPr id="3" name="Content Placeholder 2">
            <a:extLst>
              <a:ext uri="{FF2B5EF4-FFF2-40B4-BE49-F238E27FC236}">
                <a16:creationId xmlns:a16="http://schemas.microsoft.com/office/drawing/2014/main" id="{6679D106-B686-8C2B-AD3B-3739CFB0D736}"/>
              </a:ext>
            </a:extLst>
          </p:cNvPr>
          <p:cNvSpPr>
            <a:spLocks noGrp="1"/>
          </p:cNvSpPr>
          <p:nvPr>
            <p:ph idx="1"/>
          </p:nvPr>
        </p:nvSpPr>
        <p:spPr>
          <a:xfrm>
            <a:off x="1369568" y="1585976"/>
            <a:ext cx="7095744" cy="4175760"/>
          </a:xfrm>
        </p:spPr>
        <p:txBody>
          <a:bodyPr>
            <a:normAutofit/>
          </a:bodyPr>
          <a:lstStyle/>
          <a:p>
            <a:pPr marL="285750" indent="-285750">
              <a:buFont typeface="Arial" panose="020B0604020202020204" pitchFamily="34" charset="0"/>
              <a:buChar char="•"/>
            </a:pPr>
            <a:r>
              <a:rPr lang="en-US" sz="2800" dirty="0"/>
              <a:t>Quorum: more than half of active membership* </a:t>
            </a:r>
          </a:p>
          <a:p>
            <a:pPr marL="285750" indent="-285750">
              <a:buFont typeface="Arial" panose="020B0604020202020204" pitchFamily="34" charset="0"/>
              <a:buChar char="•"/>
            </a:pPr>
            <a:r>
              <a:rPr lang="en-US" sz="2800" dirty="0"/>
              <a:t> Majority: more than half of those voting* </a:t>
            </a:r>
          </a:p>
          <a:p>
            <a:pPr marL="285750" indent="-285750">
              <a:buFont typeface="Arial" panose="020B0604020202020204" pitchFamily="34" charset="0"/>
              <a:buChar char="•"/>
            </a:pPr>
            <a:r>
              <a:rPr lang="en-US" sz="2800" dirty="0"/>
              <a:t>2/3 Majority: 2/3 or more of those voting* </a:t>
            </a:r>
          </a:p>
          <a:p>
            <a:pPr marL="285750" indent="-285750">
              <a:buFont typeface="Arial" panose="020B0604020202020204" pitchFamily="34" charset="0"/>
              <a:buChar char="•"/>
            </a:pPr>
            <a:r>
              <a:rPr lang="en-US" sz="2800" dirty="0"/>
              <a:t>Motion: A proposal by a member to take a particular action</a:t>
            </a:r>
          </a:p>
          <a:p>
            <a:pPr marL="285750" indent="-285750">
              <a:buFont typeface="Arial" panose="020B0604020202020204" pitchFamily="34" charset="0"/>
              <a:buChar char="•"/>
            </a:pPr>
            <a:r>
              <a:rPr lang="en-US" sz="2800" dirty="0"/>
              <a:t>Nominate: To propose an individual for office * Note: Unless specified otherwise in the By-Law</a:t>
            </a:r>
          </a:p>
        </p:txBody>
      </p:sp>
      <p:sp>
        <p:nvSpPr>
          <p:cNvPr id="4" name="Slide Number Placeholder 3">
            <a:extLst>
              <a:ext uri="{FF2B5EF4-FFF2-40B4-BE49-F238E27FC236}">
                <a16:creationId xmlns:a16="http://schemas.microsoft.com/office/drawing/2014/main" id="{812A1CE9-855D-D1FC-9331-1278DE078936}"/>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32317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434080" y="419100"/>
            <a:ext cx="8615680" cy="982980"/>
          </a:xfrm>
        </p:spPr>
        <p:txBody>
          <a:bodyPr/>
          <a:lstStyle/>
          <a:p>
            <a:r>
              <a:rPr lang="en-US" dirty="0"/>
              <a:t>Basic Tools – Senate President (SP)</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3659124" y="1578356"/>
            <a:ext cx="8165592" cy="5239512"/>
          </a:xfrm>
        </p:spPr>
        <p:txBody>
          <a:bodyPr>
            <a:normAutofit fontScale="70000" lnSpcReduction="20000"/>
          </a:bodyPr>
          <a:lstStyle/>
          <a:p>
            <a:r>
              <a:rPr lang="en-US" sz="4400" dirty="0"/>
              <a:t>Must have a quorum to conduct any business at all </a:t>
            </a:r>
          </a:p>
          <a:p>
            <a:r>
              <a:rPr lang="en-US" sz="4400" dirty="0"/>
              <a:t>Except as provided in the Rules, members must be recognized by the (SP) before speaking </a:t>
            </a:r>
          </a:p>
          <a:p>
            <a:r>
              <a:rPr lang="en-US" sz="4400" dirty="0"/>
              <a:t>Except when appealed to the assembly, the (SP) rules on all procedural issues</a:t>
            </a:r>
          </a:p>
          <a:p>
            <a:r>
              <a:rPr lang="en-US" sz="4400" dirty="0"/>
              <a:t>(SP) may not make motions nor debate questions, except speaks first and last in an appeal </a:t>
            </a:r>
          </a:p>
          <a:p>
            <a:r>
              <a:rPr lang="en-US" sz="4400" dirty="0"/>
              <a:t>(SP) may vote only to make or break a tie vote</a:t>
            </a:r>
            <a:endParaRPr lang="en-US" sz="3600" dirty="0"/>
          </a:p>
        </p:txBody>
      </p:sp>
    </p:spTree>
    <p:extLst>
      <p:ext uri="{BB962C8B-B14F-4D97-AF65-F5344CB8AC3E}">
        <p14:creationId xmlns:p14="http://schemas.microsoft.com/office/powerpoint/2010/main" val="322374520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438558_Win32_v2" id="{4C05A457-285D-454C-A9EA-F338443A797C}" vid="{298C0BDB-2F83-41C5-B87D-3BE7246FD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HNYXMCCMVK3K-464-767</_dlc_DocId>
    <_dlc_DocIdUrl xmlns="431189f8-a51b-453f-9f0c-3a0b3b65b12f">
      <Url>https://www.sac.edu/President/AcademicSenate/_layouts/15/DocIdRedir.aspx?ID=HNYXMCCMVK3K-464-767</Url>
      <Description>HNYXMCCMVK3K-464-767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1D2ED2F-BDEE-47B8-82AA-B088E838B0E6}">
  <ds:schemaRefs>
    <ds:schemaRef ds:uri="http://schemas.microsoft.com/sharepoint/v3/contenttype/forms"/>
  </ds:schemaRefs>
</ds:datastoreItem>
</file>

<file path=customXml/itemProps2.xml><?xml version="1.0" encoding="utf-8"?>
<ds:datastoreItem xmlns:ds="http://schemas.openxmlformats.org/officeDocument/2006/customXml" ds:itemID="{FD7EB4D8-2DC8-4900-B296-3F8E8CD9E6A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3B0056AF-FC1D-4926-9E83-B27FBBB15BC0}"/>
</file>

<file path=customXml/itemProps4.xml><?xml version="1.0" encoding="utf-8"?>
<ds:datastoreItem xmlns:ds="http://schemas.openxmlformats.org/officeDocument/2006/customXml" ds:itemID="{61271C3C-A5F7-4EE0-8AFB-1759865CAF50}"/>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{06C09F54-21C1-488E-B176-F36A6E71C7C4}tf78438558_win32</Template>
  <TotalTime>93</TotalTime>
  <Words>1061</Words>
  <Application>Microsoft Office PowerPoint</Application>
  <PresentationFormat>Widescreen</PresentationFormat>
  <Paragraphs>132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Sabon Next LT</vt:lpstr>
      <vt:lpstr>Office Theme</vt:lpstr>
      <vt:lpstr>Robert’s Rules (Parliamentary Procedures) 101 Training</vt:lpstr>
      <vt:lpstr>[A] very brief pocket manual, so cheap that every member of a church or society could own a copy, and so arranged as to enable one quickly to find when any particular motion could be made.     - Henry M. Robert, describing his vision of his Rules Smedley The Great Peacemaker </vt:lpstr>
      <vt:lpstr>Parliamentary Procedures</vt:lpstr>
      <vt:lpstr>History of Parliamentary Procedures</vt:lpstr>
      <vt:lpstr>What is Parliamentary Procedure?</vt:lpstr>
      <vt:lpstr>Why is it important?</vt:lpstr>
      <vt:lpstr>Why is it important?</vt:lpstr>
      <vt:lpstr>Basic Tools - Definitions</vt:lpstr>
      <vt:lpstr>Basic Tools – Senate President (SP)</vt:lpstr>
      <vt:lpstr>Basic Tools - Motions</vt:lpstr>
      <vt:lpstr>Making a Motion</vt:lpstr>
      <vt:lpstr>Making a Motion</vt:lpstr>
      <vt:lpstr>Types of Motions</vt:lpstr>
      <vt:lpstr>Types of Motions</vt:lpstr>
      <vt:lpstr>Subsidiary Motion</vt:lpstr>
      <vt:lpstr>Privileged Motions</vt:lpstr>
      <vt:lpstr>Incidental Motions</vt:lpstr>
      <vt:lpstr>Becoming less Formal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Rules (Parliamentary Procedures) 101 Training</dc:title>
  <dc:subject/>
  <dc:creator>Moreno, Alejandro</dc:creator>
  <cp:lastModifiedBy>Moreno, Alejandro</cp:lastModifiedBy>
  <cp:revision>4</cp:revision>
  <dcterms:created xsi:type="dcterms:W3CDTF">2023-08-21T15:41:41Z</dcterms:created>
  <dcterms:modified xsi:type="dcterms:W3CDTF">2023-08-21T17:48:10Z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66d0ccfa-06c3-4c56-bbd0-c932c4f6764e</vt:lpwstr>
  </property>
</Properties>
</file>