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0"/>
  </p:notesMasterIdLst>
  <p:handoutMasterIdLst>
    <p:handoutMasterId r:id="rId11"/>
  </p:handoutMasterIdLst>
  <p:sldIdLst>
    <p:sldId id="281" r:id="rId6"/>
    <p:sldId id="344" r:id="rId7"/>
    <p:sldId id="346" r:id="rId8"/>
    <p:sldId id="348" r:id="rId9"/>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4C5A84-E7D6-3BEA-3627-4097091A2A6F}" name="Bautista, Steve" initials="BS" userId="S::bautista_steve@sac.edu::0446b041-e3c1-4789-9dad-4afc365ff899" providerId="AD"/>
  <p188:author id="{2563EEC8-D951-6E33-9156-0A7D33417D9E}" name="Knight, Annie" initials="KA" userId="S::Knight_Annie@sac.edu::c9ba30ae-7533-4731-8ceb-a17c33370b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9FCDA8-A768-424C-A7F2-A36C910C8D07}" v="2" dt="2024-05-28T19:38:14.159"/>
    <p1510:client id="{E76907FD-E2E3-40AC-9C09-11AF58CE6707}" v="254" dt="2024-05-14T21:19:26.0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792" y="39"/>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18" Type="http://schemas.openxmlformats.org/officeDocument/2006/relationships/customXml" Target="../customXml/item5.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76042" cy="469105"/>
          </a:xfrm>
          <a:prstGeom prst="rect">
            <a:avLst/>
          </a:prstGeom>
        </p:spPr>
        <p:txBody>
          <a:bodyPr vert="horz" lIns="92327" tIns="46163" rIns="92327" bIns="4616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4021653" y="0"/>
            <a:ext cx="3076042" cy="469105"/>
          </a:xfrm>
          <a:prstGeom prst="rect">
            <a:avLst/>
          </a:prstGeom>
        </p:spPr>
        <p:txBody>
          <a:bodyPr vert="horz" lIns="92327" tIns="46163" rIns="92327" bIns="46163"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5/28/2024</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914594"/>
            <a:ext cx="3076042" cy="469105"/>
          </a:xfrm>
          <a:prstGeom prst="rect">
            <a:avLst/>
          </a:prstGeom>
        </p:spPr>
        <p:txBody>
          <a:bodyPr vert="horz" lIns="92327" tIns="46163" rIns="92327" bIns="4616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4021653" y="8914594"/>
            <a:ext cx="3076042" cy="469105"/>
          </a:xfrm>
          <a:prstGeom prst="rect">
            <a:avLst/>
          </a:prstGeom>
        </p:spPr>
        <p:txBody>
          <a:bodyPr vert="horz" wrap="square" lIns="92327" tIns="46163" rIns="92327" bIns="46163"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0"/>
            <a:ext cx="3076042" cy="470706"/>
          </a:xfrm>
          <a:prstGeom prst="rect">
            <a:avLst/>
          </a:prstGeom>
        </p:spPr>
        <p:txBody>
          <a:bodyPr vert="horz" lIns="94192" tIns="47096" rIns="94192" bIns="4709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4021653" y="0"/>
            <a:ext cx="3076042" cy="470706"/>
          </a:xfrm>
          <a:prstGeom prst="rect">
            <a:avLst/>
          </a:prstGeom>
        </p:spPr>
        <p:txBody>
          <a:bodyPr vert="horz" lIns="94192" tIns="47096" rIns="94192" bIns="47096"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5/28/2024</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9610" y="4516536"/>
            <a:ext cx="5680082" cy="3695202"/>
          </a:xfrm>
          <a:prstGeom prst="rect">
            <a:avLst/>
          </a:prstGeom>
        </p:spPr>
        <p:txBody>
          <a:bodyPr vert="horz" lIns="94192" tIns="47096" rIns="94192" bIns="4709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914595"/>
            <a:ext cx="3076042" cy="470706"/>
          </a:xfrm>
          <a:prstGeom prst="rect">
            <a:avLst/>
          </a:prstGeom>
        </p:spPr>
        <p:txBody>
          <a:bodyPr vert="horz" lIns="94192" tIns="47096" rIns="94192" bIns="4709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4021653" y="8914595"/>
            <a:ext cx="3076042" cy="470706"/>
          </a:xfrm>
          <a:prstGeom prst="rect">
            <a:avLst/>
          </a:prstGeom>
        </p:spPr>
        <p:txBody>
          <a:bodyPr vert="horz" wrap="square" lIns="94192" tIns="47096" rIns="94192" bIns="47096"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1</a:t>
            </a:fld>
            <a:endParaRPr lang="en-US" altLang="en-US"/>
          </a:p>
        </p:txBody>
      </p:sp>
    </p:spTree>
    <p:extLst>
      <p:ext uri="{BB962C8B-B14F-4D97-AF65-F5344CB8AC3E}">
        <p14:creationId xmlns:p14="http://schemas.microsoft.com/office/powerpoint/2010/main" val="2879641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2</a:t>
            </a:fld>
            <a:endParaRPr lang="en-US" altLang="en-US"/>
          </a:p>
        </p:txBody>
      </p:sp>
    </p:spTree>
    <p:extLst>
      <p:ext uri="{BB962C8B-B14F-4D97-AF65-F5344CB8AC3E}">
        <p14:creationId xmlns:p14="http://schemas.microsoft.com/office/powerpoint/2010/main" val="8385060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5/28/2024</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5/28/2024</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5/28/2024</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5/28/2024</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5/28/2024</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5/28/2024</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5/28/2024</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5/28/2024</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5/28/2024</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5/28/2024</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5/28/2024</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5/28/2024</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orms.office.com/r/CyeeJNQnCi" TargetMode="Externa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17" name="Picture 9316">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9144000" cy="5143500"/>
          </a:xfrm>
          <a:prstGeom prst="rect">
            <a:avLst/>
          </a:prstGeom>
        </p:spPr>
      </p:pic>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1</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2" name="TextBox 1">
            <a:extLst>
              <a:ext uri="{FF2B5EF4-FFF2-40B4-BE49-F238E27FC236}">
                <a16:creationId xmlns:a16="http://schemas.microsoft.com/office/drawing/2014/main" id="{0E070879-BF36-2606-1F27-75480C43DC39}"/>
              </a:ext>
            </a:extLst>
          </p:cNvPr>
          <p:cNvSpPr txBox="1"/>
          <p:nvPr/>
        </p:nvSpPr>
        <p:spPr>
          <a:xfrm>
            <a:off x="123683" y="1244529"/>
            <a:ext cx="5474731" cy="430887"/>
          </a:xfrm>
          <a:prstGeom prst="rect">
            <a:avLst/>
          </a:prstGeom>
          <a:noFill/>
        </p:spPr>
        <p:txBody>
          <a:bodyPr wrap="square" lIns="91440" tIns="45720" rIns="91440" bIns="45720" rtlCol="0" anchor="t">
            <a:spAutoFit/>
          </a:bodyPr>
          <a:lstStyle/>
          <a:p>
            <a:r>
              <a:rPr lang="en-US" sz="2200" b="1" dirty="0"/>
              <a:t>Board of Trustee's Meeting – Tonight</a:t>
            </a:r>
            <a:endParaRPr lang="en-US" sz="2200" dirty="0">
              <a:ea typeface="Calibri"/>
              <a:cs typeface="Calibri"/>
            </a:endParaRPr>
          </a:p>
        </p:txBody>
      </p:sp>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40" y="1761503"/>
            <a:ext cx="8919370" cy="5057828"/>
          </a:xfrm>
        </p:spPr>
        <p:txBody>
          <a:bodyPr>
            <a:normAutofit/>
          </a:bodyPr>
          <a:lstStyle/>
          <a:p>
            <a:pPr marL="0" indent="0">
              <a:buNone/>
            </a:pPr>
            <a:r>
              <a:rPr lang="en-US" dirty="0">
                <a:highlight>
                  <a:srgbClr val="FFFF00"/>
                </a:highlight>
              </a:rPr>
              <a:t>Bond Presentation – Recommended Districtwide Bond $720 million</a:t>
            </a:r>
          </a:p>
          <a:p>
            <a:pPr marL="0" indent="0">
              <a:buNone/>
            </a:pPr>
            <a:r>
              <a:rPr lang="en-US" dirty="0"/>
              <a:t>	</a:t>
            </a:r>
            <a:r>
              <a:rPr lang="en-US" sz="1800" dirty="0"/>
              <a:t>Board will vote whether to support a Bond on November ballot on June 10</a:t>
            </a:r>
          </a:p>
          <a:p>
            <a:pPr marL="0" indent="0">
              <a:buNone/>
            </a:pPr>
            <a:r>
              <a:rPr lang="en-US" dirty="0">
                <a:highlight>
                  <a:srgbClr val="FFFF00"/>
                </a:highlight>
              </a:rPr>
              <a:t>Public Hearing for Tentative Budget</a:t>
            </a:r>
          </a:p>
          <a:p>
            <a:pPr marL="0" indent="0" fontAlgn="base">
              <a:buNone/>
            </a:pPr>
            <a:r>
              <a:rPr lang="en-US" dirty="0"/>
              <a:t>The budget will be available for public display the last three workdays of the week prior to the June 10 Board of Trustees meeting at the District Office, 2323 N. Broadway, on the 4th floor reception area between the hours of 8:00 a.m. and 5:00 p.m.</a:t>
            </a:r>
          </a:p>
          <a:p>
            <a:pPr marL="0" indent="0">
              <a:buNone/>
            </a:pPr>
            <a:br>
              <a:rPr lang="en-US" sz="1800" dirty="0"/>
            </a:br>
            <a:r>
              <a:rPr lang="en-US" dirty="0">
                <a:highlight>
                  <a:srgbClr val="FFFF00"/>
                </a:highlight>
              </a:rPr>
              <a:t>BOT Committee Meetings</a:t>
            </a:r>
          </a:p>
          <a:p>
            <a:pPr marL="0" indent="0">
              <a:buNone/>
            </a:pPr>
            <a:r>
              <a:rPr lang="en-US" dirty="0"/>
              <a:t>	</a:t>
            </a:r>
            <a:r>
              <a:rPr lang="en-US" sz="1800" dirty="0"/>
              <a:t>Fiscal &amp; Audit– May 30 at 8am via Zoom (and in-person District Board Room)</a:t>
            </a:r>
          </a:p>
          <a:p>
            <a:pPr marL="0" indent="0">
              <a:buNone/>
            </a:pPr>
            <a:r>
              <a:rPr lang="en-US" sz="1800" dirty="0"/>
              <a:t>	Safety &amp; Security – June 11 at 5pm via Zoom (and in-person District Board Room)</a:t>
            </a:r>
          </a:p>
          <a:p>
            <a:pPr marL="0" indent="0">
              <a:buNone/>
            </a:pPr>
            <a:r>
              <a:rPr lang="en-US" sz="1800" dirty="0"/>
              <a:t>			Links will be sent out to all Faculty</a:t>
            </a:r>
          </a:p>
          <a:p>
            <a:pPr marL="0" indent="0">
              <a:buNone/>
            </a:pPr>
            <a:r>
              <a:rPr lang="en-US" sz="1800" dirty="0"/>
              <a:t>		</a:t>
            </a:r>
          </a:p>
        </p:txBody>
      </p:sp>
      <p:sp>
        <p:nvSpPr>
          <p:cNvPr id="7" name="TextBox 6">
            <a:extLst>
              <a:ext uri="{FF2B5EF4-FFF2-40B4-BE49-F238E27FC236}">
                <a16:creationId xmlns:a16="http://schemas.microsoft.com/office/drawing/2014/main" id="{C47EA867-C6A0-A67E-BDD0-1F5B27348C58}"/>
              </a:ext>
            </a:extLst>
          </p:cNvPr>
          <p:cNvSpPr txBox="1"/>
          <p:nvPr/>
        </p:nvSpPr>
        <p:spPr>
          <a:xfrm>
            <a:off x="123683" y="6054393"/>
            <a:ext cx="6824592" cy="677108"/>
          </a:xfrm>
          <a:prstGeom prst="rect">
            <a:avLst/>
          </a:prstGeom>
          <a:noFill/>
        </p:spPr>
        <p:txBody>
          <a:bodyPr wrap="square">
            <a:spAutoFit/>
          </a:bodyPr>
          <a:lstStyle/>
          <a:p>
            <a:pPr marL="0" indent="0">
              <a:buNone/>
            </a:pPr>
            <a:r>
              <a:rPr lang="en-US" sz="2000" dirty="0">
                <a:highlight>
                  <a:srgbClr val="FFFF00"/>
                </a:highlight>
              </a:rPr>
              <a:t>District Council – Next Meeting June 3</a:t>
            </a:r>
            <a:r>
              <a:rPr lang="en-US" sz="2000" baseline="30000" dirty="0">
                <a:highlight>
                  <a:srgbClr val="FFFF00"/>
                </a:highlight>
              </a:rPr>
              <a:t>rd </a:t>
            </a:r>
          </a:p>
          <a:p>
            <a:pPr marL="0" indent="0">
              <a:buNone/>
            </a:pPr>
            <a:endParaRPr lang="en-US" dirty="0">
              <a:highlight>
                <a:srgbClr val="FFFF00"/>
              </a:highlight>
            </a:endParaRPr>
          </a:p>
        </p:txBody>
      </p:sp>
    </p:spTree>
    <p:extLst>
      <p:ext uri="{BB962C8B-B14F-4D97-AF65-F5344CB8AC3E}">
        <p14:creationId xmlns:p14="http://schemas.microsoft.com/office/powerpoint/2010/main" val="172260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fade">
                                      <p:cBhvr>
                                        <p:cTn id="20" dur="500"/>
                                        <p:tgtEl>
                                          <p:spTgt spid="6">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fade">
                                      <p:cBhvr>
                                        <p:cTn id="23" dur="500"/>
                                        <p:tgtEl>
                                          <p:spTgt spid="6">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fade">
                                      <p:cBhvr>
                                        <p:cTn id="26" dur="500"/>
                                        <p:tgtEl>
                                          <p:spTgt spid="6">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animEffect transition="in" filter="fade">
                                      <p:cBhvr>
                                        <p:cTn id="29" dur="500"/>
                                        <p:tgtEl>
                                          <p:spTgt spid="6">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6">
                                            <p:txEl>
                                              <p:pRg st="7" end="7"/>
                                            </p:txEl>
                                          </p:spTgt>
                                        </p:tgtEl>
                                        <p:attrNameLst>
                                          <p:attrName>style.visibility</p:attrName>
                                        </p:attrNameLst>
                                      </p:cBhvr>
                                      <p:to>
                                        <p:strVal val="visible"/>
                                      </p:to>
                                    </p:set>
                                    <p:animEffect transition="in" filter="fade">
                                      <p:cBhvr>
                                        <p:cTn id="32" dur="500"/>
                                        <p:tgtEl>
                                          <p:spTgt spid="6">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Effect transition="in" filter="fade">
                                      <p:cBhvr>
                                        <p:cTn id="35"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dirty="0">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2</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39" y="1761503"/>
            <a:ext cx="8710968" cy="5030533"/>
          </a:xfrm>
        </p:spPr>
        <p:txBody>
          <a:bodyPr>
            <a:normAutofit fontScale="92500" lnSpcReduction="10000"/>
          </a:bodyPr>
          <a:lstStyle/>
          <a:p>
            <a:pPr marL="0" indent="0">
              <a:lnSpc>
                <a:spcPct val="110000"/>
              </a:lnSpc>
              <a:spcBef>
                <a:spcPts val="0"/>
              </a:spcBef>
              <a:buNone/>
            </a:pPr>
            <a:r>
              <a:rPr lang="en-US" b="0" i="0" dirty="0">
                <a:solidFill>
                  <a:srgbClr val="000000"/>
                </a:solidFill>
                <a:effectLst/>
                <a:highlight>
                  <a:srgbClr val="FFFF00"/>
                </a:highlight>
              </a:rPr>
              <a:t>Relocation of Faculty from H-building</a:t>
            </a:r>
          </a:p>
          <a:p>
            <a:pPr marL="0" indent="0">
              <a:lnSpc>
                <a:spcPct val="110000"/>
              </a:lnSpc>
              <a:spcBef>
                <a:spcPts val="0"/>
              </a:spcBef>
              <a:buNone/>
            </a:pPr>
            <a:r>
              <a:rPr lang="en-US" dirty="0">
                <a:solidFill>
                  <a:srgbClr val="000000"/>
                </a:solidFill>
              </a:rPr>
              <a:t>Repurposing of space in Cesar Chavez </a:t>
            </a:r>
            <a:r>
              <a:rPr lang="en-US" dirty="0" err="1">
                <a:solidFill>
                  <a:srgbClr val="000000"/>
                </a:solidFill>
              </a:rPr>
              <a:t>Bldg</a:t>
            </a:r>
            <a:r>
              <a:rPr lang="en-US" dirty="0">
                <a:solidFill>
                  <a:srgbClr val="000000"/>
                </a:solidFill>
              </a:rPr>
              <a:t> and vacant offices in D Bldg. </a:t>
            </a:r>
          </a:p>
          <a:p>
            <a:pPr marL="0" indent="0">
              <a:lnSpc>
                <a:spcPct val="110000"/>
              </a:lnSpc>
              <a:spcBef>
                <a:spcPts val="0"/>
              </a:spcBef>
              <a:buNone/>
            </a:pPr>
            <a:endParaRPr lang="en-US" dirty="0">
              <a:solidFill>
                <a:srgbClr val="000000"/>
              </a:solidFill>
            </a:endParaRPr>
          </a:p>
          <a:p>
            <a:pPr marL="0" indent="0">
              <a:lnSpc>
                <a:spcPct val="110000"/>
              </a:lnSpc>
              <a:spcBef>
                <a:spcPts val="0"/>
              </a:spcBef>
              <a:buNone/>
            </a:pPr>
            <a:r>
              <a:rPr lang="en-US" dirty="0">
                <a:solidFill>
                  <a:srgbClr val="000000"/>
                </a:solidFill>
                <a:highlight>
                  <a:srgbClr val="FFFF00"/>
                </a:highlight>
              </a:rPr>
              <a:t>Facilities Concerns in C-</a:t>
            </a:r>
            <a:r>
              <a:rPr lang="en-US" dirty="0" err="1">
                <a:solidFill>
                  <a:srgbClr val="000000"/>
                </a:solidFill>
                <a:highlight>
                  <a:srgbClr val="FFFF00"/>
                </a:highlight>
              </a:rPr>
              <a:t>Bldg</a:t>
            </a:r>
            <a:endParaRPr lang="en-US" dirty="0">
              <a:solidFill>
                <a:srgbClr val="000000"/>
              </a:solidFill>
              <a:highlight>
                <a:srgbClr val="FFFF00"/>
              </a:highlight>
            </a:endParaRPr>
          </a:p>
          <a:p>
            <a:pPr marL="0" indent="0">
              <a:lnSpc>
                <a:spcPct val="110000"/>
              </a:lnSpc>
              <a:spcBef>
                <a:spcPts val="0"/>
              </a:spcBef>
              <a:buNone/>
            </a:pPr>
            <a:r>
              <a:rPr lang="en-US" dirty="0">
                <a:solidFill>
                  <a:srgbClr val="000000"/>
                </a:solidFill>
              </a:rPr>
              <a:t>Several facilities modification requests (FRMs) have been approved by Dr. Nery, some issues already resolved (doors, ceiling tiles)</a:t>
            </a:r>
          </a:p>
          <a:p>
            <a:pPr marL="0" indent="0">
              <a:lnSpc>
                <a:spcPct val="110000"/>
              </a:lnSpc>
              <a:spcBef>
                <a:spcPts val="0"/>
              </a:spcBef>
              <a:buNone/>
            </a:pPr>
            <a:endParaRPr lang="en-US" dirty="0">
              <a:solidFill>
                <a:srgbClr val="000000"/>
              </a:solidFill>
            </a:endParaRPr>
          </a:p>
          <a:p>
            <a:pPr marL="0" indent="0">
              <a:lnSpc>
                <a:spcPct val="110000"/>
              </a:lnSpc>
              <a:spcBef>
                <a:spcPts val="0"/>
              </a:spcBef>
              <a:buNone/>
            </a:pPr>
            <a:r>
              <a:rPr lang="en-US" dirty="0" err="1">
                <a:solidFill>
                  <a:srgbClr val="000000"/>
                </a:solidFill>
              </a:rPr>
              <a:t>el</a:t>
            </a:r>
            <a:r>
              <a:rPr lang="en-US" dirty="0">
                <a:solidFill>
                  <a:srgbClr val="000000"/>
                </a:solidFill>
              </a:rPr>
              <a:t> Don will likely be moving from C-</a:t>
            </a:r>
            <a:r>
              <a:rPr lang="en-US" dirty="0" err="1">
                <a:solidFill>
                  <a:srgbClr val="000000"/>
                </a:solidFill>
              </a:rPr>
              <a:t>bldg</a:t>
            </a:r>
            <a:r>
              <a:rPr lang="en-US" dirty="0">
                <a:solidFill>
                  <a:srgbClr val="000000"/>
                </a:solidFill>
              </a:rPr>
              <a:t> to Cesar Chavez and Mural will be getting current </a:t>
            </a:r>
            <a:r>
              <a:rPr lang="en-US" dirty="0" err="1">
                <a:solidFill>
                  <a:srgbClr val="000000"/>
                </a:solidFill>
              </a:rPr>
              <a:t>el</a:t>
            </a:r>
            <a:r>
              <a:rPr lang="en-US" dirty="0">
                <a:solidFill>
                  <a:srgbClr val="000000"/>
                </a:solidFill>
              </a:rPr>
              <a:t> Don space and the adjacent room</a:t>
            </a:r>
          </a:p>
          <a:p>
            <a:pPr marL="0" indent="0">
              <a:lnSpc>
                <a:spcPct val="110000"/>
              </a:lnSpc>
              <a:spcBef>
                <a:spcPts val="0"/>
              </a:spcBef>
              <a:buNone/>
            </a:pPr>
            <a:endParaRPr lang="en-US" b="0" i="0" dirty="0">
              <a:solidFill>
                <a:srgbClr val="000000"/>
              </a:solidFill>
              <a:effectLst/>
              <a:highlight>
                <a:srgbClr val="FFFF00"/>
              </a:highlight>
              <a:latin typeface="Times New Roman" panose="02020603050405020304" pitchFamily="18" charset="0"/>
            </a:endParaRPr>
          </a:p>
          <a:p>
            <a:pPr marL="0" indent="0">
              <a:buNone/>
            </a:pPr>
            <a:r>
              <a:rPr lang="en-US" dirty="0">
                <a:highlight>
                  <a:srgbClr val="FFFF00"/>
                </a:highlight>
              </a:rPr>
              <a:t>Faculty Prioritization – Fall 2024</a:t>
            </a:r>
          </a:p>
          <a:p>
            <a:pPr marL="0" indent="0">
              <a:buNone/>
            </a:pPr>
            <a:r>
              <a:rPr lang="en-US" dirty="0"/>
              <a:t>	Requests sent to Dept Chairs – will you be submitting a request? </a:t>
            </a:r>
          </a:p>
          <a:p>
            <a:pPr marL="0" indent="0">
              <a:buNone/>
            </a:pPr>
            <a:r>
              <a:rPr lang="en-US" dirty="0"/>
              <a:t>	19 responses, 15 YES, 2 No, 2 Not-Sure</a:t>
            </a:r>
          </a:p>
          <a:p>
            <a:pPr marL="0" indent="0">
              <a:buNone/>
            </a:pPr>
            <a:r>
              <a:rPr lang="en-US" dirty="0"/>
              <a:t>	</a:t>
            </a:r>
            <a:r>
              <a:rPr lang="en-US" b="1" dirty="0"/>
              <a:t>Responses requested by May 31 so you can be updated over the summer</a:t>
            </a:r>
          </a:p>
          <a:p>
            <a:pPr marL="0" indent="0">
              <a:buNone/>
            </a:pPr>
            <a:r>
              <a:rPr lang="en-US" dirty="0"/>
              <a:t>	https://forms.office.com/r/mpGw5YZT2m</a:t>
            </a:r>
          </a:p>
          <a:p>
            <a:pPr marL="0" indent="0">
              <a:lnSpc>
                <a:spcPct val="110000"/>
              </a:lnSpc>
              <a:spcBef>
                <a:spcPts val="0"/>
              </a:spcBef>
              <a:buNone/>
            </a:pPr>
            <a:endParaRPr lang="en-US" b="0" i="0" dirty="0">
              <a:solidFill>
                <a:srgbClr val="000000"/>
              </a:solidFill>
              <a:effectLst/>
              <a:highlight>
                <a:srgbClr val="FFFF00"/>
              </a:highlight>
              <a:latin typeface="Times New Roman" panose="02020603050405020304" pitchFamily="18" charset="0"/>
            </a:endParaRPr>
          </a:p>
        </p:txBody>
      </p:sp>
    </p:spTree>
    <p:extLst>
      <p:ext uri="{BB962C8B-B14F-4D97-AF65-F5344CB8AC3E}">
        <p14:creationId xmlns:p14="http://schemas.microsoft.com/office/powerpoint/2010/main" val="75267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1692-DE11-1699-180C-C803745F00D9}"/>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0C996815-C483-4482-CEB3-39A67041A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6" y="0"/>
            <a:ext cx="8383422" cy="1554000"/>
          </a:xfrm>
          <a:prstGeom prst="rect">
            <a:avLst/>
          </a:prstGeom>
          <a:solidFill>
            <a:schemeClr val="bg1"/>
          </a:solidFill>
        </p:spPr>
      </p:pic>
      <p:sp>
        <p:nvSpPr>
          <p:cNvPr id="7" name="TextBox 6">
            <a:extLst>
              <a:ext uri="{FF2B5EF4-FFF2-40B4-BE49-F238E27FC236}">
                <a16:creationId xmlns:a16="http://schemas.microsoft.com/office/drawing/2014/main" id="{75F5245E-7EAD-91DC-A54F-556956D825B3}"/>
              </a:ext>
            </a:extLst>
          </p:cNvPr>
          <p:cNvSpPr txBox="1"/>
          <p:nvPr/>
        </p:nvSpPr>
        <p:spPr>
          <a:xfrm>
            <a:off x="185751" y="1822504"/>
            <a:ext cx="8383422" cy="5016758"/>
          </a:xfrm>
          <a:prstGeom prst="rect">
            <a:avLst/>
          </a:prstGeom>
          <a:noFill/>
        </p:spPr>
        <p:txBody>
          <a:bodyPr wrap="square" rtlCol="0">
            <a:spAutoFit/>
          </a:bodyPr>
          <a:lstStyle/>
          <a:p>
            <a:r>
              <a:rPr lang="en-US" sz="2000" b="1" dirty="0"/>
              <a:t>Faculty Recruitment Committee Assignments</a:t>
            </a:r>
          </a:p>
          <a:p>
            <a:r>
              <a:rPr lang="en-US" dirty="0"/>
              <a:t>Extended until June 7</a:t>
            </a:r>
            <a:r>
              <a:rPr lang="en-US" baseline="30000" dirty="0"/>
              <a:t>th</a:t>
            </a:r>
            <a:endParaRPr lang="en-US" dirty="0"/>
          </a:p>
          <a:p>
            <a:endParaRPr lang="en-US" baseline="30000" dirty="0"/>
          </a:p>
          <a:p>
            <a:r>
              <a:rPr lang="en-US" dirty="0"/>
              <a:t>New Committees Added</a:t>
            </a:r>
          </a:p>
          <a:p>
            <a:endParaRPr lang="en-US" dirty="0"/>
          </a:p>
          <a:p>
            <a:r>
              <a:rPr lang="en-US" dirty="0">
                <a:hlinkClick r:id="rId3"/>
              </a:rPr>
              <a:t>https://forms.office.com/r/CyeeJNQnCi</a:t>
            </a:r>
            <a:endParaRPr lang="en-US" dirty="0"/>
          </a:p>
          <a:p>
            <a:endParaRPr lang="en-US" dirty="0"/>
          </a:p>
          <a:p>
            <a:endParaRPr lang="en-US" dirty="0"/>
          </a:p>
          <a:p>
            <a:endParaRPr lang="en-US" dirty="0"/>
          </a:p>
          <a:p>
            <a:endParaRPr lang="en-US" dirty="0"/>
          </a:p>
          <a:p>
            <a:r>
              <a:rPr lang="en-US" b="1" dirty="0"/>
              <a:t>Agenda Item Requests for Fall 2023</a:t>
            </a:r>
          </a:p>
          <a:p>
            <a:r>
              <a:rPr lang="en-US" dirty="0"/>
              <a:t>3 – all approved</a:t>
            </a:r>
          </a:p>
          <a:p>
            <a:endParaRPr lang="en-US" dirty="0"/>
          </a:p>
          <a:p>
            <a:r>
              <a:rPr lang="en-US" b="1" dirty="0"/>
              <a:t>Agenda Item Requests for Spring 2024</a:t>
            </a:r>
          </a:p>
          <a:p>
            <a:r>
              <a:rPr lang="en-US" dirty="0"/>
              <a:t>12 – all approved</a:t>
            </a:r>
          </a:p>
          <a:p>
            <a:endParaRPr lang="en-US" dirty="0"/>
          </a:p>
          <a:p>
            <a:endParaRPr lang="en-US" b="1" dirty="0"/>
          </a:p>
          <a:p>
            <a:endParaRPr lang="en-US" b="1" dirty="0"/>
          </a:p>
        </p:txBody>
      </p:sp>
      <p:pic>
        <p:nvPicPr>
          <p:cNvPr id="4" name="Picture 3">
            <a:extLst>
              <a:ext uri="{FF2B5EF4-FFF2-40B4-BE49-F238E27FC236}">
                <a16:creationId xmlns:a16="http://schemas.microsoft.com/office/drawing/2014/main" id="{3416DA4F-98FC-6E46-3BB0-D6426F17F22B}"/>
              </a:ext>
            </a:extLst>
          </p:cNvPr>
          <p:cNvPicPr>
            <a:picLocks noChangeAspect="1"/>
          </p:cNvPicPr>
          <p:nvPr/>
        </p:nvPicPr>
        <p:blipFill rotWithShape="1">
          <a:blip r:embed="rId4"/>
          <a:srcRect l="52747" t="34453" r="24792" b="34543"/>
          <a:stretch/>
        </p:blipFill>
        <p:spPr>
          <a:xfrm>
            <a:off x="5329146" y="1746789"/>
            <a:ext cx="3362302" cy="3094030"/>
          </a:xfrm>
          <a:prstGeom prst="rect">
            <a:avLst/>
          </a:prstGeom>
        </p:spPr>
      </p:pic>
      <p:sp>
        <p:nvSpPr>
          <p:cNvPr id="3" name="Title 1">
            <a:extLst>
              <a:ext uri="{FF2B5EF4-FFF2-40B4-BE49-F238E27FC236}">
                <a16:creationId xmlns:a16="http://schemas.microsoft.com/office/drawing/2014/main" id="{AA99554E-5725-DDDC-EFD2-CEC0A2108F17}"/>
              </a:ext>
            </a:extLst>
          </p:cNvPr>
          <p:cNvSpPr txBox="1">
            <a:spLocks/>
          </p:cNvSpPr>
          <p:nvPr/>
        </p:nvSpPr>
        <p:spPr>
          <a:xfrm>
            <a:off x="5403166" y="701707"/>
            <a:ext cx="4795614" cy="12174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defTabSz="914400"/>
            <a:r>
              <a:rPr lang="en-US" altLang="en-US" b="1">
                <a:solidFill>
                  <a:srgbClr val="C00000"/>
                </a:solidFill>
              </a:rPr>
              <a:t>President’s Report</a:t>
            </a:r>
            <a:endParaRPr lang="en-US" altLang="en-US" b="1" dirty="0">
              <a:solidFill>
                <a:srgbClr val="C00000"/>
              </a:solidFill>
            </a:endParaRPr>
          </a:p>
        </p:txBody>
      </p:sp>
    </p:spTree>
    <p:extLst>
      <p:ext uri="{BB962C8B-B14F-4D97-AF65-F5344CB8AC3E}">
        <p14:creationId xmlns:p14="http://schemas.microsoft.com/office/powerpoint/2010/main" val="10089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1692-DE11-1699-180C-C803745F00D9}"/>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0C996815-C483-4482-CEB3-39A67041A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6" y="0"/>
            <a:ext cx="8383422" cy="1554000"/>
          </a:xfrm>
          <a:prstGeom prst="rect">
            <a:avLst/>
          </a:prstGeom>
          <a:solidFill>
            <a:schemeClr val="bg1"/>
          </a:solidFill>
        </p:spPr>
      </p:pic>
      <p:sp>
        <p:nvSpPr>
          <p:cNvPr id="7" name="TextBox 6">
            <a:extLst>
              <a:ext uri="{FF2B5EF4-FFF2-40B4-BE49-F238E27FC236}">
                <a16:creationId xmlns:a16="http://schemas.microsoft.com/office/drawing/2014/main" id="{75F5245E-7EAD-91DC-A54F-556956D825B3}"/>
              </a:ext>
            </a:extLst>
          </p:cNvPr>
          <p:cNvSpPr txBox="1"/>
          <p:nvPr/>
        </p:nvSpPr>
        <p:spPr>
          <a:xfrm>
            <a:off x="185751" y="1822504"/>
            <a:ext cx="8383422" cy="3016210"/>
          </a:xfrm>
          <a:prstGeom prst="rect">
            <a:avLst/>
          </a:prstGeom>
          <a:noFill/>
        </p:spPr>
        <p:txBody>
          <a:bodyPr wrap="square" rtlCol="0">
            <a:spAutoFit/>
          </a:bodyPr>
          <a:lstStyle/>
          <a:p>
            <a:r>
              <a:rPr lang="en-US" sz="2000" b="1" dirty="0"/>
              <a:t>Coming up….</a:t>
            </a:r>
          </a:p>
          <a:p>
            <a:endParaRPr lang="en-US" sz="2000" b="1" dirty="0"/>
          </a:p>
          <a:p>
            <a:r>
              <a:rPr lang="en-US" sz="2000" b="1" dirty="0"/>
              <a:t>Senate Retreat!!</a:t>
            </a:r>
          </a:p>
          <a:p>
            <a:r>
              <a:rPr lang="en-US" sz="2000" b="1" dirty="0"/>
              <a:t>SAVE THE DATE: Wednesday, August 14</a:t>
            </a:r>
            <a:r>
              <a:rPr lang="en-US" sz="2000" b="1" baseline="30000" dirty="0"/>
              <a:t>th</a:t>
            </a:r>
            <a:r>
              <a:rPr lang="en-US" sz="2000" b="1" dirty="0"/>
              <a:t> </a:t>
            </a:r>
            <a:endParaRPr lang="en-US" dirty="0"/>
          </a:p>
          <a:p>
            <a:endParaRPr lang="en-US" dirty="0"/>
          </a:p>
          <a:p>
            <a:r>
              <a:rPr lang="en-US" dirty="0"/>
              <a:t>8:30am – 2:30pm (1:30-2:30pm Faculty Breakouts)</a:t>
            </a:r>
          </a:p>
          <a:p>
            <a:endParaRPr lang="en-US" dirty="0"/>
          </a:p>
          <a:p>
            <a:endParaRPr lang="en-US" dirty="0"/>
          </a:p>
          <a:p>
            <a:r>
              <a:rPr lang="en-US" sz="2000" b="1" dirty="0"/>
              <a:t>Senate President Evaluation </a:t>
            </a:r>
          </a:p>
          <a:p>
            <a:endParaRPr lang="en-US" b="1" dirty="0"/>
          </a:p>
        </p:txBody>
      </p:sp>
      <p:sp>
        <p:nvSpPr>
          <p:cNvPr id="3" name="Title 1">
            <a:extLst>
              <a:ext uri="{FF2B5EF4-FFF2-40B4-BE49-F238E27FC236}">
                <a16:creationId xmlns:a16="http://schemas.microsoft.com/office/drawing/2014/main" id="{958210FD-F63E-C7DA-9C6E-3FFEB4B859F8}"/>
              </a:ext>
            </a:extLst>
          </p:cNvPr>
          <p:cNvSpPr txBox="1">
            <a:spLocks/>
          </p:cNvSpPr>
          <p:nvPr/>
        </p:nvSpPr>
        <p:spPr>
          <a:xfrm>
            <a:off x="5417454" y="605085"/>
            <a:ext cx="4795614" cy="12174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defTabSz="914400"/>
            <a:r>
              <a:rPr lang="en-US" altLang="en-US" b="1">
                <a:solidFill>
                  <a:srgbClr val="C00000"/>
                </a:solidFill>
              </a:rPr>
              <a:t>President’s Report</a:t>
            </a:r>
            <a:endParaRPr lang="en-US" altLang="en-US" b="1" dirty="0">
              <a:solidFill>
                <a:srgbClr val="C00000"/>
              </a:solidFill>
            </a:endParaRPr>
          </a:p>
        </p:txBody>
      </p:sp>
    </p:spTree>
    <p:extLst>
      <p:ext uri="{BB962C8B-B14F-4D97-AF65-F5344CB8AC3E}">
        <p14:creationId xmlns:p14="http://schemas.microsoft.com/office/powerpoint/2010/main" val="30636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HNYXMCCMVK3K-464-946</_dlc_DocId>
    <_dlc_DocIdUrl xmlns="431189f8-a51b-453f-9f0c-3a0b3b65b12f">
      <Url>https://www.sac.edu/President/AcademicSenate/_layouts/15/DocIdRedir.aspx?ID=HNYXMCCMVK3K-464-946</Url>
      <Description>HNYXMCCMVK3K-464-946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4FB23BE-91B5-4DD0-812C-804A09DCC178}">
  <ds:schemaRefs>
    <ds:schemaRef ds:uri="http://schemas.microsoft.com/office/2006/documentManagement/types"/>
    <ds:schemaRef ds:uri="1acb9adc-ec33-475f-8130-c1c307b91901"/>
    <ds:schemaRef ds:uri="http://purl.org/dc/dcmitype/"/>
    <ds:schemaRef ds:uri="http://schemas.openxmlformats.org/package/2006/metadata/core-properties"/>
    <ds:schemaRef ds:uri="http://purl.org/dc/terms/"/>
    <ds:schemaRef ds:uri="12292255-f18b-4d92-9e60-ebc7b63bbd6b"/>
    <ds:schemaRef ds:uri="http://purl.org/dc/elements/1.1/"/>
    <ds:schemaRef ds:uri="http://www.w3.org/XML/1998/namespac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3.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4.xml><?xml version="1.0" encoding="utf-8"?>
<ds:datastoreItem xmlns:ds="http://schemas.openxmlformats.org/officeDocument/2006/customXml" ds:itemID="{4FFA39A7-B521-41CA-B5CE-BBB4CBAF8C6D}"/>
</file>

<file path=customXml/itemProps5.xml><?xml version="1.0" encoding="utf-8"?>
<ds:datastoreItem xmlns:ds="http://schemas.openxmlformats.org/officeDocument/2006/customXml" ds:itemID="{41E9BF17-0F0E-46BC-99C1-273570804EC2}"/>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0</TotalTime>
  <Words>358</Words>
  <Application>Microsoft Office PowerPoint</Application>
  <PresentationFormat>On-screen Show (4:3)</PresentationFormat>
  <Paragraphs>57</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President’s Report</vt:lpstr>
      <vt:lpstr>President’s Report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Coyne, Claire</cp:lastModifiedBy>
  <cp:revision>3</cp:revision>
  <cp:lastPrinted>2023-10-10T19:17:11Z</cp:lastPrinted>
  <dcterms:created xsi:type="dcterms:W3CDTF">2015-01-16T04:28:57Z</dcterms:created>
  <dcterms:modified xsi:type="dcterms:W3CDTF">2024-05-28T19:38:14Z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436fb6b7-6392-4213-87b3-aa04e55d3dd5</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y fmtid="{D5CDD505-2E9C-101B-9397-08002B2CF9AE}" pid="6" name="MediaServiceImageTags">
    <vt:lpwstr/>
  </property>
</Properties>
</file>