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3"/>
  </p:sldMasterIdLst>
  <p:sldIdLst>
    <p:sldId id="256" r:id="rId4"/>
    <p:sldId id="257" r:id="rId5"/>
    <p:sldId id="258" r:id="rId6"/>
    <p:sldId id="259" r:id="rId7"/>
    <p:sldId id="262" r:id="rId8"/>
    <p:sldId id="260" r:id="rId9"/>
    <p:sldId id="261"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871D5A-69BE-C68E-69BD-86DCA4A52E95}" v="7" dt="2024-05-14T19:36:22.346"/>
    <p1510:client id="{7FA6364A-9666-2B3F-C7B2-5A80C5F75C9F}" v="1099" dt="2024-05-14T19:51:29.6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18" Type="http://schemas.openxmlformats.org/officeDocument/2006/relationships/customXml" Target="../customXml/item4.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presProps" Target="presProps.xml"/><Relationship Id="rId17" Type="http://schemas.openxmlformats.org/officeDocument/2006/relationships/customXml" Target="../customXml/item3.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5/14/2024</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336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5/14/2024</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112429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5/14/2024</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823015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5/14/2024</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66210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5/14/2024</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558818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5/14/2024</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458208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5/14/2024</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407353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5/14/2024</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246604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5/14/2024</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400714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5/14/2024</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678943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5/14/2024</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960731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5/14/2024</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131962176"/>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1" r:id="rId6"/>
    <p:sldLayoutId id="2147483687" r:id="rId7"/>
    <p:sldLayoutId id="2147483688" r:id="rId8"/>
    <p:sldLayoutId id="2147483689" r:id="rId9"/>
    <p:sldLayoutId id="2147483690" r:id="rId10"/>
    <p:sldLayoutId id="214748369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5666830-9A19-4E01-8505-D6C7F9AC5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Jigsaw puzzles in plastic figures">
            <a:extLst>
              <a:ext uri="{FF2B5EF4-FFF2-40B4-BE49-F238E27FC236}">
                <a16:creationId xmlns:a16="http://schemas.microsoft.com/office/drawing/2014/main" id="{D3413184-5552-6A49-EB8C-CB524DEDB9C1}"/>
              </a:ext>
            </a:extLst>
          </p:cNvPr>
          <p:cNvPicPr>
            <a:picLocks noChangeAspect="1"/>
          </p:cNvPicPr>
          <p:nvPr/>
        </p:nvPicPr>
        <p:blipFill rotWithShape="1">
          <a:blip r:embed="rId2"/>
          <a:srcRect l="11154" r="7313" b="4"/>
          <a:stretch/>
        </p:blipFill>
        <p:spPr>
          <a:xfrm>
            <a:off x="4110127" y="10"/>
            <a:ext cx="8081873" cy="6857990"/>
          </a:xfrm>
          <a:custGeom>
            <a:avLst/>
            <a:gdLst/>
            <a:ahLst/>
            <a:cxnLst/>
            <a:rect l="l" t="t" r="r" b="b"/>
            <a:pathLst>
              <a:path w="8081873" h="6858000">
                <a:moveTo>
                  <a:pt x="0" y="0"/>
                </a:moveTo>
                <a:lnTo>
                  <a:pt x="8081873" y="0"/>
                </a:lnTo>
                <a:lnTo>
                  <a:pt x="8081873" y="6858000"/>
                </a:lnTo>
                <a:lnTo>
                  <a:pt x="0" y="6858000"/>
                </a:lnTo>
                <a:lnTo>
                  <a:pt x="68897" y="6734633"/>
                </a:lnTo>
                <a:cubicBezTo>
                  <a:pt x="558802" y="5812845"/>
                  <a:pt x="848920" y="4668597"/>
                  <a:pt x="848920" y="3429000"/>
                </a:cubicBezTo>
                <a:cubicBezTo>
                  <a:pt x="848920" y="2189404"/>
                  <a:pt x="558802" y="1045156"/>
                  <a:pt x="68897" y="123368"/>
                </a:cubicBezTo>
                <a:close/>
              </a:path>
            </a:pathLst>
          </a:custGeom>
        </p:spPr>
      </p:pic>
      <p:sp useBgFill="1">
        <p:nvSpPr>
          <p:cNvPr id="11" name="Freeform: Shape 10">
            <a:extLst>
              <a:ext uri="{FF2B5EF4-FFF2-40B4-BE49-F238E27FC236}">
                <a16:creationId xmlns:a16="http://schemas.microsoft.com/office/drawing/2014/main" id="{AE9FC877-7FB6-4D22-9988-35420644E2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E41809D1-F12E-46BB-B804-5F209D325E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477981" y="1122363"/>
            <a:ext cx="4023360" cy="3204134"/>
          </a:xfrm>
        </p:spPr>
        <p:txBody>
          <a:bodyPr anchor="b">
            <a:normAutofit/>
          </a:bodyPr>
          <a:lstStyle/>
          <a:p>
            <a:r>
              <a:rPr lang="en-US" sz="4800" dirty="0"/>
              <a:t>May 14th DE updates</a:t>
            </a:r>
          </a:p>
        </p:txBody>
      </p:sp>
      <p:sp>
        <p:nvSpPr>
          <p:cNvPr id="15" name="Rectangle 1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869CC-E013-0D53-F365-23A4C864B616}"/>
              </a:ext>
            </a:extLst>
          </p:cNvPr>
          <p:cNvSpPr>
            <a:spLocks noGrp="1"/>
          </p:cNvSpPr>
          <p:nvPr>
            <p:ph type="title"/>
          </p:nvPr>
        </p:nvSpPr>
        <p:spPr/>
        <p:txBody>
          <a:bodyPr/>
          <a:lstStyle/>
          <a:p>
            <a:r>
              <a:rPr lang="en-US" dirty="0"/>
              <a:t>Online Teaching Conference </a:t>
            </a:r>
          </a:p>
        </p:txBody>
      </p:sp>
      <p:sp>
        <p:nvSpPr>
          <p:cNvPr id="3" name="Content Placeholder 2">
            <a:extLst>
              <a:ext uri="{FF2B5EF4-FFF2-40B4-BE49-F238E27FC236}">
                <a16:creationId xmlns:a16="http://schemas.microsoft.com/office/drawing/2014/main" id="{ADE0C9AC-0CB1-8A07-9662-D4792E91DA87}"/>
              </a:ext>
            </a:extLst>
          </p:cNvPr>
          <p:cNvSpPr>
            <a:spLocks noGrp="1"/>
          </p:cNvSpPr>
          <p:nvPr>
            <p:ph idx="1"/>
          </p:nvPr>
        </p:nvSpPr>
        <p:spPr/>
        <p:txBody>
          <a:bodyPr vert="horz" lIns="91440" tIns="45720" rIns="91440" bIns="45720" rtlCol="0" anchor="t">
            <a:normAutofit/>
          </a:bodyPr>
          <a:lstStyle/>
          <a:p>
            <a:r>
              <a:rPr lang="en-US" dirty="0"/>
              <a:t>The DE office is going to be sending 17 individuals to the 2024 Online Teaching conference in Long Beach. June 26th – 28th.</a:t>
            </a:r>
          </a:p>
          <a:p>
            <a:r>
              <a:rPr lang="en-US" dirty="0"/>
              <a:t>Friday Keynote:</a:t>
            </a:r>
          </a:p>
          <a:p>
            <a:pPr lvl="1">
              <a:buFont typeface="Courier New" panose="020B0604020202020204" pitchFamily="34" charset="0"/>
              <a:buChar char="o"/>
            </a:pPr>
            <a:r>
              <a:rPr lang="en-US" dirty="0"/>
              <a:t>Navigating the Wave of Generative AI: Principles, Limitations &amp; Ethics with Dr. Maya Ackerman</a:t>
            </a:r>
          </a:p>
          <a:p>
            <a:endParaRPr lang="en-US" dirty="0"/>
          </a:p>
        </p:txBody>
      </p:sp>
    </p:spTree>
    <p:extLst>
      <p:ext uri="{BB962C8B-B14F-4D97-AF65-F5344CB8AC3E}">
        <p14:creationId xmlns:p14="http://schemas.microsoft.com/office/powerpoint/2010/main" val="3143981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927A5-E22B-84DF-544F-42C417547EC0}"/>
              </a:ext>
            </a:extLst>
          </p:cNvPr>
          <p:cNvSpPr>
            <a:spLocks noGrp="1"/>
          </p:cNvSpPr>
          <p:nvPr>
            <p:ph type="title"/>
          </p:nvPr>
        </p:nvSpPr>
        <p:spPr/>
        <p:txBody>
          <a:bodyPr/>
          <a:lstStyle/>
          <a:p>
            <a:r>
              <a:rPr lang="en-US" dirty="0"/>
              <a:t>Upcoming </a:t>
            </a:r>
            <a:r>
              <a:rPr lang="en-US" dirty="0" err="1"/>
              <a:t>Respondus</a:t>
            </a:r>
            <a:r>
              <a:rPr lang="en-US" dirty="0"/>
              <a:t> Training</a:t>
            </a:r>
          </a:p>
        </p:txBody>
      </p:sp>
      <p:sp>
        <p:nvSpPr>
          <p:cNvPr id="3" name="Content Placeholder 2">
            <a:extLst>
              <a:ext uri="{FF2B5EF4-FFF2-40B4-BE49-F238E27FC236}">
                <a16:creationId xmlns:a16="http://schemas.microsoft.com/office/drawing/2014/main" id="{06DDD09B-A6ED-DD09-EFA4-5B2DED2679B5}"/>
              </a:ext>
            </a:extLst>
          </p:cNvPr>
          <p:cNvSpPr>
            <a:spLocks noGrp="1"/>
          </p:cNvSpPr>
          <p:nvPr>
            <p:ph idx="1"/>
          </p:nvPr>
        </p:nvSpPr>
        <p:spPr/>
        <p:txBody>
          <a:bodyPr vert="horz" lIns="91440" tIns="45720" rIns="91440" bIns="45720" rtlCol="0" anchor="t">
            <a:normAutofit/>
          </a:bodyPr>
          <a:lstStyle/>
          <a:p>
            <a:r>
              <a:rPr lang="en-US" err="1"/>
              <a:t>Respondus</a:t>
            </a:r>
            <a:r>
              <a:rPr lang="en-US"/>
              <a:t> is a potential replacement for </a:t>
            </a:r>
            <a:r>
              <a:rPr lang="en-US" err="1"/>
              <a:t>Proctorio</a:t>
            </a:r>
            <a:r>
              <a:rPr lang="en-US"/>
              <a:t>.</a:t>
            </a:r>
          </a:p>
          <a:p>
            <a:r>
              <a:rPr lang="en-US" dirty="0"/>
              <a:t>There is a training/informational session with </a:t>
            </a:r>
            <a:r>
              <a:rPr lang="en-US" err="1"/>
              <a:t>Respondus</a:t>
            </a:r>
            <a:r>
              <a:rPr lang="en-US" dirty="0"/>
              <a:t> staff on Tuesday, May 21st at 11am over Zoom. If you are interested in joining Dr. Gabut and Jaki King, please let us Jaki </a:t>
            </a:r>
            <a:r>
              <a:rPr lang="en-US"/>
              <a:t>know,</a:t>
            </a:r>
            <a:r>
              <a:rPr lang="en-US" dirty="0"/>
              <a:t> and she will get you the link.</a:t>
            </a:r>
          </a:p>
        </p:txBody>
      </p:sp>
    </p:spTree>
    <p:extLst>
      <p:ext uri="{BB962C8B-B14F-4D97-AF65-F5344CB8AC3E}">
        <p14:creationId xmlns:p14="http://schemas.microsoft.com/office/powerpoint/2010/main" val="2433201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CBA6A-8A29-C7BF-E18B-AD2106C3E4D4}"/>
              </a:ext>
            </a:extLst>
          </p:cNvPr>
          <p:cNvSpPr>
            <a:spLocks noGrp="1"/>
          </p:cNvSpPr>
          <p:nvPr>
            <p:ph type="title"/>
          </p:nvPr>
        </p:nvSpPr>
        <p:spPr/>
        <p:txBody>
          <a:bodyPr/>
          <a:lstStyle/>
          <a:p>
            <a:r>
              <a:rPr lang="en-US" dirty="0"/>
              <a:t>Joint Ai Taskforce </a:t>
            </a:r>
          </a:p>
        </p:txBody>
      </p:sp>
      <p:sp>
        <p:nvSpPr>
          <p:cNvPr id="3" name="Content Placeholder 2">
            <a:extLst>
              <a:ext uri="{FF2B5EF4-FFF2-40B4-BE49-F238E27FC236}">
                <a16:creationId xmlns:a16="http://schemas.microsoft.com/office/drawing/2014/main" id="{309E2151-CB05-D9F6-E09A-E7B8A7C5A269}"/>
              </a:ext>
            </a:extLst>
          </p:cNvPr>
          <p:cNvSpPr>
            <a:spLocks noGrp="1"/>
          </p:cNvSpPr>
          <p:nvPr>
            <p:ph idx="1"/>
          </p:nvPr>
        </p:nvSpPr>
        <p:spPr/>
        <p:txBody>
          <a:bodyPr vert="horz" lIns="91440" tIns="45720" rIns="91440" bIns="45720" rtlCol="0" anchor="t">
            <a:normAutofit/>
          </a:bodyPr>
          <a:lstStyle/>
          <a:p>
            <a:r>
              <a:rPr lang="en-US" dirty="0"/>
              <a:t>Collaborating with SCC, there will be an initial meeting of the Joint Ai Taskforce this Friday the 17th from 9am-10:30am.</a:t>
            </a:r>
          </a:p>
          <a:p>
            <a:r>
              <a:rPr lang="en-US" dirty="0"/>
              <a:t>If you like to attend please email Jaki King and they will get you the zoom link.</a:t>
            </a:r>
          </a:p>
        </p:txBody>
      </p:sp>
    </p:spTree>
    <p:extLst>
      <p:ext uri="{BB962C8B-B14F-4D97-AF65-F5344CB8AC3E}">
        <p14:creationId xmlns:p14="http://schemas.microsoft.com/office/powerpoint/2010/main" val="1463005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CCBAD-268D-4662-B7B9-12E7638CEAE9}"/>
              </a:ext>
            </a:extLst>
          </p:cNvPr>
          <p:cNvSpPr>
            <a:spLocks noGrp="1"/>
          </p:cNvSpPr>
          <p:nvPr>
            <p:ph type="title"/>
          </p:nvPr>
        </p:nvSpPr>
        <p:spPr/>
        <p:txBody>
          <a:bodyPr/>
          <a:lstStyle/>
          <a:p>
            <a:r>
              <a:rPr lang="en-US" dirty="0"/>
              <a:t>Workshop on Outcomes in Canvas</a:t>
            </a:r>
          </a:p>
        </p:txBody>
      </p:sp>
      <p:sp>
        <p:nvSpPr>
          <p:cNvPr id="3" name="Content Placeholder 2">
            <a:extLst>
              <a:ext uri="{FF2B5EF4-FFF2-40B4-BE49-F238E27FC236}">
                <a16:creationId xmlns:a16="http://schemas.microsoft.com/office/drawing/2014/main" id="{BD375758-BE73-60B7-8AAF-B88DBC5E96FB}"/>
              </a:ext>
            </a:extLst>
          </p:cNvPr>
          <p:cNvSpPr>
            <a:spLocks noGrp="1"/>
          </p:cNvSpPr>
          <p:nvPr>
            <p:ph idx="1"/>
          </p:nvPr>
        </p:nvSpPr>
        <p:spPr/>
        <p:txBody>
          <a:bodyPr vert="horz" lIns="91440" tIns="45720" rIns="91440" bIns="45720" rtlCol="0" anchor="t">
            <a:normAutofit/>
          </a:bodyPr>
          <a:lstStyle/>
          <a:p>
            <a:r>
              <a:rPr lang="en-US" dirty="0"/>
              <a:t>There is workshop scheduled for May 16th from 10am to 11am.</a:t>
            </a:r>
          </a:p>
          <a:p>
            <a:r>
              <a:rPr lang="en-US" dirty="0"/>
              <a:t>Conducted by Jaki King and Dr. Merari Weber.</a:t>
            </a:r>
          </a:p>
          <a:p>
            <a:r>
              <a:rPr lang="en-US" dirty="0"/>
              <a:t>Please register in the PD Gateway.</a:t>
            </a:r>
          </a:p>
        </p:txBody>
      </p:sp>
    </p:spTree>
    <p:extLst>
      <p:ext uri="{BB962C8B-B14F-4D97-AF65-F5344CB8AC3E}">
        <p14:creationId xmlns:p14="http://schemas.microsoft.com/office/powerpoint/2010/main" val="2355063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8D09C-7A06-BA99-E3D3-5E3E7A0BDD4D}"/>
              </a:ext>
            </a:extLst>
          </p:cNvPr>
          <p:cNvSpPr>
            <a:spLocks noGrp="1"/>
          </p:cNvSpPr>
          <p:nvPr>
            <p:ph type="title"/>
          </p:nvPr>
        </p:nvSpPr>
        <p:spPr/>
        <p:txBody>
          <a:bodyPr>
            <a:normAutofit fontScale="90000"/>
          </a:bodyPr>
          <a:lstStyle/>
          <a:p>
            <a:r>
              <a:rPr lang="en-US" dirty="0"/>
              <a:t>Updates to the Summer and Fall 2024 Template</a:t>
            </a:r>
          </a:p>
        </p:txBody>
      </p:sp>
      <p:sp>
        <p:nvSpPr>
          <p:cNvPr id="3" name="Content Placeholder 2">
            <a:extLst>
              <a:ext uri="{FF2B5EF4-FFF2-40B4-BE49-F238E27FC236}">
                <a16:creationId xmlns:a16="http://schemas.microsoft.com/office/drawing/2014/main" id="{860AE25C-8A77-12B1-347E-A4B35C3A21AC}"/>
              </a:ext>
            </a:extLst>
          </p:cNvPr>
          <p:cNvSpPr>
            <a:spLocks noGrp="1"/>
          </p:cNvSpPr>
          <p:nvPr>
            <p:ph idx="1"/>
          </p:nvPr>
        </p:nvSpPr>
        <p:spPr/>
        <p:txBody>
          <a:bodyPr vert="horz" lIns="91440" tIns="45720" rIns="91440" bIns="45720" rtlCol="0" anchor="t">
            <a:normAutofit fontScale="92500" lnSpcReduction="10000"/>
          </a:bodyPr>
          <a:lstStyle/>
          <a:p>
            <a:r>
              <a:rPr lang="en-US" dirty="0"/>
              <a:t>We have streamlined and updated the Summer and Fall canvas templates.</a:t>
            </a:r>
          </a:p>
          <a:p>
            <a:r>
              <a:rPr lang="en-US" dirty="0"/>
              <a:t>2 big changes are as follows:</a:t>
            </a:r>
          </a:p>
          <a:p>
            <a:pPr lvl="1">
              <a:buFont typeface="Courier New" panose="020B0604020202020204" pitchFamily="34" charset="0"/>
              <a:buChar char="o"/>
            </a:pPr>
            <a:r>
              <a:rPr lang="en-US" dirty="0"/>
              <a:t>Added "Version 2024" to the title of updated and most recent modules. For example, Student Resources (version 2024) or Course Information (version 2024). This should make it much easier when you are copying in past material.</a:t>
            </a:r>
          </a:p>
          <a:p>
            <a:pPr lvl="1">
              <a:buFont typeface="Courier New" panose="020B0604020202020204" pitchFamily="34" charset="0"/>
              <a:buChar char="o"/>
            </a:pPr>
            <a:r>
              <a:rPr lang="en-US" dirty="0"/>
              <a:t>Removed all of the extra modules and pages. Now there is only </a:t>
            </a:r>
            <a:r>
              <a:rPr lang="en-US" b="1" dirty="0"/>
              <a:t>one</a:t>
            </a:r>
            <a:r>
              <a:rPr lang="en-US" dirty="0"/>
              <a:t> module example.</a:t>
            </a:r>
          </a:p>
        </p:txBody>
      </p:sp>
    </p:spTree>
    <p:extLst>
      <p:ext uri="{BB962C8B-B14F-4D97-AF65-F5344CB8AC3E}">
        <p14:creationId xmlns:p14="http://schemas.microsoft.com/office/powerpoint/2010/main" val="2440977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F114C-D375-A623-BFCE-A1CA8115B19D}"/>
              </a:ext>
            </a:extLst>
          </p:cNvPr>
          <p:cNvSpPr>
            <a:spLocks noGrp="1"/>
          </p:cNvSpPr>
          <p:nvPr>
            <p:ph type="title"/>
          </p:nvPr>
        </p:nvSpPr>
        <p:spPr>
          <a:xfrm>
            <a:off x="624788" y="212843"/>
            <a:ext cx="10168128" cy="1179576"/>
          </a:xfrm>
        </p:spPr>
        <p:txBody>
          <a:bodyPr/>
          <a:lstStyle/>
          <a:p>
            <a:r>
              <a:rPr lang="en-US" dirty="0"/>
              <a:t>Example of what that looks like:</a:t>
            </a:r>
          </a:p>
        </p:txBody>
      </p:sp>
      <p:pic>
        <p:nvPicPr>
          <p:cNvPr id="4" name="Content Placeholder 3" descr="A screenshot of a computer&#10;&#10;Description automatically generated">
            <a:extLst>
              <a:ext uri="{FF2B5EF4-FFF2-40B4-BE49-F238E27FC236}">
                <a16:creationId xmlns:a16="http://schemas.microsoft.com/office/drawing/2014/main" id="{9D0067DF-2507-DC25-8B58-605F964AFDC0}"/>
              </a:ext>
            </a:extLst>
          </p:cNvPr>
          <p:cNvPicPr>
            <a:picLocks noGrp="1" noChangeAspect="1"/>
          </p:cNvPicPr>
          <p:nvPr>
            <p:ph idx="1"/>
          </p:nvPr>
        </p:nvPicPr>
        <p:blipFill>
          <a:blip r:embed="rId2"/>
          <a:stretch>
            <a:fillRect/>
          </a:stretch>
        </p:blipFill>
        <p:spPr>
          <a:xfrm>
            <a:off x="1640548" y="1066051"/>
            <a:ext cx="9156914" cy="5794868"/>
          </a:xfrm>
        </p:spPr>
      </p:pic>
    </p:spTree>
    <p:extLst>
      <p:ext uri="{BB962C8B-B14F-4D97-AF65-F5344CB8AC3E}">
        <p14:creationId xmlns:p14="http://schemas.microsoft.com/office/powerpoint/2010/main" val="1258840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08238-7D48-DA07-8DD2-CF8BC9ACF21E}"/>
              </a:ext>
            </a:extLst>
          </p:cNvPr>
          <p:cNvSpPr>
            <a:spLocks noGrp="1"/>
          </p:cNvSpPr>
          <p:nvPr>
            <p:ph type="title"/>
          </p:nvPr>
        </p:nvSpPr>
        <p:spPr/>
        <p:txBody>
          <a:bodyPr>
            <a:normAutofit fontScale="90000"/>
          </a:bodyPr>
          <a:lstStyle/>
          <a:p>
            <a:r>
              <a:rPr lang="en-US" dirty="0"/>
              <a:t>In the new Instructor Resources Module, in the "Using the SAC Template" page there is a new video that explains how to use and modify.</a:t>
            </a:r>
          </a:p>
        </p:txBody>
      </p:sp>
      <p:pic>
        <p:nvPicPr>
          <p:cNvPr id="4" name="Content Placeholder 3" descr="A screenshot of a computer&#10;&#10;Description automatically generated">
            <a:extLst>
              <a:ext uri="{FF2B5EF4-FFF2-40B4-BE49-F238E27FC236}">
                <a16:creationId xmlns:a16="http://schemas.microsoft.com/office/drawing/2014/main" id="{E11FB81D-A013-4052-027E-EBA7BC1849A2}"/>
              </a:ext>
            </a:extLst>
          </p:cNvPr>
          <p:cNvPicPr>
            <a:picLocks noGrp="1" noChangeAspect="1"/>
          </p:cNvPicPr>
          <p:nvPr>
            <p:ph idx="1"/>
          </p:nvPr>
        </p:nvPicPr>
        <p:blipFill>
          <a:blip r:embed="rId2"/>
          <a:stretch>
            <a:fillRect/>
          </a:stretch>
        </p:blipFill>
        <p:spPr>
          <a:xfrm>
            <a:off x="1950514" y="2060551"/>
            <a:ext cx="8459490" cy="4554952"/>
          </a:xfrm>
        </p:spPr>
      </p:pic>
    </p:spTree>
    <p:extLst>
      <p:ext uri="{BB962C8B-B14F-4D97-AF65-F5344CB8AC3E}">
        <p14:creationId xmlns:p14="http://schemas.microsoft.com/office/powerpoint/2010/main" val="33313087"/>
      </p:ext>
    </p:extLst>
  </p:cSld>
  <p:clrMapOvr>
    <a:masterClrMapping/>
  </p:clrMapOvr>
</p:sld>
</file>

<file path=ppt/theme/theme1.xml><?xml version="1.0" encoding="utf-8"?>
<a:theme xmlns:a="http://schemas.openxmlformats.org/drawingml/2006/main" name="AccentBoxVTI">
  <a:themeElements>
    <a:clrScheme name="AnalogousFromDarkSeedLeftStep">
      <a:dk1>
        <a:srgbClr val="000000"/>
      </a:dk1>
      <a:lt1>
        <a:srgbClr val="FFFFFF"/>
      </a:lt1>
      <a:dk2>
        <a:srgbClr val="1E301B"/>
      </a:dk2>
      <a:lt2>
        <a:srgbClr val="F1F0F3"/>
      </a:lt2>
      <a:accent1>
        <a:srgbClr val="85AE23"/>
      </a:accent1>
      <a:accent2>
        <a:srgbClr val="B4A118"/>
      </a:accent2>
      <a:accent3>
        <a:srgbClr val="E2802D"/>
      </a:accent3>
      <a:accent4>
        <a:srgbClr val="D1231C"/>
      </a:accent4>
      <a:accent5>
        <a:srgbClr val="E22D71"/>
      </a:accent5>
      <a:accent6>
        <a:srgbClr val="D11CAB"/>
      </a:accent6>
      <a:hlink>
        <a:srgbClr val="C34D66"/>
      </a:hlink>
      <a:folHlink>
        <a:srgbClr val="7F7F7F"/>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HNYXMCCMVK3K-464-934</_dlc_DocId>
    <_dlc_DocIdUrl xmlns="431189f8-a51b-453f-9f0c-3a0b3b65b12f">
      <Url>https://sac.edu/President/AcademicSenate/_layouts/15/DocIdRedir.aspx?ID=HNYXMCCMVK3K-464-934</Url>
      <Description>HNYXMCCMVK3K-464-934</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045D190-56B4-4F5D-B65A-7667B9B09085}"/>
</file>

<file path=customXml/itemProps2.xml><?xml version="1.0" encoding="utf-8"?>
<ds:datastoreItem xmlns:ds="http://schemas.openxmlformats.org/officeDocument/2006/customXml" ds:itemID="{34A6105A-0687-4B3D-84F1-08272503147D}">
  <ds:schemaRefs>
    <ds:schemaRef ds:uri="http://schemas.microsoft.com/sharepoint/v3/contenttype/forms"/>
  </ds:schemaRefs>
</ds:datastoreItem>
</file>

<file path=customXml/itemProps3.xml><?xml version="1.0" encoding="utf-8"?>
<ds:datastoreItem xmlns:ds="http://schemas.openxmlformats.org/officeDocument/2006/customXml" ds:itemID="{D03EA791-63B9-4719-B110-88C978C30949}"/>
</file>

<file path=customXml/itemProps4.xml><?xml version="1.0" encoding="utf-8"?>
<ds:datastoreItem xmlns:ds="http://schemas.openxmlformats.org/officeDocument/2006/customXml" ds:itemID="{5567F7E5-B0FD-4EA3-AFE8-C142708ED6A1}"/>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AccentBoxVTI</vt:lpstr>
      <vt:lpstr>May 14th DE updates</vt:lpstr>
      <vt:lpstr>Online Teaching Conference </vt:lpstr>
      <vt:lpstr>Upcoming Respondus Training</vt:lpstr>
      <vt:lpstr>Joint Ai Taskforce </vt:lpstr>
      <vt:lpstr>Workshop on Outcomes in Canvas</vt:lpstr>
      <vt:lpstr>Updates to the Summer and Fall 2024 Template</vt:lpstr>
      <vt:lpstr>Example of what that looks like:</vt:lpstr>
      <vt:lpstr>In the new Instructor Resources Module, in the "Using the SAC Template" page there is a new video that explains how to use and modify.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752</cp:revision>
  <dcterms:created xsi:type="dcterms:W3CDTF">2024-05-14T19:35:35Z</dcterms:created>
  <dcterms:modified xsi:type="dcterms:W3CDTF">2024-05-14T19:51:46Z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_dlc_DocIdItemGuid">
    <vt:lpwstr>03642c6e-6460-4e35-9d4f-d1b97c424d8b</vt:lpwstr>
  </property>
</Properties>
</file>