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changesInfos/changesInfo1.xml" ContentType="application/vnd.ms-powerpoint.changes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5" r:id="rId6"/>
    <p:sldId id="258" r:id="rId7"/>
    <p:sldId id="261" r:id="rId8"/>
    <p:sldId id="257"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1157DB-E531-D31E-182D-0BABA9B3704A}" v="319" dt="2024-03-25T18:36:55.079"/>
    <p1510:client id="{B31069A3-4977-901E-3305-BC45EC9578B1}" v="18" dt="2024-03-25T18:42:12.863"/>
    <p1510:client id="{E1F52F28-8FB3-A40D-B8F2-01633B381489}" v="26" dt="2024-03-26T15:12:18.912"/>
    <p1510:client id="{FAFB5FCC-55AB-4E6E-CDA2-0C6A42D54D5D}" v="79" dt="2024-03-25T18:38:19.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openxmlformats.org/officeDocument/2006/relationships/customXml" Target="../customXml/item4.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E1F52F28-8FB3-A40D-B8F2-01633B381489}"/>
    <pc:docChg chg="modSld">
      <pc:chgData name="" userId="" providerId="" clId="Web-{E1F52F28-8FB3-A40D-B8F2-01633B381489}" dt="2024-03-26T15:11:11.020" v="3" actId="20577"/>
      <pc:docMkLst>
        <pc:docMk/>
      </pc:docMkLst>
      <pc:sldChg chg="modSp">
        <pc:chgData name="" userId="" providerId="" clId="Web-{E1F52F28-8FB3-A40D-B8F2-01633B381489}" dt="2024-03-26T15:11:11.020" v="3" actId="20577"/>
        <pc:sldMkLst>
          <pc:docMk/>
          <pc:sldMk cId="605106800" sldId="257"/>
        </pc:sldMkLst>
        <pc:spChg chg="mod">
          <ac:chgData name="" userId="" providerId="" clId="Web-{E1F52F28-8FB3-A40D-B8F2-01633B381489}" dt="2024-03-26T15:11:11.020" v="3" actId="20577"/>
          <ac:spMkLst>
            <pc:docMk/>
            <pc:sldMk cId="605106800" sldId="257"/>
            <ac:spMk id="3" creationId="{B6F3CBAF-6C49-176B-929F-1C4EEF404A3A}"/>
          </ac:spMkLst>
        </pc:spChg>
      </pc:sldChg>
    </pc:docChg>
  </pc:docChgLst>
  <pc:docChgLst>
    <pc:chgData name="Weber, Merari" userId="S::weber_merari@sac.edu::f695c86d-902b-4877-a255-2a380113c3e3" providerId="AD" clId="Web-{E1F52F28-8FB3-A40D-B8F2-01633B381489}"/>
    <pc:docChg chg="modSld">
      <pc:chgData name="Weber, Merari" userId="S::weber_merari@sac.edu::f695c86d-902b-4877-a255-2a380113c3e3" providerId="AD" clId="Web-{E1F52F28-8FB3-A40D-B8F2-01633B381489}" dt="2024-03-26T15:12:15.349" v="18" actId="20577"/>
      <pc:docMkLst>
        <pc:docMk/>
      </pc:docMkLst>
      <pc:sldChg chg="modSp">
        <pc:chgData name="Weber, Merari" userId="S::weber_merari@sac.edu::f695c86d-902b-4877-a255-2a380113c3e3" providerId="AD" clId="Web-{E1F52F28-8FB3-A40D-B8F2-01633B381489}" dt="2024-03-26T15:12:04.021" v="17" actId="20577"/>
        <pc:sldMkLst>
          <pc:docMk/>
          <pc:sldMk cId="605106800" sldId="257"/>
        </pc:sldMkLst>
        <pc:spChg chg="mod">
          <ac:chgData name="Weber, Merari" userId="S::weber_merari@sac.edu::f695c86d-902b-4877-a255-2a380113c3e3" providerId="AD" clId="Web-{E1F52F28-8FB3-A40D-B8F2-01633B381489}" dt="2024-03-26T15:12:04.021" v="17" actId="20577"/>
          <ac:spMkLst>
            <pc:docMk/>
            <pc:sldMk cId="605106800" sldId="257"/>
            <ac:spMk id="3" creationId="{B6F3CBAF-6C49-176B-929F-1C4EEF404A3A}"/>
          </ac:spMkLst>
        </pc:spChg>
      </pc:sldChg>
      <pc:sldChg chg="modSp">
        <pc:chgData name="Weber, Merari" userId="S::weber_merari@sac.edu::f695c86d-902b-4877-a255-2a380113c3e3" providerId="AD" clId="Web-{E1F52F28-8FB3-A40D-B8F2-01633B381489}" dt="2024-03-26T15:12:15.349" v="18" actId="20577"/>
        <pc:sldMkLst>
          <pc:docMk/>
          <pc:sldMk cId="455046113" sldId="265"/>
        </pc:sldMkLst>
        <pc:spChg chg="mod">
          <ac:chgData name="Weber, Merari" userId="S::weber_merari@sac.edu::f695c86d-902b-4877-a255-2a380113c3e3" providerId="AD" clId="Web-{E1F52F28-8FB3-A40D-B8F2-01633B381489}" dt="2024-03-26T15:12:15.349" v="18" actId="20577"/>
          <ac:spMkLst>
            <pc:docMk/>
            <pc:sldMk cId="455046113" sldId="265"/>
            <ac:spMk id="3" creationId="{4D1FD27B-E125-67A0-C150-C034054F56B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524003" y="1999615"/>
            <a:ext cx="9144000" cy="2764028"/>
          </a:xfrm>
        </p:spPr>
        <p:txBody>
          <a:bodyPr anchor="ctr">
            <a:normAutofit/>
          </a:bodyPr>
          <a:lstStyle/>
          <a:p>
            <a:r>
              <a:rPr lang="en-US" sz="7200">
                <a:ea typeface="Calibri Light"/>
                <a:cs typeface="Calibri Light"/>
              </a:rPr>
              <a:t>VP of Community Operations</a:t>
            </a:r>
            <a:endParaRPr lang="en-US" sz="7200"/>
          </a:p>
        </p:txBody>
      </p:sp>
      <p:sp>
        <p:nvSpPr>
          <p:cNvPr id="3" name="Subtitle 2"/>
          <p:cNvSpPr>
            <a:spLocks noGrp="1"/>
          </p:cNvSpPr>
          <p:nvPr>
            <p:ph type="subTitle" idx="1"/>
          </p:nvPr>
        </p:nvSpPr>
        <p:spPr>
          <a:xfrm>
            <a:off x="1966912" y="5645150"/>
            <a:ext cx="8258176" cy="631825"/>
          </a:xfrm>
        </p:spPr>
        <p:txBody>
          <a:bodyPr vert="horz" lIns="91440" tIns="45720" rIns="91440" bIns="45720" rtlCol="0" anchor="ctr">
            <a:normAutofit/>
          </a:bodyPr>
          <a:lstStyle/>
          <a:p>
            <a:r>
              <a:rPr lang="en-US" sz="2800" dirty="0">
                <a:ea typeface="Calibri"/>
                <a:cs typeface="Calibri"/>
              </a:rPr>
              <a:t>March 26, 2024</a:t>
            </a:r>
            <a:endParaRPr lang="en-US" sz="28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B08707-1CA1-B652-83D9-91D825BB3498}"/>
              </a:ext>
            </a:extLst>
          </p:cNvPr>
          <p:cNvSpPr>
            <a:spLocks noGrp="1"/>
          </p:cNvSpPr>
          <p:nvPr>
            <p:ph type="title"/>
          </p:nvPr>
        </p:nvSpPr>
        <p:spPr>
          <a:xfrm>
            <a:off x="761800" y="762001"/>
            <a:ext cx="5334197" cy="1708242"/>
          </a:xfrm>
        </p:spPr>
        <p:txBody>
          <a:bodyPr anchor="ctr">
            <a:normAutofit/>
          </a:bodyPr>
          <a:lstStyle/>
          <a:p>
            <a:r>
              <a:rPr lang="en-US" sz="4000">
                <a:ea typeface="Calibri Light"/>
                <a:cs typeface="Calibri Light"/>
              </a:rPr>
              <a:t>Bylaws Task Force</a:t>
            </a:r>
            <a:endParaRPr lang="en-US" sz="4000"/>
          </a:p>
        </p:txBody>
      </p:sp>
      <p:sp>
        <p:nvSpPr>
          <p:cNvPr id="3" name="Content Placeholder 2">
            <a:extLst>
              <a:ext uri="{FF2B5EF4-FFF2-40B4-BE49-F238E27FC236}">
                <a16:creationId xmlns:a16="http://schemas.microsoft.com/office/drawing/2014/main" id="{4D1FD27B-E125-67A0-C150-C034054F56BA}"/>
              </a:ext>
            </a:extLst>
          </p:cNvPr>
          <p:cNvSpPr>
            <a:spLocks noGrp="1"/>
          </p:cNvSpPr>
          <p:nvPr>
            <p:ph idx="1"/>
          </p:nvPr>
        </p:nvSpPr>
        <p:spPr>
          <a:xfrm>
            <a:off x="761800" y="2470244"/>
            <a:ext cx="5334197" cy="3769835"/>
          </a:xfrm>
        </p:spPr>
        <p:txBody>
          <a:bodyPr vert="horz" lIns="91440" tIns="45720" rIns="91440" bIns="45720" rtlCol="0" anchor="ctr">
            <a:normAutofit/>
          </a:bodyPr>
          <a:lstStyle/>
          <a:p>
            <a:r>
              <a:rPr lang="en-US" dirty="0">
                <a:ea typeface="Calibri"/>
                <a:cs typeface="Calibri"/>
              </a:rPr>
              <a:t>Had two meetings so far.</a:t>
            </a:r>
          </a:p>
          <a:p>
            <a:r>
              <a:rPr lang="en-US" dirty="0">
                <a:ea typeface="Calibri"/>
                <a:cs typeface="Calibri"/>
              </a:rPr>
              <a:t>Will meet again this Thursday.</a:t>
            </a:r>
          </a:p>
          <a:p>
            <a:r>
              <a:rPr lang="en-US" dirty="0">
                <a:ea typeface="Calibri"/>
                <a:cs typeface="Calibri"/>
              </a:rPr>
              <a:t>Moving along and may meet the proposal to present proposed amendments on April 23rd with possible final reading on 5/14 and 5/28, if needed.</a:t>
            </a:r>
          </a:p>
        </p:txBody>
      </p:sp>
      <p:pic>
        <p:nvPicPr>
          <p:cNvPr id="5" name="Picture 4" descr="Calendar on table">
            <a:extLst>
              <a:ext uri="{FF2B5EF4-FFF2-40B4-BE49-F238E27FC236}">
                <a16:creationId xmlns:a16="http://schemas.microsoft.com/office/drawing/2014/main" id="{6577B62F-C9B4-C131-FB4D-5D70DD67856D}"/>
              </a:ext>
            </a:extLst>
          </p:cNvPr>
          <p:cNvPicPr>
            <a:picLocks noChangeAspect="1"/>
          </p:cNvPicPr>
          <p:nvPr/>
        </p:nvPicPr>
        <p:blipFill rotWithShape="1">
          <a:blip r:embed="rId2"/>
          <a:srcRect l="5409" r="42830" b="-3"/>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45504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A5A791-EF41-8E09-3334-B4ECE433E1FC}"/>
              </a:ext>
            </a:extLst>
          </p:cNvPr>
          <p:cNvSpPr>
            <a:spLocks noGrp="1"/>
          </p:cNvSpPr>
          <p:nvPr>
            <p:ph type="title"/>
          </p:nvPr>
        </p:nvSpPr>
        <p:spPr>
          <a:xfrm>
            <a:off x="5297762" y="329184"/>
            <a:ext cx="6251110" cy="1783080"/>
          </a:xfrm>
        </p:spPr>
        <p:txBody>
          <a:bodyPr anchor="b">
            <a:normAutofit/>
          </a:bodyPr>
          <a:lstStyle/>
          <a:p>
            <a:r>
              <a:rPr lang="en-US" sz="3800" dirty="0">
                <a:ea typeface="Calibri Light"/>
                <a:cs typeface="Calibri Light"/>
              </a:rPr>
              <a:t>Congratulations to Justin for his Distinguished Faculty Lecture!</a:t>
            </a:r>
          </a:p>
        </p:txBody>
      </p:sp>
      <p:pic>
        <p:nvPicPr>
          <p:cNvPr id="4" name="Picture 3" descr="A poster for a book&#10;&#10;Description automatically generated">
            <a:extLst>
              <a:ext uri="{FF2B5EF4-FFF2-40B4-BE49-F238E27FC236}">
                <a16:creationId xmlns:a16="http://schemas.microsoft.com/office/drawing/2014/main" id="{485E534E-86EF-CFF0-9B9D-EB96BB4FEB0D}"/>
              </a:ext>
            </a:extLst>
          </p:cNvPr>
          <p:cNvPicPr>
            <a:picLocks noChangeAspect="1"/>
          </p:cNvPicPr>
          <p:nvPr/>
        </p:nvPicPr>
        <p:blipFill rotWithShape="1">
          <a:blip r:embed="rId2"/>
          <a:srcRect l="8336" r="8338"/>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6"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6AE2337-E6A9-9923-B7BB-54E5EE893E4F}"/>
              </a:ext>
            </a:extLst>
          </p:cNvPr>
          <p:cNvSpPr>
            <a:spLocks noGrp="1"/>
          </p:cNvSpPr>
          <p:nvPr>
            <p:ph idx="1"/>
          </p:nvPr>
        </p:nvSpPr>
        <p:spPr>
          <a:xfrm>
            <a:off x="5297762" y="2706624"/>
            <a:ext cx="6251110" cy="3483864"/>
          </a:xfrm>
        </p:spPr>
        <p:txBody>
          <a:bodyPr vert="horz" lIns="91440" tIns="45720" rIns="91440" bIns="45720" rtlCol="0" anchor="t">
            <a:normAutofit fontScale="92500" lnSpcReduction="10000"/>
          </a:bodyPr>
          <a:lstStyle/>
          <a:p>
            <a:pPr marL="0" indent="0">
              <a:buNone/>
            </a:pPr>
            <a:r>
              <a:rPr lang="en-US" sz="2000" b="1" i="1">
                <a:latin typeface="Arial"/>
                <a:cs typeface="Arial"/>
              </a:rPr>
              <a:t>Unlocking Worlds:  An Exploration of Our Personal Mathematical Languages </a:t>
            </a:r>
          </a:p>
          <a:p>
            <a:pPr marL="0" indent="0">
              <a:buNone/>
            </a:pPr>
            <a:endParaRPr lang="en-US" sz="2000" b="1" i="1">
              <a:latin typeface="Arial"/>
              <a:cs typeface="Arial"/>
            </a:endParaRPr>
          </a:p>
          <a:p>
            <a:pPr marL="0" indent="0">
              <a:buNone/>
            </a:pPr>
            <a:r>
              <a:rPr lang="en-US" sz="2000" b="1" dirty="0">
                <a:latin typeface="Arial"/>
                <a:cs typeface="Arial"/>
              </a:rPr>
              <a:t>When: Wednesday, March 20, 2024</a:t>
            </a:r>
            <a:endParaRPr lang="en-US" sz="2000" dirty="0">
              <a:ea typeface="Calibri"/>
              <a:cs typeface="Calibri"/>
            </a:endParaRPr>
          </a:p>
          <a:p>
            <a:pPr marL="0" indent="0">
              <a:buNone/>
            </a:pPr>
            <a:r>
              <a:rPr lang="en-US" sz="2000" b="1" dirty="0">
                <a:latin typeface="Arial"/>
                <a:cs typeface="Arial"/>
              </a:rPr>
              <a:t>Time: 2:00 p.m. to 3:30 p.m.</a:t>
            </a:r>
            <a:endParaRPr lang="en-US" sz="2000" dirty="0">
              <a:ea typeface="Calibri"/>
              <a:cs typeface="Calibri"/>
            </a:endParaRPr>
          </a:p>
          <a:p>
            <a:pPr marL="0" indent="0">
              <a:buNone/>
            </a:pPr>
            <a:br>
              <a:rPr lang="en-US" sz="2000" b="1" dirty="0">
                <a:latin typeface="Arial"/>
                <a:cs typeface="Arial"/>
              </a:rPr>
            </a:br>
            <a:r>
              <a:rPr lang="en-US" sz="2000" b="1" dirty="0">
                <a:latin typeface="Arial"/>
                <a:cs typeface="Arial"/>
              </a:rPr>
              <a:t>Will be sharing the recording by Friday of this week. It will be both on the website and in our PD Gateway for those who wish to get PD credit for listening to it. </a:t>
            </a:r>
          </a:p>
          <a:p>
            <a:pPr marL="0" indent="0">
              <a:buNone/>
            </a:pPr>
            <a:r>
              <a:rPr lang="en-US" sz="1600" b="1" i="1" dirty="0">
                <a:latin typeface="Arial"/>
                <a:cs typeface="Arial"/>
              </a:rPr>
              <a:t>*Special thanks to Chef Tiffany, our SAC Culinary Arts &amp; </a:t>
            </a:r>
            <a:r>
              <a:rPr lang="en-US" sz="1600" b="1" i="1" dirty="0" err="1">
                <a:latin typeface="Arial"/>
                <a:cs typeface="Arial"/>
              </a:rPr>
              <a:t>Hostpitality</a:t>
            </a:r>
            <a:r>
              <a:rPr lang="en-US" sz="1600" b="1" i="1" dirty="0">
                <a:latin typeface="Arial"/>
                <a:cs typeface="Arial"/>
              </a:rPr>
              <a:t> students, and the SAC Art Gallery!</a:t>
            </a:r>
          </a:p>
          <a:p>
            <a:endParaRPr lang="en-US" sz="2000">
              <a:ea typeface="Calibri"/>
              <a:cs typeface="Calibri"/>
            </a:endParaRPr>
          </a:p>
          <a:p>
            <a:endParaRPr lang="en-US" sz="2000">
              <a:ea typeface="Calibri"/>
              <a:cs typeface="Calibri"/>
            </a:endParaRPr>
          </a:p>
        </p:txBody>
      </p:sp>
    </p:spTree>
    <p:extLst>
      <p:ext uri="{BB962C8B-B14F-4D97-AF65-F5344CB8AC3E}">
        <p14:creationId xmlns:p14="http://schemas.microsoft.com/office/powerpoint/2010/main" val="330171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39C3AD-316D-4D97-B872-994521B10B70}"/>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5400"/>
              <a:t>Dues (Dynamic Forms) Update</a:t>
            </a:r>
          </a:p>
        </p:txBody>
      </p:sp>
      <p:sp>
        <p:nvSpPr>
          <p:cNvPr id="38"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9455FF-B79C-7390-5DCB-94514F92EA38}"/>
              </a:ext>
            </a:extLst>
          </p:cNvPr>
          <p:cNvSpPr>
            <a:spLocks noGrp="1"/>
          </p:cNvSpPr>
          <p:nvPr>
            <p:ph idx="1"/>
          </p:nvPr>
        </p:nvSpPr>
        <p:spPr>
          <a:xfrm>
            <a:off x="640080" y="2872899"/>
            <a:ext cx="4243589" cy="3320668"/>
          </a:xfrm>
        </p:spPr>
        <p:txBody>
          <a:bodyPr vert="horz" lIns="91440" tIns="45720" rIns="91440" bIns="45720" rtlCol="0" anchor="t">
            <a:normAutofit/>
          </a:bodyPr>
          <a:lstStyle/>
          <a:p>
            <a:pPr marL="0" indent="0">
              <a:buNone/>
            </a:pPr>
            <a:r>
              <a:rPr lang="en-US" sz="2200" dirty="0"/>
              <a:t>Now live! Email sent out yesterday to all faculty with this information. Hooray!</a:t>
            </a:r>
          </a:p>
          <a:p>
            <a:pPr marL="0" indent="0">
              <a:buNone/>
            </a:pPr>
            <a:endParaRPr lang="en-US" sz="2200">
              <a:ea typeface="Calibri"/>
              <a:cs typeface="Calibri"/>
            </a:endParaRPr>
          </a:p>
          <a:p>
            <a:pPr marL="0" indent="0">
              <a:buNone/>
            </a:pPr>
            <a:r>
              <a:rPr lang="en-US" sz="1000" dirty="0">
                <a:ea typeface="Calibri"/>
                <a:cs typeface="Calibri"/>
              </a:rPr>
              <a:t>*Please excuse the typos on it... Got a little comma happy (lol).</a:t>
            </a:r>
          </a:p>
        </p:txBody>
      </p:sp>
      <p:pic>
        <p:nvPicPr>
          <p:cNvPr id="4" name="Picture 3" descr="A screenshot of a computer&#10;&#10;Description automatically generated">
            <a:extLst>
              <a:ext uri="{FF2B5EF4-FFF2-40B4-BE49-F238E27FC236}">
                <a16:creationId xmlns:a16="http://schemas.microsoft.com/office/drawing/2014/main" id="{0C0A7CDC-D061-3857-53AF-335BDDC73055}"/>
              </a:ext>
            </a:extLst>
          </p:cNvPr>
          <p:cNvPicPr>
            <a:picLocks noChangeAspect="1"/>
          </p:cNvPicPr>
          <p:nvPr/>
        </p:nvPicPr>
        <p:blipFill rotWithShape="1">
          <a:blip r:embed="rId2"/>
          <a:srcRect b="856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513739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26E83-DBA3-B190-E6E1-4F0D24101B1E}"/>
              </a:ext>
            </a:extLst>
          </p:cNvPr>
          <p:cNvSpPr>
            <a:spLocks noGrp="1"/>
          </p:cNvSpPr>
          <p:nvPr>
            <p:ph type="title"/>
          </p:nvPr>
        </p:nvSpPr>
        <p:spPr>
          <a:xfrm>
            <a:off x="5297762" y="329184"/>
            <a:ext cx="6251110" cy="1783080"/>
          </a:xfrm>
        </p:spPr>
        <p:txBody>
          <a:bodyPr anchor="b">
            <a:normAutofit/>
          </a:bodyPr>
          <a:lstStyle/>
          <a:p>
            <a:r>
              <a:rPr lang="en-US" sz="5400">
                <a:ea typeface="Calibri Light"/>
                <a:cs typeface="Calibri Light"/>
              </a:rPr>
              <a:t>Awards for Excellence Updates</a:t>
            </a:r>
            <a:endParaRPr lang="en-US" sz="5400"/>
          </a:p>
        </p:txBody>
      </p:sp>
      <p:pic>
        <p:nvPicPr>
          <p:cNvPr id="4" name="Picture 3" descr="A white rectangular sign with a picture of a building&#10;&#10;Description automatically generated">
            <a:extLst>
              <a:ext uri="{FF2B5EF4-FFF2-40B4-BE49-F238E27FC236}">
                <a16:creationId xmlns:a16="http://schemas.microsoft.com/office/drawing/2014/main" id="{D0A8A22A-607A-9D55-61F8-D0D899634FBA}"/>
              </a:ext>
            </a:extLst>
          </p:cNvPr>
          <p:cNvPicPr>
            <a:picLocks noChangeAspect="1"/>
          </p:cNvPicPr>
          <p:nvPr/>
        </p:nvPicPr>
        <p:blipFill rotWithShape="1">
          <a:blip r:embed="rId2"/>
          <a:srcRect b="4655"/>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F3CBAF-6C49-176B-929F-1C4EEF404A3A}"/>
              </a:ext>
            </a:extLst>
          </p:cNvPr>
          <p:cNvSpPr>
            <a:spLocks noGrp="1"/>
          </p:cNvSpPr>
          <p:nvPr>
            <p:ph idx="1"/>
          </p:nvPr>
        </p:nvSpPr>
        <p:spPr>
          <a:xfrm>
            <a:off x="5297762" y="2706624"/>
            <a:ext cx="6251110" cy="3483864"/>
          </a:xfrm>
        </p:spPr>
        <p:txBody>
          <a:bodyPr vert="horz" lIns="91440" tIns="45720" rIns="91440" bIns="45720" rtlCol="0" anchor="t">
            <a:normAutofit/>
          </a:bodyPr>
          <a:lstStyle/>
          <a:p>
            <a:r>
              <a:rPr lang="en-US" sz="2200" dirty="0">
                <a:ea typeface="Calibri"/>
                <a:cs typeface="Calibri"/>
              </a:rPr>
              <a:t>All paperwork submitted for nominees who have accepted.</a:t>
            </a:r>
          </a:p>
          <a:p>
            <a:r>
              <a:rPr lang="en-US" sz="2200" dirty="0">
                <a:ea typeface="Calibri"/>
                <a:cs typeface="Calibri"/>
              </a:rPr>
              <a:t>Task Force will convene on Friday.</a:t>
            </a:r>
            <a:endParaRPr lang="en-US" sz="2200" dirty="0">
              <a:latin typeface="Calibri" panose="020F0502020204030204"/>
              <a:ea typeface="Calibri"/>
              <a:cs typeface="Calibri"/>
            </a:endParaRPr>
          </a:p>
          <a:p>
            <a:r>
              <a:rPr lang="en-US" sz="2200" dirty="0">
                <a:latin typeface="Calibri" panose="020F0502020204030204"/>
                <a:ea typeface="Calibri"/>
                <a:cs typeface="Calibri"/>
              </a:rPr>
              <a:t>All in order and on time so far.</a:t>
            </a:r>
          </a:p>
          <a:p>
            <a:endParaRPr lang="en-US" sz="2200" b="1" i="1">
              <a:latin typeface="Arial"/>
              <a:ea typeface="Calibri"/>
              <a:cs typeface="Arial"/>
            </a:endParaRPr>
          </a:p>
          <a:p>
            <a:endParaRPr lang="en-US" sz="2200">
              <a:ea typeface="Calibri"/>
              <a:cs typeface="Calibri"/>
            </a:endParaRPr>
          </a:p>
          <a:p>
            <a:endParaRPr lang="en-US" sz="2200">
              <a:ea typeface="Calibri"/>
              <a:cs typeface="Calibri"/>
            </a:endParaRPr>
          </a:p>
        </p:txBody>
      </p:sp>
    </p:spTree>
    <p:extLst>
      <p:ext uri="{BB962C8B-B14F-4D97-AF65-F5344CB8AC3E}">
        <p14:creationId xmlns:p14="http://schemas.microsoft.com/office/powerpoint/2010/main" val="60510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F18414D-1626-4996-AACB-23D3DE45B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C7569713-89AB-6436-6D0A-7E8AF91BD7E9}"/>
              </a:ext>
            </a:extLst>
          </p:cNvPr>
          <p:cNvSpPr>
            <a:spLocks noGrp="1"/>
          </p:cNvSpPr>
          <p:nvPr>
            <p:ph type="title"/>
          </p:nvPr>
        </p:nvSpPr>
        <p:spPr>
          <a:xfrm>
            <a:off x="6095999" y="707132"/>
            <a:ext cx="3667125" cy="2387600"/>
          </a:xfrm>
        </p:spPr>
        <p:txBody>
          <a:bodyPr vert="horz" lIns="91440" tIns="45720" rIns="91440" bIns="45720" rtlCol="0" anchor="b">
            <a:normAutofit/>
          </a:bodyPr>
          <a:lstStyle/>
          <a:p>
            <a:r>
              <a:rPr lang="en-US" sz="3500" kern="1200" dirty="0">
                <a:solidFill>
                  <a:schemeClr val="bg1"/>
                </a:solidFill>
                <a:latin typeface="+mj-lt"/>
                <a:ea typeface="+mj-ea"/>
                <a:cs typeface="+mj-cs"/>
              </a:rPr>
              <a:t>Water Bottles</a:t>
            </a:r>
            <a:endParaRPr lang="en-US" sz="3500" kern="1200" dirty="0">
              <a:solidFill>
                <a:schemeClr val="bg1"/>
              </a:solidFill>
              <a:ea typeface="Calibri Light"/>
              <a:cs typeface="Calibri Light"/>
            </a:endParaRPr>
          </a:p>
        </p:txBody>
      </p:sp>
      <p:pic>
        <p:nvPicPr>
          <p:cNvPr id="4" name="Content Placeholder 3" descr="A red and black water bottles&#10;&#10;Description automatically generated">
            <a:extLst>
              <a:ext uri="{FF2B5EF4-FFF2-40B4-BE49-F238E27FC236}">
                <a16:creationId xmlns:a16="http://schemas.microsoft.com/office/drawing/2014/main" id="{0677FBC6-C880-6D1F-C9B1-DA22B2EE92BD}"/>
              </a:ext>
            </a:extLst>
          </p:cNvPr>
          <p:cNvPicPr>
            <a:picLocks noGrp="1" noChangeAspect="1"/>
          </p:cNvPicPr>
          <p:nvPr>
            <p:ph idx="1"/>
          </p:nvPr>
        </p:nvPicPr>
        <p:blipFill>
          <a:blip r:embed="rId2"/>
          <a:stretch>
            <a:fillRect/>
          </a:stretch>
        </p:blipFill>
        <p:spPr>
          <a:xfrm>
            <a:off x="126206" y="115193"/>
            <a:ext cx="4440499" cy="6627614"/>
          </a:xfrm>
          <a:prstGeom prst="rect">
            <a:avLst/>
          </a:prstGeom>
        </p:spPr>
      </p:pic>
      <p:sp>
        <p:nvSpPr>
          <p:cNvPr id="16" name="Rectangle 15">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96001" y="3209925"/>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917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31189f8-a51b-453f-9f0c-3a0b3b65b12f">HNYXMCCMVK3K-464-898</_dlc_DocId>
    <_dlc_DocIdUrl xmlns="431189f8-a51b-453f-9f0c-3a0b3b65b12f">
      <Url>https://www.sac.edu/President/AcademicSenate/_layouts/15/DocIdRedir.aspx?ID=HNYXMCCMVK3K-464-898</Url>
      <Description>HNYXMCCMVK3K-464-898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708A9741AC48E46AEE4941DE1E12C0F" ma:contentTypeVersion="2" ma:contentTypeDescription="Create a new document." ma:contentTypeScope="" ma:versionID="64770a9ad993aec554518785b51db2e6">
  <xsd:schema xmlns:xsd="http://www.w3.org/2001/XMLSchema" xmlns:xs="http://www.w3.org/2001/XMLSchema" xmlns:p="http://schemas.microsoft.com/office/2006/metadata/properties" xmlns:ns1="http://schemas.microsoft.com/sharepoint/v3" xmlns:ns2="431189f8-a51b-453f-9f0c-3a0b3b65b12f" xmlns:ns3="6f609ce8-7218-4c60-b337-266ea7b1fd45" targetNamespace="http://schemas.microsoft.com/office/2006/metadata/properties" ma:root="true" ma:fieldsID="1dd063ee8e164e8fcdf0fbf71a193719" ns1:_="" ns2:_="" ns3:_="">
    <xsd:import namespace="http://schemas.microsoft.com/sharepoint/v3"/>
    <xsd:import namespace="431189f8-a51b-453f-9f0c-3a0b3b65b12f"/>
    <xsd:import namespace="6f609ce8-7218-4c60-b337-266ea7b1fd4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f609ce8-7218-4c60-b337-266ea7b1fd4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8F41AF5-89EF-4583-8EFA-0AC8C3E93AC4}">
  <ds:schemaRefs>
    <ds:schemaRef ds:uri="http://schemas.microsoft.com/office/2006/metadata/properties"/>
    <ds:schemaRef ds:uri="http://schemas.microsoft.com/office/infopath/2007/PartnerControls"/>
    <ds:schemaRef ds:uri="1acb9adc-ec33-475f-8130-c1c307b91901"/>
    <ds:schemaRef ds:uri="12292255-f18b-4d92-9e60-ebc7b63bbd6b"/>
  </ds:schemaRefs>
</ds:datastoreItem>
</file>

<file path=customXml/itemProps2.xml><?xml version="1.0" encoding="utf-8"?>
<ds:datastoreItem xmlns:ds="http://schemas.openxmlformats.org/officeDocument/2006/customXml" ds:itemID="{4032E829-B33D-4D9B-AFF3-9569F8D52DCF}">
  <ds:schemaRefs>
    <ds:schemaRef ds:uri="http://schemas.microsoft.com/sharepoint/v3/contenttype/forms"/>
  </ds:schemaRefs>
</ds:datastoreItem>
</file>

<file path=customXml/itemProps3.xml><?xml version="1.0" encoding="utf-8"?>
<ds:datastoreItem xmlns:ds="http://schemas.openxmlformats.org/officeDocument/2006/customXml" ds:itemID="{E6656201-D1B0-4AEC-BE40-840DF11A59BF}"/>
</file>

<file path=customXml/itemProps4.xml><?xml version="1.0" encoding="utf-8"?>
<ds:datastoreItem xmlns:ds="http://schemas.openxmlformats.org/officeDocument/2006/customXml" ds:itemID="{A8AA2C9A-EB4C-4088-9AC2-1EDD3264570A}"/>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VP of Community Operations</vt:lpstr>
      <vt:lpstr>Bylaws Task Force</vt:lpstr>
      <vt:lpstr>Congratulations to Justin for his Distinguished Faculty Lecture!</vt:lpstr>
      <vt:lpstr>Dues (Dynamic Forms) Update</vt:lpstr>
      <vt:lpstr>Awards for Excellence Updates</vt:lpstr>
      <vt:lpstr>Water Bottles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197</cp:revision>
  <dcterms:created xsi:type="dcterms:W3CDTF">2024-02-27T04:51:21Z</dcterms:created>
  <dcterms:modified xsi:type="dcterms:W3CDTF">2024-03-26T15:12:22Z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0x010100D708A9741AC48E46AEE4941DE1E12C0F</vt:lpwstr>
  </property>
  <property fmtid="{D5CDD505-2E9C-101B-9397-08002B2CF9AE}" pid="3" name="MediaServiceImageTags">
    <vt:lpwstr/>
  </property>
  <property fmtid="{D5CDD505-2E9C-101B-9397-08002B2CF9AE}" pid="4" name="_dlc_DocIdItemGuid">
    <vt:lpwstr>d0115d7a-b6fb-4913-aaf1-c1e0495e59df</vt:lpwstr>
  </property>
</Properties>
</file>