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Layouts/slideLayout2.xml" ContentType="application/vnd.openxmlformats-officedocument.presentationml.slideLayout+xml"/>
  <Override PartName="/ppt/notesSlides/notesSlide2.xml" ContentType="application/vnd.openxmlformats-officedocument.presentationml.notesSlide+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authors.xml" ContentType="application/vnd.ms-powerpoint.author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Metadata/LabelInfo.xml" ContentType="application/vnd.ms-office.classificationlabels+xml"/>
  <Override PartName="/ppt/revisionInfo.xml" ContentType="application/vnd.ms-powerpoint.revisioninfo+xml"/>
  <Override PartName="/docProps/custom.xml" ContentType="application/vnd.openxmlformats-officedocument.custom-properties+xml"/>
  <Override PartName="/docProps/app.xml" ContentType="application/vnd.openxmlformats-officedocument.extended-properties+xml"/>
  <Override PartName="/customXml/itemProps1.xml" ContentType="application/vnd.openxmlformats-officedocument.customXmlProperties+xml"/>
  <Override PartName="/ppt/changesInfos/changesInfo1.xml" ContentType="application/vnd.ms-powerpoint.changesinfo+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5"/>
  </p:sldMasterIdLst>
  <p:notesMasterIdLst>
    <p:notesMasterId r:id="rId11"/>
  </p:notesMasterIdLst>
  <p:handoutMasterIdLst>
    <p:handoutMasterId r:id="rId12"/>
  </p:handoutMasterIdLst>
  <p:sldIdLst>
    <p:sldId id="281" r:id="rId6"/>
    <p:sldId id="344" r:id="rId7"/>
    <p:sldId id="343" r:id="rId8"/>
    <p:sldId id="345" r:id="rId9"/>
    <p:sldId id="340" r:id="rId10"/>
  </p:sldIdLst>
  <p:sldSz cx="9144000" cy="6858000" type="screen4x3"/>
  <p:notesSz cx="7099300" cy="9385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A4C5A84-E7D6-3BEA-3627-4097091A2A6F}" name="Bautista, Steve" initials="BS" userId="S::bautista_steve@sac.edu::0446b041-e3c1-4789-9dad-4afc365ff899" providerId="AD"/>
  <p188:author id="{2563EEC8-D951-6E33-9156-0A7D33417D9E}" name="Knight, Annie" initials="KA" userId="S::Knight_Annie@sac.edu::c9ba30ae-7533-4731-8ceb-a17c33370b11"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F58181-CB22-4DA6-9305-7AED3E10EF62}" v="136" dt="2024-03-26T21:16:50.94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40" autoAdjust="0"/>
    <p:restoredTop sz="94660"/>
  </p:normalViewPr>
  <p:slideViewPr>
    <p:cSldViewPr snapToGrid="0">
      <p:cViewPr>
        <p:scale>
          <a:sx n="105" d="100"/>
          <a:sy n="105" d="100"/>
        </p:scale>
        <p:origin x="102" y="87"/>
      </p:cViewPr>
      <p:guideLst>
        <p:guide orient="horz" pos="2160"/>
        <p:guide pos="2880"/>
      </p:guideLst>
    </p:cSldViewPr>
  </p:slideViewPr>
  <p:notesTextViewPr>
    <p:cViewPr>
      <p:scale>
        <a:sx n="1" d="1"/>
        <a:sy n="1" d="1"/>
      </p:scale>
      <p:origin x="0" y="0"/>
    </p:cViewPr>
  </p:notesTextViewPr>
  <p:notesViewPr>
    <p:cSldViewPr snapToGrid="0">
      <p:cViewPr varScale="1">
        <p:scale>
          <a:sx n="77" d="100"/>
          <a:sy n="77" d="100"/>
        </p:scale>
        <p:origin x="2739" y="69"/>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20" Type="http://schemas.openxmlformats.org/officeDocument/2006/relationships/customXml" Target="../customXml/item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yne, Claire" userId="S::coyne_claire@sac.edu::55980f49-584e-4e0c-8943-e714ecf6ce64" providerId="AD" clId="Web-{6BF58181-CB22-4DA6-9305-7AED3E10EF62}"/>
    <pc:docChg chg="modSld">
      <pc:chgData name="Coyne, Claire" userId="S::coyne_claire@sac.edu::55980f49-584e-4e0c-8943-e714ecf6ce64" providerId="AD" clId="Web-{6BF58181-CB22-4DA6-9305-7AED3E10EF62}" dt="2024-03-26T21:16:50.947" v="139" actId="14100"/>
      <pc:docMkLst>
        <pc:docMk/>
      </pc:docMkLst>
      <pc:sldChg chg="modSp">
        <pc:chgData name="Coyne, Claire" userId="S::coyne_claire@sac.edu::55980f49-584e-4e0c-8943-e714ecf6ce64" providerId="AD" clId="Web-{6BF58181-CB22-4DA6-9305-7AED3E10EF62}" dt="2024-03-26T21:16:50.947" v="139" actId="14100"/>
        <pc:sldMkLst>
          <pc:docMk/>
          <pc:sldMk cId="2057171025" sldId="343"/>
        </pc:sldMkLst>
        <pc:spChg chg="mod">
          <ac:chgData name="Coyne, Claire" userId="S::coyne_claire@sac.edu::55980f49-584e-4e0c-8943-e714ecf6ce64" providerId="AD" clId="Web-{6BF58181-CB22-4DA6-9305-7AED3E10EF62}" dt="2024-03-26T21:16:37.197" v="135" actId="20577"/>
          <ac:spMkLst>
            <pc:docMk/>
            <pc:sldMk cId="2057171025" sldId="343"/>
            <ac:spMk id="6" creationId="{ABEEB35B-87BF-B573-CE5A-06778D913611}"/>
          </ac:spMkLst>
        </pc:spChg>
        <pc:spChg chg="mod">
          <ac:chgData name="Coyne, Claire" userId="S::coyne_claire@sac.edu::55980f49-584e-4e0c-8943-e714ecf6ce64" providerId="AD" clId="Web-{6BF58181-CB22-4DA6-9305-7AED3E10EF62}" dt="2024-03-26T21:16:44.056" v="137" actId="1076"/>
          <ac:spMkLst>
            <pc:docMk/>
            <pc:sldMk cId="2057171025" sldId="343"/>
            <ac:spMk id="9218" creationId="{3401CF0A-DBE6-7B45-72DB-822F13E6B961}"/>
          </ac:spMkLst>
        </pc:spChg>
        <pc:picChg chg="mod">
          <ac:chgData name="Coyne, Claire" userId="S::coyne_claire@sac.edu::55980f49-584e-4e0c-8943-e714ecf6ce64" providerId="AD" clId="Web-{6BF58181-CB22-4DA6-9305-7AED3E10EF62}" dt="2024-03-26T21:16:50.947" v="139" actId="14100"/>
          <ac:picMkLst>
            <pc:docMk/>
            <pc:sldMk cId="2057171025" sldId="343"/>
            <ac:picMk id="7" creationId="{A0485D48-0C02-B3A1-38AA-8EF49F2F79C1}"/>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5BED79A-D796-8B87-A981-942EE8D7FF97}"/>
              </a:ext>
            </a:extLst>
          </p:cNvPr>
          <p:cNvSpPr>
            <a:spLocks noGrp="1"/>
          </p:cNvSpPr>
          <p:nvPr>
            <p:ph type="hdr" sz="quarter"/>
          </p:nvPr>
        </p:nvSpPr>
        <p:spPr>
          <a:xfrm>
            <a:off x="0" y="0"/>
            <a:ext cx="3076042" cy="469105"/>
          </a:xfrm>
          <a:prstGeom prst="rect">
            <a:avLst/>
          </a:prstGeom>
        </p:spPr>
        <p:txBody>
          <a:bodyPr vert="horz" lIns="92327" tIns="46163" rIns="92327" bIns="4616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4C92547A-AFC3-7BE7-B2BE-A14CC478979A}"/>
              </a:ext>
            </a:extLst>
          </p:cNvPr>
          <p:cNvSpPr>
            <a:spLocks noGrp="1"/>
          </p:cNvSpPr>
          <p:nvPr>
            <p:ph type="dt" sz="quarter" idx="1"/>
          </p:nvPr>
        </p:nvSpPr>
        <p:spPr>
          <a:xfrm>
            <a:off x="4021653" y="0"/>
            <a:ext cx="3076042" cy="469105"/>
          </a:xfrm>
          <a:prstGeom prst="rect">
            <a:avLst/>
          </a:prstGeom>
        </p:spPr>
        <p:txBody>
          <a:bodyPr vert="horz" lIns="92327" tIns="46163" rIns="92327" bIns="46163" rtlCol="0"/>
          <a:lstStyle>
            <a:lvl1pPr algn="r" eaLnBrk="1" fontAlgn="auto" hangingPunct="1">
              <a:spcBef>
                <a:spcPts val="0"/>
              </a:spcBef>
              <a:spcAft>
                <a:spcPts val="0"/>
              </a:spcAft>
              <a:defRPr sz="1200">
                <a:latin typeface="+mn-lt"/>
              </a:defRPr>
            </a:lvl1pPr>
          </a:lstStyle>
          <a:p>
            <a:pPr>
              <a:defRPr/>
            </a:pPr>
            <a:fld id="{AD28A690-3280-474F-B7B3-F97E4769A11B}" type="datetimeFigureOut">
              <a:rPr lang="en-US"/>
              <a:pPr>
                <a:defRPr/>
              </a:pPr>
              <a:t>3/26/2024</a:t>
            </a:fld>
            <a:endParaRPr lang="en-US"/>
          </a:p>
        </p:txBody>
      </p:sp>
      <p:sp>
        <p:nvSpPr>
          <p:cNvPr id="4" name="Footer Placeholder 3">
            <a:extLst>
              <a:ext uri="{FF2B5EF4-FFF2-40B4-BE49-F238E27FC236}">
                <a16:creationId xmlns:a16="http://schemas.microsoft.com/office/drawing/2014/main" id="{941C4C57-FE00-1C29-6B53-F0F72CC1E36D}"/>
              </a:ext>
            </a:extLst>
          </p:cNvPr>
          <p:cNvSpPr>
            <a:spLocks noGrp="1"/>
          </p:cNvSpPr>
          <p:nvPr>
            <p:ph type="ftr" sz="quarter" idx="2"/>
          </p:nvPr>
        </p:nvSpPr>
        <p:spPr>
          <a:xfrm>
            <a:off x="0" y="8914594"/>
            <a:ext cx="3076042" cy="469105"/>
          </a:xfrm>
          <a:prstGeom prst="rect">
            <a:avLst/>
          </a:prstGeom>
        </p:spPr>
        <p:txBody>
          <a:bodyPr vert="horz" lIns="92327" tIns="46163" rIns="92327" bIns="4616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a:extLst>
              <a:ext uri="{FF2B5EF4-FFF2-40B4-BE49-F238E27FC236}">
                <a16:creationId xmlns:a16="http://schemas.microsoft.com/office/drawing/2014/main" id="{A48CB0CA-37CD-1C17-E658-00B13786D52D}"/>
              </a:ext>
            </a:extLst>
          </p:cNvPr>
          <p:cNvSpPr>
            <a:spLocks noGrp="1"/>
          </p:cNvSpPr>
          <p:nvPr>
            <p:ph type="sldNum" sz="quarter" idx="3"/>
          </p:nvPr>
        </p:nvSpPr>
        <p:spPr>
          <a:xfrm>
            <a:off x="4021653" y="8914594"/>
            <a:ext cx="3076042" cy="469105"/>
          </a:xfrm>
          <a:prstGeom prst="rect">
            <a:avLst/>
          </a:prstGeom>
        </p:spPr>
        <p:txBody>
          <a:bodyPr vert="horz" wrap="square" lIns="92327" tIns="46163" rIns="92327" bIns="46163" numCol="1" anchor="b" anchorCtr="0" compatLnSpc="1">
            <a:prstTxWarp prst="textNoShape">
              <a:avLst/>
            </a:prstTxWarp>
          </a:bodyPr>
          <a:lstStyle>
            <a:lvl1pPr algn="r" eaLnBrk="1" hangingPunct="1">
              <a:defRPr sz="1200"/>
            </a:lvl1pPr>
          </a:lstStyle>
          <a:p>
            <a:fld id="{83EE7E6B-5C3D-6648-8D19-466B03915ED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0E1A077-1896-77B5-8DE3-78556BF45A24}"/>
              </a:ext>
            </a:extLst>
          </p:cNvPr>
          <p:cNvSpPr>
            <a:spLocks noGrp="1"/>
          </p:cNvSpPr>
          <p:nvPr>
            <p:ph type="hdr" sz="quarter"/>
          </p:nvPr>
        </p:nvSpPr>
        <p:spPr>
          <a:xfrm>
            <a:off x="0" y="0"/>
            <a:ext cx="3076042" cy="470706"/>
          </a:xfrm>
          <a:prstGeom prst="rect">
            <a:avLst/>
          </a:prstGeom>
        </p:spPr>
        <p:txBody>
          <a:bodyPr vert="horz" lIns="94192" tIns="47096" rIns="94192" bIns="47096"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9AE49EAF-ACF4-5F1B-BAF4-EF40C5B2BA52}"/>
              </a:ext>
            </a:extLst>
          </p:cNvPr>
          <p:cNvSpPr>
            <a:spLocks noGrp="1"/>
          </p:cNvSpPr>
          <p:nvPr>
            <p:ph type="dt" idx="1"/>
          </p:nvPr>
        </p:nvSpPr>
        <p:spPr>
          <a:xfrm>
            <a:off x="4021653" y="0"/>
            <a:ext cx="3076042" cy="470706"/>
          </a:xfrm>
          <a:prstGeom prst="rect">
            <a:avLst/>
          </a:prstGeom>
        </p:spPr>
        <p:txBody>
          <a:bodyPr vert="horz" lIns="94192" tIns="47096" rIns="94192" bIns="47096" rtlCol="0"/>
          <a:lstStyle>
            <a:lvl1pPr algn="r" eaLnBrk="1" fontAlgn="auto" hangingPunct="1">
              <a:spcBef>
                <a:spcPts val="0"/>
              </a:spcBef>
              <a:spcAft>
                <a:spcPts val="0"/>
              </a:spcAft>
              <a:defRPr sz="1200">
                <a:latin typeface="+mn-lt"/>
              </a:defRPr>
            </a:lvl1pPr>
          </a:lstStyle>
          <a:p>
            <a:pPr>
              <a:defRPr/>
            </a:pPr>
            <a:fld id="{0ACEAB7A-9620-C848-A0B2-663A39A8DF7F}" type="datetimeFigureOut">
              <a:rPr lang="en-US"/>
              <a:pPr>
                <a:defRPr/>
              </a:pPr>
              <a:t>3/26/2024</a:t>
            </a:fld>
            <a:endParaRPr lang="en-US"/>
          </a:p>
        </p:txBody>
      </p:sp>
      <p:sp>
        <p:nvSpPr>
          <p:cNvPr id="4" name="Slide Image Placeholder 3">
            <a:extLst>
              <a:ext uri="{FF2B5EF4-FFF2-40B4-BE49-F238E27FC236}">
                <a16:creationId xmlns:a16="http://schemas.microsoft.com/office/drawing/2014/main" id="{09C2B90E-0239-DDFA-6A24-552145DDE79F}"/>
              </a:ext>
            </a:extLst>
          </p:cNvPr>
          <p:cNvSpPr>
            <a:spLocks noGrp="1" noRot="1" noChangeAspect="1"/>
          </p:cNvSpPr>
          <p:nvPr>
            <p:ph type="sldImg" idx="2"/>
          </p:nvPr>
        </p:nvSpPr>
        <p:spPr>
          <a:xfrm>
            <a:off x="1438275" y="1173163"/>
            <a:ext cx="4222750" cy="3167062"/>
          </a:xfrm>
          <a:prstGeom prst="rect">
            <a:avLst/>
          </a:prstGeom>
          <a:noFill/>
          <a:ln w="12700">
            <a:solidFill>
              <a:prstClr val="black"/>
            </a:solidFill>
          </a:ln>
        </p:spPr>
        <p:txBody>
          <a:bodyPr vert="horz" lIns="94192" tIns="47096" rIns="94192" bIns="47096" rtlCol="0" anchor="ctr"/>
          <a:lstStyle/>
          <a:p>
            <a:pPr lvl="0"/>
            <a:endParaRPr lang="en-US" noProof="0"/>
          </a:p>
        </p:txBody>
      </p:sp>
      <p:sp>
        <p:nvSpPr>
          <p:cNvPr id="5" name="Notes Placeholder 4">
            <a:extLst>
              <a:ext uri="{FF2B5EF4-FFF2-40B4-BE49-F238E27FC236}">
                <a16:creationId xmlns:a16="http://schemas.microsoft.com/office/drawing/2014/main" id="{9C45CA19-312A-AE4C-3B22-B03A7888C624}"/>
              </a:ext>
            </a:extLst>
          </p:cNvPr>
          <p:cNvSpPr>
            <a:spLocks noGrp="1"/>
          </p:cNvSpPr>
          <p:nvPr>
            <p:ph type="body" sz="quarter" idx="3"/>
          </p:nvPr>
        </p:nvSpPr>
        <p:spPr>
          <a:xfrm>
            <a:off x="709610" y="4516536"/>
            <a:ext cx="5680082" cy="3695202"/>
          </a:xfrm>
          <a:prstGeom prst="rect">
            <a:avLst/>
          </a:prstGeom>
        </p:spPr>
        <p:txBody>
          <a:bodyPr vert="horz" lIns="94192" tIns="47096" rIns="94192" bIns="47096"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144AB6C-0FA0-7349-611A-EB144C894EB0}"/>
              </a:ext>
            </a:extLst>
          </p:cNvPr>
          <p:cNvSpPr>
            <a:spLocks noGrp="1"/>
          </p:cNvSpPr>
          <p:nvPr>
            <p:ph type="ftr" sz="quarter" idx="4"/>
          </p:nvPr>
        </p:nvSpPr>
        <p:spPr>
          <a:xfrm>
            <a:off x="0" y="8914595"/>
            <a:ext cx="3076042" cy="470706"/>
          </a:xfrm>
          <a:prstGeom prst="rect">
            <a:avLst/>
          </a:prstGeom>
        </p:spPr>
        <p:txBody>
          <a:bodyPr vert="horz" lIns="94192" tIns="47096" rIns="94192" bIns="47096"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43991464-2D2F-FA38-0D7F-9890B9AEC658}"/>
              </a:ext>
            </a:extLst>
          </p:cNvPr>
          <p:cNvSpPr>
            <a:spLocks noGrp="1"/>
          </p:cNvSpPr>
          <p:nvPr>
            <p:ph type="sldNum" sz="quarter" idx="5"/>
          </p:nvPr>
        </p:nvSpPr>
        <p:spPr>
          <a:xfrm>
            <a:off x="4021653" y="8914595"/>
            <a:ext cx="3076042" cy="470706"/>
          </a:xfrm>
          <a:prstGeom prst="rect">
            <a:avLst/>
          </a:prstGeom>
        </p:spPr>
        <p:txBody>
          <a:bodyPr vert="horz" wrap="square" lIns="94192" tIns="47096" rIns="94192" bIns="47096" numCol="1" anchor="b" anchorCtr="0" compatLnSpc="1">
            <a:prstTxWarp prst="textNoShape">
              <a:avLst/>
            </a:prstTxWarp>
          </a:bodyPr>
          <a:lstStyle>
            <a:lvl1pPr algn="r" eaLnBrk="1" hangingPunct="1">
              <a:defRPr sz="1200"/>
            </a:lvl1pPr>
          </a:lstStyle>
          <a:p>
            <a:fld id="{AC612C39-F34C-8C49-9A37-1560B1725A6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l"/>
            <a:r>
              <a:rPr lang="en-US" b="0" i="0" dirty="0">
                <a:solidFill>
                  <a:srgbClr val="000000"/>
                </a:solidFill>
                <a:effectLst/>
                <a:latin typeface="inherit"/>
              </a:rPr>
              <a:t>AB 1818 would require each campus of the California State University and the California Community Colleges, and would request the University of California, to allow overnight parking by a student attending its campus if the student uses the vehicle as housing, the student has a valid parking permit issued by the campus, and the vehicle is parked in or on a campus-owned and controlled parking lot or parking structure.</a:t>
            </a:r>
            <a:endParaRPr lang="en-US" b="0" i="0" dirty="0">
              <a:solidFill>
                <a:srgbClr val="333333"/>
              </a:solidFill>
              <a:effectLst/>
              <a:latin typeface="Verdana" panose="020B0604030504040204" pitchFamily="34" charset="0"/>
            </a:endParaRPr>
          </a:p>
          <a:p>
            <a:pPr algn="l"/>
            <a:r>
              <a:rPr lang="en-US" b="0" i="0" dirty="0">
                <a:solidFill>
                  <a:srgbClr val="333333"/>
                </a:solidFill>
                <a:effectLst/>
                <a:latin typeface="inherit"/>
              </a:rPr>
              <a:t>The bill would additionally prohibit each campus of the California State University and the California Community Colleges from citing or otherwise penalizing, and would request each campus of the University of California to not cite or otherwise penalize, a student attending its campus for using a vehicle as housing if specified circumstances apply.</a:t>
            </a:r>
            <a:endParaRPr lang="en-US" b="0" i="0" dirty="0">
              <a:solidFill>
                <a:srgbClr val="333333"/>
              </a:solidFill>
              <a:effectLst/>
              <a:latin typeface="Verdana" panose="020B0604030504040204" pitchFamily="34" charset="0"/>
            </a:endParaRPr>
          </a:p>
          <a:p>
            <a:pPr algn="l"/>
            <a:r>
              <a:rPr lang="en-US" b="0" i="0" dirty="0">
                <a:solidFill>
                  <a:srgbClr val="333333"/>
                </a:solidFill>
                <a:effectLst/>
                <a:latin typeface="inherit"/>
              </a:rPr>
              <a:t>This assembly bill has been referred to the Assembly Higher Education Committee and is currently awaiting a hearing date.</a:t>
            </a:r>
            <a:endParaRPr lang="en-US" b="0" i="0" dirty="0">
              <a:solidFill>
                <a:srgbClr val="333333"/>
              </a:solidFill>
              <a:effectLst/>
              <a:latin typeface="Verdana" panose="020B0604030504040204" pitchFamily="34" charset="0"/>
            </a:endParaRPr>
          </a:p>
          <a:p>
            <a:pPr eaLnBrk="1" hangingPunct="1">
              <a:spcBef>
                <a:spcPct val="0"/>
              </a:spcBef>
            </a:pPr>
            <a:endParaRPr lang="en-US" altLang="en-US" dirty="0"/>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1</a:t>
            </a:fld>
            <a:endParaRPr lang="en-US" altLang="en-US"/>
          </a:p>
        </p:txBody>
      </p:sp>
    </p:spTree>
    <p:extLst>
      <p:ext uri="{BB962C8B-B14F-4D97-AF65-F5344CB8AC3E}">
        <p14:creationId xmlns:p14="http://schemas.microsoft.com/office/powerpoint/2010/main" val="28796418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2</a:t>
            </a:fld>
            <a:endParaRPr lang="en-US" altLang="en-US"/>
          </a:p>
        </p:txBody>
      </p:sp>
    </p:spTree>
    <p:extLst>
      <p:ext uri="{BB962C8B-B14F-4D97-AF65-F5344CB8AC3E}">
        <p14:creationId xmlns:p14="http://schemas.microsoft.com/office/powerpoint/2010/main" val="838506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3</a:t>
            </a:fld>
            <a:endParaRPr lang="en-US" altLang="en-US"/>
          </a:p>
        </p:txBody>
      </p:sp>
    </p:spTree>
    <p:extLst>
      <p:ext uri="{BB962C8B-B14F-4D97-AF65-F5344CB8AC3E}">
        <p14:creationId xmlns:p14="http://schemas.microsoft.com/office/powerpoint/2010/main" val="28607042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F20446AA-51FB-4C7D-31C5-45865AD88F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64007C94-13C0-66A7-BEED-DD06563163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244" name="Slide Number Placeholder 3">
            <a:extLst>
              <a:ext uri="{FF2B5EF4-FFF2-40B4-BE49-F238E27FC236}">
                <a16:creationId xmlns:a16="http://schemas.microsoft.com/office/drawing/2014/main" id="{93896455-A6AF-81B3-BF47-6E98BAC3511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0157" indent="-288522">
              <a:defRPr>
                <a:solidFill>
                  <a:schemeClr val="tx1"/>
                </a:solidFill>
                <a:latin typeface="Calibri" panose="020F0502020204030204" pitchFamily="34" charset="0"/>
              </a:defRPr>
            </a:lvl2pPr>
            <a:lvl3pPr marL="1154087" indent="-230817">
              <a:defRPr>
                <a:solidFill>
                  <a:schemeClr val="tx1"/>
                </a:solidFill>
                <a:latin typeface="Calibri" panose="020F0502020204030204" pitchFamily="34" charset="0"/>
              </a:defRPr>
            </a:lvl3pPr>
            <a:lvl4pPr marL="1615722" indent="-230817">
              <a:defRPr>
                <a:solidFill>
                  <a:schemeClr val="tx1"/>
                </a:solidFill>
                <a:latin typeface="Calibri" panose="020F0502020204030204" pitchFamily="34" charset="0"/>
              </a:defRPr>
            </a:lvl4pPr>
            <a:lvl5pPr marL="2077357" indent="-230817">
              <a:defRPr>
                <a:solidFill>
                  <a:schemeClr val="tx1"/>
                </a:solidFill>
                <a:latin typeface="Calibri" panose="020F0502020204030204" pitchFamily="34" charset="0"/>
              </a:defRPr>
            </a:lvl5pPr>
            <a:lvl6pPr marL="2538992" indent="-230817" eaLnBrk="0" fontAlgn="base" hangingPunct="0">
              <a:spcBef>
                <a:spcPct val="0"/>
              </a:spcBef>
              <a:spcAft>
                <a:spcPct val="0"/>
              </a:spcAft>
              <a:defRPr>
                <a:solidFill>
                  <a:schemeClr val="tx1"/>
                </a:solidFill>
                <a:latin typeface="Calibri" panose="020F0502020204030204" pitchFamily="34" charset="0"/>
              </a:defRPr>
            </a:lvl6pPr>
            <a:lvl7pPr marL="3000626" indent="-230817" eaLnBrk="0" fontAlgn="base" hangingPunct="0">
              <a:spcBef>
                <a:spcPct val="0"/>
              </a:spcBef>
              <a:spcAft>
                <a:spcPct val="0"/>
              </a:spcAft>
              <a:defRPr>
                <a:solidFill>
                  <a:schemeClr val="tx1"/>
                </a:solidFill>
                <a:latin typeface="Calibri" panose="020F0502020204030204" pitchFamily="34" charset="0"/>
              </a:defRPr>
            </a:lvl7pPr>
            <a:lvl8pPr marL="3462261" indent="-230817" eaLnBrk="0" fontAlgn="base" hangingPunct="0">
              <a:spcBef>
                <a:spcPct val="0"/>
              </a:spcBef>
              <a:spcAft>
                <a:spcPct val="0"/>
              </a:spcAft>
              <a:defRPr>
                <a:solidFill>
                  <a:schemeClr val="tx1"/>
                </a:solidFill>
                <a:latin typeface="Calibri" panose="020F0502020204030204" pitchFamily="34" charset="0"/>
              </a:defRPr>
            </a:lvl8pPr>
            <a:lvl9pPr marL="3923896" indent="-230817" eaLnBrk="0" fontAlgn="base" hangingPunct="0">
              <a:spcBef>
                <a:spcPct val="0"/>
              </a:spcBef>
              <a:spcAft>
                <a:spcPct val="0"/>
              </a:spcAft>
              <a:defRPr>
                <a:solidFill>
                  <a:schemeClr val="tx1"/>
                </a:solidFill>
                <a:latin typeface="Calibri" panose="020F0502020204030204" pitchFamily="34" charset="0"/>
              </a:defRPr>
            </a:lvl9pPr>
          </a:lstStyle>
          <a:p>
            <a:fld id="{E3A96F54-BB51-5C44-AE7A-174CFE20D2D3}" type="slidenum">
              <a:rPr lang="en-US" altLang="en-US"/>
              <a:pPr/>
              <a:t>4</a:t>
            </a:fld>
            <a:endParaRPr lang="en-US" altLang="en-US"/>
          </a:p>
        </p:txBody>
      </p:sp>
    </p:spTree>
    <p:extLst>
      <p:ext uri="{BB962C8B-B14F-4D97-AF65-F5344CB8AC3E}">
        <p14:creationId xmlns:p14="http://schemas.microsoft.com/office/powerpoint/2010/main" val="7562888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D3A-D9D2-5BED-B3C3-CB899BBA8370}"/>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C3074F9-241B-4FB3-D07E-1A31E5F1E039}"/>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57E2B04-5247-7984-8D93-DF810FB4535F}"/>
              </a:ext>
            </a:extLst>
          </p:cNvPr>
          <p:cNvSpPr>
            <a:spLocks noGrp="1"/>
          </p:cNvSpPr>
          <p:nvPr>
            <p:ph type="dt" sz="half" idx="10"/>
          </p:nvPr>
        </p:nvSpPr>
        <p:spPr/>
        <p:txBody>
          <a:bodyPr/>
          <a:lstStyle/>
          <a:p>
            <a:pPr>
              <a:defRPr/>
            </a:pPr>
            <a:fld id="{01FE65D7-49EC-F64F-988B-AB1432F72216}" type="datetime1">
              <a:rPr lang="en-US" smtClean="0"/>
              <a:pPr>
                <a:defRPr/>
              </a:pPr>
              <a:t>3/26/2024</a:t>
            </a:fld>
            <a:endParaRPr lang="en-US"/>
          </a:p>
        </p:txBody>
      </p:sp>
      <p:sp>
        <p:nvSpPr>
          <p:cNvPr id="5" name="Footer Placeholder 4">
            <a:extLst>
              <a:ext uri="{FF2B5EF4-FFF2-40B4-BE49-F238E27FC236}">
                <a16:creationId xmlns:a16="http://schemas.microsoft.com/office/drawing/2014/main" id="{776A6654-AD4A-846A-BFBC-41A5006C44E2}"/>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9097D0AE-D52F-A923-78B3-D34A8287D087}"/>
              </a:ext>
            </a:extLst>
          </p:cNvPr>
          <p:cNvSpPr>
            <a:spLocks noGrp="1"/>
          </p:cNvSpPr>
          <p:nvPr>
            <p:ph type="sldNum" sz="quarter" idx="12"/>
          </p:nvPr>
        </p:nvSpPr>
        <p:spPr/>
        <p:txBody>
          <a:bodyPr/>
          <a:lstStyle/>
          <a:p>
            <a:fld id="{C78F7FC6-5299-7A47-B256-5F55B7C29DFE}" type="slidenum">
              <a:rPr lang="en-US" altLang="en-US" smtClean="0"/>
              <a:pPr/>
              <a:t>‹#›</a:t>
            </a:fld>
            <a:endParaRPr lang="en-US" altLang="en-US"/>
          </a:p>
        </p:txBody>
      </p:sp>
      <p:pic>
        <p:nvPicPr>
          <p:cNvPr id="7" name="Picture 6">
            <a:extLst>
              <a:ext uri="{FF2B5EF4-FFF2-40B4-BE49-F238E27FC236}">
                <a16:creationId xmlns:a16="http://schemas.microsoft.com/office/drawing/2014/main" id="{2640E37D-7A6C-9070-BF1D-0B24F887758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id="{4D5A6271-2A5C-FE9A-714A-BD9DDCB30616}"/>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26970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AF101-A050-A319-6F2D-5694A5591A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4FB841-6271-2976-A71A-EB4586D0D2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4741D4D-A15B-ABC8-C1B8-FC6CE1BB5D9A}"/>
              </a:ext>
            </a:extLst>
          </p:cNvPr>
          <p:cNvSpPr>
            <a:spLocks noGrp="1"/>
          </p:cNvSpPr>
          <p:nvPr>
            <p:ph type="dt" sz="half" idx="10"/>
          </p:nvPr>
        </p:nvSpPr>
        <p:spPr/>
        <p:txBody>
          <a:bodyPr/>
          <a:lstStyle/>
          <a:p>
            <a:pPr>
              <a:defRPr/>
            </a:pPr>
            <a:fld id="{76684890-1508-374A-9C79-C9F9794E29E3}" type="datetime1">
              <a:rPr lang="en-US" smtClean="0"/>
              <a:pPr>
                <a:defRPr/>
              </a:pPr>
              <a:t>3/26/2024</a:t>
            </a:fld>
            <a:endParaRPr lang="en-US"/>
          </a:p>
        </p:txBody>
      </p:sp>
      <p:sp>
        <p:nvSpPr>
          <p:cNvPr id="5" name="Footer Placeholder 4">
            <a:extLst>
              <a:ext uri="{FF2B5EF4-FFF2-40B4-BE49-F238E27FC236}">
                <a16:creationId xmlns:a16="http://schemas.microsoft.com/office/drawing/2014/main" id="{C3F92600-71C6-1A69-FC3A-5226CC16B92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7A2079-0E24-F8BB-14CC-261483B0E7A5}"/>
              </a:ext>
            </a:extLst>
          </p:cNvPr>
          <p:cNvSpPr>
            <a:spLocks noGrp="1"/>
          </p:cNvSpPr>
          <p:nvPr>
            <p:ph type="sldNum" sz="quarter" idx="12"/>
          </p:nvPr>
        </p:nvSpPr>
        <p:spPr/>
        <p:txBody>
          <a:bodyPr/>
          <a:lstStyle/>
          <a:p>
            <a:fld id="{965E3958-CD0C-5E48-9CB8-1623F9E63B86}" type="slidenum">
              <a:rPr lang="en-US" altLang="en-US" smtClean="0"/>
              <a:pPr/>
              <a:t>‹#›</a:t>
            </a:fld>
            <a:endParaRPr lang="en-US" altLang="en-US"/>
          </a:p>
        </p:txBody>
      </p:sp>
    </p:spTree>
    <p:extLst>
      <p:ext uri="{BB962C8B-B14F-4D97-AF65-F5344CB8AC3E}">
        <p14:creationId xmlns:p14="http://schemas.microsoft.com/office/powerpoint/2010/main" val="3578126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A9DA629-5EAF-CDFD-6F03-6E368C8DE7B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282B6-C394-40B7-4CB7-409CA30526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29491-791C-1A82-79CE-41D7E41C6363}"/>
              </a:ext>
            </a:extLst>
          </p:cNvPr>
          <p:cNvSpPr>
            <a:spLocks noGrp="1"/>
          </p:cNvSpPr>
          <p:nvPr>
            <p:ph type="dt" sz="half" idx="10"/>
          </p:nvPr>
        </p:nvSpPr>
        <p:spPr/>
        <p:txBody>
          <a:bodyPr/>
          <a:lstStyle/>
          <a:p>
            <a:pPr>
              <a:defRPr/>
            </a:pPr>
            <a:fld id="{AF8A8A12-3554-3B48-B974-034869DE278F}" type="datetime1">
              <a:rPr lang="en-US" smtClean="0"/>
              <a:pPr>
                <a:defRPr/>
              </a:pPr>
              <a:t>3/26/2024</a:t>
            </a:fld>
            <a:endParaRPr lang="en-US"/>
          </a:p>
        </p:txBody>
      </p:sp>
      <p:sp>
        <p:nvSpPr>
          <p:cNvPr id="5" name="Footer Placeholder 4">
            <a:extLst>
              <a:ext uri="{FF2B5EF4-FFF2-40B4-BE49-F238E27FC236}">
                <a16:creationId xmlns:a16="http://schemas.microsoft.com/office/drawing/2014/main" id="{3B134979-B3DE-0148-56AC-AA71FB9AB98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314E6756-67A4-529E-8A55-08CC4E3956C6}"/>
              </a:ext>
            </a:extLst>
          </p:cNvPr>
          <p:cNvSpPr>
            <a:spLocks noGrp="1"/>
          </p:cNvSpPr>
          <p:nvPr>
            <p:ph type="sldNum" sz="quarter" idx="12"/>
          </p:nvPr>
        </p:nvSpPr>
        <p:spPr/>
        <p:txBody>
          <a:bodyPr/>
          <a:lstStyle/>
          <a:p>
            <a:fld id="{25DA7209-2159-D041-AE35-E1F80C2141EA}" type="slidenum">
              <a:rPr lang="en-US" altLang="en-US" smtClean="0"/>
              <a:pPr/>
              <a:t>‹#›</a:t>
            </a:fld>
            <a:endParaRPr lang="en-US" altLang="en-US"/>
          </a:p>
        </p:txBody>
      </p:sp>
    </p:spTree>
    <p:extLst>
      <p:ext uri="{BB962C8B-B14F-4D97-AF65-F5344CB8AC3E}">
        <p14:creationId xmlns:p14="http://schemas.microsoft.com/office/powerpoint/2010/main" val="3098155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9C393-5435-F723-6992-4876DC8B96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EEBD284-B628-124A-ECB1-7FD1A4B5ED2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6613CC-C175-F10B-FD26-126935343959}"/>
              </a:ext>
            </a:extLst>
          </p:cNvPr>
          <p:cNvSpPr>
            <a:spLocks noGrp="1"/>
          </p:cNvSpPr>
          <p:nvPr>
            <p:ph type="dt" sz="half" idx="10"/>
          </p:nvPr>
        </p:nvSpPr>
        <p:spPr/>
        <p:txBody>
          <a:bodyPr/>
          <a:lstStyle/>
          <a:p>
            <a:pPr>
              <a:defRPr/>
            </a:pPr>
            <a:fld id="{8AD4C8A0-E0B0-CA40-8AF2-8E2EA1AA5C7A}" type="datetime1">
              <a:rPr lang="en-US" smtClean="0"/>
              <a:pPr>
                <a:defRPr/>
              </a:pPr>
              <a:t>3/26/2024</a:t>
            </a:fld>
            <a:endParaRPr lang="en-US"/>
          </a:p>
        </p:txBody>
      </p:sp>
      <p:sp>
        <p:nvSpPr>
          <p:cNvPr id="5" name="Footer Placeholder 4">
            <a:extLst>
              <a:ext uri="{FF2B5EF4-FFF2-40B4-BE49-F238E27FC236}">
                <a16:creationId xmlns:a16="http://schemas.microsoft.com/office/drawing/2014/main" id="{31A8AE71-4F39-C434-E2F3-0E5A6E3EFDB9}"/>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6CF3BDEF-4F95-2553-0AC9-117C5B889ED7}"/>
              </a:ext>
            </a:extLst>
          </p:cNvPr>
          <p:cNvSpPr>
            <a:spLocks noGrp="1"/>
          </p:cNvSpPr>
          <p:nvPr>
            <p:ph type="sldNum" sz="quarter" idx="12"/>
          </p:nvPr>
        </p:nvSpPr>
        <p:spPr/>
        <p:txBody>
          <a:bodyPr/>
          <a:lstStyle/>
          <a:p>
            <a:fld id="{DA00016E-99F8-9347-A961-82CC4417FFA5}" type="slidenum">
              <a:rPr lang="en-US" altLang="en-US" smtClean="0"/>
              <a:pPr/>
              <a:t>‹#›</a:t>
            </a:fld>
            <a:endParaRPr lang="en-US" altLang="en-US"/>
          </a:p>
        </p:txBody>
      </p:sp>
      <p:cxnSp>
        <p:nvCxnSpPr>
          <p:cNvPr id="7" name="Straight Connector 6">
            <a:extLst>
              <a:ext uri="{FF2B5EF4-FFF2-40B4-BE49-F238E27FC236}">
                <a16:creationId xmlns:a16="http://schemas.microsoft.com/office/drawing/2014/main" id="{AD3A5470-429D-5A36-4F8F-F61F73C8005B}"/>
              </a:ext>
            </a:extLst>
          </p:cNvPr>
          <p:cNvCxnSpPr/>
          <p:nvPr userDrawn="1"/>
        </p:nvCxnSpPr>
        <p:spPr>
          <a:xfrm>
            <a:off x="0" y="1690688"/>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090981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29055-0280-424B-95E8-F9A89253CCE1}"/>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490C6E65-8F76-7012-538C-EB9FC209AA2F}"/>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24CD60D-FE2E-F1DC-7F4B-DD8E1812033F}"/>
              </a:ext>
            </a:extLst>
          </p:cNvPr>
          <p:cNvSpPr>
            <a:spLocks noGrp="1"/>
          </p:cNvSpPr>
          <p:nvPr>
            <p:ph type="dt" sz="half" idx="10"/>
          </p:nvPr>
        </p:nvSpPr>
        <p:spPr/>
        <p:txBody>
          <a:bodyPr/>
          <a:lstStyle/>
          <a:p>
            <a:pPr>
              <a:defRPr/>
            </a:pPr>
            <a:fld id="{D408F330-01CF-2B4D-99A5-78172FD8F0A8}" type="datetime1">
              <a:rPr lang="en-US" smtClean="0"/>
              <a:pPr>
                <a:defRPr/>
              </a:pPr>
              <a:t>3/26/2024</a:t>
            </a:fld>
            <a:endParaRPr lang="en-US"/>
          </a:p>
        </p:txBody>
      </p:sp>
      <p:sp>
        <p:nvSpPr>
          <p:cNvPr id="5" name="Footer Placeholder 4">
            <a:extLst>
              <a:ext uri="{FF2B5EF4-FFF2-40B4-BE49-F238E27FC236}">
                <a16:creationId xmlns:a16="http://schemas.microsoft.com/office/drawing/2014/main" id="{886E05BE-1149-159E-B19C-8319A6C674B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253BCA2-E7B8-FA7C-4BD8-25BA3A470E79}"/>
              </a:ext>
            </a:extLst>
          </p:cNvPr>
          <p:cNvSpPr>
            <a:spLocks noGrp="1"/>
          </p:cNvSpPr>
          <p:nvPr>
            <p:ph type="sldNum" sz="quarter" idx="12"/>
          </p:nvPr>
        </p:nvSpPr>
        <p:spPr/>
        <p:txBody>
          <a:bodyPr/>
          <a:lstStyle/>
          <a:p>
            <a:fld id="{93C8ED31-BE07-154F-9812-D0B1E2D3B430}" type="slidenum">
              <a:rPr lang="en-US" altLang="en-US" smtClean="0"/>
              <a:pPr/>
              <a:t>‹#›</a:t>
            </a:fld>
            <a:endParaRPr lang="en-US" altLang="en-US"/>
          </a:p>
        </p:txBody>
      </p:sp>
    </p:spTree>
    <p:extLst>
      <p:ext uri="{BB962C8B-B14F-4D97-AF65-F5344CB8AC3E}">
        <p14:creationId xmlns:p14="http://schemas.microsoft.com/office/powerpoint/2010/main" val="2274858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7D809-E0A7-1EF4-5427-455C8F322A7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BB6532-D51B-F4E1-2552-F42C4754B527}"/>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7F7859D-F427-80E2-D833-0F86E9D7DE1F}"/>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526D602-A94D-2480-8E57-B85F651B3C60}"/>
              </a:ext>
            </a:extLst>
          </p:cNvPr>
          <p:cNvSpPr>
            <a:spLocks noGrp="1"/>
          </p:cNvSpPr>
          <p:nvPr>
            <p:ph type="dt" sz="half" idx="10"/>
          </p:nvPr>
        </p:nvSpPr>
        <p:spPr/>
        <p:txBody>
          <a:bodyPr/>
          <a:lstStyle/>
          <a:p>
            <a:pPr>
              <a:defRPr/>
            </a:pPr>
            <a:fld id="{318F1553-3630-4143-AD72-90147ED9C2EB}" type="datetime1">
              <a:rPr lang="en-US" smtClean="0"/>
              <a:pPr>
                <a:defRPr/>
              </a:pPr>
              <a:t>3/26/2024</a:t>
            </a:fld>
            <a:endParaRPr lang="en-US"/>
          </a:p>
        </p:txBody>
      </p:sp>
      <p:sp>
        <p:nvSpPr>
          <p:cNvPr id="6" name="Footer Placeholder 5">
            <a:extLst>
              <a:ext uri="{FF2B5EF4-FFF2-40B4-BE49-F238E27FC236}">
                <a16:creationId xmlns:a16="http://schemas.microsoft.com/office/drawing/2014/main" id="{D9BB130B-29C1-0AB3-6D56-E26ECC663661}"/>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4107F05-0A50-A2DA-083C-A11CFFE23789}"/>
              </a:ext>
            </a:extLst>
          </p:cNvPr>
          <p:cNvSpPr>
            <a:spLocks noGrp="1"/>
          </p:cNvSpPr>
          <p:nvPr>
            <p:ph type="sldNum" sz="quarter" idx="12"/>
          </p:nvPr>
        </p:nvSpPr>
        <p:spPr/>
        <p:txBody>
          <a:bodyPr/>
          <a:lstStyle/>
          <a:p>
            <a:fld id="{D7218898-3D4B-B147-A230-3CAF2022438F}" type="slidenum">
              <a:rPr lang="en-US" altLang="en-US" smtClean="0"/>
              <a:pPr/>
              <a:t>‹#›</a:t>
            </a:fld>
            <a:endParaRPr lang="en-US" altLang="en-US"/>
          </a:p>
        </p:txBody>
      </p:sp>
    </p:spTree>
    <p:extLst>
      <p:ext uri="{BB962C8B-B14F-4D97-AF65-F5344CB8AC3E}">
        <p14:creationId xmlns:p14="http://schemas.microsoft.com/office/powerpoint/2010/main" val="1148353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1F9A7-D546-B942-9E2F-A0789579D97B}"/>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C06CD7-31BC-771D-6679-BC231BE18AC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D5B15-956A-9C86-CC18-33F6660E184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C773A-8606-C1C5-7288-A7392D77A73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D1115ECA-2BB6-FA99-5FB3-DEC35F100F3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094556-355F-2F71-630F-A4B05BB14D52}"/>
              </a:ext>
            </a:extLst>
          </p:cNvPr>
          <p:cNvSpPr>
            <a:spLocks noGrp="1"/>
          </p:cNvSpPr>
          <p:nvPr>
            <p:ph type="dt" sz="half" idx="10"/>
          </p:nvPr>
        </p:nvSpPr>
        <p:spPr/>
        <p:txBody>
          <a:bodyPr/>
          <a:lstStyle/>
          <a:p>
            <a:pPr>
              <a:defRPr/>
            </a:pPr>
            <a:fld id="{05524E01-67E6-6147-A242-2B96035076E9}" type="datetime1">
              <a:rPr lang="en-US" smtClean="0"/>
              <a:pPr>
                <a:defRPr/>
              </a:pPr>
              <a:t>3/26/2024</a:t>
            </a:fld>
            <a:endParaRPr lang="en-US"/>
          </a:p>
        </p:txBody>
      </p:sp>
      <p:sp>
        <p:nvSpPr>
          <p:cNvPr id="8" name="Footer Placeholder 7">
            <a:extLst>
              <a:ext uri="{FF2B5EF4-FFF2-40B4-BE49-F238E27FC236}">
                <a16:creationId xmlns:a16="http://schemas.microsoft.com/office/drawing/2014/main" id="{573ABDDF-8263-1AE1-0C83-B498EC62CA6A}"/>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F95A6C8F-7EBD-1D75-C570-7EC87DD7E007}"/>
              </a:ext>
            </a:extLst>
          </p:cNvPr>
          <p:cNvSpPr>
            <a:spLocks noGrp="1"/>
          </p:cNvSpPr>
          <p:nvPr>
            <p:ph type="sldNum" sz="quarter" idx="12"/>
          </p:nvPr>
        </p:nvSpPr>
        <p:spPr/>
        <p:txBody>
          <a:bodyPr/>
          <a:lstStyle/>
          <a:p>
            <a:fld id="{7AADD74D-3EC1-9C42-B006-7F03FA8FDF0D}" type="slidenum">
              <a:rPr lang="en-US" altLang="en-US" smtClean="0"/>
              <a:pPr/>
              <a:t>‹#›</a:t>
            </a:fld>
            <a:endParaRPr lang="en-US" altLang="en-US"/>
          </a:p>
        </p:txBody>
      </p:sp>
    </p:spTree>
    <p:extLst>
      <p:ext uri="{BB962C8B-B14F-4D97-AF65-F5344CB8AC3E}">
        <p14:creationId xmlns:p14="http://schemas.microsoft.com/office/powerpoint/2010/main" val="4242882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353F-7535-EE53-2A8E-BE92A5E64DB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55E83D-8910-E6FE-8BC6-26AA6C488D43}"/>
              </a:ext>
            </a:extLst>
          </p:cNvPr>
          <p:cNvSpPr>
            <a:spLocks noGrp="1"/>
          </p:cNvSpPr>
          <p:nvPr>
            <p:ph type="dt" sz="half" idx="10"/>
          </p:nvPr>
        </p:nvSpPr>
        <p:spPr/>
        <p:txBody>
          <a:bodyPr/>
          <a:lstStyle/>
          <a:p>
            <a:pPr>
              <a:defRPr/>
            </a:pPr>
            <a:fld id="{BBCCEA51-12FC-1A40-B3FA-635204CF0763}" type="datetime1">
              <a:rPr lang="en-US" smtClean="0"/>
              <a:pPr>
                <a:defRPr/>
              </a:pPr>
              <a:t>3/26/2024</a:t>
            </a:fld>
            <a:endParaRPr lang="en-US"/>
          </a:p>
        </p:txBody>
      </p:sp>
      <p:sp>
        <p:nvSpPr>
          <p:cNvPr id="4" name="Footer Placeholder 3">
            <a:extLst>
              <a:ext uri="{FF2B5EF4-FFF2-40B4-BE49-F238E27FC236}">
                <a16:creationId xmlns:a16="http://schemas.microsoft.com/office/drawing/2014/main" id="{C4438C73-89F7-E9F5-8FD0-F1ECFE046D38}"/>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B692070F-A6FB-EF65-79FF-B1F320F7EF2E}"/>
              </a:ext>
            </a:extLst>
          </p:cNvPr>
          <p:cNvSpPr>
            <a:spLocks noGrp="1"/>
          </p:cNvSpPr>
          <p:nvPr>
            <p:ph type="sldNum" sz="quarter" idx="12"/>
          </p:nvPr>
        </p:nvSpPr>
        <p:spPr/>
        <p:txBody>
          <a:bodyPr/>
          <a:lstStyle/>
          <a:p>
            <a:fld id="{6DB725A4-62E2-2347-8471-D1DA7C53BB3B}" type="slidenum">
              <a:rPr lang="en-US" altLang="en-US" smtClean="0"/>
              <a:pPr/>
              <a:t>‹#›</a:t>
            </a:fld>
            <a:endParaRPr lang="en-US" altLang="en-US"/>
          </a:p>
        </p:txBody>
      </p:sp>
    </p:spTree>
    <p:extLst>
      <p:ext uri="{BB962C8B-B14F-4D97-AF65-F5344CB8AC3E}">
        <p14:creationId xmlns:p14="http://schemas.microsoft.com/office/powerpoint/2010/main" val="6583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C2111C0-3612-704E-66C9-F5BAA5800529}"/>
              </a:ext>
            </a:extLst>
          </p:cNvPr>
          <p:cNvSpPr>
            <a:spLocks noGrp="1"/>
          </p:cNvSpPr>
          <p:nvPr>
            <p:ph type="dt" sz="half" idx="10"/>
          </p:nvPr>
        </p:nvSpPr>
        <p:spPr/>
        <p:txBody>
          <a:bodyPr/>
          <a:lstStyle/>
          <a:p>
            <a:pPr>
              <a:defRPr/>
            </a:pPr>
            <a:fld id="{1FA389BF-AEBF-FB45-90E7-0AC96C9CEFF4}" type="datetime1">
              <a:rPr lang="en-US" smtClean="0"/>
              <a:pPr>
                <a:defRPr/>
              </a:pPr>
              <a:t>3/26/2024</a:t>
            </a:fld>
            <a:endParaRPr lang="en-US"/>
          </a:p>
        </p:txBody>
      </p:sp>
      <p:sp>
        <p:nvSpPr>
          <p:cNvPr id="3" name="Footer Placeholder 2">
            <a:extLst>
              <a:ext uri="{FF2B5EF4-FFF2-40B4-BE49-F238E27FC236}">
                <a16:creationId xmlns:a16="http://schemas.microsoft.com/office/drawing/2014/main" id="{0E29084B-BF8E-66B6-E569-97261152F337}"/>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8772144F-02B1-C92E-0906-3065F9F4BBD6}"/>
              </a:ext>
            </a:extLst>
          </p:cNvPr>
          <p:cNvSpPr>
            <a:spLocks noGrp="1"/>
          </p:cNvSpPr>
          <p:nvPr>
            <p:ph type="sldNum" sz="quarter" idx="12"/>
          </p:nvPr>
        </p:nvSpPr>
        <p:spPr/>
        <p:txBody>
          <a:bodyPr/>
          <a:lstStyle/>
          <a:p>
            <a:fld id="{C4301D99-5056-BC43-9AB6-19F39FAC6E88}" type="slidenum">
              <a:rPr lang="en-US" altLang="en-US" smtClean="0"/>
              <a:pPr/>
              <a:t>‹#›</a:t>
            </a:fld>
            <a:endParaRPr lang="en-US" altLang="en-US"/>
          </a:p>
        </p:txBody>
      </p:sp>
    </p:spTree>
    <p:extLst>
      <p:ext uri="{BB962C8B-B14F-4D97-AF65-F5344CB8AC3E}">
        <p14:creationId xmlns:p14="http://schemas.microsoft.com/office/powerpoint/2010/main" val="3787770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4626CA-5EEE-F729-14FB-BFEE81B044DF}"/>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A2F1FE1-C796-7E31-D711-B4589500845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818CB8-9E6A-A25E-5645-A1BD7756B38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0913D52-1C6D-97DF-32F9-242761264D42}"/>
              </a:ext>
            </a:extLst>
          </p:cNvPr>
          <p:cNvSpPr>
            <a:spLocks noGrp="1"/>
          </p:cNvSpPr>
          <p:nvPr>
            <p:ph type="dt" sz="half" idx="10"/>
          </p:nvPr>
        </p:nvSpPr>
        <p:spPr/>
        <p:txBody>
          <a:bodyPr/>
          <a:lstStyle/>
          <a:p>
            <a:pPr>
              <a:defRPr/>
            </a:pPr>
            <a:fld id="{2E56ACF4-15F7-3F42-9FA1-03E5B00AC0FC}" type="datetime1">
              <a:rPr lang="en-US" smtClean="0"/>
              <a:pPr>
                <a:defRPr/>
              </a:pPr>
              <a:t>3/26/2024</a:t>
            </a:fld>
            <a:endParaRPr lang="en-US"/>
          </a:p>
        </p:txBody>
      </p:sp>
      <p:sp>
        <p:nvSpPr>
          <p:cNvPr id="6" name="Footer Placeholder 5">
            <a:extLst>
              <a:ext uri="{FF2B5EF4-FFF2-40B4-BE49-F238E27FC236}">
                <a16:creationId xmlns:a16="http://schemas.microsoft.com/office/drawing/2014/main" id="{A6E07BF1-9A3E-BD53-D506-C38D9847B69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91F4FAB-474F-99DD-E0CA-32DCE44AD6B2}"/>
              </a:ext>
            </a:extLst>
          </p:cNvPr>
          <p:cNvSpPr>
            <a:spLocks noGrp="1"/>
          </p:cNvSpPr>
          <p:nvPr>
            <p:ph type="sldNum" sz="quarter" idx="12"/>
          </p:nvPr>
        </p:nvSpPr>
        <p:spPr/>
        <p:txBody>
          <a:bodyPr/>
          <a:lstStyle/>
          <a:p>
            <a:fld id="{68AF630C-C849-7C41-BCF9-D786A1ACC089}" type="slidenum">
              <a:rPr lang="en-US" altLang="en-US" smtClean="0"/>
              <a:pPr/>
              <a:t>‹#›</a:t>
            </a:fld>
            <a:endParaRPr lang="en-US" altLang="en-US"/>
          </a:p>
        </p:txBody>
      </p:sp>
    </p:spTree>
    <p:extLst>
      <p:ext uri="{BB962C8B-B14F-4D97-AF65-F5344CB8AC3E}">
        <p14:creationId xmlns:p14="http://schemas.microsoft.com/office/powerpoint/2010/main" val="172450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565CF-DB51-6456-7517-5E1B13D5559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69A58DA7-58D0-96BE-BDBA-AC4F149E81B8}"/>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9A84AFA-01CB-64E6-A19A-694451DE684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D686C47-4390-14B9-3CB5-4CC9D284F0CB}"/>
              </a:ext>
            </a:extLst>
          </p:cNvPr>
          <p:cNvSpPr>
            <a:spLocks noGrp="1"/>
          </p:cNvSpPr>
          <p:nvPr>
            <p:ph type="dt" sz="half" idx="10"/>
          </p:nvPr>
        </p:nvSpPr>
        <p:spPr/>
        <p:txBody>
          <a:bodyPr/>
          <a:lstStyle/>
          <a:p>
            <a:pPr>
              <a:defRPr/>
            </a:pPr>
            <a:fld id="{DFBB1270-D220-AA4B-A51C-96C4A4D73261}" type="datetime1">
              <a:rPr lang="en-US" smtClean="0"/>
              <a:pPr>
                <a:defRPr/>
              </a:pPr>
              <a:t>3/26/2024</a:t>
            </a:fld>
            <a:endParaRPr lang="en-US"/>
          </a:p>
        </p:txBody>
      </p:sp>
      <p:sp>
        <p:nvSpPr>
          <p:cNvPr id="6" name="Footer Placeholder 5">
            <a:extLst>
              <a:ext uri="{FF2B5EF4-FFF2-40B4-BE49-F238E27FC236}">
                <a16:creationId xmlns:a16="http://schemas.microsoft.com/office/drawing/2014/main" id="{69315414-2549-B9B6-2670-E383AD40081C}"/>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2564BE94-FE3E-9FBF-46A4-4D0EA36E2A5C}"/>
              </a:ext>
            </a:extLst>
          </p:cNvPr>
          <p:cNvSpPr>
            <a:spLocks noGrp="1"/>
          </p:cNvSpPr>
          <p:nvPr>
            <p:ph type="sldNum" sz="quarter" idx="12"/>
          </p:nvPr>
        </p:nvSpPr>
        <p:spPr/>
        <p:txBody>
          <a:bodyPr/>
          <a:lstStyle/>
          <a:p>
            <a:fld id="{066CF0A7-D3B5-EA4B-B28A-E0CDFF7C4C72}" type="slidenum">
              <a:rPr lang="en-US" altLang="en-US" smtClean="0"/>
              <a:pPr/>
              <a:t>‹#›</a:t>
            </a:fld>
            <a:endParaRPr lang="en-US" altLang="en-US"/>
          </a:p>
        </p:txBody>
      </p:sp>
    </p:spTree>
    <p:extLst>
      <p:ext uri="{BB962C8B-B14F-4D97-AF65-F5344CB8AC3E}">
        <p14:creationId xmlns:p14="http://schemas.microsoft.com/office/powerpoint/2010/main" val="1308273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E4CCDD-52C7-C463-6046-77313774D66B}"/>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D43661-6312-F5C3-6BEF-285E65B247F7}"/>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370E34-1A2D-5A72-2F61-325E56769CC3}"/>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6E6BB1C6-CD55-7448-BEB9-0CD1ABF31E22}" type="datetime1">
              <a:rPr lang="en-US" smtClean="0"/>
              <a:pPr>
                <a:defRPr/>
              </a:pPr>
              <a:t>3/26/2024</a:t>
            </a:fld>
            <a:endParaRPr lang="en-US"/>
          </a:p>
        </p:txBody>
      </p:sp>
      <p:sp>
        <p:nvSpPr>
          <p:cNvPr id="5" name="Footer Placeholder 4">
            <a:extLst>
              <a:ext uri="{FF2B5EF4-FFF2-40B4-BE49-F238E27FC236}">
                <a16:creationId xmlns:a16="http://schemas.microsoft.com/office/drawing/2014/main" id="{7FFE6444-5D7A-DF01-D333-9B51A4F7D45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C154BE59-91AE-DE76-32BB-9CED2D761AE3}"/>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0458F1-2E4A-934F-BE82-84C0DE95817A}" type="slidenum">
              <a:rPr lang="en-US" altLang="en-US" smtClean="0"/>
              <a:pPr/>
              <a:t>‹#›</a:t>
            </a:fld>
            <a:endParaRPr lang="en-US" altLang="en-US"/>
          </a:p>
        </p:txBody>
      </p:sp>
    </p:spTree>
    <p:extLst>
      <p:ext uri="{BB962C8B-B14F-4D97-AF65-F5344CB8AC3E}">
        <p14:creationId xmlns:p14="http://schemas.microsoft.com/office/powerpoint/2010/main" val="219647651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AcademicSenate@sac.edu" TargetMode="External"/><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317" name="Picture 9316">
            <a:extLst>
              <a:ext uri="{FF2B5EF4-FFF2-40B4-BE49-F238E27FC236}">
                <a16:creationId xmlns:a16="http://schemas.microsoft.com/office/drawing/2014/main" id="{54DDEBDD-D8BD-41A6-8A0D-B00E3768B0F9}"/>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flipH="1" flipV="1">
            <a:off x="0" y="0"/>
            <a:ext cx="9144000" cy="5143500"/>
          </a:xfrm>
          <a:prstGeom prst="rect">
            <a:avLst/>
          </a:prstGeom>
        </p:spPr>
      </p:pic>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dirty="0">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1</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2" name="TextBox 1">
            <a:extLst>
              <a:ext uri="{FF2B5EF4-FFF2-40B4-BE49-F238E27FC236}">
                <a16:creationId xmlns:a16="http://schemas.microsoft.com/office/drawing/2014/main" id="{0E070879-BF36-2606-1F27-75480C43DC39}"/>
              </a:ext>
            </a:extLst>
          </p:cNvPr>
          <p:cNvSpPr txBox="1"/>
          <p:nvPr/>
        </p:nvSpPr>
        <p:spPr>
          <a:xfrm>
            <a:off x="123683" y="1244529"/>
            <a:ext cx="5474731" cy="430887"/>
          </a:xfrm>
          <a:prstGeom prst="rect">
            <a:avLst/>
          </a:prstGeom>
          <a:noFill/>
        </p:spPr>
        <p:txBody>
          <a:bodyPr wrap="square" lIns="91440" tIns="45720" rIns="91440" bIns="45720" rtlCol="0" anchor="t">
            <a:spAutoFit/>
          </a:bodyPr>
          <a:lstStyle/>
          <a:p>
            <a:r>
              <a:rPr lang="en-US" sz="2200" b="1" dirty="0"/>
              <a:t>Board of Trustee's Meeting – March 26, 2024</a:t>
            </a:r>
            <a:endParaRPr lang="en-US" sz="2200" dirty="0">
              <a:ea typeface="Calibri"/>
              <a:cs typeface="Calibri"/>
            </a:endParaRPr>
          </a:p>
        </p:txBody>
      </p:sp>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40" y="1761503"/>
            <a:ext cx="7300699" cy="4084288"/>
          </a:xfrm>
        </p:spPr>
        <p:txBody>
          <a:bodyPr>
            <a:normAutofit/>
          </a:bodyPr>
          <a:lstStyle/>
          <a:p>
            <a:pPr marL="0" indent="0">
              <a:buNone/>
            </a:pPr>
            <a:endParaRPr lang="en-US" dirty="0"/>
          </a:p>
          <a:p>
            <a:pPr marL="0" indent="0">
              <a:buNone/>
            </a:pPr>
            <a:r>
              <a:rPr lang="en-US" dirty="0"/>
              <a:t>New Student Trustee – Kathryn Quick (SCC)</a:t>
            </a:r>
          </a:p>
          <a:p>
            <a:pPr marL="0" indent="0">
              <a:buNone/>
            </a:pPr>
            <a:endParaRPr lang="en-US" dirty="0"/>
          </a:p>
          <a:p>
            <a:pPr marL="0" indent="0">
              <a:buNone/>
            </a:pPr>
            <a:r>
              <a:rPr lang="en-US" dirty="0"/>
              <a:t>Board Legislative Committee – </a:t>
            </a:r>
            <a:r>
              <a:rPr lang="en-US" b="0" i="0" dirty="0">
                <a:solidFill>
                  <a:srgbClr val="333333"/>
                </a:solidFill>
                <a:effectLst/>
              </a:rPr>
              <a:t>Assembly Bill 1818: Public Postsecondary Education: Homeless Students: Parking</a:t>
            </a:r>
            <a:endParaRPr lang="en-US" dirty="0"/>
          </a:p>
          <a:p>
            <a:pPr marL="0" indent="0">
              <a:buNone/>
            </a:pPr>
            <a:r>
              <a:rPr lang="en-US" dirty="0"/>
              <a:t>	Student Senate CA Community Colleges, SAC and SCC ASG 	support bill, BOT vote did not pass to support: oppose 	unless additional resources provided by State</a:t>
            </a:r>
          </a:p>
          <a:p>
            <a:pPr marL="0" indent="0">
              <a:buNone/>
            </a:pPr>
            <a:endParaRPr lang="en-US" dirty="0"/>
          </a:p>
          <a:p>
            <a:pPr marL="0" indent="0">
              <a:buNone/>
            </a:pPr>
            <a:r>
              <a:rPr lang="en-US" dirty="0"/>
              <a:t>Next BOT meeting – April 15</a:t>
            </a:r>
            <a:r>
              <a:rPr lang="en-US" baseline="30000" dirty="0"/>
              <a:t>th</a:t>
            </a:r>
            <a:r>
              <a:rPr lang="en-US" dirty="0"/>
              <a:t> at SAC</a:t>
            </a:r>
          </a:p>
        </p:txBody>
      </p:sp>
    </p:spTree>
    <p:extLst>
      <p:ext uri="{BB962C8B-B14F-4D97-AF65-F5344CB8AC3E}">
        <p14:creationId xmlns:p14="http://schemas.microsoft.com/office/powerpoint/2010/main" val="1722606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dirty="0">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2</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82739" y="1761503"/>
            <a:ext cx="8710968" cy="3320013"/>
          </a:xfrm>
        </p:spPr>
        <p:txBody>
          <a:bodyPr>
            <a:normAutofit fontScale="92500" lnSpcReduction="20000"/>
          </a:bodyPr>
          <a:lstStyle/>
          <a:p>
            <a:pPr marL="0" indent="0">
              <a:buNone/>
            </a:pPr>
            <a:r>
              <a:rPr lang="en-US" dirty="0"/>
              <a:t>Senate Resolution S2024.01 Update</a:t>
            </a:r>
          </a:p>
          <a:p>
            <a:pPr marL="0" indent="0">
              <a:buNone/>
            </a:pPr>
            <a:r>
              <a:rPr lang="en-US" dirty="0"/>
              <a:t>Increase Response and Support from Facilities and Maintenance and Operations team</a:t>
            </a:r>
          </a:p>
          <a:p>
            <a:pPr marL="0" indent="0">
              <a:buNone/>
            </a:pPr>
            <a:r>
              <a:rPr lang="en-US" dirty="0"/>
              <a:t>	Presented to College Council on Wednesday, March 13</a:t>
            </a:r>
          </a:p>
          <a:p>
            <a:pPr marL="0" indent="0">
              <a:buNone/>
            </a:pPr>
            <a:r>
              <a:rPr lang="en-US" dirty="0"/>
              <a:t>	Dr. Nery requested it be added to Facilities and Safety agenda for March 19</a:t>
            </a:r>
            <a:r>
              <a:rPr lang="en-US" baseline="30000" dirty="0"/>
              <a:t>th</a:t>
            </a:r>
            <a:r>
              <a:rPr lang="en-US" dirty="0"/>
              <a:t> 	meeting</a:t>
            </a:r>
          </a:p>
          <a:p>
            <a:pPr marL="0" indent="0">
              <a:buNone/>
            </a:pPr>
            <a:r>
              <a:rPr lang="en-US" dirty="0"/>
              <a:t>	Dr. Nery provided updates on action taken on several issues of concern</a:t>
            </a:r>
          </a:p>
          <a:p>
            <a:pPr marL="0" indent="0">
              <a:buNone/>
            </a:pPr>
            <a:r>
              <a:rPr lang="en-US" dirty="0"/>
              <a:t>		H-</a:t>
            </a:r>
            <a:r>
              <a:rPr lang="en-US" dirty="0" err="1"/>
              <a:t>bldg</a:t>
            </a:r>
            <a:r>
              <a:rPr lang="en-US" dirty="0"/>
              <a:t>: Fall 2024 classes can be held on first floor (unless a student 			requests otherwise)</a:t>
            </a:r>
          </a:p>
          <a:p>
            <a:pPr marL="1371600" lvl="4" indent="0">
              <a:buNone/>
            </a:pPr>
            <a:endParaRPr lang="en-US" dirty="0"/>
          </a:p>
          <a:p>
            <a:pPr marL="0" indent="0">
              <a:buNone/>
            </a:pPr>
            <a:r>
              <a:rPr lang="en-US" dirty="0"/>
              <a:t> 		C-</a:t>
            </a:r>
            <a:r>
              <a:rPr lang="en-US" dirty="0" err="1"/>
              <a:t>bldg</a:t>
            </a:r>
            <a:r>
              <a:rPr lang="en-US" dirty="0"/>
              <a:t>: Walk-through conducted with numerous concerns identified. 			Some to be addressed but ultimately, building will have to be 				demolished. President’s Cabinet walk-through during Spring Break.</a:t>
            </a:r>
          </a:p>
          <a:p>
            <a:pPr marL="0" indent="0">
              <a:buNone/>
            </a:pPr>
            <a:endParaRPr lang="en-US" dirty="0"/>
          </a:p>
        </p:txBody>
      </p:sp>
    </p:spTree>
    <p:extLst>
      <p:ext uri="{BB962C8B-B14F-4D97-AF65-F5344CB8AC3E}">
        <p14:creationId xmlns:p14="http://schemas.microsoft.com/office/powerpoint/2010/main" val="752672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35094" y="-256335"/>
            <a:ext cx="4795614" cy="1217419"/>
          </a:xfrm>
        </p:spPr>
        <p:txBody>
          <a:bodyPr vert="horz" lIns="91440" tIns="45720" rIns="91440" bIns="45720" rtlCol="0">
            <a:normAutofit/>
          </a:bodyPr>
          <a:lstStyle/>
          <a:p>
            <a:pPr defTabSz="914400"/>
            <a:r>
              <a:rPr lang="en-US" altLang="en-US" b="1" dirty="0">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3</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13276" y="1060547"/>
            <a:ext cx="8922525" cy="5667116"/>
          </a:xfrm>
        </p:spPr>
        <p:txBody>
          <a:bodyPr vert="horz" lIns="91440" tIns="45720" rIns="91440" bIns="45720" rtlCol="0" anchor="t">
            <a:normAutofit lnSpcReduction="10000"/>
          </a:bodyPr>
          <a:lstStyle/>
          <a:p>
            <a:pPr marL="0" indent="0">
              <a:buNone/>
            </a:pPr>
            <a:r>
              <a:rPr lang="en-US" b="1" dirty="0">
                <a:solidFill>
                  <a:srgbClr val="C00000"/>
                </a:solidFill>
              </a:rPr>
              <a:t>CAGP Institute #6: Creating Sustainability and </a:t>
            </a:r>
            <a:endParaRPr lang="en-US" b="1">
              <a:solidFill>
                <a:srgbClr val="C00000"/>
              </a:solidFill>
              <a:ea typeface="Calibri"/>
              <a:cs typeface="Calibri"/>
            </a:endParaRPr>
          </a:p>
          <a:p>
            <a:pPr marL="0" indent="0">
              <a:buNone/>
            </a:pPr>
            <a:r>
              <a:rPr lang="en-US" b="1" dirty="0">
                <a:solidFill>
                  <a:srgbClr val="C00000"/>
                </a:solidFill>
              </a:rPr>
              <a:t>Charting the Path Forward</a:t>
            </a:r>
            <a:endParaRPr lang="en-US" b="1">
              <a:solidFill>
                <a:srgbClr val="C00000"/>
              </a:solidFill>
              <a:ea typeface="Calibri"/>
              <a:cs typeface="Calibri"/>
            </a:endParaRPr>
          </a:p>
          <a:p>
            <a:pPr marL="0" indent="0">
              <a:buNone/>
            </a:pPr>
            <a:r>
              <a:rPr lang="en-US" dirty="0">
                <a:ea typeface="Calibri"/>
                <a:cs typeface="Calibri"/>
              </a:rPr>
              <a:t>Some take-aways...with more to come...</a:t>
            </a:r>
          </a:p>
          <a:p>
            <a:pPr marL="0" indent="0">
              <a:buNone/>
            </a:pPr>
            <a:endParaRPr lang="en-US" dirty="0"/>
          </a:p>
          <a:p>
            <a:pPr marL="0" indent="0">
              <a:buNone/>
            </a:pPr>
            <a:r>
              <a:rPr lang="en-US" b="1" dirty="0"/>
              <a:t>Convening of Committee Chairs/Co-Chairs –</a:t>
            </a:r>
            <a:r>
              <a:rPr lang="en-US" dirty="0"/>
              <a:t> </a:t>
            </a:r>
            <a:endParaRPr lang="en-US" dirty="0">
              <a:ea typeface="Calibri"/>
              <a:cs typeface="Calibri"/>
            </a:endParaRPr>
          </a:p>
          <a:p>
            <a:pPr marL="0" indent="0">
              <a:buNone/>
            </a:pPr>
            <a:r>
              <a:rPr lang="en-US" dirty="0"/>
              <a:t> Are we duplicating efforts? </a:t>
            </a:r>
          </a:p>
          <a:p>
            <a:pPr marL="0" indent="0">
              <a:buNone/>
            </a:pPr>
            <a:r>
              <a:rPr lang="en-US" dirty="0"/>
              <a:t> What resources do you have available to meet goals?</a:t>
            </a:r>
          </a:p>
          <a:p>
            <a:pPr marL="0" indent="0">
              <a:buNone/>
            </a:pPr>
            <a:endParaRPr lang="en-US" dirty="0"/>
          </a:p>
          <a:p>
            <a:pPr marL="0" indent="0">
              <a:buNone/>
            </a:pPr>
            <a:r>
              <a:rPr lang="en-US" b="1" dirty="0"/>
              <a:t>Data Committee with Faculty Data Liaisons for Each Division and a Data Summit!</a:t>
            </a:r>
            <a:endParaRPr lang="en-US" b="1">
              <a:ea typeface="Calibri"/>
              <a:cs typeface="Calibri"/>
            </a:endParaRPr>
          </a:p>
          <a:p>
            <a:pPr marL="0" indent="0">
              <a:buNone/>
            </a:pPr>
            <a:endParaRPr lang="en-US" dirty="0">
              <a:ea typeface="Calibri"/>
              <a:cs typeface="Calibri"/>
            </a:endParaRPr>
          </a:p>
          <a:p>
            <a:pPr marL="0" indent="0">
              <a:buNone/>
            </a:pPr>
            <a:r>
              <a:rPr lang="en-US" b="1" dirty="0">
                <a:ea typeface="Calibri"/>
                <a:cs typeface="Calibri"/>
              </a:rPr>
              <a:t>Bring in and Engage Classified Professionals  - Acknowledge Contributions</a:t>
            </a:r>
          </a:p>
          <a:p>
            <a:pPr marL="0" indent="0">
              <a:buNone/>
            </a:pPr>
            <a:endParaRPr lang="en-US" b="1" dirty="0"/>
          </a:p>
          <a:p>
            <a:pPr marL="0" indent="0">
              <a:buNone/>
            </a:pPr>
            <a:r>
              <a:rPr lang="en-US" b="1" dirty="0"/>
              <a:t>Integrating Starfish with Canvas</a:t>
            </a:r>
            <a:endParaRPr lang="en-US" b="1" dirty="0">
              <a:ea typeface="Calibri"/>
              <a:cs typeface="Calibri"/>
            </a:endParaRPr>
          </a:p>
          <a:p>
            <a:pPr marL="0" indent="0">
              <a:buNone/>
            </a:pPr>
            <a:r>
              <a:rPr lang="en-US" dirty="0"/>
              <a:t>   Auto Flags/Kudo </a:t>
            </a:r>
            <a:endParaRPr lang="en-US" dirty="0">
              <a:ea typeface="Calibri"/>
              <a:cs typeface="Calibri"/>
            </a:endParaRPr>
          </a:p>
          <a:p>
            <a:pPr marL="0" indent="0">
              <a:buNone/>
            </a:pPr>
            <a:r>
              <a:rPr lang="en-US" b="1" dirty="0">
                <a:ea typeface="Calibri"/>
                <a:cs typeface="Calibri"/>
              </a:rPr>
              <a:t>Milestone Events for Students</a:t>
            </a:r>
            <a:endParaRPr lang="en-US" b="1" dirty="0"/>
          </a:p>
          <a:p>
            <a:pPr marL="0" indent="0">
              <a:buNone/>
            </a:pPr>
            <a:endParaRPr lang="en-US" dirty="0"/>
          </a:p>
        </p:txBody>
      </p:sp>
      <p:pic>
        <p:nvPicPr>
          <p:cNvPr id="7" name="Picture 6" descr="A group of people posing for a photo&#10;&#10;Description automatically generated">
            <a:extLst>
              <a:ext uri="{FF2B5EF4-FFF2-40B4-BE49-F238E27FC236}">
                <a16:creationId xmlns:a16="http://schemas.microsoft.com/office/drawing/2014/main" id="{A0485D48-0C02-B3A1-38AA-8EF49F2F79C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614831" y="532790"/>
            <a:ext cx="3464979" cy="2597419"/>
          </a:xfrm>
          <a:prstGeom prst="rect">
            <a:avLst/>
          </a:prstGeom>
        </p:spPr>
      </p:pic>
    </p:spTree>
    <p:extLst>
      <p:ext uri="{BB962C8B-B14F-4D97-AF65-F5344CB8AC3E}">
        <p14:creationId xmlns:p14="http://schemas.microsoft.com/office/powerpoint/2010/main" val="2057171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3401CF0A-DBE6-7B45-72DB-822F13E6B961}"/>
              </a:ext>
            </a:extLst>
          </p:cNvPr>
          <p:cNvSpPr>
            <a:spLocks noGrp="1"/>
          </p:cNvSpPr>
          <p:nvPr>
            <p:ph type="title"/>
          </p:nvPr>
        </p:nvSpPr>
        <p:spPr>
          <a:xfrm>
            <a:off x="5760354" y="-79517"/>
            <a:ext cx="4795614" cy="1217419"/>
          </a:xfrm>
        </p:spPr>
        <p:txBody>
          <a:bodyPr vert="horz" lIns="91440" tIns="45720" rIns="91440" bIns="45720" rtlCol="0">
            <a:normAutofit/>
          </a:bodyPr>
          <a:lstStyle/>
          <a:p>
            <a:pPr defTabSz="914400"/>
            <a:r>
              <a:rPr lang="en-US" altLang="en-US" b="1" dirty="0">
                <a:solidFill>
                  <a:srgbClr val="C00000"/>
                </a:solidFill>
              </a:rPr>
              <a:t>President’s Report</a:t>
            </a:r>
          </a:p>
        </p:txBody>
      </p:sp>
      <p:sp>
        <p:nvSpPr>
          <p:cNvPr id="5" name="Slide Number Placeholder 4">
            <a:extLst>
              <a:ext uri="{FF2B5EF4-FFF2-40B4-BE49-F238E27FC236}">
                <a16:creationId xmlns:a16="http://schemas.microsoft.com/office/drawing/2014/main" id="{B4C315BD-003A-7046-32B2-840D25C56D0C}"/>
              </a:ext>
            </a:extLst>
          </p:cNvPr>
          <p:cNvSpPr>
            <a:spLocks noGrp="1"/>
          </p:cNvSpPr>
          <p:nvPr>
            <p:ph type="sldNum" sz="quarter" idx="12"/>
          </p:nvPr>
        </p:nvSpPr>
        <p:spPr>
          <a:xfrm>
            <a:off x="8112206" y="6377559"/>
            <a:ext cx="428046" cy="235550"/>
          </a:xfrm>
        </p:spPr>
        <p:txBody>
          <a:bodyPr vert="horz" lIns="91440" tIns="45720" rIns="91440" bIns="45720" rtlCol="0">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spcAft>
                <a:spcPts val="600"/>
              </a:spcAft>
              <a:defRPr/>
            </a:pPr>
            <a:fld id="{EEE4AB33-00E2-8A4B-959A-AE7714A1DBC2}" type="slidenum">
              <a:rPr lang="en-US" altLang="en-US" sz="825">
                <a:solidFill>
                  <a:srgbClr val="FFFFFF"/>
                </a:solidFill>
                <a:latin typeface="Calibri" panose="020F0502020204030204"/>
              </a:rPr>
              <a:pPr>
                <a:spcAft>
                  <a:spcPts val="600"/>
                </a:spcAft>
                <a:defRPr/>
              </a:pPr>
              <a:t>4</a:t>
            </a:fld>
            <a:endParaRPr lang="en-US" altLang="en-US" sz="825">
              <a:solidFill>
                <a:srgbClr val="FFFFFF"/>
              </a:solidFill>
              <a:latin typeface="Calibri" panose="020F0502020204030204"/>
            </a:endParaRPr>
          </a:p>
        </p:txBody>
      </p:sp>
      <p:pic>
        <p:nvPicPr>
          <p:cNvPr id="3" name="Picture 2">
            <a:extLst>
              <a:ext uri="{FF2B5EF4-FFF2-40B4-BE49-F238E27FC236}">
                <a16:creationId xmlns:a16="http://schemas.microsoft.com/office/drawing/2014/main" id="{963DFC45-1614-4C44-29BF-1F7B2AAA84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317" y="0"/>
            <a:ext cx="5709720" cy="1058387"/>
          </a:xfrm>
          <a:prstGeom prst="rect">
            <a:avLst/>
          </a:prstGeom>
          <a:solidFill>
            <a:schemeClr val="bg1"/>
          </a:solidFill>
        </p:spPr>
      </p:pic>
      <p:sp>
        <p:nvSpPr>
          <p:cNvPr id="6" name="Content Placeholder 5">
            <a:extLst>
              <a:ext uri="{FF2B5EF4-FFF2-40B4-BE49-F238E27FC236}">
                <a16:creationId xmlns:a16="http://schemas.microsoft.com/office/drawing/2014/main" id="{ABEEB35B-87BF-B573-CE5A-06778D913611}"/>
              </a:ext>
            </a:extLst>
          </p:cNvPr>
          <p:cNvSpPr>
            <a:spLocks noGrp="1"/>
          </p:cNvSpPr>
          <p:nvPr>
            <p:ph idx="1"/>
          </p:nvPr>
        </p:nvSpPr>
        <p:spPr>
          <a:xfrm>
            <a:off x="100936" y="1137902"/>
            <a:ext cx="8770109" cy="5581346"/>
          </a:xfrm>
        </p:spPr>
        <p:txBody>
          <a:bodyPr>
            <a:normAutofit fontScale="77500" lnSpcReduction="20000"/>
          </a:bodyPr>
          <a:lstStyle/>
          <a:p>
            <a:pPr marL="0" indent="0">
              <a:buNone/>
            </a:pPr>
            <a:r>
              <a:rPr lang="en-US" dirty="0"/>
              <a:t>Faculty Prioritization Process Review/Update</a:t>
            </a:r>
          </a:p>
          <a:p>
            <a:pPr marL="0" indent="0">
              <a:buNone/>
            </a:pPr>
            <a:r>
              <a:rPr lang="en-US" sz="2200" dirty="0"/>
              <a:t>Tentative Timeline</a:t>
            </a:r>
          </a:p>
          <a:p>
            <a:pPr marL="0" indent="0">
              <a:buNone/>
            </a:pPr>
            <a:r>
              <a:rPr lang="en-US" sz="2300" dirty="0"/>
              <a:t>March 2024</a:t>
            </a:r>
          </a:p>
          <a:p>
            <a:pPr marL="1028700" lvl="3" indent="0">
              <a:buNone/>
            </a:pPr>
            <a:r>
              <a:rPr lang="en-US" sz="2300" dirty="0"/>
              <a:t>Meeting with VPs and Assoc Dean Research, Institutional Effectiveness and Planning – Review Process from Fall 2023, Initial Recommendations for Update</a:t>
            </a:r>
          </a:p>
          <a:p>
            <a:pPr marL="1028700" lvl="3" indent="0">
              <a:buNone/>
            </a:pPr>
            <a:endParaRPr lang="en-US" sz="2300" dirty="0"/>
          </a:p>
          <a:p>
            <a:pPr marL="1028700" lvl="3" indent="0">
              <a:buNone/>
            </a:pPr>
            <a:r>
              <a:rPr lang="en-US" sz="2300" dirty="0"/>
              <a:t>Share feedback with those faculty interested in serving on Taskforce, Request  recommendation from faculty on next steps</a:t>
            </a:r>
          </a:p>
          <a:p>
            <a:pPr marL="1028700" lvl="3" indent="0">
              <a:buNone/>
            </a:pPr>
            <a:endParaRPr lang="en-US" sz="2300" dirty="0"/>
          </a:p>
          <a:p>
            <a:pPr marL="1028700" lvl="3" indent="0">
              <a:buNone/>
            </a:pPr>
            <a:r>
              <a:rPr lang="en-US" sz="2300" dirty="0"/>
              <a:t>Survey faculty to get an idea of </a:t>
            </a:r>
            <a:r>
              <a:rPr lang="en-US" sz="2300" b="0" i="0" dirty="0">
                <a:solidFill>
                  <a:srgbClr val="000000"/>
                </a:solidFill>
                <a:effectLst/>
              </a:rPr>
              <a:t>which areas are likely to be submitting a faculty request in the Fall</a:t>
            </a:r>
            <a:endParaRPr lang="en-US" sz="2300" dirty="0"/>
          </a:p>
          <a:p>
            <a:pPr marL="0" indent="0">
              <a:buNone/>
            </a:pPr>
            <a:r>
              <a:rPr lang="en-US" sz="2300" dirty="0"/>
              <a:t>April &amp; May 2024: 2-3 meetings of Taskforce to provide direction for work of Senate President over the Summer</a:t>
            </a:r>
          </a:p>
          <a:p>
            <a:pPr marL="0" indent="0">
              <a:buNone/>
            </a:pPr>
            <a:endParaRPr lang="en-US" sz="2300" dirty="0"/>
          </a:p>
          <a:p>
            <a:pPr marL="0" indent="0">
              <a:buNone/>
            </a:pPr>
            <a:r>
              <a:rPr lang="en-US" sz="2300" dirty="0"/>
              <a:t>August 2024</a:t>
            </a:r>
          </a:p>
          <a:p>
            <a:pPr marL="0" indent="0">
              <a:buNone/>
            </a:pPr>
            <a:r>
              <a:rPr lang="en-US" sz="2300" dirty="0"/>
              <a:t>		Senate Retreat: Presentation of Updated Process</a:t>
            </a:r>
          </a:p>
          <a:p>
            <a:pPr marL="0" indent="0">
              <a:buNone/>
            </a:pPr>
            <a:r>
              <a:rPr lang="en-US" sz="2300" dirty="0"/>
              <a:t>		1</a:t>
            </a:r>
            <a:r>
              <a:rPr lang="en-US" sz="2300" baseline="30000" dirty="0"/>
              <a:t>st</a:t>
            </a:r>
            <a:r>
              <a:rPr lang="en-US" sz="2300" dirty="0"/>
              <a:t> Senate Meeting: 1</a:t>
            </a:r>
            <a:r>
              <a:rPr lang="en-US" sz="2300" baseline="30000" dirty="0"/>
              <a:t>st</a:t>
            </a:r>
            <a:r>
              <a:rPr lang="en-US" sz="2300" dirty="0"/>
              <a:t> Reading</a:t>
            </a:r>
          </a:p>
          <a:p>
            <a:pPr marL="0" indent="0">
              <a:buNone/>
            </a:pPr>
            <a:r>
              <a:rPr lang="en-US" sz="2300" dirty="0"/>
              <a:t>September 2024</a:t>
            </a:r>
          </a:p>
          <a:p>
            <a:pPr marL="0" indent="0">
              <a:buNone/>
            </a:pPr>
            <a:r>
              <a:rPr lang="en-US" sz="2300" dirty="0"/>
              <a:t>		2</a:t>
            </a:r>
            <a:r>
              <a:rPr lang="en-US" sz="2300" baseline="30000" dirty="0"/>
              <a:t>nd</a:t>
            </a:r>
            <a:r>
              <a:rPr lang="en-US" sz="2300" dirty="0"/>
              <a:t> Senate Meeting: 2</a:t>
            </a:r>
            <a:r>
              <a:rPr lang="en-US" sz="2300" baseline="30000" dirty="0"/>
              <a:t>nd</a:t>
            </a:r>
            <a:r>
              <a:rPr lang="en-US" sz="2300" dirty="0"/>
              <a:t> Reading (if needed)</a:t>
            </a:r>
          </a:p>
          <a:p>
            <a:pPr marL="0" indent="0">
              <a:buNone/>
            </a:pPr>
            <a:r>
              <a:rPr lang="en-US" sz="2300" dirty="0"/>
              <a:t>		Mid-September: Training</a:t>
            </a:r>
          </a:p>
          <a:p>
            <a:pPr marL="0" indent="0">
              <a:buNone/>
            </a:pPr>
            <a:r>
              <a:rPr lang="en-US" sz="2300" dirty="0"/>
              <a:t>October 2024	Submissions and Ranking</a:t>
            </a:r>
          </a:p>
        </p:txBody>
      </p:sp>
    </p:spTree>
    <p:extLst>
      <p:ext uri="{BB962C8B-B14F-4D97-AF65-F5344CB8AC3E}">
        <p14:creationId xmlns:p14="http://schemas.microsoft.com/office/powerpoint/2010/main" val="846779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9218"/>
                                        </p:tgtEl>
                                        <p:attrNameLst>
                                          <p:attrName>style.visibility</p:attrName>
                                        </p:attrNameLst>
                                      </p:cBhvr>
                                      <p:to>
                                        <p:strVal val="visible"/>
                                      </p:to>
                                    </p:set>
                                    <p:animEffect transition="in" filter="fade">
                                      <p:cBhvr>
                                        <p:cTn id="7" dur="700"/>
                                        <p:tgtEl>
                                          <p:spTgt spid="9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E1692-DE11-1699-180C-C803745F00D9}"/>
              </a:ext>
            </a:extLst>
          </p:cNvPr>
          <p:cNvSpPr>
            <a:spLocks noGrp="1"/>
          </p:cNvSpPr>
          <p:nvPr>
            <p:ph type="title"/>
          </p:nvPr>
        </p:nvSpPr>
        <p:spPr/>
        <p:txBody>
          <a:bodyPr/>
          <a:lstStyle/>
          <a:p>
            <a:endParaRPr lang="en-US"/>
          </a:p>
        </p:txBody>
      </p:sp>
      <p:pic>
        <p:nvPicPr>
          <p:cNvPr id="5" name="Picture 4">
            <a:extLst>
              <a:ext uri="{FF2B5EF4-FFF2-40B4-BE49-F238E27FC236}">
                <a16:creationId xmlns:a16="http://schemas.microsoft.com/office/drawing/2014/main" id="{0C996815-C483-4482-CEB3-39A67041AA6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316" y="0"/>
            <a:ext cx="8383422" cy="1554000"/>
          </a:xfrm>
          <a:prstGeom prst="rect">
            <a:avLst/>
          </a:prstGeom>
          <a:solidFill>
            <a:schemeClr val="bg1"/>
          </a:solidFill>
        </p:spPr>
      </p:pic>
      <p:sp>
        <p:nvSpPr>
          <p:cNvPr id="7" name="TextBox 6">
            <a:extLst>
              <a:ext uri="{FF2B5EF4-FFF2-40B4-BE49-F238E27FC236}">
                <a16:creationId xmlns:a16="http://schemas.microsoft.com/office/drawing/2014/main" id="{75F5245E-7EAD-91DC-A54F-556956D825B3}"/>
              </a:ext>
            </a:extLst>
          </p:cNvPr>
          <p:cNvSpPr txBox="1"/>
          <p:nvPr/>
        </p:nvSpPr>
        <p:spPr>
          <a:xfrm>
            <a:off x="131928" y="1690689"/>
            <a:ext cx="8383422" cy="4524315"/>
          </a:xfrm>
          <a:prstGeom prst="rect">
            <a:avLst/>
          </a:prstGeom>
          <a:noFill/>
        </p:spPr>
        <p:txBody>
          <a:bodyPr wrap="square" rtlCol="0">
            <a:spAutoFit/>
          </a:bodyPr>
          <a:lstStyle/>
          <a:p>
            <a:r>
              <a:rPr lang="en-US" b="1" dirty="0"/>
              <a:t>Feedback Requests…</a:t>
            </a:r>
          </a:p>
          <a:p>
            <a:endParaRPr lang="en-US" b="1" dirty="0"/>
          </a:p>
          <a:p>
            <a:r>
              <a:rPr lang="en-US" b="1" dirty="0"/>
              <a:t>Lock Down Drill – </a:t>
            </a:r>
            <a:r>
              <a:rPr lang="en-US" dirty="0"/>
              <a:t>Any </a:t>
            </a:r>
            <a:r>
              <a:rPr lang="en-US" b="0" i="0" dirty="0">
                <a:solidFill>
                  <a:srgbClr val="242424"/>
                </a:solidFill>
                <a:effectLst/>
              </a:rPr>
              <a:t>problems locking doors, door lock malfunctions, you don’t have a key, there is no locking mechanism or any other concerns/issues – </a:t>
            </a:r>
          </a:p>
          <a:p>
            <a:r>
              <a:rPr lang="en-US" b="0" i="0" dirty="0">
                <a:solidFill>
                  <a:srgbClr val="242424"/>
                </a:solidFill>
                <a:effectLst/>
              </a:rPr>
              <a:t>Email Chief David Waters at waters_</a:t>
            </a:r>
            <a:r>
              <a:rPr lang="en-US" dirty="0">
                <a:solidFill>
                  <a:srgbClr val="242424"/>
                </a:solidFill>
              </a:rPr>
              <a:t>d</a:t>
            </a:r>
            <a:r>
              <a:rPr lang="en-US" b="0" i="0" dirty="0">
                <a:solidFill>
                  <a:srgbClr val="242424"/>
                </a:solidFill>
                <a:effectLst/>
              </a:rPr>
              <a:t>avid@rsccd.edu</a:t>
            </a:r>
            <a:endParaRPr lang="en-US" b="1" dirty="0"/>
          </a:p>
          <a:p>
            <a:endParaRPr lang="en-US" b="1" dirty="0"/>
          </a:p>
          <a:p>
            <a:r>
              <a:rPr lang="en-US" b="1" dirty="0"/>
              <a:t>Educational Master Plan – </a:t>
            </a:r>
            <a:r>
              <a:rPr lang="en-US" dirty="0"/>
              <a:t>Feedback </a:t>
            </a:r>
            <a:r>
              <a:rPr lang="en-US" i="0" dirty="0">
                <a:solidFill>
                  <a:srgbClr val="000000"/>
                </a:solidFill>
                <a:effectLst/>
                <a:latin typeface="Calibri" panose="020F0502020204030204" pitchFamily="34" charset="0"/>
              </a:rPr>
              <a:t>due by Monday, April 15 (email sent out March 19</a:t>
            </a:r>
            <a:r>
              <a:rPr lang="en-US" i="0" baseline="30000" dirty="0">
                <a:solidFill>
                  <a:srgbClr val="000000"/>
                </a:solidFill>
                <a:effectLst/>
                <a:latin typeface="Calibri" panose="020F0502020204030204" pitchFamily="34" charset="0"/>
              </a:rPr>
              <a:t>th</a:t>
            </a:r>
            <a:r>
              <a:rPr lang="en-US" i="0" dirty="0">
                <a:solidFill>
                  <a:srgbClr val="000000"/>
                </a:solidFill>
                <a:effectLst/>
                <a:latin typeface="Calibri" panose="020F0502020204030204" pitchFamily="34" charset="0"/>
              </a:rPr>
              <a:t>)</a:t>
            </a:r>
          </a:p>
          <a:p>
            <a:endParaRPr lang="en-US" dirty="0">
              <a:solidFill>
                <a:srgbClr val="000000"/>
              </a:solidFill>
              <a:latin typeface="Calibri" panose="020F0502020204030204" pitchFamily="34" charset="0"/>
            </a:endParaRPr>
          </a:p>
          <a:p>
            <a:r>
              <a:rPr lang="en-US" b="1" dirty="0">
                <a:solidFill>
                  <a:srgbClr val="000000"/>
                </a:solidFill>
                <a:latin typeface="Calibri" panose="020F0502020204030204" pitchFamily="34" charset="0"/>
              </a:rPr>
              <a:t>Committee Assessment </a:t>
            </a:r>
            <a:r>
              <a:rPr lang="en-US" dirty="0">
                <a:solidFill>
                  <a:srgbClr val="000000"/>
                </a:solidFill>
                <a:latin typeface="Calibri" panose="020F0502020204030204" pitchFamily="34" charset="0"/>
              </a:rPr>
              <a:t>– Academic Senate: 26 questions due by Friday, April 5 (email sent March 22</a:t>
            </a:r>
            <a:r>
              <a:rPr lang="en-US" baseline="30000" dirty="0">
                <a:solidFill>
                  <a:srgbClr val="000000"/>
                </a:solidFill>
                <a:latin typeface="Calibri" panose="020F0502020204030204" pitchFamily="34" charset="0"/>
              </a:rPr>
              <a:t>nd</a:t>
            </a:r>
            <a:r>
              <a:rPr lang="en-US" dirty="0">
                <a:solidFill>
                  <a:srgbClr val="000000"/>
                </a:solidFill>
                <a:latin typeface="Calibri" panose="020F0502020204030204" pitchFamily="34" charset="0"/>
              </a:rPr>
              <a:t>)</a:t>
            </a:r>
          </a:p>
          <a:p>
            <a:endParaRPr lang="en-US" dirty="0">
              <a:solidFill>
                <a:srgbClr val="000000"/>
              </a:solidFill>
              <a:latin typeface="Calibri" panose="020F0502020204030204" pitchFamily="34" charset="0"/>
            </a:endParaRPr>
          </a:p>
          <a:p>
            <a:r>
              <a:rPr lang="en-US" b="1" dirty="0">
                <a:solidFill>
                  <a:srgbClr val="000000"/>
                </a:solidFill>
                <a:latin typeface="Calibri" panose="020F0502020204030204" pitchFamily="34" charset="0"/>
              </a:rPr>
              <a:t>Participatory Governance Committee Co-Chairs</a:t>
            </a:r>
            <a:r>
              <a:rPr lang="en-US" dirty="0">
                <a:solidFill>
                  <a:srgbClr val="000000"/>
                </a:solidFill>
                <a:latin typeface="Calibri" panose="020F0502020204030204" pitchFamily="34" charset="0"/>
              </a:rPr>
              <a:t>: send an email of interest to </a:t>
            </a:r>
            <a:r>
              <a:rPr lang="en-US" dirty="0">
                <a:solidFill>
                  <a:srgbClr val="000000"/>
                </a:solidFill>
                <a:latin typeface="Calibri" panose="020F0502020204030204" pitchFamily="34" charset="0"/>
                <a:hlinkClick r:id="rId3"/>
              </a:rPr>
              <a:t>AcademicSenate@sac.edu</a:t>
            </a:r>
            <a:r>
              <a:rPr lang="en-US" dirty="0">
                <a:solidFill>
                  <a:srgbClr val="000000"/>
                </a:solidFill>
                <a:latin typeface="Calibri" panose="020F0502020204030204" pitchFamily="34" charset="0"/>
              </a:rPr>
              <a:t> by April 19</a:t>
            </a:r>
            <a:r>
              <a:rPr lang="en-US" baseline="30000" dirty="0">
                <a:solidFill>
                  <a:srgbClr val="000000"/>
                </a:solidFill>
                <a:latin typeface="Calibri" panose="020F0502020204030204" pitchFamily="34" charset="0"/>
              </a:rPr>
              <a:t>th</a:t>
            </a:r>
            <a:r>
              <a:rPr lang="en-US" dirty="0">
                <a:solidFill>
                  <a:srgbClr val="000000"/>
                </a:solidFill>
                <a:latin typeface="Calibri" panose="020F0502020204030204" pitchFamily="34" charset="0"/>
              </a:rPr>
              <a:t> </a:t>
            </a:r>
          </a:p>
          <a:p>
            <a:r>
              <a:rPr lang="en-US" dirty="0">
                <a:solidFill>
                  <a:srgbClr val="000000"/>
                </a:solidFill>
                <a:latin typeface="Calibri" panose="020F0502020204030204" pitchFamily="34" charset="0"/>
              </a:rPr>
              <a:t>		Planning and Budget Co-Chair</a:t>
            </a:r>
          </a:p>
          <a:p>
            <a:r>
              <a:rPr lang="en-US" dirty="0">
                <a:solidFill>
                  <a:srgbClr val="000000"/>
                </a:solidFill>
                <a:latin typeface="Calibri" panose="020F0502020204030204" pitchFamily="34" charset="0"/>
              </a:rPr>
              <a:t>		Facilities and Safety Co-Chair</a:t>
            </a:r>
            <a:endParaRPr lang="en-US" dirty="0"/>
          </a:p>
        </p:txBody>
      </p:sp>
    </p:spTree>
    <p:extLst>
      <p:ext uri="{BB962C8B-B14F-4D97-AF65-F5344CB8AC3E}">
        <p14:creationId xmlns:p14="http://schemas.microsoft.com/office/powerpoint/2010/main" val="40571230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431189f8-a51b-453f-9f0c-3a0b3b65b12f">HNYXMCCMVK3K-464-895</_dlc_DocId>
    <_dlc_DocIdUrl xmlns="431189f8-a51b-453f-9f0c-3a0b3b65b12f">
      <Url>https://www.sac.edu/President/AcademicSenate/_layouts/15/DocIdRedir.aspx?ID=HNYXMCCMVK3K-464-895</Url>
      <Description>HNYXMCCMVK3K-464-895</Description>
    </_dlc_DocIdUrl>
  </documentManagement>
</p:properties>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D708A9741AC48E46AEE4941DE1E12C0F" ma:contentTypeVersion="2" ma:contentTypeDescription="Create a new document." ma:contentTypeScope="" ma:versionID="64770a9ad993aec554518785b51db2e6">
  <xsd:schema xmlns:xsd="http://www.w3.org/2001/XMLSchema" xmlns:xs="http://www.w3.org/2001/XMLSchema" xmlns:p="http://schemas.microsoft.com/office/2006/metadata/properties" xmlns:ns1="http://schemas.microsoft.com/sharepoint/v3" xmlns:ns2="431189f8-a51b-453f-9f0c-3a0b3b65b12f" xmlns:ns3="6f609ce8-7218-4c60-b337-266ea7b1fd45" targetNamespace="http://schemas.microsoft.com/office/2006/metadata/properties" ma:root="true" ma:fieldsID="1dd063ee8e164e8fcdf0fbf71a193719" ns1:_="" ns2:_="" ns3:_="">
    <xsd:import namespace="http://schemas.microsoft.com/sharepoint/v3"/>
    <xsd:import namespace="431189f8-a51b-453f-9f0c-3a0b3b65b12f"/>
    <xsd:import namespace="6f609ce8-7218-4c60-b337-266ea7b1fd4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f609ce8-7218-4c60-b337-266ea7b1fd45" elementFormDefault="qualified">
    <xsd:import namespace="http://schemas.microsoft.com/office/2006/documentManagement/types"/>
    <xsd:import namespace="http://schemas.microsoft.com/office/infopath/2007/PartnerControls"/>
    <xsd:element name="SharedWithUsers" ma:index="13"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F4FB23BE-91B5-4DD0-812C-804A09DCC178}">
  <ds:schemaRefs>
    <ds:schemaRef ds:uri="http://purl.org/dc/terms/"/>
    <ds:schemaRef ds:uri="http://schemas.microsoft.com/office/2006/documentManagement/types"/>
    <ds:schemaRef ds:uri="http://www.w3.org/XML/1998/namespace"/>
    <ds:schemaRef ds:uri="http://schemas.microsoft.com/office/2006/metadata/properties"/>
    <ds:schemaRef ds:uri="84eaf8b6-4fa8-466e-9258-0c466e5b7ff4"/>
    <ds:schemaRef ds:uri="http://purl.org/dc/elements/1.1/"/>
    <ds:schemaRef ds:uri="de329b96-840b-45f8-b7b1-12b37abf8b1f"/>
    <ds:schemaRef ds:uri="http://schemas.microsoft.com/office/infopath/2007/PartnerControls"/>
    <ds:schemaRef ds:uri="http://schemas.openxmlformats.org/package/2006/metadata/core-properties"/>
    <ds:schemaRef ds:uri="http://purl.org/dc/dcmitype/"/>
    <ds:schemaRef ds:uri="1acb9adc-ec33-475f-8130-c1c307b91901"/>
    <ds:schemaRef ds:uri="12292255-f18b-4d92-9e60-ebc7b63bbd6b"/>
  </ds:schemaRefs>
</ds:datastoreItem>
</file>

<file path=customXml/itemProps2.xml><?xml version="1.0" encoding="utf-8"?>
<ds:datastoreItem xmlns:ds="http://schemas.openxmlformats.org/officeDocument/2006/customXml" ds:itemID="{68CEDA44-5DB9-4425-86FF-2A3C217BF519}">
  <ds:schemaRefs>
    <ds:schemaRef ds:uri="http://schemas.microsoft.com/office/2006/metadata/longProperties"/>
  </ds:schemaRefs>
</ds:datastoreItem>
</file>

<file path=customXml/itemProps3.xml><?xml version="1.0" encoding="utf-8"?>
<ds:datastoreItem xmlns:ds="http://schemas.openxmlformats.org/officeDocument/2006/customXml" ds:itemID="{B8CC7EEE-9E7B-4835-9F57-9938075EA08E}">
  <ds:schemaRefs>
    <ds:schemaRef ds:uri="http://schemas.microsoft.com/sharepoint/v3/contenttype/forms"/>
  </ds:schemaRefs>
</ds:datastoreItem>
</file>

<file path=customXml/itemProps4.xml><?xml version="1.0" encoding="utf-8"?>
<ds:datastoreItem xmlns:ds="http://schemas.openxmlformats.org/officeDocument/2006/customXml" ds:itemID="{B9D24692-4CAF-4FDF-8F82-C8648A6D2904}"/>
</file>

<file path=customXml/itemProps5.xml><?xml version="1.0" encoding="utf-8"?>
<ds:datastoreItem xmlns:ds="http://schemas.openxmlformats.org/officeDocument/2006/customXml" ds:itemID="{4C36FD2B-FB5C-4400-BB84-00E9846FDB48}"/>
</file>

<file path=docMetadata/LabelInfo.xml><?xml version="1.0" encoding="utf-8"?>
<clbl:labelList xmlns:clbl="http://schemas.microsoft.com/office/2020/mipLabelMetadata">
  <clbl:label id="{a8040095-716d-4e49-b783-b5f746eea8b3}" enabled="0" method="" siteId="{a8040095-716d-4e49-b783-b5f746eea8b3}" removed="1"/>
</clbl:labelList>
</file>

<file path=docProps/app.xml><?xml version="1.0" encoding="utf-8"?>
<Properties xmlns="http://schemas.openxmlformats.org/officeDocument/2006/extended-properties" xmlns:vt="http://schemas.openxmlformats.org/officeDocument/2006/docPropsVTypes">
  <Template/>
  <TotalTime>67338</TotalTime>
  <Words>661</Words>
  <Application>Microsoft Office PowerPoint</Application>
  <PresentationFormat>On-screen Show (4:3)</PresentationFormat>
  <Paragraphs>73</Paragraphs>
  <Slides>5</Slides>
  <Notes>4</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President’s Report</vt:lpstr>
      <vt:lpstr>President’s Report</vt:lpstr>
      <vt:lpstr>President’s Report</vt:lpstr>
      <vt:lpstr>President’s Report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Kymberly Spector</dc:creator>
  <cp:lastModifiedBy>Claire</cp:lastModifiedBy>
  <cp:revision>54</cp:revision>
  <cp:lastPrinted>2023-10-10T19:17:11Z</cp:lastPrinted>
  <dcterms:created xsi:type="dcterms:W3CDTF">2015-01-16T04:28:57Z</dcterms:created>
  <dcterms:modified xsi:type="dcterms:W3CDTF">2024-03-26T21:16:59Z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0x010100D708A9741AC48E46AEE4941DE1E12C0F</vt:lpwstr>
  </property>
  <property fmtid="{D5CDD505-2E9C-101B-9397-08002B2CF9AE}" pid="3" name="_dlc_DocIdItemGuid">
    <vt:lpwstr>9f3a6c67-3536-4070-912e-84670c68d87b</vt:lpwstr>
  </property>
  <property fmtid="{D5CDD505-2E9C-101B-9397-08002B2CF9AE}" pid="4" name="_dlc_DocId">
    <vt:lpwstr>HNYXMCCMVK3K-1637-14</vt:lpwstr>
  </property>
  <property fmtid="{D5CDD505-2E9C-101B-9397-08002B2CF9AE}" pid="5" name="_dlc_DocIdUrl">
    <vt:lpwstr>http://sac.edu/PublicAffairs/Graphics/_layouts/15/DocIdRedir.aspx?ID=HNYXMCCMVK3K-1637-14, HNYXMCCMVK3K-1637-14</vt:lpwstr>
  </property>
  <property fmtid="{D5CDD505-2E9C-101B-9397-08002B2CF9AE}" pid="6" name="MediaServiceImageTags">
    <vt:lpwstr/>
  </property>
</Properties>
</file>