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media/image4.JPG" ContentType="image/jpeg"/>
  <Override PartName="/ppt/media/image3.JPG" ContentType="image/jpeg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48"/>
  </p:notesMasterIdLst>
  <p:sldIdLst>
    <p:sldId id="256" r:id="rId5"/>
    <p:sldId id="259" r:id="rId6"/>
    <p:sldId id="260" r:id="rId7"/>
    <p:sldId id="261" r:id="rId8"/>
    <p:sldId id="262" r:id="rId9"/>
    <p:sldId id="273" r:id="rId10"/>
    <p:sldId id="274" r:id="rId11"/>
    <p:sldId id="275" r:id="rId12"/>
    <p:sldId id="276" r:id="rId13"/>
    <p:sldId id="329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313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25" r:id="rId35"/>
    <p:sldId id="327" r:id="rId36"/>
    <p:sldId id="328" r:id="rId37"/>
    <p:sldId id="334" r:id="rId38"/>
    <p:sldId id="330" r:id="rId39"/>
    <p:sldId id="331" r:id="rId40"/>
    <p:sldId id="332" r:id="rId41"/>
    <p:sldId id="333" r:id="rId42"/>
    <p:sldId id="335" r:id="rId43"/>
    <p:sldId id="336" r:id="rId44"/>
    <p:sldId id="341" r:id="rId45"/>
    <p:sldId id="338" r:id="rId46"/>
    <p:sldId id="339" r:id="rId4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70623" autoAdjust="0"/>
  </p:normalViewPr>
  <p:slideViewPr>
    <p:cSldViewPr>
      <p:cViewPr varScale="1">
        <p:scale>
          <a:sx n="77" d="100"/>
          <a:sy n="77" d="100"/>
        </p:scale>
        <p:origin x="249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139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customXml" Target="../customXml/item4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37A5B-B245-4299-AE3B-CFD8ED9366E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8B2D5-10EE-46DD-9CA7-A8775A3BD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230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/>
              <a:t>A balanced schedule of classes impacts college operations and SEM in multiple ways:</a:t>
            </a:r>
          </a:p>
          <a:p>
            <a:r>
              <a:rPr lang="en-US" sz="1000" dirty="0"/>
              <a:t>• The class schedule represents a collection of courses the college has assembled</a:t>
            </a:r>
          </a:p>
          <a:p>
            <a:r>
              <a:rPr lang="en-US" sz="1000" dirty="0"/>
              <a:t>to meet its mission and effectively serve students.</a:t>
            </a:r>
          </a:p>
          <a:p>
            <a:r>
              <a:rPr lang="en-US" sz="1000" dirty="0"/>
              <a:t>• Student attendance in classes generates the FTES: the primary source of</a:t>
            </a:r>
          </a:p>
          <a:p>
            <a:r>
              <a:rPr lang="en-US" sz="1000" dirty="0"/>
              <a:t>college funding.</a:t>
            </a:r>
          </a:p>
          <a:p>
            <a:r>
              <a:rPr lang="en-US" sz="1000" dirty="0"/>
              <a:t>• Faculty provide the instruction and facilitate the learning environment inside and</a:t>
            </a:r>
          </a:p>
          <a:p>
            <a:r>
              <a:rPr lang="en-US" sz="1000" dirty="0"/>
              <a:t>outside the classes. In addition, they recruit and retain students, fulfilling a critical</a:t>
            </a:r>
          </a:p>
          <a:p>
            <a:r>
              <a:rPr lang="en-US" sz="1000" dirty="0"/>
              <a:t>role in SEM.</a:t>
            </a:r>
          </a:p>
          <a:p>
            <a:r>
              <a:rPr lang="en-US" sz="1000" dirty="0"/>
              <a:t>• Overscheduling (e.g., offering too many sections, or not offering the right mix of</a:t>
            </a:r>
          </a:p>
          <a:p>
            <a:r>
              <a:rPr lang="en-US" sz="1000" dirty="0"/>
              <a:t>courses) leads to cancellations, which negatively impacts both students interested</a:t>
            </a:r>
          </a:p>
          <a:p>
            <a:r>
              <a:rPr lang="en-US" sz="1000" dirty="0"/>
              <a:t>in taking the courses and faculty who are assigned to teach the courses.</a:t>
            </a:r>
          </a:p>
          <a:p>
            <a:r>
              <a:rPr lang="en-US" sz="1000" dirty="0"/>
              <a:t>• Under-scheduling (e.g., offering too few sections or not the right mix of courses)</a:t>
            </a:r>
          </a:p>
          <a:p>
            <a:r>
              <a:rPr lang="en-US" sz="1000" dirty="0"/>
              <a:t>leads to student frustration in not being able take required courses, which</a:t>
            </a:r>
          </a:p>
          <a:p>
            <a:r>
              <a:rPr lang="en-US" sz="1000" dirty="0"/>
              <a:t>can have both short term and long term effects on their ability to reach their</a:t>
            </a:r>
          </a:p>
          <a:p>
            <a:r>
              <a:rPr lang="en-US" sz="1000" dirty="0"/>
              <a:t>educational goals.</a:t>
            </a:r>
          </a:p>
          <a:p>
            <a:r>
              <a:rPr lang="en-US" sz="1000" dirty="0"/>
              <a:t>• A well designed and balanced schedule considers the needs of students,</a:t>
            </a:r>
          </a:p>
          <a:p>
            <a:r>
              <a:rPr lang="en-US" sz="1000" dirty="0"/>
              <a:t>the appropriate pedagogy, and the required resources. It facilitates student</a:t>
            </a:r>
          </a:p>
          <a:p>
            <a:r>
              <a:rPr lang="en-US" sz="1000" dirty="0"/>
              <a:t>completion and is constructed in a way that optimizes FTES generation.</a:t>
            </a:r>
          </a:p>
          <a:p>
            <a:r>
              <a:rPr lang="en-US" sz="1000" dirty="0"/>
              <a:t>• When scheduling is done right, it also supports the college in meeting</a:t>
            </a:r>
          </a:p>
          <a:p>
            <a:r>
              <a:rPr lang="en-US" sz="1000" dirty="0"/>
              <a:t>its SEM goals.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A8B2D5-10EE-46DD-9CA7-A8775A3BD3B8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19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baseline="0" dirty="0">
                <a:solidFill>
                  <a:srgbClr val="211D1E"/>
                </a:solidFill>
                <a:latin typeface="NWHVXG+Optima-Regular"/>
              </a:rPr>
              <a:t>Before beginning the scheduling process, the CIO, deans, and researchers need to analyze past schedule performance and student success </a:t>
            </a:r>
            <a:r>
              <a:rPr lang="en-US" sz="1200" b="0" i="0" u="none" strike="noStrike" baseline="0" dirty="0" err="1">
                <a:solidFill>
                  <a:srgbClr val="211D1E"/>
                </a:solidFill>
                <a:latin typeface="NWHVXG+Optima-Regular"/>
              </a:rPr>
              <a:t>indicators</a:t>
            </a:r>
            <a:r>
              <a:rPr lang="en-US" sz="1200" b="0" i="0" u="none" strike="noStrike" baseline="0" dirty="0" err="1">
                <a:solidFill>
                  <a:srgbClr val="000000"/>
                </a:solidFill>
                <a:latin typeface="NWHVXG+Optima-Regular"/>
              </a:rPr>
              <a:t>.</a:t>
            </a:r>
            <a:r>
              <a:rPr lang="en-US" sz="1200" b="0" i="0" u="none" strike="noStrike" baseline="0" dirty="0" err="1">
                <a:solidFill>
                  <a:srgbClr val="211D1E"/>
                </a:solidFill>
                <a:latin typeface="NWHVXG+Optima-Regular"/>
              </a:rPr>
              <a:t>Some</a:t>
            </a:r>
            <a:r>
              <a:rPr lang="en-US" sz="1200" b="0" i="0" u="none" strike="noStrike" baseline="0" dirty="0">
                <a:solidFill>
                  <a:srgbClr val="211D1E"/>
                </a:solidFill>
                <a:latin typeface="NWHVXG+Optima-Regular"/>
              </a:rPr>
              <a:t> key performance metrics are: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i="0" u="none" strike="noStrike" baseline="0" dirty="0">
                <a:solidFill>
                  <a:srgbClr val="211D1E"/>
                </a:solidFill>
                <a:latin typeface="NWHVXG+Optima-Regular"/>
              </a:rPr>
              <a:t>Enrollment trends and fill rates (number enrolled to available seats expressed as a percentage) in courses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i="0" u="none" strike="noStrike" baseline="0" dirty="0">
                <a:solidFill>
                  <a:srgbClr val="211D1E"/>
                </a:solidFill>
                <a:latin typeface="NWHVXG+Optima-Regular"/>
              </a:rPr>
              <a:t>Wait list data, including attempts to enroll in class sections that were full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i="0" u="none" strike="noStrike" baseline="0" dirty="0">
                <a:solidFill>
                  <a:srgbClr val="211D1E"/>
                </a:solidFill>
                <a:latin typeface="NWHVXG+Optima-Regular"/>
              </a:rPr>
              <a:t>FTES earned by section and/or department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i="0" u="none" strike="noStrike" baseline="0" dirty="0">
                <a:solidFill>
                  <a:srgbClr val="211D1E"/>
                </a:solidFill>
                <a:latin typeface="NWHVXG+Optima-Regular"/>
              </a:rPr>
              <a:t>Regulatory and/or operational changes that may affect enrollment patterns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i="0" u="none" strike="noStrike" baseline="0" dirty="0">
                <a:solidFill>
                  <a:srgbClr val="211D1E"/>
                </a:solidFill>
                <a:latin typeface="NWHVXG+Optima-Regular"/>
              </a:rPr>
              <a:t>Student retention, persistence, and success rates by course/discipline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i="0" u="none" strike="noStrike" baseline="0" dirty="0">
                <a:solidFill>
                  <a:srgbClr val="211D1E"/>
                </a:solidFill>
                <a:latin typeface="NWHVXG+Optima-Regular"/>
              </a:rPr>
              <a:t>CSU and UC general education pattern offerings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i="0" u="none" strike="noStrike" baseline="0" dirty="0">
                <a:solidFill>
                  <a:srgbClr val="211D1E"/>
                </a:solidFill>
                <a:latin typeface="NWHVXG+Optima-Regular"/>
              </a:rPr>
              <a:t>Student educational plan data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A8B2D5-10EE-46DD-9CA7-A8775A3BD3B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64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339282"/>
            <a:ext cx="3839210" cy="4498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27575" y="1339282"/>
            <a:ext cx="3875404" cy="4575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60856" y="207086"/>
            <a:ext cx="7222286" cy="1232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4540" y="2220594"/>
            <a:ext cx="6656070" cy="3241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557" y="6465214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rsccd.edu/Departments/Research/Pages/RG541.aspx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7527" y="4885182"/>
            <a:ext cx="8568690" cy="1369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205868"/>
                </a:solidFill>
                <a:latin typeface="Calibri"/>
                <a:cs typeface="Calibri"/>
              </a:rPr>
              <a:t>Calculating</a:t>
            </a:r>
            <a:r>
              <a:rPr sz="3200" spc="-55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205868"/>
                </a:solidFill>
                <a:latin typeface="Calibri"/>
                <a:cs typeface="Calibri"/>
              </a:rPr>
              <a:t>and</a:t>
            </a:r>
            <a:r>
              <a:rPr sz="3200" spc="-60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205868"/>
                </a:solidFill>
                <a:latin typeface="Calibri"/>
                <a:cs typeface="Calibri"/>
              </a:rPr>
              <a:t>Understanding</a:t>
            </a:r>
            <a:r>
              <a:rPr sz="3200" spc="-45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205868"/>
                </a:solidFill>
                <a:latin typeface="Calibri"/>
                <a:cs typeface="Calibri"/>
              </a:rPr>
              <a:t>FTES</a:t>
            </a:r>
            <a:r>
              <a:rPr sz="3200" spc="-55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205868"/>
                </a:solidFill>
                <a:latin typeface="Calibri"/>
                <a:cs typeface="Calibri"/>
              </a:rPr>
              <a:t>&amp;</a:t>
            </a:r>
            <a:r>
              <a:rPr sz="3200" spc="-35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205868"/>
                </a:solidFill>
                <a:latin typeface="Calibri"/>
                <a:cs typeface="Calibri"/>
              </a:rPr>
              <a:t>Productivity</a:t>
            </a:r>
            <a:endParaRPr sz="3200">
              <a:latin typeface="Calibri"/>
              <a:cs typeface="Calibri"/>
            </a:endParaRPr>
          </a:p>
          <a:p>
            <a:pPr marL="2921000" marR="2914650" indent="446405">
              <a:lnSpc>
                <a:spcPct val="100000"/>
              </a:lnSpc>
              <a:spcBef>
                <a:spcPts val="20"/>
              </a:spcBef>
            </a:pPr>
            <a:r>
              <a:rPr sz="2800" dirty="0">
                <a:solidFill>
                  <a:srgbClr val="205868"/>
                </a:solidFill>
                <a:latin typeface="Calibri"/>
                <a:cs typeface="Calibri"/>
              </a:rPr>
              <a:t>June</a:t>
            </a:r>
            <a:r>
              <a:rPr sz="2800" spc="-20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05868"/>
                </a:solidFill>
                <a:latin typeface="Calibri"/>
                <a:cs typeface="Calibri"/>
              </a:rPr>
              <a:t>1,</a:t>
            </a:r>
            <a:r>
              <a:rPr sz="2800" spc="-15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205868"/>
                </a:solidFill>
                <a:latin typeface="Calibri"/>
                <a:cs typeface="Calibri"/>
              </a:rPr>
              <a:t>2018 </a:t>
            </a:r>
            <a:r>
              <a:rPr sz="2800" dirty="0">
                <a:solidFill>
                  <a:srgbClr val="205868"/>
                </a:solidFill>
                <a:latin typeface="Calibri"/>
                <a:cs typeface="Calibri"/>
              </a:rPr>
              <a:t>IEPI</a:t>
            </a:r>
            <a:r>
              <a:rPr sz="2800" spc="-45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05868"/>
                </a:solidFill>
                <a:latin typeface="Calibri"/>
                <a:cs typeface="Calibri"/>
              </a:rPr>
              <a:t>SEM</a:t>
            </a:r>
            <a:r>
              <a:rPr sz="2800" spc="-50" dirty="0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205868"/>
                </a:solidFill>
                <a:latin typeface="Calibri"/>
                <a:cs typeface="Calibri"/>
              </a:rPr>
              <a:t>Academy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34C12-70B8-1697-5855-0959A9519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533400"/>
            <a:ext cx="6278144" cy="1231106"/>
          </a:xfrm>
        </p:spPr>
        <p:txBody>
          <a:bodyPr/>
          <a:lstStyle/>
          <a:p>
            <a:r>
              <a:rPr lang="en-US" dirty="0"/>
              <a:t>Compressed Calendars (SAC)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1032C-C763-A127-4A07-3AFAA9DDF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4540" y="2220594"/>
            <a:ext cx="7617460" cy="3877985"/>
          </a:xfrm>
        </p:spPr>
        <p:txBody>
          <a:bodyPr/>
          <a:lstStyle/>
          <a:p>
            <a:r>
              <a:rPr lang="en-US" dirty="0"/>
              <a:t>Typical 3-unit course:</a:t>
            </a:r>
          </a:p>
          <a:p>
            <a:r>
              <a:rPr lang="en-US" dirty="0"/>
              <a:t>48-54 contact hours scheduled at 52.5 hours</a:t>
            </a:r>
          </a:p>
          <a:p>
            <a:endParaRPr lang="en-US" dirty="0"/>
          </a:p>
          <a:p>
            <a:r>
              <a:rPr lang="en-US" dirty="0"/>
              <a:t>54 hours/17.5 weeks = 3 hours per week </a:t>
            </a:r>
          </a:p>
          <a:p>
            <a:r>
              <a:rPr lang="en-US" dirty="0"/>
              <a:t>(more weeks, less time per class)</a:t>
            </a:r>
          </a:p>
          <a:p>
            <a:endParaRPr lang="en-US" dirty="0"/>
          </a:p>
          <a:p>
            <a:r>
              <a:rPr lang="en-US" dirty="0"/>
              <a:t>54 hours/16.6 weeks= 3.2 hours per week </a:t>
            </a:r>
          </a:p>
          <a:p>
            <a:r>
              <a:rPr lang="en-US" dirty="0"/>
              <a:t>(fewer weeks, more time per class)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468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71649"/>
            <a:ext cx="634809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7995" marR="5080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Multiply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Census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Week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WSCH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TLM 	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divide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525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3509517"/>
            <a:ext cx="13373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 spc="-10" dirty="0">
                <a:latin typeface="Calibri"/>
                <a:cs typeface="Calibri"/>
              </a:rPr>
              <a:t>Example: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31110" y="2624480"/>
            <a:ext cx="5170805" cy="2190750"/>
          </a:xfrm>
          <a:prstGeom prst="rect">
            <a:avLst/>
          </a:prstGeom>
        </p:spPr>
        <p:txBody>
          <a:bodyPr vert="horz" wrap="square" lIns="0" tIns="241300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900"/>
              </a:spcBef>
            </a:pPr>
            <a:r>
              <a:rPr sz="2800" dirty="0">
                <a:latin typeface="Calibri"/>
                <a:cs typeface="Calibri"/>
              </a:rPr>
              <a:t>FTES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(CWSCH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x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TLM)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/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525</a:t>
            </a:r>
            <a:endParaRPr sz="2800" dirty="0">
              <a:latin typeface="Calibri"/>
              <a:cs typeface="Calibri"/>
            </a:endParaRPr>
          </a:p>
          <a:p>
            <a:pPr marL="33655">
              <a:lnSpc>
                <a:spcPct val="100000"/>
              </a:lnSpc>
              <a:spcBef>
                <a:spcPts val="1805"/>
              </a:spcBef>
            </a:pPr>
            <a:r>
              <a:rPr sz="2800" dirty="0">
                <a:latin typeface="Calibri"/>
                <a:cs typeface="Calibri"/>
              </a:rPr>
              <a:t>Class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meets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3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hours/week</a:t>
            </a:r>
            <a:endParaRPr sz="28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3</a:t>
            </a:r>
            <a:r>
              <a:rPr lang="en-US" sz="2800" dirty="0">
                <a:solidFill>
                  <a:schemeClr val="tx1"/>
                </a:solidFill>
                <a:latin typeface="Calibri"/>
                <a:cs typeface="Calibri"/>
              </a:rPr>
              <a:t>5</a:t>
            </a:r>
            <a:r>
              <a:rPr sz="2800" spc="-8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students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enrolled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Census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Day </a:t>
            </a:r>
            <a:r>
              <a:rPr sz="2800" dirty="0">
                <a:latin typeface="Calibri"/>
                <a:cs typeface="Calibri"/>
              </a:rPr>
              <a:t>TLM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20" dirty="0">
                <a:latin typeface="Calibri"/>
                <a:cs typeface="Calibri"/>
              </a:rPr>
              <a:t> 17.5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49883" y="4953000"/>
            <a:ext cx="5652032" cy="8867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libri"/>
                <a:cs typeface="Calibri"/>
              </a:rPr>
              <a:t>FTES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</a:t>
            </a: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3</a:t>
            </a:r>
            <a:r>
              <a:rPr sz="2800" spc="-3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x</a:t>
            </a:r>
            <a:r>
              <a:rPr sz="2800" spc="-1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3</a:t>
            </a:r>
            <a:r>
              <a:rPr lang="en-US" sz="2800" dirty="0">
                <a:solidFill>
                  <a:schemeClr val="tx1"/>
                </a:solidFill>
                <a:latin typeface="Calibri"/>
                <a:cs typeface="Calibri"/>
              </a:rPr>
              <a:t>5</a:t>
            </a:r>
            <a:r>
              <a:rPr sz="2800" spc="-2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x</a:t>
            </a:r>
            <a:r>
              <a:rPr sz="2800" spc="-3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17.5)</a:t>
            </a:r>
            <a:r>
              <a:rPr sz="2800" spc="1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/</a:t>
            </a:r>
            <a:r>
              <a:rPr sz="2800" spc="-2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525</a:t>
            </a:r>
            <a:r>
              <a:rPr sz="2800" spc="-1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=</a:t>
            </a:r>
            <a:r>
              <a:rPr sz="2800" spc="-20" dirty="0">
                <a:solidFill>
                  <a:schemeClr val="tx1"/>
                </a:solidFill>
                <a:latin typeface="Calibri"/>
                <a:cs typeface="Calibri"/>
              </a:rPr>
              <a:t> 3.</a:t>
            </a:r>
            <a:r>
              <a:rPr lang="en-US" sz="2800" spc="-20" dirty="0">
                <a:solidFill>
                  <a:schemeClr val="tx1"/>
                </a:solidFill>
                <a:latin typeface="Calibri"/>
                <a:cs typeface="Calibri"/>
              </a:rPr>
              <a:t>5</a:t>
            </a:r>
            <a:r>
              <a:rPr sz="2800" spc="-20" dirty="0">
                <a:solidFill>
                  <a:schemeClr val="tx1"/>
                </a:solidFill>
                <a:latin typeface="Calibri"/>
                <a:cs typeface="Calibri"/>
              </a:rPr>
              <a:t>0</a:t>
            </a:r>
            <a:endParaRPr lang="en-US" sz="2800" spc="-2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spc="-20" dirty="0">
                <a:solidFill>
                  <a:schemeClr val="tx1"/>
                </a:solidFill>
                <a:latin typeface="Calibri"/>
                <a:cs typeface="Calibri"/>
              </a:rPr>
              <a:t>FTES = (3.2 x 35 </a:t>
            </a:r>
            <a:r>
              <a:rPr lang="en-US" sz="2800" spc="-20" dirty="0">
                <a:latin typeface="Calibri"/>
                <a:cs typeface="Calibri"/>
              </a:rPr>
              <a:t>x 16.6)/ 525 = 3.54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100965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FTES</a:t>
            </a:r>
            <a:r>
              <a:rPr sz="3200" spc="-10" dirty="0"/>
              <a:t> </a:t>
            </a:r>
            <a:r>
              <a:rPr sz="3200" dirty="0"/>
              <a:t>Calculation</a:t>
            </a:r>
            <a:r>
              <a:rPr sz="3200" spc="-20" dirty="0"/>
              <a:t> </a:t>
            </a:r>
            <a:r>
              <a:rPr sz="3200" spc="-10" dirty="0"/>
              <a:t>(WSCH)</a:t>
            </a:r>
            <a:endParaRPr sz="3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543523"/>
            <a:ext cx="6536055" cy="3074670"/>
          </a:xfrm>
          <a:prstGeom prst="rect">
            <a:avLst/>
          </a:prstGeom>
        </p:spPr>
        <p:txBody>
          <a:bodyPr vert="horz" wrap="square" lIns="0" tIns="241935" rIns="0" bIns="0" rtlCol="0">
            <a:spAutoFit/>
          </a:bodyPr>
          <a:lstStyle/>
          <a:p>
            <a:pPr marL="468630" indent="-455930">
              <a:lnSpc>
                <a:spcPct val="100000"/>
              </a:lnSpc>
              <a:spcBef>
                <a:spcPts val="1905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Course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meets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five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more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days</a:t>
            </a:r>
            <a:endParaRPr sz="2800">
              <a:latin typeface="Calibri"/>
              <a:cs typeface="Calibri"/>
            </a:endParaRPr>
          </a:p>
          <a:p>
            <a:pPr marL="467995" marR="5080" indent="-455930">
              <a:lnSpc>
                <a:spcPct val="100000"/>
              </a:lnSpc>
              <a:spcBef>
                <a:spcPts val="1800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Meets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same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number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hours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each 	</a:t>
            </a:r>
            <a:r>
              <a:rPr sz="2800" dirty="0">
                <a:latin typeface="Calibri"/>
                <a:cs typeface="Calibri"/>
              </a:rPr>
              <a:t>scheduled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day,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including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any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TBA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hours</a:t>
            </a:r>
            <a:endParaRPr sz="280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18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NOT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coterminous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primary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term</a:t>
            </a:r>
            <a:endParaRPr sz="280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18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No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hours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counted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holidays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730885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Daily</a:t>
            </a:r>
            <a:r>
              <a:rPr sz="3200" spc="-60" dirty="0"/>
              <a:t> </a:t>
            </a:r>
            <a:r>
              <a:rPr sz="3200" dirty="0"/>
              <a:t>Student</a:t>
            </a:r>
            <a:r>
              <a:rPr sz="3200" spc="-40" dirty="0"/>
              <a:t> </a:t>
            </a:r>
            <a:r>
              <a:rPr sz="3200" dirty="0"/>
              <a:t>Contact</a:t>
            </a:r>
            <a:r>
              <a:rPr sz="3200" spc="-40" dirty="0"/>
              <a:t> </a:t>
            </a:r>
            <a:r>
              <a:rPr sz="3200" spc="-20" dirty="0"/>
              <a:t>Hour</a:t>
            </a:r>
            <a:endParaRPr sz="3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72869"/>
            <a:ext cx="6474460" cy="2891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7995" marR="381000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day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of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the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class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meeting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is 	</a:t>
            </a:r>
            <a:r>
              <a:rPr sz="2800" spc="-10" dirty="0">
                <a:latin typeface="Calibri"/>
                <a:cs typeface="Calibri"/>
              </a:rPr>
              <a:t>nearest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20%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number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days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	</a:t>
            </a:r>
            <a:r>
              <a:rPr sz="2800" dirty="0">
                <a:latin typeface="Calibri"/>
                <a:cs typeface="Calibri"/>
              </a:rPr>
              <a:t>course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scheduled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meet</a:t>
            </a:r>
            <a:endParaRPr sz="2800">
              <a:latin typeface="Calibri"/>
              <a:cs typeface="Calibri"/>
            </a:endParaRPr>
          </a:p>
          <a:p>
            <a:pPr marL="467995" marR="5080" indent="-455930">
              <a:lnSpc>
                <a:spcPct val="100000"/>
              </a:lnSpc>
              <a:spcBef>
                <a:spcPts val="240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When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census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day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falls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day 	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class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meets,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census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taken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	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2153285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Census</a:t>
            </a:r>
            <a:r>
              <a:rPr sz="3200" spc="-120" dirty="0"/>
              <a:t> </a:t>
            </a:r>
            <a:r>
              <a:rPr sz="3200" spc="-25" dirty="0"/>
              <a:t>Day</a:t>
            </a:r>
            <a:endParaRPr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72869"/>
            <a:ext cx="66154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7995" marR="5080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Number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days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course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scheduled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to 	</a:t>
            </a:r>
            <a:r>
              <a:rPr sz="2800" dirty="0">
                <a:latin typeface="Calibri"/>
                <a:cs typeface="Calibri"/>
              </a:rPr>
              <a:t>meet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(CLM)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123825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Course</a:t>
            </a:r>
            <a:r>
              <a:rPr sz="3200" spc="-65" dirty="0"/>
              <a:t> </a:t>
            </a:r>
            <a:r>
              <a:rPr sz="3200" dirty="0"/>
              <a:t>Length</a:t>
            </a:r>
            <a:r>
              <a:rPr sz="3200" spc="-90" dirty="0"/>
              <a:t> </a:t>
            </a:r>
            <a:r>
              <a:rPr sz="3200" spc="-10" dirty="0"/>
              <a:t>Multiplier</a:t>
            </a:r>
            <a:endParaRPr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72869"/>
            <a:ext cx="6350635" cy="1610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7995" marR="5080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Multiply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Census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DSCH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Course 	</a:t>
            </a:r>
            <a:r>
              <a:rPr sz="2800" dirty="0">
                <a:latin typeface="Calibri"/>
                <a:cs typeface="Calibri"/>
              </a:rPr>
              <a:t>Length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Multiplier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divide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525</a:t>
            </a:r>
            <a:endParaRPr sz="2800">
              <a:latin typeface="Calibri"/>
              <a:cs typeface="Calibri"/>
            </a:endParaRPr>
          </a:p>
          <a:p>
            <a:pPr marL="1545590">
              <a:lnSpc>
                <a:spcPct val="100000"/>
              </a:lnSpc>
              <a:spcBef>
                <a:spcPts val="2405"/>
              </a:spcBef>
            </a:pPr>
            <a:r>
              <a:rPr sz="2800" dirty="0">
                <a:latin typeface="Calibri"/>
                <a:cs typeface="Calibri"/>
              </a:rPr>
              <a:t>FTES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(CDSCH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x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CLM)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/</a:t>
            </a:r>
            <a:r>
              <a:rPr sz="2800" spc="-25" dirty="0">
                <a:latin typeface="Calibri"/>
                <a:cs typeface="Calibri"/>
              </a:rPr>
              <a:t> 525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3663188"/>
            <a:ext cx="13373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 spc="-10" dirty="0">
                <a:latin typeface="Calibri"/>
                <a:cs typeface="Calibri"/>
              </a:rPr>
              <a:t>Example: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50338" y="3663188"/>
            <a:ext cx="5170805" cy="188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libri"/>
                <a:cs typeface="Calibri"/>
              </a:rPr>
              <a:t>Course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meets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hours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day</a:t>
            </a:r>
            <a:endParaRPr sz="28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3</a:t>
            </a:r>
            <a:r>
              <a:rPr lang="en-US" sz="2800" dirty="0">
                <a:latin typeface="Calibri"/>
                <a:cs typeface="Calibri"/>
              </a:rPr>
              <a:t>5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students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enrolled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Census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Day </a:t>
            </a:r>
            <a:r>
              <a:rPr sz="2800" dirty="0">
                <a:latin typeface="Calibri"/>
                <a:cs typeface="Calibri"/>
              </a:rPr>
              <a:t>Course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meets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24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days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800" dirty="0">
                <a:latin typeface="Calibri"/>
                <a:cs typeface="Calibri"/>
              </a:rPr>
              <a:t>FTES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</a:t>
            </a:r>
            <a:r>
              <a:rPr lang="en-US" sz="2800" dirty="0">
                <a:latin typeface="Calibri"/>
                <a:cs typeface="Calibri"/>
              </a:rPr>
              <a:t>2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x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3</a:t>
            </a:r>
            <a:r>
              <a:rPr lang="en-US" sz="2800" dirty="0">
                <a:latin typeface="Calibri"/>
                <a:cs typeface="Calibri"/>
              </a:rPr>
              <a:t>5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x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</a:t>
            </a:r>
            <a:r>
              <a:rPr lang="en-US" sz="2800" dirty="0">
                <a:latin typeface="Calibri"/>
                <a:cs typeface="Calibri"/>
              </a:rPr>
              <a:t>4</a:t>
            </a:r>
            <a:r>
              <a:rPr sz="2800" dirty="0">
                <a:latin typeface="Calibri"/>
                <a:cs typeface="Calibri"/>
              </a:rPr>
              <a:t>) /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525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3.2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123825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FTES</a:t>
            </a:r>
            <a:r>
              <a:rPr sz="3200" spc="-10" dirty="0"/>
              <a:t> </a:t>
            </a:r>
            <a:r>
              <a:rPr sz="3200" dirty="0"/>
              <a:t>Calculation</a:t>
            </a:r>
            <a:r>
              <a:rPr sz="3200" spc="-20" dirty="0"/>
              <a:t> </a:t>
            </a:r>
            <a:r>
              <a:rPr sz="3200" spc="-10" dirty="0"/>
              <a:t>(DSCH)</a:t>
            </a:r>
            <a:endParaRPr sz="3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72869"/>
            <a:ext cx="6644640" cy="3927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8630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Based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actual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count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enrolled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students</a:t>
            </a:r>
            <a:endParaRPr sz="28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sz="2800" b="1" i="1" dirty="0">
                <a:latin typeface="Calibri"/>
                <a:cs typeface="Calibri"/>
              </a:rPr>
              <a:t>present</a:t>
            </a:r>
            <a:r>
              <a:rPr sz="2800" b="1" i="1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each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class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meeting</a:t>
            </a:r>
            <a:endParaRPr sz="280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2405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Courses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meeting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fewer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than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five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days</a:t>
            </a:r>
            <a:endParaRPr sz="2800">
              <a:latin typeface="Calibri"/>
              <a:cs typeface="Calibri"/>
            </a:endParaRPr>
          </a:p>
          <a:p>
            <a:pPr marL="467995" marR="53340" indent="-455930">
              <a:lnSpc>
                <a:spcPct val="100000"/>
              </a:lnSpc>
              <a:spcBef>
                <a:spcPts val="2400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Courses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irregularly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scheduled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respect 	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number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days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week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	</a:t>
            </a:r>
            <a:r>
              <a:rPr sz="2800" dirty="0">
                <a:latin typeface="Calibri"/>
                <a:cs typeface="Calibri"/>
              </a:rPr>
              <a:t>number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hours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scheduled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days</a:t>
            </a:r>
            <a:endParaRPr sz="280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24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All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noncredit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courses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123825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Positive</a:t>
            </a:r>
            <a:r>
              <a:rPr sz="3200" spc="-130" dirty="0"/>
              <a:t> </a:t>
            </a:r>
            <a:r>
              <a:rPr sz="3200" spc="-10" dirty="0"/>
              <a:t>Attendance</a:t>
            </a:r>
            <a:endParaRPr sz="3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72869"/>
            <a:ext cx="6553834" cy="1610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7995" marR="5080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Divide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total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hours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b="1" i="1" dirty="0">
                <a:latin typeface="Calibri"/>
                <a:cs typeface="Calibri"/>
              </a:rPr>
              <a:t>actual</a:t>
            </a:r>
            <a:r>
              <a:rPr sz="2800" b="1" i="1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attendance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by 	525</a:t>
            </a:r>
            <a:endParaRPr sz="2800">
              <a:latin typeface="Calibri"/>
              <a:cs typeface="Calibri"/>
            </a:endParaRPr>
          </a:p>
          <a:p>
            <a:pPr marL="1384300">
              <a:lnSpc>
                <a:spcPct val="100000"/>
              </a:lnSpc>
              <a:spcBef>
                <a:spcPts val="2405"/>
              </a:spcBef>
            </a:pPr>
            <a:r>
              <a:rPr sz="2800" dirty="0">
                <a:latin typeface="Calibri"/>
                <a:cs typeface="Calibri"/>
              </a:rPr>
              <a:t>FTES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PAH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/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525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123825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FTES</a:t>
            </a:r>
            <a:r>
              <a:rPr sz="3200" spc="-10" dirty="0"/>
              <a:t> </a:t>
            </a:r>
            <a:r>
              <a:rPr sz="3200" dirty="0"/>
              <a:t>Calculation</a:t>
            </a:r>
            <a:r>
              <a:rPr sz="3200" spc="-20" dirty="0"/>
              <a:t> (PA)</a:t>
            </a:r>
            <a:endParaRPr sz="3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60775" y="2524598"/>
            <a:ext cx="2180590" cy="1336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36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Weekly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Census </a:t>
            </a:r>
            <a:r>
              <a:rPr sz="2800" dirty="0">
                <a:latin typeface="Calibri"/>
                <a:cs typeface="Calibri"/>
              </a:rPr>
              <a:t>Daily</a:t>
            </a:r>
            <a:r>
              <a:rPr sz="2800" spc="-10" dirty="0">
                <a:latin typeface="Calibri"/>
                <a:cs typeface="Calibri"/>
              </a:rPr>
              <a:t> Census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74394" y="2524598"/>
            <a:ext cx="1874520" cy="1992630"/>
          </a:xfrm>
          <a:prstGeom prst="rect">
            <a:avLst/>
          </a:prstGeom>
        </p:spPr>
        <p:txBody>
          <a:bodyPr vert="horz" wrap="square" lIns="0" tIns="2419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05"/>
              </a:spcBef>
            </a:pPr>
            <a:r>
              <a:rPr sz="2800" spc="-10" dirty="0">
                <a:latin typeface="Calibri"/>
                <a:cs typeface="Calibri"/>
              </a:rPr>
              <a:t>Best: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5160"/>
              </a:lnSpc>
              <a:spcBef>
                <a:spcPts val="270"/>
              </a:spcBef>
            </a:pP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Best: Worst: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60775" y="4064965"/>
            <a:ext cx="28854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libri"/>
                <a:cs typeface="Calibri"/>
              </a:rPr>
              <a:t>Positive</a:t>
            </a:r>
            <a:r>
              <a:rPr sz="2800" spc="-1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Attendance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07794" y="728218"/>
            <a:ext cx="5231130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Maximizing</a:t>
            </a:r>
            <a:r>
              <a:rPr sz="3200" spc="-95" dirty="0"/>
              <a:t> </a:t>
            </a:r>
            <a:r>
              <a:rPr sz="3200" dirty="0"/>
              <a:t>FTES</a:t>
            </a:r>
            <a:r>
              <a:rPr sz="3200" spc="-85" dirty="0"/>
              <a:t> </a:t>
            </a:r>
            <a:r>
              <a:rPr sz="3200" spc="-25" dirty="0"/>
              <a:t>for </a:t>
            </a:r>
            <a:r>
              <a:rPr sz="3200" dirty="0"/>
              <a:t>Traditional</a:t>
            </a:r>
            <a:r>
              <a:rPr sz="3200" spc="-10" dirty="0"/>
              <a:t> (Face-to-Face) Classes</a:t>
            </a:r>
            <a:endParaRPr sz="32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4394" y="2753944"/>
            <a:ext cx="6156960" cy="1534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8630" marR="5080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WSCH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courses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coterminous 	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primary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term</a:t>
            </a:r>
            <a:endParaRPr sz="280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18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DSCH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other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courses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7794" y="789177"/>
            <a:ext cx="5781040" cy="1370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174115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Alternative</a:t>
            </a:r>
            <a:r>
              <a:rPr sz="3200" spc="-85" dirty="0"/>
              <a:t> </a:t>
            </a:r>
            <a:r>
              <a:rPr sz="3200" spc="-10" dirty="0"/>
              <a:t>Attendance </a:t>
            </a:r>
            <a:r>
              <a:rPr sz="3200" dirty="0"/>
              <a:t>Accounting</a:t>
            </a:r>
            <a:r>
              <a:rPr sz="3200" spc="-30" dirty="0"/>
              <a:t> </a:t>
            </a:r>
            <a:r>
              <a:rPr sz="3200" spc="-10" dirty="0"/>
              <a:t>Method</a:t>
            </a:r>
            <a:endParaRPr sz="3200"/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/>
              <a:t>(Independent</a:t>
            </a:r>
            <a:r>
              <a:rPr sz="2400" spc="-50" dirty="0"/>
              <a:t> </a:t>
            </a:r>
            <a:r>
              <a:rPr sz="2400" dirty="0"/>
              <a:t>Study/Work</a:t>
            </a:r>
            <a:r>
              <a:rPr sz="2400" spc="-60" dirty="0"/>
              <a:t> </a:t>
            </a:r>
            <a:r>
              <a:rPr sz="2400" spc="-10" dirty="0"/>
              <a:t>Experience)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1116" y="4409059"/>
            <a:ext cx="40195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>
                <a:latin typeface="Calibri"/>
                <a:cs typeface="Calibri"/>
              </a:rPr>
              <a:t>CALCULATING</a:t>
            </a:r>
            <a:r>
              <a:rPr spc="-16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FTES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5742" y="304800"/>
            <a:ext cx="6152515" cy="11125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2193925" marR="5080" indent="-2181225">
              <a:lnSpc>
                <a:spcPts val="4240"/>
              </a:lnSpc>
              <a:spcBef>
                <a:spcPts val="275"/>
              </a:spcBef>
            </a:pPr>
            <a:r>
              <a:rPr sz="3600" dirty="0"/>
              <a:t>Productivity</a:t>
            </a:r>
            <a:r>
              <a:rPr sz="3600" spc="-50" dirty="0"/>
              <a:t> </a:t>
            </a:r>
            <a:r>
              <a:rPr sz="3600" dirty="0"/>
              <a:t>and</a:t>
            </a:r>
            <a:r>
              <a:rPr sz="3600" spc="-45" dirty="0"/>
              <a:t> </a:t>
            </a:r>
            <a:r>
              <a:rPr sz="3600" spc="-10" dirty="0"/>
              <a:t>Efficiency Metrics</a:t>
            </a:r>
            <a:endParaRPr sz="36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6323965" cy="434467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0"/>
              </a:spcBef>
            </a:pPr>
            <a:r>
              <a:rPr sz="3200" b="1" i="1" dirty="0">
                <a:latin typeface="Calibri"/>
                <a:cs typeface="Calibri"/>
              </a:rPr>
              <a:t>Resources</a:t>
            </a:r>
            <a:r>
              <a:rPr sz="3200" b="1" i="1" spc="-6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Needed</a:t>
            </a:r>
            <a:r>
              <a:rPr sz="3200" b="1" i="1" spc="-50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to</a:t>
            </a:r>
            <a:r>
              <a:rPr sz="3200" b="1" i="1" spc="-5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“Produce”</a:t>
            </a:r>
            <a:r>
              <a:rPr sz="3200" b="1" i="1" spc="-85" dirty="0">
                <a:latin typeface="Calibri"/>
                <a:cs typeface="Calibri"/>
              </a:rPr>
              <a:t> </a:t>
            </a:r>
            <a:r>
              <a:rPr sz="3200" b="1" i="1" spc="-10" dirty="0">
                <a:latin typeface="Calibri"/>
                <a:cs typeface="Calibri"/>
              </a:rPr>
              <a:t>FTES:</a:t>
            </a:r>
            <a:endParaRPr sz="3200" dirty="0">
              <a:latin typeface="Calibri"/>
              <a:cs typeface="Calibri"/>
            </a:endParaRPr>
          </a:p>
          <a:p>
            <a:pPr marL="584200" indent="-571500">
              <a:lnSpc>
                <a:spcPct val="100000"/>
              </a:lnSpc>
              <a:spcBef>
                <a:spcPts val="765"/>
              </a:spcBef>
              <a:buAutoNum type="romanUcPeriod"/>
              <a:tabLst>
                <a:tab pos="584200" algn="l"/>
              </a:tabLst>
            </a:pPr>
            <a:r>
              <a:rPr sz="3200" b="1" i="1" dirty="0">
                <a:latin typeface="Calibri"/>
                <a:cs typeface="Calibri"/>
              </a:rPr>
              <a:t>Facilities</a:t>
            </a:r>
            <a:r>
              <a:rPr sz="3200" b="1" i="1" spc="-130" dirty="0">
                <a:latin typeface="Calibri"/>
                <a:cs typeface="Calibri"/>
              </a:rPr>
              <a:t> </a:t>
            </a:r>
            <a:r>
              <a:rPr sz="3200" b="1" i="1" spc="-10" dirty="0">
                <a:latin typeface="Calibri"/>
                <a:cs typeface="Calibri"/>
              </a:rPr>
              <a:t>(Classrooms)</a:t>
            </a:r>
            <a:endParaRPr sz="32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spcBef>
                <a:spcPts val="690"/>
              </a:spcBef>
              <a:buAutoNum type="alphaUcPeriod"/>
              <a:tabLst>
                <a:tab pos="927100" algn="l"/>
              </a:tabLst>
            </a:pPr>
            <a:r>
              <a:rPr sz="2800" dirty="0">
                <a:latin typeface="Calibri"/>
                <a:cs typeface="Calibri"/>
              </a:rPr>
              <a:t>FTES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Capacity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(Potential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FTES)</a:t>
            </a:r>
            <a:endParaRPr sz="2800" dirty="0">
              <a:latin typeface="Calibri"/>
              <a:cs typeface="Calibri"/>
            </a:endParaRPr>
          </a:p>
          <a:p>
            <a:pPr marL="984885" lvl="1" indent="-514984">
              <a:lnSpc>
                <a:spcPct val="100000"/>
              </a:lnSpc>
              <a:spcBef>
                <a:spcPts val="675"/>
              </a:spcBef>
              <a:buAutoNum type="alphaUcPeriod"/>
              <a:tabLst>
                <a:tab pos="984885" algn="l"/>
              </a:tabLst>
            </a:pPr>
            <a:r>
              <a:rPr sz="2800" dirty="0">
                <a:latin typeface="Calibri"/>
                <a:cs typeface="Calibri"/>
              </a:rPr>
              <a:t>FTES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Room/Section/Faculty</a:t>
            </a:r>
            <a:endParaRPr sz="2800" dirty="0">
              <a:latin typeface="Calibri"/>
              <a:cs typeface="Calibri"/>
            </a:endParaRPr>
          </a:p>
          <a:p>
            <a:pPr marL="984885" lvl="1" indent="-514984">
              <a:lnSpc>
                <a:spcPct val="100000"/>
              </a:lnSpc>
              <a:spcBef>
                <a:spcPts val="670"/>
              </a:spcBef>
              <a:buAutoNum type="alphaUcPeriod"/>
              <a:tabLst>
                <a:tab pos="984885" algn="l"/>
              </a:tabLst>
            </a:pPr>
            <a:r>
              <a:rPr sz="2800" dirty="0">
                <a:latin typeface="Calibri"/>
                <a:cs typeface="Calibri"/>
              </a:rPr>
              <a:t>Fill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Rates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Room/Section/Faculty</a:t>
            </a:r>
            <a:endParaRPr sz="2800" dirty="0">
              <a:latin typeface="Calibri"/>
              <a:cs typeface="Calibri"/>
            </a:endParaRPr>
          </a:p>
          <a:p>
            <a:pPr marL="584200" indent="-571500">
              <a:lnSpc>
                <a:spcPct val="100000"/>
              </a:lnSpc>
              <a:spcBef>
                <a:spcPts val="755"/>
              </a:spcBef>
              <a:buAutoNum type="romanUcPeriod"/>
              <a:tabLst>
                <a:tab pos="584200" algn="l"/>
              </a:tabLst>
            </a:pPr>
            <a:r>
              <a:rPr sz="3200" b="1" i="1" spc="-10" dirty="0">
                <a:latin typeface="Calibri"/>
                <a:cs typeface="Calibri"/>
              </a:rPr>
              <a:t>Faculty</a:t>
            </a:r>
            <a:endParaRPr sz="3200" dirty="0">
              <a:latin typeface="Calibri"/>
              <a:cs typeface="Calibri"/>
            </a:endParaRPr>
          </a:p>
          <a:p>
            <a:pPr marL="984885" lvl="1" indent="-514984">
              <a:lnSpc>
                <a:spcPct val="100000"/>
              </a:lnSpc>
              <a:spcBef>
                <a:spcPts val="690"/>
              </a:spcBef>
              <a:buAutoNum type="alphaUcPeriod"/>
              <a:tabLst>
                <a:tab pos="984885" algn="l"/>
              </a:tabLst>
            </a:pPr>
            <a:r>
              <a:rPr sz="2800" dirty="0">
                <a:latin typeface="Calibri"/>
                <a:cs typeface="Calibri"/>
              </a:rPr>
              <a:t>FTES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FTEF</a:t>
            </a:r>
            <a:endParaRPr sz="2800" dirty="0">
              <a:latin typeface="Calibri"/>
              <a:cs typeface="Calibri"/>
            </a:endParaRPr>
          </a:p>
          <a:p>
            <a:pPr marL="984885" lvl="1" indent="-514984">
              <a:lnSpc>
                <a:spcPct val="100000"/>
              </a:lnSpc>
              <a:spcBef>
                <a:spcPts val="670"/>
              </a:spcBef>
              <a:buAutoNum type="alphaUcPeriod"/>
              <a:tabLst>
                <a:tab pos="984885" algn="l"/>
              </a:tabLst>
            </a:pPr>
            <a:r>
              <a:rPr sz="2800" dirty="0">
                <a:latin typeface="Calibri"/>
                <a:cs typeface="Calibri"/>
              </a:rPr>
              <a:t>WSCH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FTEF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0857" y="457200"/>
            <a:ext cx="7222286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7137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Producti</a:t>
            </a:r>
            <a:r>
              <a:rPr lang="en-US" spc="-10" dirty="0"/>
              <a:t>v</a:t>
            </a:r>
            <a:r>
              <a:rPr spc="-10" dirty="0"/>
              <a:t>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7505065" cy="3866443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70"/>
              </a:spcBef>
            </a:pPr>
            <a:r>
              <a:rPr sz="3200" b="1" i="1" dirty="0">
                <a:latin typeface="Calibri"/>
                <a:cs typeface="Calibri"/>
              </a:rPr>
              <a:t>FTES</a:t>
            </a:r>
            <a:r>
              <a:rPr sz="3200" b="1" i="1" spc="-5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=</a:t>
            </a:r>
            <a:r>
              <a:rPr sz="3200" b="1" i="1" spc="-45" dirty="0">
                <a:latin typeface="Calibri"/>
                <a:cs typeface="Calibri"/>
              </a:rPr>
              <a:t> </a:t>
            </a:r>
            <a:r>
              <a:rPr sz="3200" b="1" i="1" spc="-10" dirty="0">
                <a:latin typeface="Calibri"/>
                <a:cs typeface="Calibri"/>
              </a:rPr>
              <a:t>OUTPUT</a:t>
            </a:r>
            <a:r>
              <a:rPr lang="en-US" sz="3200" b="1" i="1" spc="-10" dirty="0">
                <a:latin typeface="Calibri"/>
                <a:cs typeface="Calibri"/>
              </a:rPr>
              <a:t> </a:t>
            </a:r>
            <a:r>
              <a:rPr sz="3200" b="1" i="1" spc="-10" dirty="0">
                <a:latin typeface="Calibri"/>
                <a:cs typeface="Calibri"/>
              </a:rPr>
              <a:t>=</a:t>
            </a:r>
            <a:r>
              <a:rPr lang="en-US" sz="3200" b="1" i="1" spc="-10" dirty="0">
                <a:latin typeface="Calibri"/>
                <a:cs typeface="Calibri"/>
              </a:rPr>
              <a:t> </a:t>
            </a:r>
            <a:r>
              <a:rPr sz="3200" b="1" i="1" spc="-10" dirty="0">
                <a:latin typeface="Calibri"/>
                <a:cs typeface="Calibri"/>
              </a:rPr>
              <a:t>WORKLOAD</a:t>
            </a:r>
            <a:r>
              <a:rPr lang="en-US" sz="3200" b="1" i="1" spc="-10" dirty="0">
                <a:latin typeface="Calibri"/>
                <a:cs typeface="Calibri"/>
              </a:rPr>
              <a:t> </a:t>
            </a:r>
            <a:r>
              <a:rPr sz="3200" b="1" i="1" spc="-10" dirty="0">
                <a:latin typeface="Calibri"/>
                <a:cs typeface="Calibri"/>
              </a:rPr>
              <a:t>=</a:t>
            </a:r>
            <a:r>
              <a:rPr lang="en-US" sz="3200" b="1" i="1" spc="-10" dirty="0">
                <a:latin typeface="Calibri"/>
                <a:cs typeface="Calibri"/>
              </a:rPr>
              <a:t> </a:t>
            </a:r>
            <a:r>
              <a:rPr sz="3200" b="1" i="1" spc="-10" dirty="0">
                <a:latin typeface="Calibri"/>
                <a:cs typeface="Calibri"/>
              </a:rPr>
              <a:t>REVENUE</a:t>
            </a:r>
            <a:endParaRPr sz="3200" dirty="0">
              <a:latin typeface="Calibri"/>
              <a:cs typeface="Calibri"/>
            </a:endParaRPr>
          </a:p>
          <a:p>
            <a:pPr marL="355600" marR="78867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041650" algn="l"/>
                <a:tab pos="5850890" algn="l"/>
              </a:tabLst>
            </a:pPr>
            <a:r>
              <a:rPr sz="3200" b="1" dirty="0">
                <a:latin typeface="Calibri"/>
                <a:cs typeface="Calibri"/>
              </a:rPr>
              <a:t>Potential</a:t>
            </a:r>
            <a:r>
              <a:rPr sz="3200" b="1" spc="-14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FTES</a:t>
            </a:r>
            <a:r>
              <a:rPr sz="3200" spc="-20" dirty="0">
                <a:latin typeface="Calibri"/>
                <a:cs typeface="Calibri"/>
              </a:rPr>
              <a:t>:</a:t>
            </a:r>
            <a:r>
              <a:rPr sz="3200" dirty="0">
                <a:latin typeface="Calibri"/>
                <a:cs typeface="Calibri"/>
              </a:rPr>
              <a:t>	Amount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FTES</a:t>
            </a:r>
            <a:r>
              <a:rPr lang="en-US"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if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all </a:t>
            </a:r>
            <a:r>
              <a:rPr sz="3200" dirty="0">
                <a:latin typeface="Calibri"/>
                <a:cs typeface="Calibri"/>
              </a:rPr>
              <a:t>classrooms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scheduled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at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their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capacity</a:t>
            </a:r>
            <a:endParaRPr sz="32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2557780" algn="l"/>
              </a:tabLst>
            </a:pPr>
            <a:r>
              <a:rPr sz="3200" b="1" spc="-45" dirty="0">
                <a:latin typeface="Calibri"/>
                <a:cs typeface="Calibri"/>
              </a:rPr>
              <a:t>Target</a:t>
            </a:r>
            <a:r>
              <a:rPr sz="3200" b="1" spc="-130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FTES</a:t>
            </a:r>
            <a:r>
              <a:rPr sz="3200" spc="-20" dirty="0">
                <a:latin typeface="Calibri"/>
                <a:cs typeface="Calibri"/>
              </a:rPr>
              <a:t>:</a:t>
            </a:r>
            <a:r>
              <a:rPr sz="3200" dirty="0">
                <a:latin typeface="Calibri"/>
                <a:cs typeface="Calibri"/>
              </a:rPr>
              <a:t>	Amount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FTES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college </a:t>
            </a:r>
            <a:r>
              <a:rPr sz="3200" dirty="0">
                <a:latin typeface="Calibri"/>
                <a:cs typeface="Calibri"/>
              </a:rPr>
              <a:t>needs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reach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achieve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base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plus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growth</a:t>
            </a:r>
            <a:endParaRPr sz="3200" dirty="0">
              <a:latin typeface="Calibri"/>
              <a:cs typeface="Calibri"/>
            </a:endParaRPr>
          </a:p>
          <a:p>
            <a:pPr marL="355600" marR="762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2591435" algn="l"/>
              </a:tabLst>
            </a:pPr>
            <a:r>
              <a:rPr sz="3200" b="1" dirty="0">
                <a:latin typeface="Calibri"/>
                <a:cs typeface="Calibri"/>
              </a:rPr>
              <a:t>Actual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FTES</a:t>
            </a:r>
            <a:r>
              <a:rPr sz="3200" spc="-10" dirty="0">
                <a:latin typeface="Calibri"/>
                <a:cs typeface="Calibri"/>
              </a:rPr>
              <a:t>:</a:t>
            </a:r>
            <a:r>
              <a:rPr sz="3200" dirty="0">
                <a:latin typeface="Calibri"/>
                <a:cs typeface="Calibri"/>
              </a:rPr>
              <a:t>	Amount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FTES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lang="en-US" sz="3200" spc="-20" dirty="0">
                <a:latin typeface="Calibri"/>
                <a:cs typeface="Calibri"/>
              </a:rPr>
              <a:t>a</a:t>
            </a:r>
            <a:r>
              <a:rPr sz="3200" spc="-20" dirty="0">
                <a:latin typeface="Calibri"/>
                <a:cs typeface="Calibri"/>
              </a:rPr>
              <a:t>ttained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by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a </a:t>
            </a:r>
            <a:r>
              <a:rPr sz="3200" dirty="0">
                <a:latin typeface="Calibri"/>
                <a:cs typeface="Calibri"/>
              </a:rPr>
              <a:t>college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term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8187" y="381000"/>
            <a:ext cx="5127625" cy="123253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177290" marR="5080" indent="-1165225">
              <a:lnSpc>
                <a:spcPts val="4710"/>
              </a:lnSpc>
              <a:spcBef>
                <a:spcPts val="280"/>
              </a:spcBef>
              <a:tabLst>
                <a:tab pos="624840" algn="l"/>
              </a:tabLst>
            </a:pPr>
            <a:r>
              <a:rPr spc="-25" dirty="0"/>
              <a:t>I.</a:t>
            </a:r>
            <a:r>
              <a:rPr dirty="0"/>
              <a:t>	FTES</a:t>
            </a:r>
            <a:r>
              <a:rPr spc="-75" dirty="0"/>
              <a:t> </a:t>
            </a:r>
            <a:r>
              <a:rPr spc="-10" dirty="0"/>
              <a:t>Productivity </a:t>
            </a:r>
            <a:r>
              <a:rPr dirty="0"/>
              <a:t>&amp;</a:t>
            </a:r>
            <a:r>
              <a:rPr spc="-30" dirty="0"/>
              <a:t> </a:t>
            </a:r>
            <a:r>
              <a:rPr spc="-10" dirty="0"/>
              <a:t>Capacity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66927" y="1752600"/>
            <a:ext cx="7834630" cy="422084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0"/>
              </a:spcBef>
              <a:tabLst>
                <a:tab pos="2698115" algn="l"/>
              </a:tabLst>
            </a:pPr>
            <a:r>
              <a:rPr sz="3200" b="1" i="1" dirty="0">
                <a:latin typeface="Calibri"/>
                <a:cs typeface="Calibri"/>
              </a:rPr>
              <a:t>Potential</a:t>
            </a:r>
            <a:r>
              <a:rPr sz="3200" b="1" i="1" spc="-110" dirty="0">
                <a:latin typeface="Calibri"/>
                <a:cs typeface="Calibri"/>
              </a:rPr>
              <a:t> </a:t>
            </a:r>
            <a:r>
              <a:rPr sz="3200" b="1" i="1" spc="-20" dirty="0">
                <a:latin typeface="Calibri"/>
                <a:cs typeface="Calibri"/>
              </a:rPr>
              <a:t>FTES</a:t>
            </a:r>
            <a:r>
              <a:rPr sz="3200" spc="-20" dirty="0">
                <a:latin typeface="Calibri"/>
                <a:cs typeface="Calibri"/>
              </a:rPr>
              <a:t>:</a:t>
            </a:r>
            <a:r>
              <a:rPr sz="3200" dirty="0">
                <a:latin typeface="Calibri"/>
                <a:cs typeface="Calibri"/>
              </a:rPr>
              <a:t>	Online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Classrooms.</a:t>
            </a:r>
            <a:endParaRPr sz="32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265804" algn="l"/>
                <a:tab pos="4304665" algn="l"/>
              </a:tabLst>
            </a:pPr>
            <a:r>
              <a:rPr sz="3200" dirty="0">
                <a:latin typeface="Calibri"/>
                <a:cs typeface="Calibri"/>
              </a:rPr>
              <a:t>Online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Capacity</a:t>
            </a:r>
            <a:r>
              <a:rPr sz="3200" spc="-10" dirty="0">
                <a:latin typeface="Calibri"/>
                <a:cs typeface="Calibri"/>
              </a:rPr>
              <a:t>:</a:t>
            </a:r>
            <a:r>
              <a:rPr sz="3200" dirty="0">
                <a:latin typeface="Calibri"/>
                <a:cs typeface="Calibri"/>
              </a:rPr>
              <a:t>	Limited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By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Availability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LMS-</a:t>
            </a:r>
            <a:r>
              <a:rPr sz="3200" dirty="0">
                <a:latin typeface="Calibri"/>
                <a:cs typeface="Calibri"/>
              </a:rPr>
              <a:t>proficient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Faculty.</a:t>
            </a:r>
            <a:r>
              <a:rPr sz="3200" dirty="0">
                <a:latin typeface="Calibri"/>
                <a:cs typeface="Calibri"/>
              </a:rPr>
              <a:t>	Online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Important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lang="en-US" sz="3200" spc="-9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But </a:t>
            </a:r>
            <a:r>
              <a:rPr sz="3200" dirty="0">
                <a:latin typeface="Calibri"/>
                <a:cs typeface="Calibri"/>
              </a:rPr>
              <a:t>Is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Not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Focus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65" dirty="0">
                <a:latin typeface="Calibri"/>
                <a:cs typeface="Calibri"/>
              </a:rPr>
              <a:t>Today’s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Discussion.</a:t>
            </a:r>
            <a:endParaRPr sz="3200" dirty="0">
              <a:latin typeface="Calibri"/>
              <a:cs typeface="Calibri"/>
            </a:endParaRPr>
          </a:p>
          <a:p>
            <a:pPr marL="355600" marR="188595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Lecture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Laboratory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Classroom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Capacity</a:t>
            </a:r>
            <a:r>
              <a:rPr sz="3200" spc="-10" dirty="0">
                <a:latin typeface="Calibri"/>
                <a:cs typeface="Calibri"/>
              </a:rPr>
              <a:t>: </a:t>
            </a:r>
            <a:r>
              <a:rPr sz="3200" dirty="0">
                <a:latin typeface="Calibri"/>
                <a:cs typeface="Calibri"/>
              </a:rPr>
              <a:t>Determined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By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Seats/stations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Laboratory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Lecture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Classrooms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How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Efficiently </a:t>
            </a:r>
            <a:r>
              <a:rPr sz="3200" dirty="0">
                <a:latin typeface="Calibri"/>
                <a:cs typeface="Calibri"/>
              </a:rPr>
              <a:t>They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Are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Used.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9104" y="533400"/>
            <a:ext cx="7222286" cy="1232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7405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Target</a:t>
            </a:r>
            <a:r>
              <a:rPr spc="-204" dirty="0"/>
              <a:t> </a:t>
            </a:r>
            <a:r>
              <a:rPr spc="-20" dirty="0"/>
              <a:t>FTES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1" y="1447800"/>
            <a:ext cx="7595449" cy="4723087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</a:tabLst>
            </a:pPr>
            <a:r>
              <a:rPr sz="2600" dirty="0">
                <a:latin typeface="Calibri"/>
                <a:cs typeface="Calibri"/>
              </a:rPr>
              <a:t>Should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b="1" i="1" spc="-10" dirty="0">
                <a:latin typeface="Calibri"/>
                <a:cs typeface="Calibri"/>
              </a:rPr>
              <a:t>Data-</a:t>
            </a:r>
            <a:r>
              <a:rPr sz="2600" b="1" i="1" dirty="0">
                <a:latin typeface="Calibri"/>
                <a:cs typeface="Calibri"/>
              </a:rPr>
              <a:t>based</a:t>
            </a:r>
            <a:r>
              <a:rPr sz="2600" b="1" i="1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Established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Advance</a:t>
            </a:r>
            <a:endParaRPr sz="2600" dirty="0">
              <a:latin typeface="Calibri"/>
              <a:cs typeface="Calibri"/>
            </a:endParaRPr>
          </a:p>
          <a:p>
            <a:pPr marL="355600" marR="5080" indent="-342900">
              <a:lnSpc>
                <a:spcPts val="2810"/>
              </a:lnSpc>
              <a:spcBef>
                <a:spcPts val="665"/>
              </a:spcBef>
              <a:buFont typeface="Arial"/>
              <a:buChar char="•"/>
              <a:tabLst>
                <a:tab pos="355600" algn="l"/>
                <a:tab pos="5408930" algn="l"/>
              </a:tabLst>
            </a:pPr>
            <a:r>
              <a:rPr sz="2600" spc="-10" dirty="0">
                <a:latin typeface="Calibri"/>
                <a:cs typeface="Calibri"/>
              </a:rPr>
              <a:t>Statewide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Norm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Used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Budgeting:</a:t>
            </a:r>
            <a:r>
              <a:rPr lang="en-US"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35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students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per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3- </a:t>
            </a:r>
            <a:r>
              <a:rPr sz="2600" dirty="0">
                <a:latin typeface="Calibri"/>
                <a:cs typeface="Calibri"/>
              </a:rPr>
              <a:t>hour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section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3.5</a:t>
            </a:r>
            <a:r>
              <a:rPr sz="2600" b="1" spc="-2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FTES</a:t>
            </a:r>
            <a:r>
              <a:rPr sz="2600" b="1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per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3-</a:t>
            </a:r>
            <a:r>
              <a:rPr sz="2600" dirty="0">
                <a:latin typeface="Calibri"/>
                <a:cs typeface="Calibri"/>
              </a:rPr>
              <a:t>hour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section,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4.7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FTES</a:t>
            </a:r>
            <a:r>
              <a:rPr sz="2600" b="1" spc="-4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per </a:t>
            </a:r>
            <a:r>
              <a:rPr sz="2600" spc="-10" dirty="0">
                <a:latin typeface="Calibri"/>
                <a:cs typeface="Calibri"/>
              </a:rPr>
              <a:t>4-</a:t>
            </a:r>
            <a:r>
              <a:rPr sz="2600" dirty="0">
                <a:latin typeface="Calibri"/>
                <a:cs typeface="Calibri"/>
              </a:rPr>
              <a:t>hour section,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etc.</a:t>
            </a:r>
            <a:endParaRPr sz="2600" dirty="0">
              <a:latin typeface="Calibri"/>
              <a:cs typeface="Calibri"/>
            </a:endParaRPr>
          </a:p>
          <a:p>
            <a:pPr marL="355600" marR="243840" indent="-342900">
              <a:lnSpc>
                <a:spcPts val="2810"/>
              </a:lnSpc>
              <a:spcBef>
                <a:spcPts val="620"/>
              </a:spcBef>
              <a:buFont typeface="Arial"/>
              <a:buChar char="•"/>
              <a:tabLst>
                <a:tab pos="355600" algn="l"/>
              </a:tabLst>
            </a:pPr>
            <a:r>
              <a:rPr sz="2600" dirty="0">
                <a:latin typeface="Calibri"/>
                <a:cs typeface="Calibri"/>
              </a:rPr>
              <a:t>35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Is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b="1" spc="-20" dirty="0">
                <a:latin typeface="Calibri"/>
                <a:cs typeface="Calibri"/>
              </a:rPr>
              <a:t>Average</a:t>
            </a:r>
            <a:r>
              <a:rPr sz="2600" b="1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for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College,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NOT</a:t>
            </a:r>
            <a:r>
              <a:rPr sz="2600" b="1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Universal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Section </a:t>
            </a:r>
            <a:r>
              <a:rPr sz="2600" spc="-25" dirty="0">
                <a:latin typeface="Calibri"/>
                <a:cs typeface="Calibri"/>
              </a:rPr>
              <a:t>Cap</a:t>
            </a:r>
            <a:endParaRPr sz="2600" dirty="0">
              <a:latin typeface="Calibri"/>
              <a:cs typeface="Calibri"/>
            </a:endParaRPr>
          </a:p>
          <a:p>
            <a:pPr marL="355600" marR="215900" indent="-342900" algn="just">
              <a:lnSpc>
                <a:spcPts val="2810"/>
              </a:lnSpc>
              <a:spcBef>
                <a:spcPts val="620"/>
              </a:spcBef>
              <a:buFont typeface="Arial"/>
              <a:buChar char="•"/>
              <a:tabLst>
                <a:tab pos="355600" algn="l"/>
              </a:tabLst>
            </a:pPr>
            <a:r>
              <a:rPr sz="2600" dirty="0">
                <a:latin typeface="Calibri"/>
                <a:cs typeface="Calibri"/>
              </a:rPr>
              <a:t>Sections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Enrolling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“Under-</a:t>
            </a:r>
            <a:r>
              <a:rPr sz="2600" dirty="0">
                <a:latin typeface="Calibri"/>
                <a:cs typeface="Calibri"/>
              </a:rPr>
              <a:t>35”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Need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“Over-</a:t>
            </a:r>
            <a:r>
              <a:rPr sz="2600" dirty="0">
                <a:latin typeface="Calibri"/>
                <a:cs typeface="Calibri"/>
              </a:rPr>
              <a:t>35”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Seat </a:t>
            </a:r>
            <a:r>
              <a:rPr sz="2600" dirty="0">
                <a:latin typeface="Calibri"/>
                <a:cs typeface="Calibri"/>
              </a:rPr>
              <a:t>Classrooms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-114" dirty="0">
                <a:latin typeface="Calibri"/>
                <a:cs typeface="Calibri"/>
              </a:rPr>
              <a:t>To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Offset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Their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Smaller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Size</a:t>
            </a:r>
            <a:endParaRPr sz="2600" dirty="0">
              <a:latin typeface="Calibri"/>
              <a:cs typeface="Calibri"/>
            </a:endParaRPr>
          </a:p>
          <a:p>
            <a:pPr marL="355600" marR="160655" indent="-342900" algn="just">
              <a:lnSpc>
                <a:spcPts val="2810"/>
              </a:lnSpc>
              <a:spcBef>
                <a:spcPts val="625"/>
              </a:spcBef>
              <a:buFont typeface="Arial"/>
              <a:buChar char="•"/>
              <a:tabLst>
                <a:tab pos="355600" algn="l"/>
              </a:tabLst>
            </a:pPr>
            <a:r>
              <a:rPr sz="2600" dirty="0">
                <a:latin typeface="Calibri"/>
                <a:cs typeface="Calibri"/>
              </a:rPr>
              <a:t>Courses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needing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smaller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class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sizes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due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pedagogical, </a:t>
            </a:r>
            <a:r>
              <a:rPr sz="2600" spc="-35" dirty="0">
                <a:latin typeface="Calibri"/>
                <a:cs typeface="Calibri"/>
              </a:rPr>
              <a:t>safety,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contractual,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other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reasons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should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assigned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classrooms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same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size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whenever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possible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0857" y="685800"/>
            <a:ext cx="7222286" cy="1232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9120">
              <a:lnSpc>
                <a:spcPct val="100000"/>
              </a:lnSpc>
              <a:spcBef>
                <a:spcPts val="95"/>
              </a:spcBef>
            </a:pPr>
            <a:r>
              <a:rPr dirty="0"/>
              <a:t>Actual</a:t>
            </a:r>
            <a:r>
              <a:rPr spc="-30" dirty="0"/>
              <a:t> </a:t>
            </a:r>
            <a:r>
              <a:rPr dirty="0"/>
              <a:t>FTES</a:t>
            </a:r>
            <a:r>
              <a:rPr spc="-25" dirty="0"/>
              <a:t> </a:t>
            </a:r>
            <a:r>
              <a:rPr dirty="0"/>
              <a:t>&amp;</a:t>
            </a:r>
            <a:r>
              <a:rPr spc="-45" dirty="0"/>
              <a:t> </a:t>
            </a:r>
            <a:r>
              <a:rPr dirty="0"/>
              <a:t>Fill</a:t>
            </a:r>
            <a:r>
              <a:rPr spc="-45" dirty="0"/>
              <a:t> </a:t>
            </a:r>
            <a:r>
              <a:rPr spc="-10" dirty="0"/>
              <a:t>Rates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7203440" cy="3956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855344" indent="-342900">
              <a:lnSpc>
                <a:spcPct val="120000"/>
              </a:lnSpc>
              <a:spcBef>
                <a:spcPts val="100"/>
              </a:spcBef>
              <a:buFont typeface="Arial"/>
              <a:buChar char="•"/>
              <a:tabLst>
                <a:tab pos="927100" algn="l"/>
                <a:tab pos="3082290" algn="l"/>
              </a:tabLst>
            </a:pPr>
            <a:r>
              <a:rPr sz="3200" b="1" i="1" dirty="0">
                <a:latin typeface="Calibri"/>
                <a:cs typeface="Calibri"/>
              </a:rPr>
              <a:t>Room</a:t>
            </a:r>
            <a:r>
              <a:rPr sz="3200" b="1" i="1" spc="-4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Fill</a:t>
            </a:r>
            <a:r>
              <a:rPr sz="3200" b="1" i="1" spc="-60" dirty="0">
                <a:latin typeface="Calibri"/>
                <a:cs typeface="Calibri"/>
              </a:rPr>
              <a:t> </a:t>
            </a:r>
            <a:r>
              <a:rPr sz="3200" b="1" i="1" spc="-10" dirty="0">
                <a:latin typeface="Calibri"/>
                <a:cs typeface="Calibri"/>
              </a:rPr>
              <a:t>Rate:</a:t>
            </a:r>
            <a:r>
              <a:rPr sz="3200" b="1" i="1" dirty="0">
                <a:latin typeface="Calibri"/>
                <a:cs typeface="Calibri"/>
              </a:rPr>
              <a:t>	</a:t>
            </a:r>
            <a:r>
              <a:rPr sz="3200" dirty="0">
                <a:latin typeface="Calibri"/>
                <a:cs typeface="Calibri"/>
              </a:rPr>
              <a:t>Actual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Enrollment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÷ 	</a:t>
            </a:r>
            <a:r>
              <a:rPr sz="3200" dirty="0">
                <a:latin typeface="Calibri"/>
                <a:cs typeface="Calibri"/>
              </a:rPr>
              <a:t>Room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Capacity</a:t>
            </a:r>
            <a:endParaRPr sz="3200" dirty="0">
              <a:latin typeface="Calibri"/>
              <a:cs typeface="Calibri"/>
            </a:endParaRPr>
          </a:p>
          <a:p>
            <a:pPr marL="354965" marR="607060" indent="-342900">
              <a:lnSpc>
                <a:spcPct val="120000"/>
              </a:lnSpc>
              <a:buFont typeface="Arial"/>
              <a:buChar char="•"/>
              <a:tabLst>
                <a:tab pos="927100" algn="l"/>
                <a:tab pos="3330575" algn="l"/>
              </a:tabLst>
            </a:pPr>
            <a:r>
              <a:rPr sz="3200" b="1" i="1" dirty="0">
                <a:latin typeface="Calibri"/>
                <a:cs typeface="Calibri"/>
              </a:rPr>
              <a:t>Section</a:t>
            </a:r>
            <a:r>
              <a:rPr sz="3200" b="1" i="1" spc="-4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Fill</a:t>
            </a:r>
            <a:r>
              <a:rPr sz="3200" b="1" i="1" spc="-45" dirty="0">
                <a:latin typeface="Calibri"/>
                <a:cs typeface="Calibri"/>
              </a:rPr>
              <a:t> </a:t>
            </a:r>
            <a:r>
              <a:rPr sz="3200" b="1" i="1" spc="-20" dirty="0">
                <a:latin typeface="Calibri"/>
                <a:cs typeface="Calibri"/>
              </a:rPr>
              <a:t>Rate:</a:t>
            </a:r>
            <a:r>
              <a:rPr sz="3200" b="1" i="1" dirty="0">
                <a:latin typeface="Calibri"/>
                <a:cs typeface="Calibri"/>
              </a:rPr>
              <a:t>	</a:t>
            </a:r>
            <a:r>
              <a:rPr sz="3200" dirty="0">
                <a:latin typeface="Calibri"/>
                <a:cs typeface="Calibri"/>
              </a:rPr>
              <a:t>Actual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Enrollment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÷ 	</a:t>
            </a:r>
            <a:r>
              <a:rPr sz="3200" dirty="0">
                <a:latin typeface="Calibri"/>
                <a:cs typeface="Calibri"/>
              </a:rPr>
              <a:t>Section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Cap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or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Limit</a:t>
            </a:r>
            <a:endParaRPr sz="32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5600" algn="l"/>
              </a:tabLst>
            </a:pPr>
            <a:r>
              <a:rPr sz="3200" b="1" i="1" dirty="0">
                <a:latin typeface="Calibri"/>
                <a:cs typeface="Calibri"/>
              </a:rPr>
              <a:t>Optimal</a:t>
            </a:r>
            <a:r>
              <a:rPr sz="3200" b="1" i="1" spc="-8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Efficiency:</a:t>
            </a:r>
            <a:r>
              <a:rPr sz="3200" b="1" i="1" spc="6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Assigning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Sections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Rooms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That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Have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Capacities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Equal</a:t>
            </a:r>
            <a:r>
              <a:rPr sz="3200" b="1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the </a:t>
            </a:r>
            <a:r>
              <a:rPr sz="3200" dirty="0">
                <a:latin typeface="Calibri"/>
                <a:cs typeface="Calibri"/>
              </a:rPr>
              <a:t>Section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Caps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0857" y="560057"/>
            <a:ext cx="7222286" cy="1232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4251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Efficiency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72590"/>
            <a:ext cx="7996555" cy="4495461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55600" marR="748665" indent="-342900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355600" algn="l"/>
              </a:tabLst>
            </a:pPr>
            <a:r>
              <a:rPr sz="2600" spc="-10" dirty="0">
                <a:latin typeface="Calibri"/>
                <a:cs typeface="Calibri"/>
              </a:rPr>
              <a:t>Efficiency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is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attained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when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resources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(classrooms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&amp; </a:t>
            </a:r>
            <a:r>
              <a:rPr sz="2600" dirty="0">
                <a:latin typeface="Calibri"/>
                <a:cs typeface="Calibri"/>
              </a:rPr>
              <a:t>faculty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assignments)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b="1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are</a:t>
            </a:r>
            <a:r>
              <a:rPr sz="2600" b="1" i="1" u="none" spc="-50" dirty="0">
                <a:latin typeface="Calibri"/>
                <a:cs typeface="Calibri"/>
              </a:rPr>
              <a:t> </a:t>
            </a:r>
            <a:r>
              <a:rPr sz="2600" u="none" spc="-10" dirty="0">
                <a:latin typeface="Calibri"/>
                <a:cs typeface="Calibri"/>
              </a:rPr>
              <a:t>allocated</a:t>
            </a:r>
            <a:r>
              <a:rPr sz="2600" u="none" spc="-65" dirty="0">
                <a:latin typeface="Calibri"/>
                <a:cs typeface="Calibri"/>
              </a:rPr>
              <a:t> </a:t>
            </a:r>
            <a:r>
              <a:rPr sz="2600" u="none" dirty="0">
                <a:latin typeface="Calibri"/>
                <a:cs typeface="Calibri"/>
              </a:rPr>
              <a:t>to</a:t>
            </a:r>
            <a:r>
              <a:rPr sz="2600" u="none" spc="-55" dirty="0">
                <a:latin typeface="Calibri"/>
                <a:cs typeface="Calibri"/>
              </a:rPr>
              <a:t> </a:t>
            </a:r>
            <a:r>
              <a:rPr sz="2600" u="none" dirty="0">
                <a:latin typeface="Calibri"/>
                <a:cs typeface="Calibri"/>
              </a:rPr>
              <a:t>their</a:t>
            </a:r>
            <a:r>
              <a:rPr sz="2600" u="none" spc="-55" dirty="0">
                <a:latin typeface="Calibri"/>
                <a:cs typeface="Calibri"/>
              </a:rPr>
              <a:t> </a:t>
            </a:r>
            <a:r>
              <a:rPr sz="2600" u="none" spc="-20" dirty="0">
                <a:latin typeface="Calibri"/>
                <a:cs typeface="Calibri"/>
              </a:rPr>
              <a:t>most </a:t>
            </a:r>
            <a:r>
              <a:rPr sz="2600" u="none" dirty="0">
                <a:latin typeface="Calibri"/>
                <a:cs typeface="Calibri"/>
              </a:rPr>
              <a:t>productive</a:t>
            </a:r>
            <a:r>
              <a:rPr sz="2600" u="none" spc="-90" dirty="0">
                <a:latin typeface="Calibri"/>
                <a:cs typeface="Calibri"/>
              </a:rPr>
              <a:t> </a:t>
            </a:r>
            <a:r>
              <a:rPr sz="2600" u="none" spc="-10" dirty="0">
                <a:latin typeface="Calibri"/>
                <a:cs typeface="Calibri"/>
              </a:rPr>
              <a:t>uses.</a:t>
            </a:r>
            <a:br>
              <a:rPr lang="en-US" sz="2600" u="none" spc="-10" dirty="0">
                <a:latin typeface="Calibri"/>
                <a:cs typeface="Calibri"/>
              </a:rPr>
            </a:br>
            <a:endParaRPr sz="26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Font typeface="Arial"/>
              <a:buChar char="•"/>
              <a:tabLst>
                <a:tab pos="354965" algn="l"/>
              </a:tabLst>
            </a:pPr>
            <a:r>
              <a:rPr sz="2600" b="1" spc="-10" dirty="0">
                <a:latin typeface="Calibri"/>
                <a:cs typeface="Calibri"/>
              </a:rPr>
              <a:t>Examples:</a:t>
            </a:r>
            <a:endParaRPr sz="2600" b="1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310"/>
              </a:spcBef>
              <a:buFont typeface="Arial"/>
              <a:buChar char="–"/>
              <a:tabLst>
                <a:tab pos="756285" algn="l"/>
              </a:tabLst>
            </a:pPr>
            <a:r>
              <a:rPr sz="2600" dirty="0">
                <a:latin typeface="Calibri"/>
                <a:cs typeface="Calibri"/>
              </a:rPr>
              <a:t>Block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Scheduling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Practices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are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followed</a:t>
            </a:r>
            <a:endParaRPr sz="26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315"/>
              </a:spcBef>
              <a:buFont typeface="Arial"/>
              <a:buChar char="–"/>
              <a:tabLst>
                <a:tab pos="756285" algn="l"/>
              </a:tabLst>
            </a:pPr>
            <a:r>
              <a:rPr sz="2600" dirty="0">
                <a:latin typeface="Calibri"/>
                <a:cs typeface="Calibri"/>
              </a:rPr>
              <a:t>Section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caps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match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classroom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capacities</a:t>
            </a:r>
            <a:endParaRPr sz="26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315"/>
              </a:spcBef>
              <a:buFont typeface="Arial"/>
              <a:buChar char="–"/>
              <a:tabLst>
                <a:tab pos="756285" algn="l"/>
              </a:tabLst>
            </a:pPr>
            <a:r>
              <a:rPr sz="2600" dirty="0">
                <a:latin typeface="Calibri"/>
                <a:cs typeface="Calibri"/>
              </a:rPr>
              <a:t>Quality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Pedagogical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Goals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Are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Considered</a:t>
            </a:r>
            <a:endParaRPr sz="2600" dirty="0">
              <a:latin typeface="Calibri"/>
              <a:cs typeface="Calibri"/>
            </a:endParaRPr>
          </a:p>
          <a:p>
            <a:pPr marL="756285" marR="450850" lvl="1" indent="-287020">
              <a:lnSpc>
                <a:spcPts val="2810"/>
              </a:lnSpc>
              <a:spcBef>
                <a:spcPts val="665"/>
              </a:spcBef>
              <a:buFont typeface="Arial"/>
              <a:buChar char="–"/>
              <a:tabLst>
                <a:tab pos="756285" algn="l"/>
              </a:tabLst>
            </a:pPr>
            <a:r>
              <a:rPr sz="2600" dirty="0">
                <a:latin typeface="Calibri"/>
                <a:cs typeface="Calibri"/>
              </a:rPr>
              <a:t>Sections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offered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(supply)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matches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sections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needed </a:t>
            </a:r>
            <a:r>
              <a:rPr sz="2600" dirty="0">
                <a:latin typeface="Calibri"/>
                <a:cs typeface="Calibri"/>
              </a:rPr>
              <a:t>(demand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by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students)</a:t>
            </a:r>
            <a:endParaRPr sz="26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270"/>
              </a:spcBef>
              <a:buFont typeface="Arial"/>
              <a:buChar char="–"/>
              <a:tabLst>
                <a:tab pos="756285" algn="l"/>
              </a:tabLst>
            </a:pPr>
            <a:r>
              <a:rPr sz="2600" spc="-10" dirty="0">
                <a:latin typeface="Calibri"/>
                <a:cs typeface="Calibri"/>
              </a:rPr>
              <a:t>Over-</a:t>
            </a:r>
            <a:r>
              <a:rPr sz="2600" dirty="0">
                <a:latin typeface="Calibri"/>
                <a:cs typeface="Calibri"/>
              </a:rPr>
              <a:t>scheduling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Under-</a:t>
            </a:r>
            <a:r>
              <a:rPr sz="2600" dirty="0">
                <a:latin typeface="Calibri"/>
                <a:cs typeface="Calibri"/>
              </a:rPr>
              <a:t>scheduling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Are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Minimized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4607" rIns="0" bIns="0" rtlCol="0">
            <a:spAutoFit/>
          </a:bodyPr>
          <a:lstStyle/>
          <a:p>
            <a:pPr marL="1945005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Inefficiency</a:t>
            </a:r>
            <a:endParaRPr sz="4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13738"/>
            <a:ext cx="805307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Inefficiency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occurs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when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resources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are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b="1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sz="2400" b="1" i="1" u="none" spc="-40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being</a:t>
            </a:r>
            <a:r>
              <a:rPr sz="2400" u="none" spc="-5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used</a:t>
            </a:r>
            <a:r>
              <a:rPr sz="2400" u="none" spc="-4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to</a:t>
            </a:r>
            <a:r>
              <a:rPr sz="2400" u="none" spc="-65" dirty="0">
                <a:latin typeface="Calibri"/>
                <a:cs typeface="Calibri"/>
              </a:rPr>
              <a:t> </a:t>
            </a:r>
            <a:r>
              <a:rPr sz="2400" u="none" spc="-10" dirty="0">
                <a:latin typeface="Calibri"/>
                <a:cs typeface="Calibri"/>
              </a:rPr>
              <a:t>their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full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potential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</a:tabLst>
            </a:pPr>
            <a:r>
              <a:rPr sz="2400" spc="-10" dirty="0">
                <a:latin typeface="Calibri"/>
                <a:cs typeface="Calibri"/>
              </a:rPr>
              <a:t>Examples:</a:t>
            </a:r>
            <a:endParaRPr sz="2400">
              <a:latin typeface="Calibri"/>
              <a:cs typeface="Calibri"/>
            </a:endParaRPr>
          </a:p>
          <a:p>
            <a:pPr marL="755015" marR="1219200" lvl="1" indent="-285750">
              <a:lnSpc>
                <a:spcPct val="100000"/>
              </a:lnSpc>
              <a:spcBef>
                <a:spcPts val="580"/>
              </a:spcBef>
              <a:buFont typeface="Arial"/>
              <a:buChar char="–"/>
              <a:tabLst>
                <a:tab pos="756285" algn="l"/>
              </a:tabLst>
            </a:pPr>
            <a:r>
              <a:rPr sz="2400" dirty="0">
                <a:latin typeface="Calibri"/>
                <a:cs typeface="Calibri"/>
              </a:rPr>
              <a:t>Section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caps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have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been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lower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classroom 	capacities</a:t>
            </a:r>
            <a:endParaRPr sz="2400">
              <a:latin typeface="Calibri"/>
              <a:cs typeface="Calibri"/>
            </a:endParaRPr>
          </a:p>
          <a:p>
            <a:pPr marL="755015" marR="782955" lvl="1" indent="-28575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6285" algn="l"/>
              </a:tabLst>
            </a:pPr>
            <a:r>
              <a:rPr sz="2400" spc="-65" dirty="0">
                <a:latin typeface="Calibri"/>
                <a:cs typeface="Calibri"/>
              </a:rPr>
              <a:t>Too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many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course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sections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offered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relative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number 	</a:t>
            </a:r>
            <a:r>
              <a:rPr sz="2400" dirty="0">
                <a:latin typeface="Calibri"/>
                <a:cs typeface="Calibri"/>
              </a:rPr>
              <a:t>needed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</a:t>
            </a:r>
            <a:r>
              <a:rPr sz="2400" b="1" spc="-10" dirty="0">
                <a:latin typeface="Calibri"/>
                <a:cs typeface="Calibri"/>
              </a:rPr>
              <a:t>over</a:t>
            </a:r>
            <a:r>
              <a:rPr sz="2400" spc="-10" dirty="0">
                <a:latin typeface="Calibri"/>
                <a:cs typeface="Calibri"/>
              </a:rPr>
              <a:t>-</a:t>
            </a:r>
            <a:r>
              <a:rPr sz="2400" b="1" spc="-10" dirty="0">
                <a:latin typeface="Calibri"/>
                <a:cs typeface="Calibri"/>
              </a:rPr>
              <a:t>scheduling</a:t>
            </a:r>
            <a:r>
              <a:rPr sz="2400" spc="-1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755015" marR="5080" lvl="1" indent="-285750">
              <a:lnSpc>
                <a:spcPct val="100000"/>
              </a:lnSpc>
              <a:spcBef>
                <a:spcPts val="580"/>
              </a:spcBef>
              <a:buFont typeface="Arial"/>
              <a:buChar char="–"/>
              <a:tabLst>
                <a:tab pos="756285" algn="l"/>
              </a:tabLst>
            </a:pPr>
            <a:r>
              <a:rPr sz="2400" spc="-65" dirty="0">
                <a:latin typeface="Calibri"/>
                <a:cs typeface="Calibri"/>
              </a:rPr>
              <a:t>Too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few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course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sections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offered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relative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number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needed 	(</a:t>
            </a:r>
            <a:r>
              <a:rPr sz="2400" b="1" spc="-10" dirty="0">
                <a:latin typeface="Calibri"/>
                <a:cs typeface="Calibri"/>
              </a:rPr>
              <a:t>under</a:t>
            </a:r>
            <a:r>
              <a:rPr sz="2400" spc="-10" dirty="0">
                <a:latin typeface="Calibri"/>
                <a:cs typeface="Calibri"/>
              </a:rPr>
              <a:t>-</a:t>
            </a:r>
            <a:r>
              <a:rPr sz="2400" b="1" spc="-10" dirty="0">
                <a:latin typeface="Calibri"/>
                <a:cs typeface="Calibri"/>
              </a:rPr>
              <a:t>scheduling</a:t>
            </a:r>
            <a:r>
              <a:rPr sz="2400" spc="-1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755015" marR="173990" lvl="1" indent="-285750">
              <a:lnSpc>
                <a:spcPct val="100000"/>
              </a:lnSpc>
              <a:spcBef>
                <a:spcPts val="580"/>
              </a:spcBef>
              <a:buFont typeface="Arial"/>
              <a:buChar char="–"/>
              <a:tabLst>
                <a:tab pos="756285" algn="l"/>
              </a:tabLst>
            </a:pPr>
            <a:r>
              <a:rPr sz="2400" dirty="0">
                <a:latin typeface="Calibri"/>
                <a:cs typeface="Calibri"/>
              </a:rPr>
              <a:t>Scheduling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too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many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courses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fulfill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same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General 	Education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requirement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same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time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block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5700" y="228600"/>
            <a:ext cx="4292600" cy="123253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40360" marR="5080" indent="-328295">
              <a:lnSpc>
                <a:spcPts val="4710"/>
              </a:lnSpc>
              <a:spcBef>
                <a:spcPts val="280"/>
              </a:spcBef>
            </a:pPr>
            <a:r>
              <a:rPr dirty="0"/>
              <a:t>Why</a:t>
            </a:r>
            <a:r>
              <a:rPr spc="-145" dirty="0"/>
              <a:t> </a:t>
            </a:r>
            <a:r>
              <a:rPr spc="-10" dirty="0"/>
              <a:t>Inefficiency </a:t>
            </a:r>
            <a:r>
              <a:rPr dirty="0"/>
              <a:t>Is</a:t>
            </a:r>
            <a:r>
              <a:rPr spc="-30" dirty="0"/>
              <a:t> </a:t>
            </a:r>
            <a:r>
              <a:rPr spc="-10" dirty="0"/>
              <a:t>Undesirable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65921" y="1752600"/>
            <a:ext cx="8001000" cy="2966838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476884" indent="-342900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</a:tabLst>
            </a:pPr>
            <a:r>
              <a:rPr sz="3100" spc="-20" dirty="0">
                <a:latin typeface="Calibri"/>
                <a:cs typeface="Calibri"/>
              </a:rPr>
              <a:t>Costs-</a:t>
            </a:r>
            <a:r>
              <a:rPr sz="3100" spc="-10" dirty="0">
                <a:latin typeface="Calibri"/>
                <a:cs typeface="Calibri"/>
              </a:rPr>
              <a:t>per-</a:t>
            </a:r>
            <a:r>
              <a:rPr sz="3100" dirty="0">
                <a:latin typeface="Calibri"/>
                <a:cs typeface="Calibri"/>
              </a:rPr>
              <a:t>section</a:t>
            </a:r>
            <a:r>
              <a:rPr sz="3100" spc="-7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Are</a:t>
            </a:r>
            <a:r>
              <a:rPr sz="3100" spc="-7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Pushed</a:t>
            </a:r>
            <a:r>
              <a:rPr sz="3100" spc="-6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Upward,</a:t>
            </a:r>
            <a:r>
              <a:rPr sz="3100" spc="-55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thus </a:t>
            </a:r>
            <a:r>
              <a:rPr sz="3100" dirty="0">
                <a:latin typeface="Calibri"/>
                <a:cs typeface="Calibri"/>
              </a:rPr>
              <a:t>denying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other</a:t>
            </a:r>
            <a:r>
              <a:rPr sz="3100" spc="-105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programs</a:t>
            </a:r>
            <a:r>
              <a:rPr sz="3100" spc="-114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budget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support</a:t>
            </a:r>
            <a:endParaRPr sz="3100" dirty="0">
              <a:latin typeface="Calibri"/>
              <a:cs typeface="Calibri"/>
            </a:endParaRPr>
          </a:p>
          <a:p>
            <a:pPr marL="355600" marR="5080" indent="-342900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sz="3100" dirty="0">
                <a:latin typeface="Calibri"/>
                <a:cs typeface="Calibri"/>
              </a:rPr>
              <a:t>Student</a:t>
            </a:r>
            <a:r>
              <a:rPr sz="3100" spc="-10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Access</a:t>
            </a:r>
            <a:r>
              <a:rPr sz="3100" spc="-125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Suffers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When</a:t>
            </a:r>
            <a:r>
              <a:rPr sz="3100" spc="-110" dirty="0">
                <a:latin typeface="Calibri"/>
                <a:cs typeface="Calibri"/>
              </a:rPr>
              <a:t> </a:t>
            </a:r>
            <a:r>
              <a:rPr sz="3100" spc="-70" dirty="0">
                <a:latin typeface="Calibri"/>
                <a:cs typeface="Calibri"/>
              </a:rPr>
              <a:t>Too</a:t>
            </a:r>
            <a:r>
              <a:rPr sz="3100" spc="-11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Few</a:t>
            </a:r>
            <a:r>
              <a:rPr sz="3100" spc="-114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Needed </a:t>
            </a:r>
            <a:r>
              <a:rPr sz="3100" dirty="0">
                <a:latin typeface="Calibri"/>
                <a:cs typeface="Calibri"/>
              </a:rPr>
              <a:t>Course</a:t>
            </a:r>
            <a:r>
              <a:rPr sz="3100" spc="-5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Sections</a:t>
            </a:r>
            <a:r>
              <a:rPr sz="3100" spc="-5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Are</a:t>
            </a:r>
            <a:r>
              <a:rPr sz="3100" spc="-6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Being</a:t>
            </a:r>
            <a:r>
              <a:rPr sz="3100" spc="-65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Offered</a:t>
            </a:r>
            <a:endParaRPr sz="3100" dirty="0">
              <a:latin typeface="Calibri"/>
              <a:cs typeface="Calibri"/>
            </a:endParaRPr>
          </a:p>
          <a:p>
            <a:pPr marL="355600" marR="93345" indent="-342900">
              <a:lnSpc>
                <a:spcPts val="346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100" dirty="0">
                <a:latin typeface="Calibri"/>
                <a:cs typeface="Calibri"/>
              </a:rPr>
              <a:t>Student</a:t>
            </a:r>
            <a:r>
              <a:rPr sz="3100" spc="-10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Completion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and</a:t>
            </a:r>
            <a:r>
              <a:rPr sz="3100" spc="-10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Success</a:t>
            </a:r>
            <a:r>
              <a:rPr sz="3100" spc="-130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Suffer</a:t>
            </a:r>
            <a:r>
              <a:rPr sz="3100" spc="-110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When </a:t>
            </a:r>
            <a:r>
              <a:rPr sz="3100" dirty="0">
                <a:latin typeface="Calibri"/>
                <a:cs typeface="Calibri"/>
              </a:rPr>
              <a:t>Needed</a:t>
            </a:r>
            <a:r>
              <a:rPr sz="3100" spc="-7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Sections</a:t>
            </a:r>
            <a:r>
              <a:rPr sz="3100" spc="-6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Not</a:t>
            </a:r>
            <a:r>
              <a:rPr sz="3100" spc="-4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Available</a:t>
            </a:r>
            <a:r>
              <a:rPr sz="3100" spc="-4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Or</a:t>
            </a:r>
            <a:r>
              <a:rPr sz="3100" spc="-45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Offered</a:t>
            </a:r>
            <a:endParaRPr sz="3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7048" y="207086"/>
            <a:ext cx="455295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3095" marR="5080" indent="-62103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Enrollment</a:t>
            </a:r>
            <a:r>
              <a:rPr spc="-240" dirty="0"/>
              <a:t> </a:t>
            </a:r>
            <a:r>
              <a:rPr spc="-45" dirty="0"/>
              <a:t>Target </a:t>
            </a:r>
            <a:r>
              <a:rPr dirty="0"/>
              <a:t>At</a:t>
            </a:r>
            <a:r>
              <a:rPr spc="-10" dirty="0"/>
              <a:t> 35/Section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600200"/>
            <a:ext cx="7926070" cy="423291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2188845" marR="5080" indent="-2033270">
              <a:lnSpc>
                <a:spcPct val="80000"/>
              </a:lnSpc>
              <a:spcBef>
                <a:spcPts val="819"/>
              </a:spcBef>
            </a:pPr>
            <a:r>
              <a:rPr sz="3000" b="1" i="1" dirty="0">
                <a:latin typeface="Calibri"/>
                <a:cs typeface="Calibri"/>
              </a:rPr>
              <a:t>What’s</a:t>
            </a:r>
            <a:r>
              <a:rPr sz="3000" b="1" i="1" spc="-105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Needed</a:t>
            </a:r>
            <a:r>
              <a:rPr sz="3000" b="1" i="1" spc="-95" dirty="0">
                <a:latin typeface="Calibri"/>
                <a:cs typeface="Calibri"/>
              </a:rPr>
              <a:t> </a:t>
            </a:r>
            <a:r>
              <a:rPr sz="3000" b="1" i="1" spc="-90" dirty="0">
                <a:latin typeface="Calibri"/>
                <a:cs typeface="Calibri"/>
              </a:rPr>
              <a:t>To</a:t>
            </a:r>
            <a:r>
              <a:rPr sz="3000" b="1" i="1" spc="-8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Reach</a:t>
            </a:r>
            <a:r>
              <a:rPr sz="3000" b="1" i="1" spc="-95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An</a:t>
            </a:r>
            <a:r>
              <a:rPr sz="3000" b="1" i="1" spc="-95" dirty="0">
                <a:latin typeface="Calibri"/>
                <a:cs typeface="Calibri"/>
              </a:rPr>
              <a:t> </a:t>
            </a:r>
            <a:r>
              <a:rPr sz="3000" b="1" i="1" spc="-10" dirty="0">
                <a:latin typeface="Calibri"/>
                <a:cs typeface="Calibri"/>
              </a:rPr>
              <a:t>Enrollment</a:t>
            </a:r>
            <a:r>
              <a:rPr sz="3000" b="1" i="1" spc="-90" dirty="0">
                <a:latin typeface="Calibri"/>
                <a:cs typeface="Calibri"/>
              </a:rPr>
              <a:t> </a:t>
            </a:r>
            <a:r>
              <a:rPr sz="3000" b="1" i="1" spc="-25" dirty="0">
                <a:latin typeface="Calibri"/>
                <a:cs typeface="Calibri"/>
              </a:rPr>
              <a:t>Target</a:t>
            </a:r>
            <a:r>
              <a:rPr sz="3000" b="1" i="1" spc="-95" dirty="0">
                <a:latin typeface="Calibri"/>
                <a:cs typeface="Calibri"/>
              </a:rPr>
              <a:t> </a:t>
            </a:r>
            <a:r>
              <a:rPr sz="3000" b="1" i="1" spc="-25" dirty="0">
                <a:latin typeface="Calibri"/>
                <a:cs typeface="Calibri"/>
              </a:rPr>
              <a:t>of </a:t>
            </a:r>
            <a:r>
              <a:rPr sz="3000" b="1" i="1" dirty="0">
                <a:latin typeface="Calibri"/>
                <a:cs typeface="Calibri"/>
              </a:rPr>
              <a:t>35</a:t>
            </a:r>
            <a:r>
              <a:rPr sz="3000" b="1" i="1" spc="-9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Students</a:t>
            </a:r>
            <a:r>
              <a:rPr sz="3000" b="1" i="1" spc="-8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Per</a:t>
            </a:r>
            <a:r>
              <a:rPr sz="3000" b="1" i="1" spc="-90" dirty="0">
                <a:latin typeface="Calibri"/>
                <a:cs typeface="Calibri"/>
              </a:rPr>
              <a:t> </a:t>
            </a:r>
            <a:r>
              <a:rPr sz="3000" b="1" i="1" spc="-10" dirty="0">
                <a:latin typeface="Calibri"/>
                <a:cs typeface="Calibri"/>
              </a:rPr>
              <a:t>Section</a:t>
            </a:r>
            <a:endParaRPr sz="3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dirty="0">
              <a:latin typeface="Calibri"/>
              <a:cs typeface="Calibri"/>
            </a:endParaRPr>
          </a:p>
          <a:p>
            <a:pPr marL="355600" marR="203835" indent="-342900">
              <a:lnSpc>
                <a:spcPct val="80000"/>
              </a:lnSpc>
              <a:buFont typeface="Arial"/>
              <a:buChar char="•"/>
              <a:tabLst>
                <a:tab pos="355600" algn="l"/>
                <a:tab pos="4046220" algn="l"/>
              </a:tabLst>
            </a:pPr>
            <a:r>
              <a:rPr sz="3000" dirty="0">
                <a:latin typeface="Calibri"/>
                <a:cs typeface="Calibri"/>
              </a:rPr>
              <a:t>A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Sufficient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Number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spc="-35" dirty="0">
                <a:latin typeface="Calibri"/>
                <a:cs typeface="Calibri"/>
              </a:rPr>
              <a:t>of</a:t>
            </a:r>
            <a:r>
              <a:rPr lang="en-US" sz="3000" spc="-3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Classrooms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Larger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Than </a:t>
            </a:r>
            <a:r>
              <a:rPr sz="3000" dirty="0">
                <a:latin typeface="Calibri"/>
                <a:cs typeface="Calibri"/>
              </a:rPr>
              <a:t>35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to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Pull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Up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“Under-</a:t>
            </a:r>
            <a:r>
              <a:rPr sz="3000" spc="-20" dirty="0">
                <a:latin typeface="Calibri"/>
                <a:cs typeface="Calibri"/>
              </a:rPr>
              <a:t>35s”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Sufficient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Student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Demand</a:t>
            </a:r>
            <a:endParaRPr sz="3000" dirty="0">
              <a:latin typeface="Calibri"/>
              <a:cs typeface="Calibri"/>
            </a:endParaRPr>
          </a:p>
          <a:p>
            <a:pPr marL="355600" marR="535305" indent="-342900">
              <a:lnSpc>
                <a:spcPts val="2880"/>
              </a:lnSpc>
              <a:spcBef>
                <a:spcPts val="700"/>
              </a:spcBef>
              <a:buFont typeface="Arial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A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Sufficient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Number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(Supply)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Sections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That </a:t>
            </a:r>
            <a:r>
              <a:rPr sz="3000" dirty="0">
                <a:latin typeface="Calibri"/>
                <a:cs typeface="Calibri"/>
              </a:rPr>
              <a:t>Students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Demand</a:t>
            </a:r>
            <a:endParaRPr sz="3000" dirty="0">
              <a:latin typeface="Calibri"/>
              <a:cs typeface="Calibri"/>
            </a:endParaRPr>
          </a:p>
          <a:p>
            <a:pPr marL="355600" marR="436880" indent="-342900">
              <a:lnSpc>
                <a:spcPts val="288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Section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Caps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That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Match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Room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Capacities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and </a:t>
            </a:r>
            <a:r>
              <a:rPr sz="3000" dirty="0">
                <a:latin typeface="Calibri"/>
                <a:cs typeface="Calibri"/>
              </a:rPr>
              <a:t>Pedagogical</a:t>
            </a:r>
            <a:r>
              <a:rPr sz="3000" spc="-15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Needs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580" y="215265"/>
            <a:ext cx="4422775" cy="123253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556895" marR="5080" indent="-544830">
              <a:lnSpc>
                <a:spcPts val="4710"/>
              </a:lnSpc>
              <a:spcBef>
                <a:spcPts val="280"/>
              </a:spcBef>
            </a:pPr>
            <a:r>
              <a:rPr dirty="0"/>
              <a:t>The</a:t>
            </a:r>
            <a:r>
              <a:rPr spc="-90" dirty="0"/>
              <a:t> </a:t>
            </a:r>
            <a:r>
              <a:rPr spc="-25" dirty="0"/>
              <a:t>Average</a:t>
            </a:r>
            <a:r>
              <a:rPr spc="-100" dirty="0"/>
              <a:t> </a:t>
            </a:r>
            <a:r>
              <a:rPr dirty="0"/>
              <a:t>of</a:t>
            </a:r>
            <a:r>
              <a:rPr spc="-90" dirty="0"/>
              <a:t> </a:t>
            </a:r>
            <a:r>
              <a:rPr spc="-25" dirty="0"/>
              <a:t>35 </a:t>
            </a:r>
            <a:r>
              <a:rPr dirty="0"/>
              <a:t>Will</a:t>
            </a:r>
            <a:r>
              <a:rPr spc="-135" dirty="0"/>
              <a:t> </a:t>
            </a:r>
            <a:r>
              <a:rPr spc="-75" dirty="0"/>
              <a:t>Fall</a:t>
            </a:r>
            <a:r>
              <a:rPr spc="-135" dirty="0"/>
              <a:t> </a:t>
            </a:r>
            <a:r>
              <a:rPr spc="-20" dirty="0"/>
              <a:t>If….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023100" cy="3733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6573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More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Under-</a:t>
            </a:r>
            <a:r>
              <a:rPr sz="3200" dirty="0">
                <a:latin typeface="Calibri"/>
                <a:cs typeface="Calibri"/>
              </a:rPr>
              <a:t>35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sections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Get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Scheduled </a:t>
            </a:r>
            <a:r>
              <a:rPr sz="3200" dirty="0">
                <a:latin typeface="Calibri"/>
                <a:cs typeface="Calibri"/>
              </a:rPr>
              <a:t>relative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Over-</a:t>
            </a:r>
            <a:r>
              <a:rPr sz="3200" spc="-25" dirty="0">
                <a:latin typeface="Calibri"/>
                <a:cs typeface="Calibri"/>
              </a:rPr>
              <a:t>35s</a:t>
            </a:r>
            <a:endParaRPr sz="3200">
              <a:latin typeface="Calibri"/>
              <a:cs typeface="Calibri"/>
            </a:endParaRPr>
          </a:p>
          <a:p>
            <a:pPr marL="355600" marR="37465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Over-</a:t>
            </a:r>
            <a:r>
              <a:rPr sz="3200" dirty="0">
                <a:latin typeface="Calibri"/>
                <a:cs typeface="Calibri"/>
              </a:rPr>
              <a:t>35s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Cannot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Fill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Sections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(student </a:t>
            </a:r>
            <a:r>
              <a:rPr sz="3200" dirty="0">
                <a:latin typeface="Calibri"/>
                <a:cs typeface="Calibri"/>
              </a:rPr>
              <a:t>demand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shifts)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Number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Over-</a:t>
            </a:r>
            <a:r>
              <a:rPr sz="3200" dirty="0">
                <a:latin typeface="Calibri"/>
                <a:cs typeface="Calibri"/>
              </a:rPr>
              <a:t>35s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Scheduled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Declines</a:t>
            </a:r>
            <a:endParaRPr sz="3200">
              <a:latin typeface="Calibri"/>
              <a:cs typeface="Calibri"/>
            </a:endParaRPr>
          </a:p>
          <a:p>
            <a:pPr marL="355600" marR="24257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Sections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are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not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filling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at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rates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90%+ </a:t>
            </a:r>
            <a:r>
              <a:rPr sz="3200" dirty="0">
                <a:latin typeface="Calibri"/>
                <a:cs typeface="Calibri"/>
              </a:rPr>
              <a:t>generally</a:t>
            </a:r>
            <a:r>
              <a:rPr sz="3200" spc="-1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(overscheduling)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172" y="1752600"/>
            <a:ext cx="8531860" cy="273215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7100" marR="309880" indent="-915035">
              <a:lnSpc>
                <a:spcPct val="100000"/>
              </a:lnSpc>
              <a:spcBef>
                <a:spcPts val="105"/>
              </a:spcBef>
              <a:tabLst>
                <a:tab pos="927100" algn="l"/>
              </a:tabLst>
            </a:pPr>
            <a:r>
              <a:rPr sz="3200" i="1" spc="-25" dirty="0">
                <a:latin typeface="Calibri"/>
                <a:cs typeface="Calibri"/>
              </a:rPr>
              <a:t>Q:</a:t>
            </a:r>
            <a:r>
              <a:rPr sz="3200" i="1" dirty="0">
                <a:latin typeface="Calibri"/>
                <a:cs typeface="Calibri"/>
              </a:rPr>
              <a:t>	</a:t>
            </a:r>
            <a:r>
              <a:rPr sz="3200" dirty="0">
                <a:latin typeface="Calibri"/>
                <a:cs typeface="Calibri"/>
              </a:rPr>
              <a:t>How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is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Apportionment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Revenue allocated?</a:t>
            </a:r>
            <a:endParaRPr sz="3200" dirty="0">
              <a:latin typeface="Calibri"/>
              <a:cs typeface="Calibri"/>
            </a:endParaRPr>
          </a:p>
          <a:p>
            <a:pPr marL="927100" marR="307340" indent="-915035">
              <a:lnSpc>
                <a:spcPct val="100000"/>
              </a:lnSpc>
              <a:spcBef>
                <a:spcPts val="1970"/>
              </a:spcBef>
              <a:tabLst>
                <a:tab pos="927100" algn="l"/>
              </a:tabLst>
            </a:pPr>
            <a:r>
              <a:rPr sz="3200" i="1" spc="-25" dirty="0">
                <a:latin typeface="Calibri"/>
                <a:cs typeface="Calibri"/>
              </a:rPr>
              <a:t>A:</a:t>
            </a:r>
            <a:r>
              <a:rPr sz="3200" i="1" dirty="0">
                <a:latin typeface="Calibri"/>
                <a:cs typeface="Calibri"/>
              </a:rPr>
              <a:t>	</a:t>
            </a:r>
            <a:r>
              <a:rPr sz="3200" dirty="0">
                <a:latin typeface="Calibri"/>
                <a:cs typeface="Calibri"/>
              </a:rPr>
              <a:t>On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basis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Full-</a:t>
            </a:r>
            <a:r>
              <a:rPr sz="3200" spc="-20" dirty="0">
                <a:latin typeface="Calibri"/>
                <a:cs typeface="Calibri"/>
              </a:rPr>
              <a:t>time </a:t>
            </a:r>
            <a:r>
              <a:rPr sz="3200" spc="-10" dirty="0">
                <a:latin typeface="Calibri"/>
                <a:cs typeface="Calibri"/>
              </a:rPr>
              <a:t>Equivalent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Students</a:t>
            </a:r>
            <a:r>
              <a:rPr sz="3200" spc="-1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(FTES)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in </a:t>
            </a:r>
            <a:r>
              <a:rPr sz="3200" dirty="0">
                <a:latin typeface="Calibri"/>
                <a:cs typeface="Calibri"/>
              </a:rPr>
              <a:t>attendance,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reported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the </a:t>
            </a:r>
            <a:r>
              <a:rPr sz="3200" dirty="0">
                <a:latin typeface="Calibri"/>
                <a:cs typeface="Calibri"/>
              </a:rPr>
              <a:t>Chancellor’s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Office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on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CCFS-</a:t>
            </a:r>
            <a:endParaRPr sz="3200" dirty="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Calibri"/>
                <a:cs typeface="Calibri"/>
              </a:rPr>
              <a:t>320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Report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three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times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each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year.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4357" y="215265"/>
            <a:ext cx="4955540" cy="123253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181735" marR="5080" indent="-1169670">
              <a:lnSpc>
                <a:spcPts val="4710"/>
              </a:lnSpc>
              <a:spcBef>
                <a:spcPts val="280"/>
              </a:spcBef>
              <a:tabLst>
                <a:tab pos="842644" algn="l"/>
              </a:tabLst>
            </a:pPr>
            <a:r>
              <a:rPr spc="-25" dirty="0"/>
              <a:t>II.</a:t>
            </a:r>
            <a:r>
              <a:rPr dirty="0"/>
              <a:t>	Utilizing</a:t>
            </a:r>
            <a:r>
              <a:rPr spc="-170" dirty="0"/>
              <a:t> </a:t>
            </a:r>
            <a:r>
              <a:rPr spc="-50" dirty="0"/>
              <a:t>Faculty </a:t>
            </a:r>
            <a:r>
              <a:rPr spc="-10" dirty="0"/>
              <a:t>Resources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841692" y="1452418"/>
            <a:ext cx="7460615" cy="48150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Calibri"/>
                <a:cs typeface="Calibri"/>
              </a:rPr>
              <a:t>Two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ratios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are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used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to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30" dirty="0">
                <a:latin typeface="Calibri"/>
                <a:cs typeface="Calibri"/>
              </a:rPr>
              <a:t>Track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Faculty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Productivity</a:t>
            </a:r>
            <a:endParaRPr sz="3000" dirty="0">
              <a:latin typeface="Calibri"/>
              <a:cs typeface="Calibri"/>
            </a:endParaRPr>
          </a:p>
          <a:p>
            <a:pPr marL="848360" indent="-227329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848360" algn="l"/>
              </a:tabLst>
            </a:pPr>
            <a:r>
              <a:rPr sz="2800" b="1" spc="-10" dirty="0">
                <a:latin typeface="Calibri"/>
                <a:cs typeface="Calibri"/>
              </a:rPr>
              <a:t>FTES/FTEF</a:t>
            </a:r>
            <a:endParaRPr sz="2800" dirty="0">
              <a:latin typeface="Calibri"/>
              <a:cs typeface="Calibri"/>
            </a:endParaRPr>
          </a:p>
          <a:p>
            <a:pPr marL="848360" indent="-227329">
              <a:lnSpc>
                <a:spcPct val="100000"/>
              </a:lnSpc>
              <a:buFont typeface="Arial"/>
              <a:buChar char="•"/>
              <a:tabLst>
                <a:tab pos="848360" algn="l"/>
              </a:tabLst>
            </a:pPr>
            <a:r>
              <a:rPr sz="2800" b="1" spc="-10" dirty="0">
                <a:latin typeface="Calibri"/>
                <a:cs typeface="Calibri"/>
              </a:rPr>
              <a:t>WSCH/FTEF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2800" dirty="0">
              <a:latin typeface="Calibri"/>
              <a:cs typeface="Calibri"/>
            </a:endParaRPr>
          </a:p>
          <a:p>
            <a:pPr marL="1626235" marR="1623695" algn="ctr">
              <a:lnSpc>
                <a:spcPct val="100000"/>
              </a:lnSpc>
              <a:spcBef>
                <a:spcPts val="5"/>
              </a:spcBef>
              <a:tabLst>
                <a:tab pos="4416425" algn="l"/>
              </a:tabLst>
            </a:pPr>
            <a:r>
              <a:rPr sz="2800" b="1" dirty="0">
                <a:latin typeface="Calibri"/>
                <a:cs typeface="Calibri"/>
              </a:rPr>
              <a:t>FTES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(WCH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x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x</a:t>
            </a:r>
            <a:r>
              <a:rPr lang="en-US"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TLM)/525 </a:t>
            </a:r>
            <a:r>
              <a:rPr sz="2800" dirty="0">
                <a:latin typeface="Calibri"/>
                <a:cs typeface="Calibri"/>
              </a:rPr>
              <a:t>WSCH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WCH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x</a:t>
            </a:r>
            <a:r>
              <a:rPr sz="2800" spc="-50" dirty="0">
                <a:latin typeface="Calibri"/>
                <a:cs typeface="Calibri"/>
              </a:rPr>
              <a:t> N</a:t>
            </a:r>
            <a:endParaRPr sz="28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tabLst>
                <a:tab pos="2749550" algn="l"/>
              </a:tabLst>
            </a:pPr>
            <a:r>
              <a:rPr sz="2800" b="1" dirty="0">
                <a:latin typeface="Calibri"/>
                <a:cs typeface="Calibri"/>
              </a:rPr>
              <a:t>FTEF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15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WCH</a:t>
            </a:r>
            <a:r>
              <a:rPr lang="en-US" sz="2800" spc="-25" dirty="0">
                <a:latin typeface="Calibri"/>
                <a:cs typeface="Calibri"/>
              </a:rPr>
              <a:t> aka LHE</a:t>
            </a:r>
            <a:r>
              <a:rPr sz="2800" dirty="0">
                <a:latin typeface="Calibri"/>
                <a:cs typeface="Calibri"/>
              </a:rPr>
              <a:t>	</a:t>
            </a:r>
            <a:endParaRPr lang="en-US" sz="28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tabLst>
                <a:tab pos="2749550" algn="l"/>
              </a:tabLst>
            </a:pPr>
            <a:r>
              <a:rPr sz="2800" b="1" dirty="0">
                <a:latin typeface="Calibri"/>
                <a:cs typeface="Calibri"/>
              </a:rPr>
              <a:t>1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lang="en-US" sz="2800" b="1" spc="-30" dirty="0">
                <a:latin typeface="Calibri"/>
                <a:cs typeface="Calibri"/>
              </a:rPr>
              <a:t>(3 unit) </a:t>
            </a:r>
            <a:r>
              <a:rPr sz="2800" b="1" dirty="0">
                <a:latin typeface="Calibri"/>
                <a:cs typeface="Calibri"/>
              </a:rPr>
              <a:t>CLASS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=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0.20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FTEF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2800" dirty="0">
              <a:latin typeface="Calibri"/>
              <a:cs typeface="Calibri"/>
            </a:endParaRPr>
          </a:p>
          <a:p>
            <a:pPr marL="12700" marR="8890" algn="ctr">
              <a:lnSpc>
                <a:spcPts val="2880"/>
              </a:lnSpc>
            </a:pPr>
            <a:r>
              <a:rPr sz="3000" b="1" i="1" dirty="0">
                <a:solidFill>
                  <a:srgbClr val="C00000"/>
                </a:solidFill>
                <a:latin typeface="Calibri"/>
                <a:cs typeface="Calibri"/>
              </a:rPr>
              <a:t>Faculty</a:t>
            </a:r>
            <a:r>
              <a:rPr sz="3000" b="1" i="1" spc="-1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i="1" dirty="0">
                <a:solidFill>
                  <a:srgbClr val="C00000"/>
                </a:solidFill>
                <a:latin typeface="Calibri"/>
                <a:cs typeface="Calibri"/>
              </a:rPr>
              <a:t>Cannot</a:t>
            </a:r>
            <a:r>
              <a:rPr sz="3000" b="1" i="1" spc="-9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i="1" dirty="0">
                <a:solidFill>
                  <a:srgbClr val="C00000"/>
                </a:solidFill>
                <a:latin typeface="Calibri"/>
                <a:cs typeface="Calibri"/>
              </a:rPr>
              <a:t>Generate</a:t>
            </a:r>
            <a:r>
              <a:rPr sz="3000" b="1" i="1" spc="-1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i="1" dirty="0">
                <a:solidFill>
                  <a:srgbClr val="C00000"/>
                </a:solidFill>
                <a:latin typeface="Calibri"/>
                <a:cs typeface="Calibri"/>
              </a:rPr>
              <a:t>More</a:t>
            </a:r>
            <a:r>
              <a:rPr sz="3000" b="1" i="1" spc="-9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i="1" dirty="0">
                <a:solidFill>
                  <a:srgbClr val="C00000"/>
                </a:solidFill>
                <a:latin typeface="Calibri"/>
                <a:cs typeface="Calibri"/>
              </a:rPr>
              <a:t>FTES</a:t>
            </a:r>
            <a:r>
              <a:rPr sz="3000" b="1" i="1" spc="-114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i="1" dirty="0">
                <a:solidFill>
                  <a:srgbClr val="C00000"/>
                </a:solidFill>
                <a:latin typeface="Calibri"/>
                <a:cs typeface="Calibri"/>
              </a:rPr>
              <a:t>Than</a:t>
            </a:r>
            <a:r>
              <a:rPr sz="3000" b="1" i="1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i="1" spc="-10" dirty="0">
                <a:solidFill>
                  <a:srgbClr val="C00000"/>
                </a:solidFill>
                <a:latin typeface="Calibri"/>
                <a:cs typeface="Calibri"/>
              </a:rPr>
              <a:t>Their </a:t>
            </a:r>
            <a:r>
              <a:rPr sz="3000" b="1" i="1" spc="-20" dirty="0">
                <a:solidFill>
                  <a:srgbClr val="C00000"/>
                </a:solidFill>
                <a:latin typeface="Calibri"/>
                <a:cs typeface="Calibri"/>
              </a:rPr>
              <a:t>Room’s</a:t>
            </a:r>
            <a:r>
              <a:rPr sz="3000" b="1" i="1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i="1" spc="-20" dirty="0">
                <a:solidFill>
                  <a:srgbClr val="C00000"/>
                </a:solidFill>
                <a:latin typeface="Calibri"/>
                <a:cs typeface="Calibri"/>
              </a:rPr>
              <a:t>Capacity—</a:t>
            </a:r>
            <a:r>
              <a:rPr sz="3000" b="1" i="1" dirty="0">
                <a:solidFill>
                  <a:srgbClr val="C00000"/>
                </a:solidFill>
                <a:latin typeface="Calibri"/>
                <a:cs typeface="Calibri"/>
              </a:rPr>
              <a:t>Set</a:t>
            </a:r>
            <a:r>
              <a:rPr sz="3000" b="1" i="1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i="1" spc="-30" dirty="0">
                <a:solidFill>
                  <a:srgbClr val="C00000"/>
                </a:solidFill>
                <a:latin typeface="Calibri"/>
                <a:cs typeface="Calibri"/>
              </a:rPr>
              <a:t>Targets</a:t>
            </a:r>
            <a:r>
              <a:rPr sz="3000" b="1" i="1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i="1" spc="-10" dirty="0">
                <a:solidFill>
                  <a:srgbClr val="C00000"/>
                </a:solidFill>
                <a:latin typeface="Calibri"/>
                <a:cs typeface="Calibri"/>
              </a:rPr>
              <a:t>Accordingly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2110" y="0"/>
            <a:ext cx="3319779" cy="123253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indent="106680">
              <a:lnSpc>
                <a:spcPts val="4710"/>
              </a:lnSpc>
              <a:spcBef>
                <a:spcPts val="280"/>
              </a:spcBef>
            </a:pPr>
            <a:r>
              <a:rPr spc="-45" dirty="0"/>
              <a:t>FTES,</a:t>
            </a:r>
            <a:r>
              <a:rPr spc="-360" dirty="0"/>
              <a:t> </a:t>
            </a:r>
            <a:r>
              <a:rPr spc="-20" dirty="0"/>
              <a:t>WSCH </a:t>
            </a:r>
            <a:r>
              <a:rPr spc="-35" dirty="0"/>
              <a:t>CROSSWALK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238860"/>
              </p:ext>
            </p:extLst>
          </p:nvPr>
        </p:nvGraphicFramePr>
        <p:xfrm>
          <a:off x="762000" y="1344295"/>
          <a:ext cx="7619998" cy="4980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9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1">
                  <a:extLst>
                    <a:ext uri="{9D8B030D-6E8A-4147-A177-3AD203B41FA5}">
                      <a16:colId xmlns:a16="http://schemas.microsoft.com/office/drawing/2014/main" val="353072006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7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40740"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No.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18478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Enrolled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39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WSCH*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2097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39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FTES**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2097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39"/>
                        </a:spcBef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FTEF</a:t>
                      </a:r>
                      <a:endParaRPr sz="24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2097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308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FTES</a:t>
                      </a:r>
                      <a:r>
                        <a:rPr sz="2400" b="1" spc="-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FTEF***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2133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WSCH</a:t>
                      </a:r>
                      <a:r>
                        <a:rPr sz="24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19050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FTEF***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60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2.0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en-US" sz="2400" dirty="0">
                          <a:latin typeface="Calibri"/>
                          <a:cs typeface="Calibri"/>
                        </a:rPr>
                        <a:t>.2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10.0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300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75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2.5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.2</a:t>
                      </a:r>
                    </a:p>
                  </a:txBody>
                  <a:tcPr marL="0" marR="0" marT="107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12.5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375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90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3.0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.2</a:t>
                      </a:r>
                    </a:p>
                  </a:txBody>
                  <a:tcPr marL="0" marR="0" marT="1143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15.0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450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105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3.5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.2</a:t>
                      </a:r>
                    </a:p>
                  </a:txBody>
                  <a:tcPr marL="0" marR="0" marT="1143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b="1" spc="-20" dirty="0">
                          <a:latin typeface="Calibri"/>
                          <a:cs typeface="Calibri"/>
                        </a:rPr>
                        <a:t>17.5</a:t>
                      </a:r>
                      <a:endParaRPr sz="24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b="1" spc="-25" dirty="0">
                          <a:latin typeface="Calibri"/>
                          <a:cs typeface="Calibri"/>
                        </a:rPr>
                        <a:t>525</a:t>
                      </a:r>
                      <a:endParaRPr sz="24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120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4.0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.2</a:t>
                      </a:r>
                    </a:p>
                  </a:txBody>
                  <a:tcPr marL="0" marR="0" marT="1143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20.0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600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135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4.5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.2</a:t>
                      </a:r>
                    </a:p>
                  </a:txBody>
                  <a:tcPr marL="0" marR="0" marT="1143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22.5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675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734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2774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*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WSCH =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WCH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60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students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enrolled.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**FTES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(WCH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TLM)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÷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525 =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(3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17.5)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÷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525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1,050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÷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525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2.0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FTES.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***FTEF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(full-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time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equivalent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faculty)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one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3-hour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class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0.20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(one-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fifth)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faculty’s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semester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load.</a:t>
                      </a:r>
                      <a:r>
                        <a:rPr sz="1600" b="1" spc="2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Dividing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one-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fifth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same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multiplying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11170" marR="5080" indent="-205168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Keeping</a:t>
            </a:r>
            <a:r>
              <a:rPr spc="-190" dirty="0"/>
              <a:t> </a:t>
            </a:r>
            <a:r>
              <a:rPr spc="-10" dirty="0"/>
              <a:t>Productivity </a:t>
            </a:r>
            <a:r>
              <a:rPr spc="-20" dirty="0"/>
              <a:t>High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10690"/>
            <a:ext cx="7450455" cy="41230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38989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Productivity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approaches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capacity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whenever </a:t>
            </a:r>
            <a:r>
              <a:rPr sz="2800" dirty="0">
                <a:latin typeface="Calibri"/>
                <a:cs typeface="Calibri"/>
              </a:rPr>
              <a:t>section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caps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match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room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capacity.</a:t>
            </a:r>
            <a:endParaRPr sz="28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Block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Scheduling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Structure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(e.g.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MW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8-</a:t>
            </a:r>
            <a:r>
              <a:rPr sz="2800" dirty="0">
                <a:latin typeface="Calibri"/>
                <a:cs typeface="Calibri"/>
              </a:rPr>
              <a:t>9:15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a.m., </a:t>
            </a:r>
            <a:r>
              <a:rPr sz="2800" spc="-25" dirty="0">
                <a:latin typeface="Calibri"/>
                <a:cs typeface="Calibri"/>
              </a:rPr>
              <a:t>7:30-</a:t>
            </a:r>
            <a:r>
              <a:rPr sz="2800" dirty="0">
                <a:latin typeface="Calibri"/>
                <a:cs typeface="Calibri"/>
              </a:rPr>
              <a:t>9:20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a.m.,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9:30-</a:t>
            </a:r>
            <a:r>
              <a:rPr sz="2800" dirty="0">
                <a:latin typeface="Calibri"/>
                <a:cs typeface="Calibri"/>
              </a:rPr>
              <a:t>10:45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a.m.,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etc.)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Enhances </a:t>
            </a:r>
            <a:r>
              <a:rPr sz="2800" dirty="0">
                <a:latin typeface="Calibri"/>
                <a:cs typeface="Calibri"/>
              </a:rPr>
              <a:t>Student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Access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(FTES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Productivity)</a:t>
            </a:r>
            <a:endParaRPr sz="2800" dirty="0">
              <a:latin typeface="Calibri"/>
              <a:cs typeface="Calibri"/>
            </a:endParaRPr>
          </a:p>
          <a:p>
            <a:pPr marL="355600" marR="549275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Reallocation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Classrooms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Reflect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Student </a:t>
            </a:r>
            <a:r>
              <a:rPr sz="2800" dirty="0">
                <a:latin typeface="Calibri"/>
                <a:cs typeface="Calibri"/>
              </a:rPr>
              <a:t>Demand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Enhances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Student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Access.</a:t>
            </a:r>
            <a:endParaRPr sz="2800" dirty="0">
              <a:latin typeface="Calibri"/>
              <a:cs typeface="Calibri"/>
            </a:endParaRPr>
          </a:p>
          <a:p>
            <a:pPr marL="355600" marR="865505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Allocating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Classrooms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Term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Time </a:t>
            </a:r>
            <a:r>
              <a:rPr sz="2800" spc="-10" dirty="0">
                <a:latin typeface="Calibri"/>
                <a:cs typeface="Calibri"/>
              </a:rPr>
              <a:t>Blocks/Modules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Enhances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Productivity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8345" y="445770"/>
            <a:ext cx="36125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Wrapping</a:t>
            </a:r>
            <a:r>
              <a:rPr sz="4400" spc="-80" dirty="0"/>
              <a:t> </a:t>
            </a:r>
            <a:r>
              <a:rPr sz="4400" spc="-25" dirty="0"/>
              <a:t>Up</a:t>
            </a:r>
            <a:endParaRPr sz="44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58874"/>
            <a:ext cx="7765415" cy="4319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ts val="365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Creating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Culture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Quality</a:t>
            </a:r>
            <a:r>
              <a:rPr sz="3200" b="1" i="1" spc="-60" dirty="0">
                <a:latin typeface="Calibri"/>
                <a:cs typeface="Calibri"/>
              </a:rPr>
              <a:t> </a:t>
            </a:r>
            <a:r>
              <a:rPr sz="3200" b="1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</a:t>
            </a:r>
            <a:r>
              <a:rPr sz="3200" b="1" i="1" u="none" spc="-75" dirty="0">
                <a:latin typeface="Calibri"/>
                <a:cs typeface="Calibri"/>
              </a:rPr>
              <a:t> </a:t>
            </a:r>
            <a:r>
              <a:rPr sz="3200" b="1" i="1" u="none" spc="-10" dirty="0">
                <a:latin typeface="Calibri"/>
                <a:cs typeface="Calibri"/>
              </a:rPr>
              <a:t>Efficiency</a:t>
            </a:r>
            <a:endParaRPr sz="3200" dirty="0">
              <a:latin typeface="Calibri"/>
              <a:cs typeface="Calibri"/>
            </a:endParaRPr>
          </a:p>
          <a:p>
            <a:pPr marL="355600">
              <a:lnSpc>
                <a:spcPts val="3650"/>
              </a:lnSpc>
            </a:pPr>
            <a:r>
              <a:rPr sz="3200" dirty="0">
                <a:latin typeface="Calibri"/>
                <a:cs typeface="Calibri"/>
              </a:rPr>
              <a:t>promotes</a:t>
            </a:r>
            <a:r>
              <a:rPr sz="3200" spc="-1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sustainable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financial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health.</a:t>
            </a:r>
            <a:endParaRPr sz="3200" dirty="0">
              <a:latin typeface="Calibri"/>
              <a:cs typeface="Calibri"/>
            </a:endParaRPr>
          </a:p>
          <a:p>
            <a:pPr marL="355600" marR="1049655" indent="-342900">
              <a:lnSpc>
                <a:spcPts val="3460"/>
              </a:lnSpc>
              <a:spcBef>
                <a:spcPts val="81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FTES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Targets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are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affected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by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classroom </a:t>
            </a:r>
            <a:r>
              <a:rPr sz="3200" dirty="0">
                <a:latin typeface="Calibri"/>
                <a:cs typeface="Calibri"/>
              </a:rPr>
              <a:t>capacity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pedagogical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needs.</a:t>
            </a:r>
            <a:endParaRPr sz="3200" dirty="0">
              <a:latin typeface="Calibri"/>
              <a:cs typeface="Calibri"/>
            </a:endParaRPr>
          </a:p>
          <a:p>
            <a:pPr marL="355600" marR="1052195" indent="-342900">
              <a:lnSpc>
                <a:spcPct val="90000"/>
              </a:lnSpc>
              <a:spcBef>
                <a:spcPts val="71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WSCH/FTEF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FTES/FTEF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Targets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are </a:t>
            </a:r>
            <a:r>
              <a:rPr sz="3200" spc="-10" dirty="0">
                <a:latin typeface="Calibri"/>
                <a:cs typeface="Calibri"/>
              </a:rPr>
              <a:t>affected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by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classroom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capacity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and </a:t>
            </a:r>
            <a:r>
              <a:rPr sz="3200" dirty="0">
                <a:latin typeface="Calibri"/>
                <a:cs typeface="Calibri"/>
              </a:rPr>
              <a:t>pedagogical</a:t>
            </a:r>
            <a:r>
              <a:rPr sz="3200" spc="-1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needs.</a:t>
            </a:r>
            <a:endParaRPr sz="3200" dirty="0">
              <a:latin typeface="Calibri"/>
              <a:cs typeface="Calibri"/>
            </a:endParaRPr>
          </a:p>
          <a:p>
            <a:pPr marL="354965" indent="-342265">
              <a:lnSpc>
                <a:spcPts val="365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</a:tabLst>
            </a:pPr>
            <a:r>
              <a:rPr sz="3200" spc="-20" dirty="0">
                <a:latin typeface="Calibri"/>
                <a:cs typeface="Calibri"/>
              </a:rPr>
              <a:t>Over-</a:t>
            </a:r>
            <a:r>
              <a:rPr sz="3200" dirty="0">
                <a:latin typeface="Calibri"/>
                <a:cs typeface="Calibri"/>
              </a:rPr>
              <a:t>35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Classrooms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are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needed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hit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a</a:t>
            </a:r>
            <a:endParaRPr sz="3200" dirty="0">
              <a:latin typeface="Calibri"/>
              <a:cs typeface="Calibri"/>
            </a:endParaRPr>
          </a:p>
          <a:p>
            <a:pPr marL="355600">
              <a:lnSpc>
                <a:spcPts val="3650"/>
              </a:lnSpc>
            </a:pPr>
            <a:r>
              <a:rPr sz="3200" spc="-20" dirty="0">
                <a:latin typeface="Calibri"/>
                <a:cs typeface="Calibri"/>
              </a:rPr>
              <a:t>college’s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Target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3.5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FTES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per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section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average.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F3753F-DFC2-BF82-40EC-F80E62A67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133600"/>
            <a:ext cx="7772400" cy="615553"/>
          </a:xfrm>
        </p:spPr>
        <p:txBody>
          <a:bodyPr/>
          <a:lstStyle/>
          <a:p>
            <a:r>
              <a:rPr lang="en-US" dirty="0"/>
              <a:t>Building the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5973486-30D0-C911-15D9-AD694238AAC8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986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DEB4-67F8-996C-AA16-783335060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457200"/>
            <a:ext cx="7222286" cy="615553"/>
          </a:xfrm>
        </p:spPr>
        <p:txBody>
          <a:bodyPr/>
          <a:lstStyle/>
          <a:p>
            <a:r>
              <a:rPr lang="en-US" dirty="0"/>
              <a:t>Considerations</a:t>
            </a:r>
          </a:p>
        </p:txBody>
      </p:sp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CD60080B-04DE-2178-6220-6F295CB47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2" y="2362200"/>
            <a:ext cx="9041978" cy="277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8856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7C0C9-90B1-A2CE-52F9-AECE0BB8F5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diagram of a schedule&#10;&#10;Description automatically generated">
            <a:extLst>
              <a:ext uri="{FF2B5EF4-FFF2-40B4-BE49-F238E27FC236}">
                <a16:creationId xmlns:a16="http://schemas.microsoft.com/office/drawing/2014/main" id="{F2C64F56-94EE-1BCC-6277-14031BBAB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9259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779261F-39D3-1AED-A9C0-92187C56067A}"/>
              </a:ext>
            </a:extLst>
          </p:cNvPr>
          <p:cNvSpPr txBox="1"/>
          <p:nvPr/>
        </p:nvSpPr>
        <p:spPr>
          <a:xfrm rot="20646618">
            <a:off x="468014" y="1846387"/>
            <a:ext cx="29176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3200" b="0" i="0" u="none" strike="noStrike" baseline="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ollege Funding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2E5B83-6F45-34B4-4883-7C1F2066789C}"/>
              </a:ext>
            </a:extLst>
          </p:cNvPr>
          <p:cNvSpPr txBox="1"/>
          <p:nvPr/>
        </p:nvSpPr>
        <p:spPr>
          <a:xfrm>
            <a:off x="2523159" y="3192959"/>
            <a:ext cx="427442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latin typeface="+mj-lt"/>
              </a:rPr>
              <a:t>Serve Students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F5CCFC-EC91-002E-B8C9-4C43A2FDBA23}"/>
              </a:ext>
            </a:extLst>
          </p:cNvPr>
          <p:cNvSpPr txBox="1"/>
          <p:nvPr/>
        </p:nvSpPr>
        <p:spPr>
          <a:xfrm rot="2238213">
            <a:off x="5557623" y="2291852"/>
            <a:ext cx="24799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Faculty Role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4A6F806-8E77-5B4F-24A2-F160DF9EE333}"/>
              </a:ext>
            </a:extLst>
          </p:cNvPr>
          <p:cNvSpPr txBox="1"/>
          <p:nvPr/>
        </p:nvSpPr>
        <p:spPr>
          <a:xfrm rot="1548815">
            <a:off x="202740" y="3944615"/>
            <a:ext cx="31524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Overscheduling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FD6BBD9-5EFE-FA82-CC01-B6C59BBD92F7}"/>
              </a:ext>
            </a:extLst>
          </p:cNvPr>
          <p:cNvSpPr txBox="1"/>
          <p:nvPr/>
        </p:nvSpPr>
        <p:spPr>
          <a:xfrm rot="20813430">
            <a:off x="540141" y="5068243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Under-scheduling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D33F818-C2D7-D890-2410-790518BCE849}"/>
              </a:ext>
            </a:extLst>
          </p:cNvPr>
          <p:cNvSpPr txBox="1"/>
          <p:nvPr/>
        </p:nvSpPr>
        <p:spPr>
          <a:xfrm rot="20620412">
            <a:off x="3795777" y="4042197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Appropriate Pedagogy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EE12ABF-3BAF-8976-2B85-D2124BB69971}"/>
              </a:ext>
            </a:extLst>
          </p:cNvPr>
          <p:cNvSpPr txBox="1"/>
          <p:nvPr/>
        </p:nvSpPr>
        <p:spPr>
          <a:xfrm rot="21128139">
            <a:off x="351835" y="2632815"/>
            <a:ext cx="31303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Completion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6EF0F44-2632-BFE3-F94C-C63805450E52}"/>
              </a:ext>
            </a:extLst>
          </p:cNvPr>
          <p:cNvSpPr txBox="1"/>
          <p:nvPr/>
        </p:nvSpPr>
        <p:spPr>
          <a:xfrm rot="21093110">
            <a:off x="3530318" y="5184871"/>
            <a:ext cx="5410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Optimizes FTES Generation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71403FB-0AD8-06B3-B3CA-03C06EB2E008}"/>
              </a:ext>
            </a:extLst>
          </p:cNvPr>
          <p:cNvSpPr txBox="1"/>
          <p:nvPr/>
        </p:nvSpPr>
        <p:spPr>
          <a:xfrm>
            <a:off x="3337741" y="2234625"/>
            <a:ext cx="26577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SEM goals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7339C6-30B1-43B0-76E1-CA3B5A839036}"/>
              </a:ext>
            </a:extLst>
          </p:cNvPr>
          <p:cNvSpPr txBox="1"/>
          <p:nvPr/>
        </p:nvSpPr>
        <p:spPr>
          <a:xfrm>
            <a:off x="1600200" y="511314"/>
            <a:ext cx="7023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Rockwell" panose="02060603020205020403" pitchFamily="18" charset="0"/>
              </a:rPr>
              <a:t>Scheduling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18399450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3AB28-E6F2-F3B7-AC45-AB37140B6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714" y="304800"/>
            <a:ext cx="7222286" cy="615553"/>
          </a:xfrm>
        </p:spPr>
        <p:txBody>
          <a:bodyPr/>
          <a:lstStyle/>
          <a:p>
            <a:r>
              <a:rPr lang="en-US" dirty="0"/>
              <a:t>Potential Data Points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3EAD5E-D851-8522-008C-9520AD483C09}"/>
              </a:ext>
            </a:extLst>
          </p:cNvPr>
          <p:cNvSpPr txBox="1"/>
          <p:nvPr/>
        </p:nvSpPr>
        <p:spPr>
          <a:xfrm>
            <a:off x="457200" y="1676400"/>
            <a:ext cx="722228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Enrollment trends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Regulatory and/or operational changes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Wait list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 retention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 persistence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 success</a:t>
            </a:r>
            <a:r>
              <a:rPr lang="en-US" sz="3200" b="0" i="0" u="none" strike="noStrike" baseline="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education pattern offerings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1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 Educational Plan data</a:t>
            </a:r>
            <a:endParaRPr lang="en-US" sz="3200" b="0" i="0" u="none" strike="noStrike" baseline="0" dirty="0">
              <a:solidFill>
                <a:srgbClr val="211D1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539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E3735-95AD-79E9-C211-E76E24A5E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44128"/>
            <a:ext cx="3153944" cy="615553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A777D-C3C0-E07E-9642-2413FD17C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52600"/>
            <a:ext cx="7543800" cy="4308872"/>
          </a:xfrm>
        </p:spPr>
        <p:txBody>
          <a:bodyPr/>
          <a:lstStyle/>
          <a:p>
            <a:r>
              <a:rPr lang="en-US" dirty="0"/>
              <a:t>10 sections of History 1</a:t>
            </a:r>
          </a:p>
          <a:p>
            <a:r>
              <a:rPr lang="en-US" dirty="0"/>
              <a:t>Agreed-upon maximum is 45 students= capacity of 450 students served.</a:t>
            </a:r>
          </a:p>
          <a:p>
            <a:r>
              <a:rPr lang="en-US" dirty="0"/>
              <a:t>Average of 15 students= 150 students served</a:t>
            </a:r>
          </a:p>
          <a:p>
            <a:endParaRPr lang="en-US" dirty="0"/>
          </a:p>
          <a:p>
            <a:r>
              <a:rPr lang="en-US" dirty="0"/>
              <a:t>150 students would fill 4 sections (capacity of 180)</a:t>
            </a:r>
          </a:p>
          <a:p>
            <a:r>
              <a:rPr lang="en-US" dirty="0"/>
              <a:t>Reallocate 6 sections</a:t>
            </a:r>
          </a:p>
          <a:p>
            <a:endParaRPr lang="en-US" dirty="0"/>
          </a:p>
          <a:p>
            <a:r>
              <a:rPr lang="en-US" dirty="0"/>
              <a:t>Exceptions?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57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9644" y="1429892"/>
            <a:ext cx="6605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/>
              <a:t>Full-</a:t>
            </a:r>
            <a:r>
              <a:rPr sz="3600" dirty="0"/>
              <a:t>Time</a:t>
            </a:r>
            <a:r>
              <a:rPr sz="3600" spc="-35" dirty="0"/>
              <a:t> </a:t>
            </a:r>
            <a:r>
              <a:rPr sz="3600" dirty="0"/>
              <a:t>Equivalent</a:t>
            </a:r>
            <a:r>
              <a:rPr sz="3600" spc="-30" dirty="0"/>
              <a:t> </a:t>
            </a:r>
            <a:r>
              <a:rPr sz="3600" spc="-10" dirty="0"/>
              <a:t>Student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069644" y="2121255"/>
            <a:ext cx="4820920" cy="353758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Calibri"/>
                <a:cs typeface="Calibri"/>
              </a:rPr>
              <a:t>1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FTES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=</a:t>
            </a:r>
            <a:endParaRPr sz="3200" dirty="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Calibri"/>
                <a:cs typeface="Calibri"/>
              </a:rPr>
              <a:t>1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student</a:t>
            </a:r>
            <a:endParaRPr sz="3200" dirty="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Calibri"/>
                <a:cs typeface="Calibri"/>
              </a:rPr>
              <a:t>15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hours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per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week</a:t>
            </a:r>
            <a:endParaRPr sz="3200" dirty="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Calibri"/>
                <a:cs typeface="Calibri"/>
              </a:rPr>
              <a:t>2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semesters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17.5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weeks</a:t>
            </a:r>
            <a:endParaRPr sz="3200" dirty="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Calibri"/>
                <a:cs typeface="Calibri"/>
              </a:rPr>
              <a:t>(3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quarters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17.5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weeks)</a:t>
            </a:r>
            <a:endParaRPr sz="3200" dirty="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770"/>
              </a:spcBef>
              <a:tabLst>
                <a:tab pos="926465" algn="l"/>
              </a:tabLst>
            </a:pPr>
            <a:r>
              <a:rPr sz="3200" spc="-50" dirty="0">
                <a:latin typeface="Calibri"/>
                <a:cs typeface="Calibri"/>
              </a:rPr>
              <a:t>=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b="1" i="1" dirty="0">
                <a:latin typeface="Calibri"/>
                <a:cs typeface="Calibri"/>
              </a:rPr>
              <a:t>525</a:t>
            </a:r>
            <a:r>
              <a:rPr sz="3200" b="1" i="1" spc="-90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contact</a:t>
            </a:r>
            <a:r>
              <a:rPr sz="3200" b="1" i="1" spc="-120" dirty="0">
                <a:latin typeface="Calibri"/>
                <a:cs typeface="Calibri"/>
              </a:rPr>
              <a:t> </a:t>
            </a:r>
            <a:r>
              <a:rPr sz="3200" b="1" i="1" spc="-10" dirty="0">
                <a:latin typeface="Calibri"/>
                <a:cs typeface="Calibri"/>
              </a:rPr>
              <a:t>hours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A475A-EE9A-D17B-677A-1AEB228F3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457200"/>
            <a:ext cx="7406148" cy="1231106"/>
          </a:xfrm>
        </p:spPr>
        <p:txBody>
          <a:bodyPr/>
          <a:lstStyle/>
          <a:p>
            <a:r>
              <a:rPr lang="en-US" dirty="0"/>
              <a:t>Enrollment Data – </a:t>
            </a:r>
            <a:br>
              <a:rPr lang="en-US" dirty="0"/>
            </a:br>
            <a:r>
              <a:rPr lang="en-US" dirty="0"/>
              <a:t>by Modality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F76C3-4063-D3E9-E37F-C3A848406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905000"/>
            <a:ext cx="6656070" cy="430887"/>
          </a:xfrm>
        </p:spPr>
        <p:txBody>
          <a:bodyPr/>
          <a:lstStyle/>
          <a:p>
            <a:r>
              <a:rPr lang="en-US" dirty="0">
                <a:hlinkClick r:id="rId2"/>
              </a:rPr>
              <a:t>Follow the Students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0CB7D5-CB4A-96AB-B7A3-360C47ACDCA2}"/>
              </a:ext>
            </a:extLst>
          </p:cNvPr>
          <p:cNvSpPr txBox="1"/>
          <p:nvPr/>
        </p:nvSpPr>
        <p:spPr>
          <a:xfrm>
            <a:off x="1747381" y="3429000"/>
            <a:ext cx="5955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highlight>
                  <a:srgbClr val="FFFF00"/>
                </a:highlight>
              </a:rPr>
              <a:t>INSERT EXAMPLE GRAPH</a:t>
            </a:r>
          </a:p>
        </p:txBody>
      </p:sp>
    </p:spTree>
    <p:extLst>
      <p:ext uri="{BB962C8B-B14F-4D97-AF65-F5344CB8AC3E}">
        <p14:creationId xmlns:p14="http://schemas.microsoft.com/office/powerpoint/2010/main" val="9785134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606AD-095E-A2DE-E967-0CA9D18ED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0228" y="533400"/>
            <a:ext cx="3763544" cy="615553"/>
          </a:xfrm>
        </p:spPr>
        <p:txBody>
          <a:bodyPr/>
          <a:lstStyle/>
          <a:p>
            <a:pPr algn="ctr"/>
            <a:r>
              <a:rPr lang="en-US" dirty="0"/>
              <a:t>Successes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DAC83-FADB-18A7-53F7-3360BE7EF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300" y="1371600"/>
            <a:ext cx="8153400" cy="64940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211D1E"/>
                </a:solidFill>
                <a:latin typeface="+mj-lt"/>
              </a:rPr>
              <a:t>Online Degree Program</a:t>
            </a:r>
            <a:endParaRPr lang="en-US" sz="32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211D1E"/>
                </a:solidFill>
                <a:latin typeface="+mj-lt"/>
              </a:rPr>
              <a:t>Short-Term/Fast Track </a:t>
            </a:r>
            <a:endParaRPr lang="en-US" sz="32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211D1E"/>
                </a:solidFill>
                <a:latin typeface="+mj-lt"/>
              </a:rPr>
              <a:t>Block Scheduling </a:t>
            </a:r>
            <a:endParaRPr lang="en-US" sz="32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211D1E"/>
                </a:solidFill>
                <a:latin typeface="+mj-lt"/>
              </a:rPr>
              <a:t>Dual Enrollment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j-lt"/>
              </a:rPr>
              <a:t>Bottleneck Study: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j-lt"/>
              </a:rPr>
              <a:t>English and Math Completion: Summer “Boot Camp”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j-lt"/>
              </a:rPr>
              <a:t>Impact Transfer Rates: How many students are within 80% of complete?  What classes do they need?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i="0" u="none" strike="noStrike" baseline="0" dirty="0">
              <a:solidFill>
                <a:srgbClr val="211D1E"/>
              </a:solidFill>
              <a:latin typeface="NWHVXG+Optima-Regular"/>
            </a:endParaRPr>
          </a:p>
          <a:p>
            <a:endParaRPr lang="en-US" b="0" i="0" u="none" strike="noStrike" baseline="0" dirty="0">
              <a:solidFill>
                <a:srgbClr val="211D1E"/>
              </a:solidFill>
              <a:latin typeface="NWHVXG+Optima-Regular"/>
            </a:endParaRPr>
          </a:p>
          <a:p>
            <a:endParaRPr lang="en-US" sz="1800" b="0" i="0" u="none" strike="noStrike" baseline="0" dirty="0">
              <a:solidFill>
                <a:srgbClr val="211D1E"/>
              </a:solidFill>
              <a:latin typeface="NWHVXG+Optima-Regula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031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3254C-58B7-E771-5C77-5385D0037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09600"/>
            <a:ext cx="5181600" cy="615553"/>
          </a:xfrm>
        </p:spPr>
        <p:txBody>
          <a:bodyPr/>
          <a:lstStyle/>
          <a:p>
            <a:pPr algn="ctr"/>
            <a:r>
              <a:rPr lang="en-US" dirty="0"/>
              <a:t>Goal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616A5-2E4D-8F6B-0A1B-0BEC076B3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1565" y="2209800"/>
            <a:ext cx="6656070" cy="1661993"/>
          </a:xfrm>
        </p:spPr>
        <p:txBody>
          <a:bodyPr/>
          <a:lstStyle/>
          <a:p>
            <a:pPr algn="ctr"/>
            <a:r>
              <a:rPr lang="en-US" sz="3600" dirty="0"/>
              <a:t>Build a two-year schedule using student education plan data at the section level</a:t>
            </a:r>
          </a:p>
        </p:txBody>
      </p:sp>
    </p:spTree>
    <p:extLst>
      <p:ext uri="{BB962C8B-B14F-4D97-AF65-F5344CB8AC3E}">
        <p14:creationId xmlns:p14="http://schemas.microsoft.com/office/powerpoint/2010/main" val="11034297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1EB31-8154-FB44-B97E-25547A0C8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609600"/>
            <a:ext cx="7222286" cy="615553"/>
          </a:xfrm>
        </p:spPr>
        <p:txBody>
          <a:bodyPr/>
          <a:lstStyle/>
          <a:p>
            <a:r>
              <a:rPr lang="en-US" dirty="0"/>
              <a:t>For Further Discussion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7A8A4F-8805-1635-6A15-EED43F283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222286" cy="393954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Determining Course Scheduling Patterns, Locations, And Modalities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Using College Classroom Facilities Efficiently and Effectively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Estimating the Cost of the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Managing the Schedule Once Enrollment Begins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Planning for Future Schedules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686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803628"/>
            <a:ext cx="5981700" cy="362585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R="2490470" algn="ctr">
              <a:lnSpc>
                <a:spcPct val="100000"/>
              </a:lnSpc>
              <a:spcBef>
                <a:spcPts val="865"/>
              </a:spcBef>
            </a:pPr>
            <a:r>
              <a:rPr sz="3200" spc="-10" dirty="0">
                <a:latin typeface="Calibri"/>
                <a:cs typeface="Calibri"/>
              </a:rPr>
              <a:t>California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Legislature</a:t>
            </a:r>
            <a:endParaRPr sz="3200">
              <a:latin typeface="Calibri"/>
              <a:cs typeface="Calibri"/>
            </a:endParaRPr>
          </a:p>
          <a:p>
            <a:pPr marR="2434590" algn="ctr">
              <a:lnSpc>
                <a:spcPct val="100000"/>
              </a:lnSpc>
              <a:spcBef>
                <a:spcPts val="770"/>
              </a:spcBef>
            </a:pPr>
            <a:r>
              <a:rPr sz="3200" b="1" i="1" dirty="0">
                <a:latin typeface="Calibri"/>
                <a:cs typeface="Calibri"/>
              </a:rPr>
              <a:t>Education</a:t>
            </a:r>
            <a:r>
              <a:rPr sz="3200" b="1" i="1" spc="-125" dirty="0">
                <a:latin typeface="Calibri"/>
                <a:cs typeface="Calibri"/>
              </a:rPr>
              <a:t> </a:t>
            </a:r>
            <a:r>
              <a:rPr sz="3200" b="1" i="1" spc="-20" dirty="0">
                <a:latin typeface="Calibri"/>
                <a:cs typeface="Calibri"/>
              </a:rPr>
              <a:t>Code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3000"/>
              </a:spcBef>
            </a:pPr>
            <a:r>
              <a:rPr sz="3200" dirty="0">
                <a:latin typeface="Calibri"/>
                <a:cs typeface="Calibri"/>
              </a:rPr>
              <a:t>Board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Governors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California </a:t>
            </a:r>
            <a:r>
              <a:rPr sz="3200" dirty="0">
                <a:latin typeface="Calibri"/>
                <a:cs typeface="Calibri"/>
              </a:rPr>
              <a:t>Community</a:t>
            </a:r>
            <a:r>
              <a:rPr sz="3200" spc="-1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Colleges</a:t>
            </a:r>
            <a:endParaRPr sz="3200">
              <a:latin typeface="Calibri"/>
              <a:cs typeface="Calibri"/>
            </a:endParaRPr>
          </a:p>
          <a:p>
            <a:pPr marL="469265" marR="284480">
              <a:lnSpc>
                <a:spcPct val="100000"/>
              </a:lnSpc>
              <a:spcBef>
                <a:spcPts val="770"/>
              </a:spcBef>
            </a:pPr>
            <a:r>
              <a:rPr sz="3200" b="1" i="1" dirty="0">
                <a:latin typeface="Calibri"/>
                <a:cs typeface="Calibri"/>
              </a:rPr>
              <a:t>Title</a:t>
            </a:r>
            <a:r>
              <a:rPr sz="3200" b="1" i="1" spc="-3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5</a:t>
            </a:r>
            <a:r>
              <a:rPr sz="3200" b="1" i="1" spc="-4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of</a:t>
            </a:r>
            <a:r>
              <a:rPr sz="3200" b="1" i="1" spc="-40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the</a:t>
            </a:r>
            <a:r>
              <a:rPr sz="3200" b="1" i="1" spc="-30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California</a:t>
            </a:r>
            <a:r>
              <a:rPr sz="3200" b="1" i="1" spc="-50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Code</a:t>
            </a:r>
            <a:r>
              <a:rPr sz="3200" b="1" i="1" spc="-35" dirty="0">
                <a:latin typeface="Calibri"/>
                <a:cs typeface="Calibri"/>
              </a:rPr>
              <a:t> </a:t>
            </a:r>
            <a:r>
              <a:rPr sz="3200" b="1" i="1" spc="-25" dirty="0">
                <a:latin typeface="Calibri"/>
                <a:cs typeface="Calibri"/>
              </a:rPr>
              <a:t>of </a:t>
            </a:r>
            <a:r>
              <a:rPr sz="3200" b="1" i="1" spc="-10" dirty="0">
                <a:latin typeface="Calibri"/>
                <a:cs typeface="Calibri"/>
              </a:rPr>
              <a:t>Regulations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1194" y="930910"/>
            <a:ext cx="50406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Sources</a:t>
            </a:r>
            <a:r>
              <a:rPr spc="-1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-10" dirty="0"/>
              <a:t>Authority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619789"/>
            <a:ext cx="6751955" cy="377571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468630" indent="-455930">
              <a:lnSpc>
                <a:spcPct val="100000"/>
              </a:lnSpc>
              <a:spcBef>
                <a:spcPts val="13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Weekly</a:t>
            </a:r>
            <a:r>
              <a:rPr sz="2800" spc="-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Student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Contact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Hour</a:t>
            </a:r>
            <a:endParaRPr sz="280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12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Daily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Student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Contact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Hour</a:t>
            </a:r>
            <a:endParaRPr sz="2800">
              <a:latin typeface="Calibri"/>
              <a:cs typeface="Calibri"/>
            </a:endParaRPr>
          </a:p>
          <a:p>
            <a:pPr marL="468630" marR="2305050" indent="-455930">
              <a:lnSpc>
                <a:spcPct val="100000"/>
              </a:lnSpc>
              <a:spcBef>
                <a:spcPts val="1205"/>
              </a:spcBef>
              <a:buFont typeface="Courier New"/>
              <a:buChar char="o"/>
              <a:tabLst>
                <a:tab pos="712470" algn="l"/>
              </a:tabLst>
            </a:pPr>
            <a:r>
              <a:rPr sz="2800" dirty="0">
                <a:latin typeface="Calibri"/>
                <a:cs typeface="Calibri"/>
              </a:rPr>
              <a:t>Actual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Hours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Attendance 	</a:t>
            </a:r>
            <a:r>
              <a:rPr sz="2800" dirty="0">
                <a:latin typeface="Calibri"/>
                <a:cs typeface="Calibri"/>
              </a:rPr>
              <a:t>(Positive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Attendance)</a:t>
            </a:r>
            <a:endParaRPr sz="2800">
              <a:latin typeface="Calibri"/>
              <a:cs typeface="Calibri"/>
            </a:endParaRPr>
          </a:p>
          <a:p>
            <a:pPr marL="468630" marR="5080" indent="-455930">
              <a:lnSpc>
                <a:spcPct val="100000"/>
              </a:lnSpc>
              <a:spcBef>
                <a:spcPts val="1200"/>
              </a:spcBef>
              <a:buFont typeface="Courier New"/>
              <a:buChar char="o"/>
              <a:tabLst>
                <a:tab pos="712470" algn="l"/>
              </a:tabLst>
            </a:pPr>
            <a:r>
              <a:rPr sz="2800" spc="-10" dirty="0">
                <a:latin typeface="Calibri"/>
                <a:cs typeface="Calibri"/>
              </a:rPr>
              <a:t>Alternative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Attendance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Accounting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Method 	(Independent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Study/Work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Experience)</a:t>
            </a:r>
            <a:endParaRPr sz="280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12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Noncredit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Distance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Education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4601" rIns="0" bIns="0" rtlCol="0">
            <a:spAutoFit/>
          </a:bodyPr>
          <a:lstStyle/>
          <a:p>
            <a:pPr marL="1035685" marR="508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Attendance</a:t>
            </a:r>
            <a:r>
              <a:rPr sz="3200" spc="-80" dirty="0"/>
              <a:t> </a:t>
            </a:r>
            <a:r>
              <a:rPr sz="3200" spc="-10" dirty="0"/>
              <a:t>Accounting Methods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619789"/>
            <a:ext cx="6853555" cy="334899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468630" indent="-455930">
              <a:lnSpc>
                <a:spcPct val="100000"/>
              </a:lnSpc>
              <a:spcBef>
                <a:spcPts val="13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Primary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terms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only</a:t>
            </a:r>
            <a:endParaRPr sz="2800" dirty="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12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Course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coterminous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primary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term</a:t>
            </a:r>
            <a:endParaRPr sz="2800" dirty="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1205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Must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meet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regularly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every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week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term</a:t>
            </a:r>
            <a:endParaRPr sz="2800" dirty="0">
              <a:latin typeface="Calibri"/>
              <a:cs typeface="Calibri"/>
            </a:endParaRPr>
          </a:p>
          <a:p>
            <a:pPr marL="467995" marR="309245" indent="-455930">
              <a:lnSpc>
                <a:spcPct val="100000"/>
              </a:lnSpc>
              <a:spcBef>
                <a:spcPts val="1200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Same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number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contact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hours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each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week 	</a:t>
            </a:r>
            <a:r>
              <a:rPr sz="2800" dirty="0">
                <a:latin typeface="Calibri"/>
                <a:cs typeface="Calibri"/>
              </a:rPr>
              <a:t>including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TBA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hours</a:t>
            </a:r>
            <a:endParaRPr sz="2800" dirty="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12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No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deductions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holidays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730885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Weekly</a:t>
            </a:r>
            <a:r>
              <a:rPr sz="3200" spc="-25" dirty="0"/>
              <a:t> </a:t>
            </a:r>
            <a:r>
              <a:rPr sz="3200" dirty="0"/>
              <a:t>Student</a:t>
            </a:r>
            <a:r>
              <a:rPr sz="3200" spc="-50" dirty="0"/>
              <a:t> </a:t>
            </a:r>
            <a:r>
              <a:rPr sz="3200" dirty="0"/>
              <a:t>Contact</a:t>
            </a:r>
            <a:r>
              <a:rPr sz="3200" spc="-30" dirty="0"/>
              <a:t> </a:t>
            </a:r>
            <a:r>
              <a:rPr sz="3200" spc="-20" dirty="0"/>
              <a:t>Hour</a:t>
            </a:r>
            <a:endParaRPr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72869"/>
            <a:ext cx="6654800" cy="2616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7995" marR="5080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week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nearest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20%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number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 	</a:t>
            </a:r>
            <a:r>
              <a:rPr sz="2800" dirty="0">
                <a:latin typeface="Calibri"/>
                <a:cs typeface="Calibri"/>
              </a:rPr>
              <a:t>weeks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primary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term</a:t>
            </a:r>
            <a:endParaRPr sz="2800">
              <a:latin typeface="Calibri"/>
              <a:cs typeface="Calibri"/>
            </a:endParaRPr>
          </a:p>
          <a:p>
            <a:pPr marL="468630" indent="-455930">
              <a:lnSpc>
                <a:spcPct val="100000"/>
              </a:lnSpc>
              <a:spcBef>
                <a:spcPts val="1800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Census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date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Monday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census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week</a:t>
            </a:r>
            <a:endParaRPr sz="2800">
              <a:latin typeface="Calibri"/>
              <a:cs typeface="Calibri"/>
            </a:endParaRPr>
          </a:p>
          <a:p>
            <a:pPr marL="467995" marR="203200" indent="-455930">
              <a:lnSpc>
                <a:spcPct val="100000"/>
              </a:lnSpc>
              <a:spcBef>
                <a:spcPts val="180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If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Monday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holiday,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census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date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is 	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following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day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174752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Census</a:t>
            </a:r>
            <a:r>
              <a:rPr sz="3200" spc="-120" dirty="0"/>
              <a:t> </a:t>
            </a:r>
            <a:r>
              <a:rPr sz="3200" spc="-20" dirty="0"/>
              <a:t>Week</a:t>
            </a:r>
            <a:endParaRPr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400848"/>
            <a:ext cx="6628130" cy="2814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7995" marR="172085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Number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weeks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primary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term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at 	</a:t>
            </a:r>
            <a:r>
              <a:rPr sz="2800" dirty="0">
                <a:latin typeface="Calibri"/>
                <a:cs typeface="Calibri"/>
              </a:rPr>
              <a:t>least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three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days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instruction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and/or 	examination</a:t>
            </a:r>
            <a:endParaRPr sz="2800" dirty="0">
              <a:latin typeface="Calibri"/>
              <a:cs typeface="Calibri"/>
            </a:endParaRPr>
          </a:p>
          <a:p>
            <a:pPr marL="467995" marR="5080" indent="-455930" algn="just">
              <a:lnSpc>
                <a:spcPct val="100000"/>
              </a:lnSpc>
              <a:spcBef>
                <a:spcPts val="1805"/>
              </a:spcBef>
              <a:buFont typeface="Courier New"/>
              <a:buChar char="o"/>
              <a:tabLst>
                <a:tab pos="46990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term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length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multiplier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each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college 	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CCC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Chancellor’s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Office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based 	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college’s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academic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calendar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4245300"/>
            <a:ext cx="27457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8630" indent="-455930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468630" algn="l"/>
              </a:tabLst>
            </a:pPr>
            <a:r>
              <a:rPr sz="2800" dirty="0">
                <a:latin typeface="Calibri"/>
                <a:cs typeface="Calibri"/>
              </a:rPr>
              <a:t>Maximum</a:t>
            </a:r>
            <a:r>
              <a:rPr sz="2800" spc="-1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TLM: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8486" y="4726917"/>
            <a:ext cx="5407025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libri"/>
                <a:cs typeface="Calibri"/>
              </a:rPr>
              <a:t>17.5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semesters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n-US" sz="2800" dirty="0">
                <a:latin typeface="Calibri"/>
                <a:cs typeface="Calibri"/>
              </a:rPr>
              <a:t>16.6 for compressed calendar at SAC</a:t>
            </a:r>
          </a:p>
          <a:p>
            <a:pPr marL="12700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11.67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quarters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8746" rIns="0" bIns="0" rtlCol="0">
            <a:spAutoFit/>
          </a:bodyPr>
          <a:lstStyle/>
          <a:p>
            <a:pPr marL="121412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Term</a:t>
            </a:r>
            <a:r>
              <a:rPr sz="3200" spc="-25" dirty="0"/>
              <a:t> </a:t>
            </a:r>
            <a:r>
              <a:rPr sz="3200" dirty="0"/>
              <a:t>Length</a:t>
            </a:r>
            <a:r>
              <a:rPr sz="3200" spc="-25" dirty="0"/>
              <a:t> </a:t>
            </a:r>
            <a:r>
              <a:rPr sz="3200" spc="-10" dirty="0"/>
              <a:t>Multiplier</a:t>
            </a:r>
            <a:endParaRPr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HNYXMCCMVK3K-464-893</_dlc_DocId>
    <_dlc_DocIdUrl xmlns="431189f8-a51b-453f-9f0c-3a0b3b65b12f">
      <Url>https://www.sac.edu/President/AcademicSenate/_layouts/15/DocIdRedir.aspx?ID=HNYXMCCMVK3K-464-893</Url>
      <Description>HNYXMCCMVK3K-464-893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E0FB382-42AF-4F23-9821-3B11811CA68B}"/>
</file>

<file path=customXml/itemProps2.xml><?xml version="1.0" encoding="utf-8"?>
<ds:datastoreItem xmlns:ds="http://schemas.openxmlformats.org/officeDocument/2006/customXml" ds:itemID="{5FD5DBFA-F2FF-451A-BD75-E7D808208C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52C2BE-11A9-4D67-9406-8D598B5EFD49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  <ds:schemaRef ds:uri="942288fd-cd1b-4753-960e-8f3639504a37"/>
    <ds:schemaRef ds:uri="http://schemas.openxmlformats.org/package/2006/metadata/core-properties"/>
    <ds:schemaRef ds:uri="http://schemas.microsoft.com/office/2006/documentManagement/types"/>
    <ds:schemaRef ds:uri="6d02ac11-40f6-420a-826f-4c2e7232a3ff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5D5B6753-8676-491F-851A-277026875A7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1679</TotalTime>
  <Words>2144</Words>
  <Application>Microsoft Office PowerPoint</Application>
  <PresentationFormat>On-screen Show (4:3)</PresentationFormat>
  <Paragraphs>339</Paragraphs>
  <Slides>43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Calibri</vt:lpstr>
      <vt:lpstr>Courier New</vt:lpstr>
      <vt:lpstr>NWHVXG+Optima-Regular</vt:lpstr>
      <vt:lpstr>Rockwell</vt:lpstr>
      <vt:lpstr>Times New Roman</vt:lpstr>
      <vt:lpstr>Office Theme</vt:lpstr>
      <vt:lpstr>Calculating and Understanding FTES &amp; Productivity June 1, 2018 IEPI SEM Academy</vt:lpstr>
      <vt:lpstr>CALCULATING FTES</vt:lpstr>
      <vt:lpstr>PowerPoint Presentation</vt:lpstr>
      <vt:lpstr>Full-Time Equivalent Student</vt:lpstr>
      <vt:lpstr>Sources of Authority</vt:lpstr>
      <vt:lpstr>Attendance Accounting Methods</vt:lpstr>
      <vt:lpstr>Weekly Student Contact Hour</vt:lpstr>
      <vt:lpstr>Census Week</vt:lpstr>
      <vt:lpstr>Term Length Multiplier</vt:lpstr>
      <vt:lpstr>Compressed Calendars (SAC)</vt:lpstr>
      <vt:lpstr>FTES Calculation (WSCH)</vt:lpstr>
      <vt:lpstr>Daily Student Contact Hour</vt:lpstr>
      <vt:lpstr>Census Day</vt:lpstr>
      <vt:lpstr>Course Length Multiplier</vt:lpstr>
      <vt:lpstr>FTES Calculation (DSCH)</vt:lpstr>
      <vt:lpstr>Positive Attendance</vt:lpstr>
      <vt:lpstr>FTES Calculation (PA)</vt:lpstr>
      <vt:lpstr>Maximizing FTES for Traditional (Face-to-Face) Classes</vt:lpstr>
      <vt:lpstr>Alternative Attendance Accounting Method (Independent Study/Work Experience)</vt:lpstr>
      <vt:lpstr>Productivity and Efficiency Metrics</vt:lpstr>
      <vt:lpstr>Productivity</vt:lpstr>
      <vt:lpstr>I. FTES Productivity &amp; Capacity</vt:lpstr>
      <vt:lpstr>Target FTES</vt:lpstr>
      <vt:lpstr>Actual FTES &amp; Fill Rates</vt:lpstr>
      <vt:lpstr>Efficiency</vt:lpstr>
      <vt:lpstr>Inefficiency</vt:lpstr>
      <vt:lpstr>Why Inefficiency Is Undesirable</vt:lpstr>
      <vt:lpstr>Enrollment Target At 35/Section</vt:lpstr>
      <vt:lpstr>The Average of 35 Will Fall If….</vt:lpstr>
      <vt:lpstr>II. Utilizing Faculty Resources</vt:lpstr>
      <vt:lpstr>FTES, WSCH CROSSWALK</vt:lpstr>
      <vt:lpstr>Keeping Productivity High</vt:lpstr>
      <vt:lpstr>Wrapping Up</vt:lpstr>
      <vt:lpstr>Building the Schedule</vt:lpstr>
      <vt:lpstr>Considerations</vt:lpstr>
      <vt:lpstr>PowerPoint Presentation</vt:lpstr>
      <vt:lpstr>PowerPoint Presentation</vt:lpstr>
      <vt:lpstr>Potential Data Points</vt:lpstr>
      <vt:lpstr>Example</vt:lpstr>
      <vt:lpstr>Enrollment Data –  by Modality</vt:lpstr>
      <vt:lpstr>Successes</vt:lpstr>
      <vt:lpstr>Goal</vt:lpstr>
      <vt:lpstr>For Further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Valencia, Jennifer</cp:lastModifiedBy>
  <cp:revision>3</cp:revision>
  <dcterms:created xsi:type="dcterms:W3CDTF">2024-03-19T21:54:31Z</dcterms:created>
  <dcterms:modified xsi:type="dcterms:W3CDTF">2024-03-21T18:06:43Z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2018-05-24T00:00:00Z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2024-03-19T00:00:00Z</vt:filetime>
  </property>
  <property fmtid="{D5CDD505-2E9C-101B-9397-08002B2CF9AE}" pid="5" name="Producer">
    <vt:lpwstr>Microsoft® PowerPoint® 2010</vt:lpwstr>
  </property>
  <property fmtid="{D5CDD505-2E9C-101B-9397-08002B2CF9AE}" pid="6" name="ContentTypeId">
    <vt:lpwstr>0x010100D708A9741AC48E46AEE4941DE1E12C0F</vt:lpwstr>
  </property>
  <property fmtid="{D5CDD505-2E9C-101B-9397-08002B2CF9AE}" pid="7" name="_dlc_DocIdItemGuid">
    <vt:lpwstr>60ba31ac-c213-42fd-ab09-a360ea152767</vt:lpwstr>
  </property>
</Properties>
</file>