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58" r:id="rId4"/>
    <p:sldId id="263" r:id="rId5"/>
    <p:sldId id="261" r:id="rId6"/>
    <p:sldId id="257" r:id="rId7"/>
    <p:sldId id="264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9F2702-19B7-D655-2B08-6C932A68424D}" v="18" dt="2024-03-11T17:35:20.406"/>
    <p1510:client id="{A658464A-A489-B7A4-544F-DCE2F436D990}" v="75" dt="2024-03-12T04:07:10.493"/>
    <p1510:client id="{BAA583A0-07C0-EE20-1CBA-3D528FEAAA71}" v="31" dt="2024-03-11T17:24:46.4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18" Type="http://schemas.openxmlformats.org/officeDocument/2006/relationships/customXml" Target="../customXml/item4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3/12/2024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en-US" sz="7200">
                <a:ea typeface="Calibri Light"/>
                <a:cs typeface="Calibri Light"/>
              </a:rPr>
              <a:t>VP of Community Operations</a:t>
            </a:r>
            <a:endParaRPr lang="en-US" sz="72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dirty="0">
                <a:ea typeface="Calibri"/>
                <a:cs typeface="Calibri"/>
              </a:rPr>
              <a:t>March 12, 2024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B08707-1CA1-B652-83D9-91D825BB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762001"/>
            <a:ext cx="5334197" cy="1708242"/>
          </a:xfrm>
        </p:spPr>
        <p:txBody>
          <a:bodyPr anchor="ctr">
            <a:normAutofit/>
          </a:bodyPr>
          <a:lstStyle/>
          <a:p>
            <a:r>
              <a:rPr lang="en-US" sz="4000">
                <a:ea typeface="Calibri Light"/>
                <a:cs typeface="Calibri Light"/>
              </a:rPr>
              <a:t>Bylaws Task Force</a:t>
            </a:r>
            <a:endParaRPr lang="en-US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D27B-E125-67A0-C150-C034054F56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0" y="2470244"/>
            <a:ext cx="5334197" cy="376983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ea typeface="Calibri"/>
                <a:cs typeface="Calibri"/>
              </a:rPr>
              <a:t>Had our first meeting last week.</a:t>
            </a:r>
          </a:p>
          <a:p>
            <a:r>
              <a:rPr lang="en-US" dirty="0">
                <a:ea typeface="Calibri"/>
                <a:cs typeface="Calibri"/>
              </a:rPr>
              <a:t>Will meet again this Friday.</a:t>
            </a:r>
          </a:p>
          <a:p>
            <a:r>
              <a:rPr lang="en-US" dirty="0">
                <a:ea typeface="Calibri"/>
                <a:cs typeface="Calibri"/>
              </a:rPr>
              <a:t>Have proposed to present proposed amendments on April 23rd with possible final reading on 5/14 and 5/28, if needed.</a:t>
            </a:r>
          </a:p>
        </p:txBody>
      </p:sp>
      <p:pic>
        <p:nvPicPr>
          <p:cNvPr id="5" name="Picture 4" descr="Calendar on table">
            <a:extLst>
              <a:ext uri="{FF2B5EF4-FFF2-40B4-BE49-F238E27FC236}">
                <a16:creationId xmlns:a16="http://schemas.microsoft.com/office/drawing/2014/main" id="{6577B62F-C9B4-C131-FB4D-5D70DD6785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9" r="42830" b="-3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5046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A5A791-EF41-8E09-3334-B4ECE433E1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 dirty="0">
                <a:ea typeface="Calibri Light"/>
                <a:cs typeface="Calibri Light"/>
              </a:rPr>
              <a:t>Save the Date: </a:t>
            </a:r>
            <a:br>
              <a:rPr lang="en-US" sz="6000" dirty="0">
                <a:ea typeface="Calibri Light"/>
                <a:cs typeface="Calibri Light"/>
              </a:rPr>
            </a:br>
            <a:r>
              <a:rPr lang="en-US" sz="6000" dirty="0">
                <a:ea typeface="Calibri Light"/>
                <a:cs typeface="Calibri Light"/>
              </a:rPr>
              <a:t>Distinguished Faculty Lecture</a:t>
            </a:r>
            <a:endParaRPr lang="en-US" sz="6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AE2337-E6A9-9923-B7BB-54E5EE893E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1700" b="1" i="1">
                <a:latin typeface="Arial"/>
                <a:cs typeface="Arial"/>
              </a:rPr>
              <a:t>Unlocking Worlds:  An Exploration of Our Personal Mathematical Languages </a:t>
            </a:r>
          </a:p>
          <a:p>
            <a:pPr marL="0" indent="0">
              <a:buNone/>
            </a:pPr>
            <a:endParaRPr lang="en-US" sz="1700" b="1" i="1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When: Wednesday, March 20, 2024</a:t>
            </a:r>
            <a:endParaRPr lang="en-US" sz="17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Time: 2:00 p.m. to 3:30 p.m.</a:t>
            </a:r>
            <a:endParaRPr lang="en-US" sz="17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Location: Phillips Hall</a:t>
            </a:r>
            <a:endParaRPr lang="en-US" sz="17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Reception to follow in the C Building Foyer and Arts Gallery</a:t>
            </a:r>
            <a:endParaRPr lang="en-US" sz="1700">
              <a:ea typeface="Calibri"/>
              <a:cs typeface="Calibri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Courtesy of SAC's Academic Senate</a:t>
            </a:r>
            <a:endParaRPr lang="en-US" sz="1700">
              <a:ea typeface="Calibri" panose="020F0502020204030204"/>
              <a:cs typeface="Calibri" panose="020F0502020204030204"/>
            </a:endParaRPr>
          </a:p>
          <a:p>
            <a:pPr marL="0" indent="0">
              <a:buNone/>
            </a:pPr>
            <a:r>
              <a:rPr lang="en-US" sz="1700" b="1">
                <a:latin typeface="Arial"/>
                <a:cs typeface="Arial"/>
              </a:rPr>
              <a:t>*Register in the PD Gateway for Flex Credit</a:t>
            </a:r>
          </a:p>
          <a:p>
            <a:endParaRPr lang="en-US" sz="1700">
              <a:ea typeface="Calibri"/>
              <a:cs typeface="Calibri"/>
            </a:endParaRPr>
          </a:p>
          <a:p>
            <a:endParaRPr lang="en-US" sz="17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1712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oster for a book&#10;&#10;Description automatically generated">
            <a:extLst>
              <a:ext uri="{FF2B5EF4-FFF2-40B4-BE49-F238E27FC236}">
                <a16:creationId xmlns:a16="http://schemas.microsoft.com/office/drawing/2014/main" id="{0F52E174-D77E-3F0D-3707-5D463E0E8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6493" y="34360"/>
            <a:ext cx="5533620" cy="6786334"/>
          </a:xfrm>
        </p:spPr>
      </p:pic>
    </p:spTree>
    <p:extLst>
      <p:ext uri="{BB962C8B-B14F-4D97-AF65-F5344CB8AC3E}">
        <p14:creationId xmlns:p14="http://schemas.microsoft.com/office/powerpoint/2010/main" val="374146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39C3AD-316D-4D97-B872-994521B10B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 dirty="0">
                <a:latin typeface="+mj-lt"/>
                <a:ea typeface="+mj-ea"/>
                <a:cs typeface="+mj-cs"/>
              </a:rPr>
              <a:t>Dues</a:t>
            </a:r>
            <a:r>
              <a:rPr lang="en-US" dirty="0"/>
              <a:t> (Dynamic Forms) Update</a:t>
            </a:r>
            <a:endParaRPr lang="en-US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9455FF-B79C-7390-5DCB-94514F92E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kern="1200" dirty="0">
                <a:latin typeface="+mn-lt"/>
                <a:ea typeface="+mn-ea"/>
                <a:cs typeface="+mn-cs"/>
              </a:rPr>
              <a:t>SAC and SCC </a:t>
            </a:r>
            <a:r>
              <a:rPr lang="en-US" sz="1800" dirty="0"/>
              <a:t>Ready to Go:)</a:t>
            </a:r>
            <a:endParaRPr lang="en-US" sz="1800" kern="1200" dirty="0">
              <a:latin typeface="+mn-lt"/>
              <a:cs typeface="Calibri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E0F4D86C-7FB2-59E0-80D7-7496ACE3E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5751" y="1155195"/>
            <a:ext cx="5708649" cy="451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7399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BB2B1F0-0DD6-4744-9A46-7A344FB4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26E83-DBA3-B190-E6E1-4F0D2410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26720"/>
            <a:ext cx="10506456" cy="1919141"/>
          </a:xfrm>
        </p:spPr>
        <p:txBody>
          <a:bodyPr anchor="b">
            <a:normAutofit/>
          </a:bodyPr>
          <a:lstStyle/>
          <a:p>
            <a:r>
              <a:rPr lang="en-US" sz="6000">
                <a:ea typeface="Calibri Light"/>
                <a:cs typeface="Calibri Light"/>
              </a:rPr>
              <a:t>Awards for Excellence Updates</a:t>
            </a:r>
            <a:endParaRPr lang="en-US" sz="60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2899927"/>
            <a:ext cx="10451592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2776031"/>
            <a:ext cx="1873457" cy="1371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F3CBAF-6C49-176B-929F-1C4EEF404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3337269"/>
            <a:ext cx="10509504" cy="29056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200">
                <a:ea typeface="Calibri"/>
                <a:cs typeface="Calibri"/>
              </a:rPr>
              <a:t>Nomination emails have gone out</a:t>
            </a:r>
          </a:p>
          <a:p>
            <a:r>
              <a:rPr lang="en-US" sz="2200">
                <a:ea typeface="Calibri"/>
                <a:cs typeface="Calibri"/>
              </a:rPr>
              <a:t>Task Force has convened &amp; Canvas shells have been created for each Award for nominees to submit paperwork</a:t>
            </a:r>
          </a:p>
          <a:p>
            <a:r>
              <a:rPr lang="en-US" sz="2200">
                <a:latin typeface="Calibri" panose="020F0502020204030204"/>
                <a:ea typeface="Calibri"/>
                <a:cs typeface="Calibri"/>
              </a:rPr>
              <a:t>Nomination acceptance due date – 3/18/2024</a:t>
            </a:r>
          </a:p>
          <a:p>
            <a:r>
              <a:rPr lang="en-US" sz="2200">
                <a:latin typeface="Calibri" panose="020F0502020204030204"/>
                <a:ea typeface="Calibri"/>
                <a:cs typeface="Calibri"/>
              </a:rPr>
              <a:t>All in order and on time so far.</a:t>
            </a:r>
          </a:p>
          <a:p>
            <a:endParaRPr lang="en-US" sz="2200" b="1" i="1">
              <a:latin typeface="Arial"/>
              <a:ea typeface="Calibri"/>
              <a:cs typeface="Arial"/>
            </a:endParaRPr>
          </a:p>
          <a:p>
            <a:endParaRPr lang="en-US" sz="2200">
              <a:ea typeface="Calibri"/>
              <a:cs typeface="Calibri"/>
            </a:endParaRPr>
          </a:p>
          <a:p>
            <a:endParaRPr lang="en-US" sz="2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0510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white rectangular sign with a picture of a building&#10;&#10;Description automatically generated">
            <a:extLst>
              <a:ext uri="{FF2B5EF4-FFF2-40B4-BE49-F238E27FC236}">
                <a16:creationId xmlns:a16="http://schemas.microsoft.com/office/drawing/2014/main" id="{0744B653-AA7C-B264-7EBC-78246841FC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4291" y="-1928"/>
            <a:ext cx="4455774" cy="6872513"/>
          </a:xfrm>
        </p:spPr>
      </p:pic>
    </p:spTree>
    <p:extLst>
      <p:ext uri="{BB962C8B-B14F-4D97-AF65-F5344CB8AC3E}">
        <p14:creationId xmlns:p14="http://schemas.microsoft.com/office/powerpoint/2010/main" val="41211938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18414D-1626-4996-AACB-23D3DE45B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9713-89AB-6436-6D0A-7E8AF91BD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707132"/>
            <a:ext cx="3667125" cy="23876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5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Water Bottles</a:t>
            </a:r>
          </a:p>
        </p:txBody>
      </p:sp>
      <p:pic>
        <p:nvPicPr>
          <p:cNvPr id="4" name="Content Placeholder 3" descr="A red and black water bottles&#10;&#10;Description automatically generated">
            <a:extLst>
              <a:ext uri="{FF2B5EF4-FFF2-40B4-BE49-F238E27FC236}">
                <a16:creationId xmlns:a16="http://schemas.microsoft.com/office/drawing/2014/main" id="{0677FBC6-C880-6D1F-C9B1-DA22B2EE92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206" y="115193"/>
            <a:ext cx="4440499" cy="662761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7A9243D-8FC3-4B36-874B-55906B03F4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096001" y="3209925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171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08A9741AC48E46AEE4941DE1E12C0F" ma:contentTypeVersion="2" ma:contentTypeDescription="Create a new document." ma:contentTypeScope="" ma:versionID="64770a9ad993aec554518785b51db2e6">
  <xsd:schema xmlns:xsd="http://www.w3.org/2001/XMLSchema" xmlns:xs="http://www.w3.org/2001/XMLSchema" xmlns:p="http://schemas.microsoft.com/office/2006/metadata/properties" xmlns:ns1="http://schemas.microsoft.com/sharepoint/v3" xmlns:ns2="431189f8-a51b-453f-9f0c-3a0b3b65b12f" xmlns:ns3="6f609ce8-7218-4c60-b337-266ea7b1fd45" targetNamespace="http://schemas.microsoft.com/office/2006/metadata/properties" ma:root="true" ma:fieldsID="1dd063ee8e164e8fcdf0fbf71a193719" ns1:_="" ns2:_="" ns3:_="">
    <xsd:import namespace="http://schemas.microsoft.com/sharepoint/v3"/>
    <xsd:import namespace="431189f8-a51b-453f-9f0c-3a0b3b65b12f"/>
    <xsd:import namespace="6f609ce8-7218-4c60-b337-266ea7b1fd4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_dlc_DocId" minOccurs="0"/>
                <xsd:element ref="ns2:_dlc_DocIdUrl" minOccurs="0"/>
                <xsd:element ref="ns2:_dlc_DocIdPersistId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1189f8-a51b-453f-9f0c-3a0b3b65b12f" elementFormDefault="qualified">
    <xsd:import namespace="http://schemas.microsoft.com/office/2006/documentManagement/types"/>
    <xsd:import namespace="http://schemas.microsoft.com/office/infopath/2007/PartnerControls"/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609ce8-7218-4c60-b337-266ea7b1fd4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_dlc_DocId xmlns="431189f8-a51b-453f-9f0c-3a0b3b65b12f">HNYXMCCMVK3K-464-885</_dlc_DocId>
    <_dlc_DocIdUrl xmlns="431189f8-a51b-453f-9f0c-3a0b3b65b12f">
      <Url>https://www.sac.edu/President/AcademicSenate/_layouts/15/DocIdRedir.aspx?ID=HNYXMCCMVK3K-464-885</Url>
      <Description>HNYXMCCMVK3K-464-885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553242AB-B980-41D4-A875-2BE6837D7437}"/>
</file>

<file path=customXml/itemProps2.xml><?xml version="1.0" encoding="utf-8"?>
<ds:datastoreItem xmlns:ds="http://schemas.openxmlformats.org/officeDocument/2006/customXml" ds:itemID="{021126CD-AE33-4135-B60D-C3BC94503946}"/>
</file>

<file path=customXml/itemProps3.xml><?xml version="1.0" encoding="utf-8"?>
<ds:datastoreItem xmlns:ds="http://schemas.openxmlformats.org/officeDocument/2006/customXml" ds:itemID="{3AE58D86-4DBA-4BB5-B09C-364C63ABE818}"/>
</file>

<file path=customXml/itemProps4.xml><?xml version="1.0" encoding="utf-8"?>
<ds:datastoreItem xmlns:ds="http://schemas.openxmlformats.org/officeDocument/2006/customXml" ds:itemID="{9544A9BE-5EB4-4078-9EE0-DCF644A8246C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VP of Community Operations</vt:lpstr>
      <vt:lpstr>Bylaws Task Force</vt:lpstr>
      <vt:lpstr>Save the Date:  Distinguished Faculty Lecture</vt:lpstr>
      <vt:lpstr>PowerPoint Presentation</vt:lpstr>
      <vt:lpstr>Dues (Dynamic Forms) Update</vt:lpstr>
      <vt:lpstr>Awards for Excellence Updates</vt:lpstr>
      <vt:lpstr>PowerPoint Presentation</vt:lpstr>
      <vt:lpstr>Water Bottles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108</cp:revision>
  <dcterms:created xsi:type="dcterms:W3CDTF">2024-02-27T04:51:21Z</dcterms:created>
  <dcterms:modified xsi:type="dcterms:W3CDTF">2024-03-12T18:42:59Z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0x010100D708A9741AC48E46AEE4941DE1E12C0F</vt:lpwstr>
  </property>
  <property fmtid="{D5CDD505-2E9C-101B-9397-08002B2CF9AE}" pid="3" name="_dlc_DocIdItemGuid">
    <vt:lpwstr>cec34b1e-192e-4204-b1da-ac04ea0c531b</vt:lpwstr>
  </property>
</Properties>
</file>