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authors.xml" ContentType="application/vnd.ms-powerpoint.authors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5"/>
  </p:sldMasterIdLst>
  <p:notesMasterIdLst>
    <p:notesMasterId r:id="rId12"/>
  </p:notesMasterIdLst>
  <p:handoutMasterIdLst>
    <p:handoutMasterId r:id="rId13"/>
  </p:handoutMasterIdLst>
  <p:sldIdLst>
    <p:sldId id="281" r:id="rId6"/>
    <p:sldId id="343" r:id="rId7"/>
    <p:sldId id="340" r:id="rId8"/>
    <p:sldId id="344" r:id="rId9"/>
    <p:sldId id="345" r:id="rId10"/>
    <p:sldId id="346" r:id="rId11"/>
  </p:sldIdLst>
  <p:sldSz cx="9144000" cy="6858000" type="screen4x3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4C5A84-E7D6-3BEA-3627-4097091A2A6F}" name="Bautista, Steve" initials="BS" userId="S::bautista_steve@sac.edu::0446b041-e3c1-4789-9dad-4afc365ff899" providerId="AD"/>
  <p188:author id="{2563EEC8-D951-6E33-9156-0A7D33417D9E}" name="Knight, Annie" initials="KA" userId="S::Knight_Annie@sac.edu::c9ba30ae-7533-4731-8ceb-a17c33370b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4AFD83-6EE7-4E50-88C0-1AAC2E55875D}" v="167" dt="2024-02-13T19:35:11.6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>
        <p:scale>
          <a:sx n="95" d="100"/>
          <a:sy n="95" d="100"/>
        </p:scale>
        <p:origin x="903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openxmlformats.org/officeDocument/2006/relationships/customXml" Target="../customXml/item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BED79A-D796-8B87-A981-942EE8D7FF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2547A-AFC3-7BE7-B2BE-A14CC47897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653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28A690-3280-474F-B7B3-F97E4769A11B}" type="datetimeFigureOut">
              <a:rPr lang="en-US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C4C57-FE00-1C29-6B53-F0F72CC1E3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594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CB0CA-37CD-1C17-E658-00B13786D5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653" y="8914594"/>
            <a:ext cx="3076042" cy="469105"/>
          </a:xfrm>
          <a:prstGeom prst="rect">
            <a:avLst/>
          </a:prstGeom>
        </p:spPr>
        <p:txBody>
          <a:bodyPr vert="horz" wrap="square" lIns="92327" tIns="46163" rIns="92327" bIns="461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EE7E6B-5C3D-6648-8D19-466B03915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E1A077-1896-77B5-8DE3-78556BF45A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E49EAF-ACF4-5F1B-BAF4-EF40C5B2BA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653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CEAB7A-9620-C848-A0B2-663A39A8DF7F}" type="datetimeFigureOut">
              <a:rPr lang="en-US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C2B90E-0239-DDFA-6A24-552145DDE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45CA19-312A-AE4C-3B22-B03A7888C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0" y="4516536"/>
            <a:ext cx="5680082" cy="369520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4AB6C-0FA0-7349-611A-EB144C894E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14595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91464-2D2F-FA38-0D7F-9890B9AEC6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653" y="8914595"/>
            <a:ext cx="3076042" cy="470706"/>
          </a:xfrm>
          <a:prstGeom prst="rect">
            <a:avLst/>
          </a:prstGeom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612C39-F34C-8C49-9A37-1560B1725A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20446AA-51FB-4C7D-31C5-45865AD88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4007C94-13C0-66A7-BEED-DD06563163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3896455-A6AF-81B3-BF47-6E98BAC3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641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20446AA-51FB-4C7D-31C5-45865AD88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64007C94-13C0-66A7-BEED-DD06563163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93896455-A6AF-81B3-BF47-6E98BAC3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157" indent="-28852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08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5722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7357" indent="-2308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8992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062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2261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3896" indent="-230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3A96F54-BB51-5C44-AE7A-174CFE20D2D3}" type="slidenum">
              <a:rPr lang="en-US" altLang="en-US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0704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D3A-D9D2-5BED-B3C3-CB899BBA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074F9-241B-4FB3-D07E-1A31E5F1E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E2B04-5247-7984-8D93-DF810FB4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E65D7-49EC-F64F-988B-AB1432F72216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6654-AD4A-846A-BFBC-41A5006C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7D0AE-D52F-A923-78B3-D34A8287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7FC6-5299-7A47-B256-5F55B7C29DF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40E37D-7A6C-9070-BF1D-0B24F8877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5A6271-2A5C-FE9A-714A-BD9DDCB3061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97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AF101-A050-A319-6F2D-5694A5591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FB841-6271-2976-A71A-EB4586D0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41D4D-A15B-ABC8-C1B8-FC6CE1BB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684890-1508-374A-9C79-C9F9794E29E3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2600-71C6-1A69-FC3A-5226CC16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2079-0E24-F8BB-14CC-261483B0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E3958-CD0C-5E48-9CB8-1623F9E63B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12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DA629-5EAF-CDFD-6F03-6E368C8DE7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282B6-C394-40B7-4CB7-409CA3052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9491-791C-1A82-79CE-41D7E41C6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A8A12-3554-3B48-B974-034869DE278F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34979-B3DE-0148-56AC-AA71FB9A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E6756-67A4-529E-8A55-08CC4E39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7209-2159-D041-AE35-E1F80C2141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15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C393-5435-F723-6992-4876DC8B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D284-B628-124A-ECB1-7FD1A4B5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613CC-C175-F10B-FD26-12693534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D4C8A0-E0B0-CA40-8AF2-8E2EA1AA5C7A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AE71-4F39-C434-E2F3-0E5A6E3E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3BDEF-4F95-2553-0AC9-117C5B88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3A5470-429D-5A36-4F8F-F61F73C8005B}"/>
              </a:ext>
            </a:extLst>
          </p:cNvPr>
          <p:cNvCxnSpPr/>
          <p:nvPr userDrawn="1"/>
        </p:nvCxnSpPr>
        <p:spPr>
          <a:xfrm>
            <a:off x="0" y="1690688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98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9055-0280-424B-95E8-F9A89253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6E65-8F76-7012-538C-EB9FC209A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CD60D-FE2E-F1DC-7F4B-DD8E1812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08F330-01CF-2B4D-99A5-78172FD8F0A8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05BE-1149-159E-B19C-8319A6C6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3BCA2-E7B8-FA7C-4BD8-25BA3A47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ED31-BE07-154F-9812-D0B1E2D3B4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5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D809-E0A7-1EF4-5427-455C8F32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532-D51B-F4E1-2552-F42C4754B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7859D-F427-80E2-D833-0F86E9D7D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6D602-A94D-2480-8E57-B85F651B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F1553-3630-4143-AD72-90147ED9C2EB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B130B-29C1-0AB3-6D56-E26ECC66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07F05-0A50-A2DA-083C-A11CFFE2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8898-3D4B-B147-A230-3CAF2022438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35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F9A7-D546-B942-9E2F-A0789579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06CD7-31BC-771D-6679-BC231BE18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5B15-956A-9C86-CC18-33F6660E1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C773A-8606-C1C5-7288-A7392D77A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115ECA-2BB6-FA99-5FB3-DEC35F100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094556-355F-2F71-630F-A4B05BB1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524E01-67E6-6147-A242-2B96035076E9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ABDDF-8263-1AE1-0C83-B498EC62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5A6C8F-7EBD-1D75-C570-7EC87DD7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DD74D-3EC1-9C42-B006-7F03FA8FDF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88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353F-7535-EE53-2A8E-BE92A5E6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5E83D-8910-E6FE-8BC6-26AA6C48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CCEA51-12FC-1A40-B3FA-635204CF0763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38C73-89F7-E9F5-8FD0-F1ECFE04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2070F-A6FB-EF65-79FF-B1F320F7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25A4-62E2-2347-8471-D1DA7C53B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111C0-3612-704E-66C9-F5BAA580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A389BF-AEBF-FB45-90E7-0AC96C9CEFF4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9084B-BF8E-66B6-E569-97261152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2144F-02B1-C92E-0906-3065F9F4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1D99-5056-BC43-9AB6-19F39FAC6E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77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26CA-5EEE-F729-14FB-BFEE81B0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1FE1-C796-7E31-D711-B45895008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18CB8-9E6A-A25E-5645-A1BD7756B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13D52-1C6D-97DF-32F9-2427612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6ACF4-15F7-3F42-9FA1-03E5B00AC0FC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7BF1-9A3E-BD53-D506-C38D9847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F4FAB-474F-99DD-E0CA-32DCE44A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630C-C849-7C41-BCF9-D786A1ACC0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50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65CF-DB51-6456-7517-5E1B13D5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A58DA7-58D0-96BE-BDBA-AC4F149E8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84AFA-01CB-64E6-A19A-694451DE6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86C47-4390-14B9-3CB5-4CC9D284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BB1270-D220-AA4B-A51C-96C4A4D73261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15414-2549-B9B6-2670-E383AD40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4BE94-FE3E-9FBF-46A4-4D0EA36E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F0A7-D3B5-EA4B-B28A-E0CDFF7C4C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27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E4CCDD-52C7-C463-6046-77313774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43661-6312-F5C3-6BEF-285E65B24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0E34-1A2D-5A72-2F61-325E56769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6BB1C6-CD55-7448-BEB9-0CD1ABF31E22}" type="datetime1">
              <a:rPr lang="en-US" smtClean="0"/>
              <a:pPr>
                <a:defRPr/>
              </a:pPr>
              <a:t>3/12/2024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6444-5D7A-DF01-D333-9B51A4F7D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BE59-91AE-DE76-32BB-9CED2D76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58F1-2E4A-934F-BE82-84C0DE9581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47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7" name="Picture 9316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9144000" cy="5143500"/>
          </a:xfrm>
          <a:prstGeom prst="rect">
            <a:avLst/>
          </a:prstGeom>
        </p:spPr>
      </p:pic>
      <p:sp>
        <p:nvSpPr>
          <p:cNvPr id="9218" name="Title 1">
            <a:extLst>
              <a:ext uri="{FF2B5EF4-FFF2-40B4-BE49-F238E27FC236}">
                <a16:creationId xmlns:a16="http://schemas.microsoft.com/office/drawing/2014/main" id="{3401CF0A-DBE6-7B45-72DB-822F13E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 dirty="0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15BD-003A-7046-32B2-840D25C5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3DFC45-1614-4C44-29BF-1F7B2AAA8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" y="0"/>
            <a:ext cx="5709720" cy="10583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E070879-BF36-2606-1F27-75480C43DC39}"/>
              </a:ext>
            </a:extLst>
          </p:cNvPr>
          <p:cNvSpPr txBox="1"/>
          <p:nvPr/>
        </p:nvSpPr>
        <p:spPr>
          <a:xfrm>
            <a:off x="123683" y="1244529"/>
            <a:ext cx="5474731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/>
              <a:t>Board of Trustee's Meeting – March 11, 2024</a:t>
            </a:r>
            <a:endParaRPr lang="en-US" sz="2200" dirty="0">
              <a:ea typeface="Calibri"/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EB35B-87BF-B573-CE5A-06778D91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0" y="1761503"/>
            <a:ext cx="7886700" cy="36703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Women’s History Month – Recognition of Jennifer Valencia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Public Comments requesting Board consideration of naming the Veteran’s Resource Center in honor of John </a:t>
            </a:r>
            <a:r>
              <a:rPr lang="en-US" dirty="0" err="1"/>
              <a:t>Acuña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Chancellor’s Report – Budget concerns at State Level and “sweeping” accounts that have funds not used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Board Legislative Committee – postponed action on recommendations to support/not support certain Bills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2260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401CF0A-DBE6-7B45-72DB-822F13E6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354" y="-79517"/>
            <a:ext cx="4795614" cy="1217419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en-US" altLang="en-US" b="1" dirty="0">
                <a:solidFill>
                  <a:srgbClr val="C00000"/>
                </a:solidFill>
              </a:rPr>
              <a:t>President’s 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315BD-003A-7046-32B2-840D25C56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12206" y="6377559"/>
            <a:ext cx="428046" cy="2355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600"/>
              </a:spcAft>
              <a:defRPr/>
            </a:pPr>
            <a:fld id="{EEE4AB33-00E2-8A4B-959A-AE7714A1DBC2}" type="slidenum">
              <a:rPr lang="en-US" altLang="en-US" sz="825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 altLang="en-US" sz="825">
              <a:solidFill>
                <a:srgbClr val="FFFFFF"/>
              </a:solidFill>
              <a:latin typeface="Calibri" panose="020F050202020403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3DFC45-1614-4C44-29BF-1F7B2AAA8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7" y="0"/>
            <a:ext cx="5709720" cy="10583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EB35B-87BF-B573-CE5A-06778D913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39" y="1761503"/>
            <a:ext cx="8568891" cy="42273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Take note of any issues related to locking your room (locked from inside, outside or both)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CAI Grants – Final Approval by BOG</a:t>
            </a:r>
          </a:p>
          <a:p>
            <a:pPr marL="0" indent="0">
              <a:buNone/>
            </a:pPr>
            <a:r>
              <a:rPr lang="en-US" dirty="0"/>
              <a:t>	SAC</a:t>
            </a:r>
          </a:p>
          <a:p>
            <a:pPr marL="0" indent="0">
              <a:buNone/>
            </a:pPr>
            <a:r>
              <a:rPr lang="en-US" dirty="0"/>
              <a:t>		1 Planning Grant Awarded: Computer User Support 				Specialist ($120,000)</a:t>
            </a:r>
          </a:p>
          <a:p>
            <a:pPr marL="0" indent="0">
              <a:buNone/>
            </a:pPr>
            <a:r>
              <a:rPr lang="en-US" dirty="0"/>
              <a:t>		1 Implementation Grant Awarded: Teacher Assistant ($1.5 million)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Institutional Effectives and Assessment </a:t>
            </a:r>
          </a:p>
          <a:p>
            <a:pPr marL="0" indent="0">
              <a:buNone/>
            </a:pPr>
            <a:r>
              <a:rPr lang="en-US" dirty="0"/>
              <a:t>	Committee Assessments</a:t>
            </a:r>
          </a:p>
          <a:p>
            <a:pPr marL="0" indent="0">
              <a:buNone/>
            </a:pPr>
            <a:r>
              <a:rPr lang="en-US" dirty="0"/>
              <a:t>	Next Steps for EMP – Implementation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Outcomes Assessment – Next Meeting March 19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11BEED24-4291-3052-C828-5C3BD7E445FD}"/>
              </a:ext>
            </a:extLst>
          </p:cNvPr>
          <p:cNvSpPr txBox="1">
            <a:spLocks/>
          </p:cNvSpPr>
          <p:nvPr/>
        </p:nvSpPr>
        <p:spPr>
          <a:xfrm>
            <a:off x="0" y="1255810"/>
            <a:ext cx="7588654" cy="467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b="1" i="0" dirty="0">
                <a:solidFill>
                  <a:srgbClr val="242424"/>
                </a:solidFill>
                <a:effectLst/>
                <a:latin typeface="Arial" panose="020B0604020202020204" pitchFamily="34" charset="0"/>
              </a:rPr>
              <a:t>Lock Down Drill Tomorrow Wednesday, March 13, 2024 at 1:30 PM</a:t>
            </a:r>
            <a:endParaRPr lang="en-US" sz="1800" b="1" i="1" dirty="0"/>
          </a:p>
          <a:p>
            <a:pPr marL="0" indent="0">
              <a:buFont typeface="Arial" panose="020B0604020202020204" pitchFamily="34" charset="0"/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5717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1692-DE11-1699-180C-C803745F0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996815-C483-4482-CEB3-39A67041A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6" y="0"/>
            <a:ext cx="8383422" cy="1554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F5245E-7EAD-91DC-A54F-556956D825B3}"/>
              </a:ext>
            </a:extLst>
          </p:cNvPr>
          <p:cNvSpPr txBox="1"/>
          <p:nvPr/>
        </p:nvSpPr>
        <p:spPr>
          <a:xfrm>
            <a:off x="131928" y="1690689"/>
            <a:ext cx="83834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Educational Master Plan Update</a:t>
            </a:r>
          </a:p>
          <a:p>
            <a:r>
              <a:rPr lang="en-US" dirty="0"/>
              <a:t>Strategic Direction 1: Advance the Rancho Santiago Community College District as a </a:t>
            </a:r>
          </a:p>
          <a:p>
            <a:r>
              <a:rPr lang="en-US" dirty="0"/>
              <a:t>proactive and </a:t>
            </a:r>
            <a:r>
              <a:rPr lang="en-US" dirty="0" err="1"/>
              <a:t>futurefocused</a:t>
            </a:r>
            <a:r>
              <a:rPr lang="en-US" dirty="0"/>
              <a:t> institution of educational excellence that is equitable, </a:t>
            </a:r>
          </a:p>
          <a:p>
            <a:r>
              <a:rPr lang="en-US" dirty="0"/>
              <a:t>student-centered, and outcomes-focused for the student of today and tomorrow.</a:t>
            </a:r>
          </a:p>
          <a:p>
            <a:endParaRPr lang="en-US" dirty="0"/>
          </a:p>
          <a:p>
            <a:r>
              <a:rPr lang="en-US" dirty="0"/>
              <a:t>SAC Goal 1: Ensure equitable access to innovative educational programs and comprehensive support services fostering student success in achieving workforce readiness, successful transfer opportunities and personal developmental goal.</a:t>
            </a:r>
          </a:p>
          <a:p>
            <a:endParaRPr lang="en-US" dirty="0"/>
          </a:p>
          <a:p>
            <a:pPr lvl="1"/>
            <a:r>
              <a:rPr lang="en-US" dirty="0"/>
              <a:t>Objectives</a:t>
            </a:r>
          </a:p>
          <a:p>
            <a:pPr lvl="1"/>
            <a:r>
              <a:rPr lang="en-US" dirty="0"/>
              <a:t>1.1 Eliminate barriers to educational opportunities.</a:t>
            </a:r>
          </a:p>
          <a:p>
            <a:pPr lvl="1"/>
            <a:r>
              <a:rPr lang="en-US" dirty="0"/>
              <a:t>1.2 Diversify learning opportunities to meet the needs of students.</a:t>
            </a:r>
          </a:p>
          <a:p>
            <a:pPr lvl="1"/>
            <a:r>
              <a:rPr lang="en-US" dirty="0"/>
              <a:t>1.3 Promote and expand student support services to address holistic needs of students, </a:t>
            </a:r>
          </a:p>
          <a:p>
            <a:pPr lvl="1"/>
            <a:r>
              <a:rPr lang="en-US" dirty="0"/>
              <a:t>particularly from marginalized and/or underrepresented groups.</a:t>
            </a:r>
          </a:p>
          <a:p>
            <a:pPr lvl="1"/>
            <a:r>
              <a:rPr lang="en-US" dirty="0"/>
              <a:t>1.4 Increase skill development, credential attainment, transfer rates and living wage.</a:t>
            </a:r>
          </a:p>
        </p:txBody>
      </p:sp>
    </p:spTree>
    <p:extLst>
      <p:ext uri="{BB962C8B-B14F-4D97-AF65-F5344CB8AC3E}">
        <p14:creationId xmlns:p14="http://schemas.microsoft.com/office/powerpoint/2010/main" val="4057123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1692-DE11-1699-180C-C803745F0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996815-C483-4482-CEB3-39A67041A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6" y="0"/>
            <a:ext cx="8383422" cy="1554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F5245E-7EAD-91DC-A54F-556956D825B3}"/>
              </a:ext>
            </a:extLst>
          </p:cNvPr>
          <p:cNvSpPr txBox="1"/>
          <p:nvPr/>
        </p:nvSpPr>
        <p:spPr>
          <a:xfrm>
            <a:off x="131928" y="1690689"/>
            <a:ext cx="83834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Educational Master Plan Update</a:t>
            </a:r>
          </a:p>
          <a:p>
            <a:r>
              <a:rPr lang="en-US" dirty="0"/>
              <a:t>Strategic Direction 2: Forge strategic partnerships to create innovative pathways, </a:t>
            </a:r>
          </a:p>
          <a:p>
            <a:r>
              <a:rPr lang="en-US" dirty="0"/>
              <a:t>ensuring relevance, equity, and quality of life enhancement for students through </a:t>
            </a:r>
          </a:p>
          <a:p>
            <a:r>
              <a:rPr lang="en-US" dirty="0"/>
              <a:t>intentional outreach and collaborative initiatives.</a:t>
            </a:r>
          </a:p>
          <a:p>
            <a:endParaRPr lang="en-US" dirty="0"/>
          </a:p>
          <a:p>
            <a:r>
              <a:rPr lang="en-US" dirty="0"/>
              <a:t>SAC Goal 2: Expand partnerships to optimize educational options and opportunities through innovative services and equitable practices.</a:t>
            </a:r>
          </a:p>
          <a:p>
            <a:endParaRPr lang="en-US" dirty="0"/>
          </a:p>
          <a:p>
            <a:pPr lvl="1"/>
            <a:r>
              <a:rPr lang="en-US" dirty="0"/>
              <a:t>Objectives</a:t>
            </a:r>
          </a:p>
          <a:p>
            <a:pPr lvl="1"/>
            <a:r>
              <a:rPr lang="en-US" dirty="0"/>
              <a:t>2.1 Identify current and develop potential partnerships to meet community needs.</a:t>
            </a:r>
          </a:p>
          <a:p>
            <a:pPr lvl="1"/>
            <a:r>
              <a:rPr lang="en-US" dirty="0"/>
              <a:t>2.2 Provide diverse educational options to support student academic goals and success.</a:t>
            </a:r>
          </a:p>
          <a:p>
            <a:pPr lvl="1"/>
            <a:r>
              <a:rPr lang="en-US" dirty="0"/>
              <a:t>2.3 Foster innovative, student informed services to facilitate academic achievement.</a:t>
            </a:r>
          </a:p>
          <a:p>
            <a:pPr lvl="1"/>
            <a:r>
              <a:rPr lang="en-US" dirty="0"/>
              <a:t>2.4 Assess and improve current DEIA practices to foster a community of trust and </a:t>
            </a:r>
          </a:p>
          <a:p>
            <a:pPr lvl="1"/>
            <a:r>
              <a:rPr lang="en-US" dirty="0"/>
              <a:t>Belonging.</a:t>
            </a:r>
          </a:p>
        </p:txBody>
      </p:sp>
    </p:spTree>
    <p:extLst>
      <p:ext uri="{BB962C8B-B14F-4D97-AF65-F5344CB8AC3E}">
        <p14:creationId xmlns:p14="http://schemas.microsoft.com/office/powerpoint/2010/main" val="2413320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1692-DE11-1699-180C-C803745F0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996815-C483-4482-CEB3-39A67041A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6" y="0"/>
            <a:ext cx="8383422" cy="1554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F5245E-7EAD-91DC-A54F-556956D825B3}"/>
              </a:ext>
            </a:extLst>
          </p:cNvPr>
          <p:cNvSpPr txBox="1"/>
          <p:nvPr/>
        </p:nvSpPr>
        <p:spPr>
          <a:xfrm>
            <a:off x="131928" y="1690689"/>
            <a:ext cx="83834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Educational Master Plan Update</a:t>
            </a:r>
          </a:p>
          <a:p>
            <a:r>
              <a:rPr lang="en-US" dirty="0"/>
              <a:t>Strategic Direction 3: Develop streamlined, data-driven, and innovative systems and </a:t>
            </a:r>
          </a:p>
          <a:p>
            <a:r>
              <a:rPr lang="en-US" dirty="0"/>
              <a:t>processes that support the employee experience and promote student access and success supported by cutting edge technology and collaboration.</a:t>
            </a:r>
          </a:p>
          <a:p>
            <a:endParaRPr lang="en-US" dirty="0"/>
          </a:p>
          <a:p>
            <a:r>
              <a:rPr lang="en-US" dirty="0"/>
              <a:t>SAC Goal 3: Cultivate equitable campus culture to support student, faculty, and staff belonging and success.</a:t>
            </a:r>
          </a:p>
          <a:p>
            <a:endParaRPr lang="en-US" dirty="0"/>
          </a:p>
          <a:p>
            <a:pPr lvl="1"/>
            <a:r>
              <a:rPr lang="en-US" dirty="0"/>
              <a:t>Objectives</a:t>
            </a:r>
          </a:p>
          <a:p>
            <a:pPr lvl="1"/>
            <a:r>
              <a:rPr lang="en-US" dirty="0"/>
              <a:t>3.1 Leverage cutting-edge technology to remove barriers and improve the employee and student experience.</a:t>
            </a:r>
          </a:p>
          <a:p>
            <a:pPr lvl="1"/>
            <a:r>
              <a:rPr lang="en-US" dirty="0"/>
              <a:t>3.2 Utilize accurate and reliable disaggregated information to make informed decisions.</a:t>
            </a:r>
          </a:p>
          <a:p>
            <a:pPr lvl="1"/>
            <a:r>
              <a:rPr lang="en-US" dirty="0"/>
              <a:t>3.3 Collaborate and leverage professional development opportunities across </a:t>
            </a:r>
          </a:p>
          <a:p>
            <a:pPr lvl="1"/>
            <a:r>
              <a:rPr lang="en-US" dirty="0"/>
              <a:t>partnerships.</a:t>
            </a:r>
          </a:p>
          <a:p>
            <a:pPr lvl="1"/>
            <a:r>
              <a:rPr lang="en-US" dirty="0"/>
              <a:t>3.4 Ensure participatory governance practices are understood, followed, utilized and evaluated regularly.</a:t>
            </a:r>
          </a:p>
        </p:txBody>
      </p:sp>
    </p:spTree>
    <p:extLst>
      <p:ext uri="{BB962C8B-B14F-4D97-AF65-F5344CB8AC3E}">
        <p14:creationId xmlns:p14="http://schemas.microsoft.com/office/powerpoint/2010/main" val="846280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1692-DE11-1699-180C-C803745F0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996815-C483-4482-CEB3-39A67041AA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6" y="0"/>
            <a:ext cx="8383422" cy="1554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F5245E-7EAD-91DC-A54F-556956D825B3}"/>
              </a:ext>
            </a:extLst>
          </p:cNvPr>
          <p:cNvSpPr txBox="1"/>
          <p:nvPr/>
        </p:nvSpPr>
        <p:spPr>
          <a:xfrm>
            <a:off x="120916" y="1640448"/>
            <a:ext cx="89021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Strategic Direction 4: Leverage diverse funding streams; provide comprehensive </a:t>
            </a:r>
          </a:p>
          <a:p>
            <a:r>
              <a:rPr lang="en-US" dirty="0"/>
              <a:t>professional development; and support accessible virtual spaces and physical facilities to increase student success in an ever-changing educational environment.</a:t>
            </a:r>
          </a:p>
          <a:p>
            <a:endParaRPr lang="en-US" dirty="0"/>
          </a:p>
          <a:p>
            <a:r>
              <a:rPr lang="en-US" dirty="0"/>
              <a:t>SAC Goal 4: Strengthen supportive infrastructure that facilitates equity, a sense </a:t>
            </a:r>
          </a:p>
          <a:p>
            <a:r>
              <a:rPr lang="en-US" dirty="0"/>
              <a:t>of belonging, and trust among faculty, staff, and students.</a:t>
            </a:r>
          </a:p>
          <a:p>
            <a:endParaRPr lang="en-US" dirty="0"/>
          </a:p>
          <a:p>
            <a:pPr lvl="1"/>
            <a:r>
              <a:rPr lang="en-US" dirty="0"/>
              <a:t>Objectives</a:t>
            </a:r>
          </a:p>
          <a:p>
            <a:pPr lvl="1"/>
            <a:r>
              <a:rPr lang="en-US" dirty="0"/>
              <a:t>4.1 Improve physical and virtual infrastructure to enhance technology resources to create conducive learning environments and promote sustainability in support of the overall education experience and academic success of students.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4.2 Maximize funding and allocate resources to support equitable student achievement, sustainable growth, innovation, and competitive advantage.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4.3 Provide comprehensive professional development programs that empower faculty and staff with continuous learning opportunities, fostering expertise, innovation, equity, community, and a dynamic educational environment.</a:t>
            </a:r>
          </a:p>
        </p:txBody>
      </p:sp>
    </p:spTree>
    <p:extLst>
      <p:ext uri="{BB962C8B-B14F-4D97-AF65-F5344CB8AC3E}">
        <p14:creationId xmlns:p14="http://schemas.microsoft.com/office/powerpoint/2010/main" val="326274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HNYXMCCMVK3K-464-882</_dlc_DocId>
    <_dlc_DocIdUrl xmlns="431189f8-a51b-453f-9f0c-3a0b3b65b12f">
      <Url>https://www.sac.edu/President/AcademicSenate/_layouts/15/DocIdRedir.aspx?ID=HNYXMCCMVK3K-464-882</Url>
      <Description>HNYXMCCMVK3K-464-882</Description>
    </_dlc_DocIdUrl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4FB23BE-91B5-4DD0-812C-804A09DCC178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84eaf8b6-4fa8-466e-9258-0c466e5b7ff4"/>
    <ds:schemaRef ds:uri="http://purl.org/dc/elements/1.1/"/>
    <ds:schemaRef ds:uri="de329b96-840b-45f8-b7b1-12b37abf8b1f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1acb9adc-ec33-475f-8130-c1c307b91901"/>
    <ds:schemaRef ds:uri="12292255-f18b-4d92-9e60-ebc7b63bbd6b"/>
  </ds:schemaRefs>
</ds:datastoreItem>
</file>

<file path=customXml/itemProps2.xml><?xml version="1.0" encoding="utf-8"?>
<ds:datastoreItem xmlns:ds="http://schemas.openxmlformats.org/officeDocument/2006/customXml" ds:itemID="{68CEDA44-5DB9-4425-86FF-2A3C217BF51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B8CC7EEE-9E7B-4835-9F57-9938075EA08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8AAC24C-307B-43B4-859C-8B2E8A49330B}"/>
</file>

<file path=customXml/itemProps5.xml><?xml version="1.0" encoding="utf-8"?>
<ds:datastoreItem xmlns:ds="http://schemas.openxmlformats.org/officeDocument/2006/customXml" ds:itemID="{26CFDB78-3BEC-46E4-896F-0F1D8EEDD866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67169</TotalTime>
  <Words>657</Words>
  <Application>Microsoft Office PowerPoint</Application>
  <PresentationFormat>On-screen Show (4:3)</PresentationFormat>
  <Paragraphs>78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President’s Report</vt:lpstr>
      <vt:lpstr>President’s Report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Kymberly Spector</dc:creator>
  <cp:lastModifiedBy>Claire Coyne</cp:lastModifiedBy>
  <cp:revision>23</cp:revision>
  <cp:lastPrinted>2023-10-10T19:17:11Z</cp:lastPrinted>
  <dcterms:created xsi:type="dcterms:W3CDTF">2015-01-16T04:28:57Z</dcterms:created>
  <dcterms:modified xsi:type="dcterms:W3CDTF">2024-03-12T19:28:01Z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6dc2906b-ad6b-48c8-a2d1-a65f346d852a</vt:lpwstr>
  </property>
  <property fmtid="{D5CDD505-2E9C-101B-9397-08002B2CF9AE}" pid="4" name="_dlc_DocId">
    <vt:lpwstr>HNYXMCCMVK3K-1637-14</vt:lpwstr>
  </property>
  <property fmtid="{D5CDD505-2E9C-101B-9397-08002B2CF9AE}" pid="5" name="_dlc_DocIdUrl">
    <vt:lpwstr>http://sac.edu/PublicAffairs/Graphics/_layouts/15/DocIdRedir.aspx?ID=HNYXMCCMVK3K-1637-14, HNYXMCCMVK3K-1637-14</vt:lpwstr>
  </property>
  <property fmtid="{D5CDD505-2E9C-101B-9397-08002B2CF9AE}" pid="6" name="MediaServiceImageTags">
    <vt:lpwstr/>
  </property>
</Properties>
</file>