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authors.xml" ContentType="application/vnd.ms-powerpoint.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310" r:id="rId5"/>
    <p:sldId id="305" r:id="rId6"/>
    <p:sldId id="306" r:id="rId7"/>
    <p:sldId id="317" r:id="rId8"/>
    <p:sldId id="309" r:id="rId9"/>
    <p:sldId id="303" r:id="rId10"/>
    <p:sldId id="315" r:id="rId11"/>
    <p:sldId id="316" r:id="rId12"/>
    <p:sldId id="29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AE8"/>
    <a:srgbClr val="4769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A945A9-7327-4A60-9397-B42D389FB7A2}" v="344" dt="2024-02-26T17:31:38.110"/>
    <p1510:client id="{92ED818B-B3C6-EFE9-3851-C03F0CBD8275}" v="44" dt="2024-02-26T16:47:40.074"/>
    <p1510:client id="{A4AAF5B4-FE9B-6631-7E7B-78B6A573B088}" v="5" dt="2024-02-26T16:51:02.191"/>
    <p1510:client id="{C7FC4C0F-2729-52D6-6C1C-965F66286466}" v="29" dt="2024-02-26T20:43:04.809"/>
  </p1510:revLst>
</p1510:revInfo>
</file>

<file path=ppt/tableStyles.xml><?xml version="1.0" encoding="utf-8"?>
<a:tblStyleLst xmlns:a="http://schemas.openxmlformats.org/drawingml/2006/main" def="{9DCAF9ED-07DC-4A11-8D7F-57B35C25682E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A3114B-0CDD-4419-A4DE-E0C29A2AE1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C25048-78D1-4821-8E2B-7A77CCA12F8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52186-C111-43A8-A0F7-F77FFDE4DF82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924695-047D-4CC8-8801-1AA37457E7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F00293-63F6-438D-A9A8-024975FD55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56CFAD-C154-4C9C-AD01-665A50550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79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BBB5B-F3DE-41D7-B279-483D20E8E363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62BC0-7DC4-4569-951D-2BB947534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41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Annie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62BC0-7DC4-4569-951D-2BB9475345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58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Annie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62BC0-7DC4-4569-951D-2BB9475345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704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Merari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62BC0-7DC4-4569-951D-2BB9475345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775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Annie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62BC0-7DC4-4569-951D-2BB9475345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48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Merari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62BC0-7DC4-4569-951D-2BB9475345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7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Annie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B62BC0-7DC4-4569-951D-2BB9475345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10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2728A58-8DE2-4B1C-B6CA-F2AED56F45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2"/>
            <a:ext cx="1219200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9D7CAC-EE78-4BAE-94EA-EBE4BB1181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9909" y="2335192"/>
            <a:ext cx="9792182" cy="218761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lIns="914400" tIns="91440" rIns="914400" anchor="ctr"/>
          <a:lstStyle>
            <a:lvl1pPr algn="ctr">
              <a:defRPr sz="5400" b="1" cap="all" spc="1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14832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nci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E5E8994-67B0-7A02-C300-323269156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532671" y="0"/>
            <a:ext cx="7659329" cy="6858000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D96D4A-16D3-4C35-A383-2DF039D54C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3791" y="787869"/>
            <a:ext cx="2743200" cy="2142144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anchor="ctr"/>
          <a:lstStyle>
            <a:lvl1pPr algn="ctr">
              <a:lnSpc>
                <a:spcPct val="100000"/>
              </a:lnSpc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EA6B5C4-24E3-C021-071B-DFF6C6CC49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33449" y="3429000"/>
            <a:ext cx="2920796" cy="29273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800" spc="100" baseline="0"/>
            </a:lvl1pPr>
            <a:lvl2pPr marL="45720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600" spc="100" baseline="0"/>
            </a:lvl2pPr>
            <a:lvl3pPr marL="91440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400" spc="100" baseline="0"/>
            </a:lvl3pPr>
            <a:lvl4pPr marL="137160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200" spc="100" baseline="0"/>
            </a:lvl4pPr>
            <a:lvl5pPr marL="182880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200" spc="100" baseline="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F255611-8280-41F3-A5FA-821E144AEAE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220928" y="787869"/>
            <a:ext cx="6292646" cy="54322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600" cap="all" baseline="0">
                <a:solidFill>
                  <a:schemeClr val="accent5">
                    <a:lumMod val="50000"/>
                  </a:schemeClr>
                </a:solidFill>
              </a:defRPr>
            </a:lvl2pPr>
            <a:lvl3pPr marL="914400" indent="0">
              <a:buNone/>
              <a:defRPr sz="1400" cap="all" baseline="0">
                <a:solidFill>
                  <a:schemeClr val="accent5">
                    <a:lumMod val="50000"/>
                  </a:schemeClr>
                </a:solidFill>
              </a:defRPr>
            </a:lvl3pPr>
            <a:lvl4pPr marL="1371600" indent="0">
              <a:buNone/>
              <a:defRPr sz="1200" cap="all" baseline="0">
                <a:solidFill>
                  <a:schemeClr val="accent5">
                    <a:lumMod val="50000"/>
                  </a:schemeClr>
                </a:solidFill>
              </a:defRPr>
            </a:lvl4pPr>
            <a:lvl5pPr marL="1828800" indent="0">
              <a:buNone/>
              <a:defRPr sz="1200" cap="all" baseline="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add content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453DB9-3C4B-4136-96D2-08A7D5AD41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464841-801A-499A-BFD2-9731D2D8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C78F9D-CD73-4D53-A871-D6C0B643A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A87306C-81BA-4795-A5CA-9392456A8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06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ompet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1225E-57F6-4605-A684-F9B30F1F66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0559" y="1"/>
            <a:ext cx="4952999" cy="2182482"/>
          </a:xfrm>
          <a:prstGeom prst="rect">
            <a:avLst/>
          </a:prstGeom>
          <a:solidFill>
            <a:schemeClr val="accent2">
              <a:alpha val="92000"/>
            </a:schemeClr>
          </a:solidFill>
        </p:spPr>
        <p:txBody>
          <a:bodyPr lIns="731520" rIns="731520" anchor="ctr"/>
          <a:lstStyle>
            <a:lvl1pPr algn="ctr">
              <a:defRPr sz="2400" cap="all" spc="1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C93927AF-DF09-4CE5-8767-B2ECF0215B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42932" y="0"/>
            <a:ext cx="7249067" cy="218248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to add photo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E8D114B-8AAB-41D6-AFCF-750066A652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9728" y="2924355"/>
            <a:ext cx="3769525" cy="3300645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8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E5C19A-AE6A-FEDE-6B3C-9B1701F4C50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3262" y="2932801"/>
            <a:ext cx="6411912" cy="3300851"/>
          </a:xfrm>
          <a:prstGeom prst="rect">
            <a:avLst/>
          </a:prstGeom>
        </p:spPr>
        <p:txBody>
          <a:bodyPr/>
          <a:lstStyle>
            <a:lvl1pPr marL="283464" indent="-283464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 sz="1800" spc="100" baseline="0"/>
            </a:lvl1pPr>
            <a:lvl2pPr marL="914400" indent="-283464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 sz="1800" spc="100" baseline="0"/>
            </a:lvl2pPr>
            <a:lvl3pPr marL="1371600" indent="-283464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 sz="1800" spc="100" baseline="0"/>
            </a:lvl3pPr>
            <a:lvl4pPr marL="1828800" indent="-283464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 sz="1800" spc="100" baseline="0"/>
            </a:lvl4pPr>
            <a:lvl5pPr marL="2286000" indent="-283464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defRPr sz="1800" spc="100" baseline="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751D887-2419-4911-A7CC-9B5A598D7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8B214E0-C574-4CE5-8FF0-E0F965A4A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Pitch deck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C033920-FB08-49F3-8A75-14E68EF78D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EA87306C-81BA-4795-A5CA-9392456A8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51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96722F2-1968-8B82-9382-187D808D9C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2170545"/>
          </a:xfrm>
          <a:prstGeom prst="rect">
            <a:avLst/>
          </a:prstGeom>
          <a:solidFill>
            <a:schemeClr val="accent2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8F6663C8-5425-48D7-9E9D-F2B794222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41541"/>
            <a:ext cx="10515600" cy="1215894"/>
          </a:xfrm>
          <a:prstGeom prst="rect">
            <a:avLst/>
          </a:prstGeom>
        </p:spPr>
        <p:txBody>
          <a:bodyPr anchor="b"/>
          <a:lstStyle>
            <a:lvl1pPr algn="ctr">
              <a:defRPr sz="2400" cap="all" spc="1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E7176063-74EF-4FC1-A687-2F5900412F55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59468" y="2674190"/>
            <a:ext cx="10494331" cy="36058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cap="all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058ECB-2935-45B1-80F1-ED38302C27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FC42CC-A62B-40E8-907A-F15D7C216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3E0735-85DE-48C3-8FE9-0754F9ABD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A87306C-81BA-4795-A5CA-9392456A8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6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bg>
      <p:bgPr>
        <a:solidFill>
          <a:schemeClr val="accent5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06EC1-D867-4113-B1E4-72ADCC4B15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30061" y="1541398"/>
            <a:ext cx="4442603" cy="21248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anchor="ctr"/>
          <a:lstStyle>
            <a:lvl1pPr algn="ctr">
              <a:defRPr sz="2400" cap="all" spc="1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title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34C23C4D-3C16-4A17-BF8A-A9C4E2F013E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30061" y="3984426"/>
            <a:ext cx="4442603" cy="2424999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8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50298920-F98C-4AFF-A39F-BB5644F96EB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771736" y="0"/>
            <a:ext cx="5420263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to add photo</a:t>
            </a:r>
          </a:p>
        </p:txBody>
      </p:sp>
    </p:spTree>
    <p:extLst>
      <p:ext uri="{BB962C8B-B14F-4D97-AF65-F5344CB8AC3E}">
        <p14:creationId xmlns:p14="http://schemas.microsoft.com/office/powerpoint/2010/main" val="4257799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">
    <p:bg>
      <p:bgPr>
        <a:solidFill>
          <a:schemeClr val="accent5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50298920-F98C-4AFF-A39F-BB5644F96EB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772276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add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906EC1-D867-4113-B1E4-72ADCC4B15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24747" y="2365057"/>
            <a:ext cx="4377400" cy="2160644"/>
          </a:xfrm>
          <a:prstGeom prst="rect">
            <a:avLst/>
          </a:prstGeom>
          <a:gradFill>
            <a:gsLst>
              <a:gs pos="50000">
                <a:schemeClr val="accent1">
                  <a:lumMod val="5000"/>
                  <a:lumOff val="95000"/>
                  <a:alpha val="0"/>
                </a:schemeClr>
              </a:gs>
              <a:gs pos="50000">
                <a:schemeClr val="accent5">
                  <a:alpha val="10000"/>
                </a:schemeClr>
              </a:gs>
            </a:gsLst>
            <a:lin ang="0" scaled="0"/>
          </a:gradFill>
          <a:ln w="28575">
            <a:solidFill>
              <a:schemeClr val="bg1"/>
            </a:solidFill>
          </a:ln>
        </p:spPr>
        <p:txBody>
          <a:bodyPr anchor="ctr"/>
          <a:lstStyle>
            <a:lvl1pPr algn="ctr">
              <a:defRPr sz="2400" cap="all" spc="1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Add 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B3EFFF7-FFC6-16DF-B4AB-DD5A1A1DA9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27896" y="0"/>
            <a:ext cx="3344379" cy="6858000"/>
          </a:xfrm>
          <a:custGeom>
            <a:avLst/>
            <a:gdLst>
              <a:gd name="connsiteX0" fmla="*/ 0 w 3344379"/>
              <a:gd name="connsiteY0" fmla="*/ 0 h 6858000"/>
              <a:gd name="connsiteX1" fmla="*/ 3344379 w 3344379"/>
              <a:gd name="connsiteY1" fmla="*/ 0 h 6858000"/>
              <a:gd name="connsiteX2" fmla="*/ 3344379 w 3344379"/>
              <a:gd name="connsiteY2" fmla="*/ 6858000 h 6858000"/>
              <a:gd name="connsiteX3" fmla="*/ 0 w 334437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4379" h="6858000">
                <a:moveTo>
                  <a:pt x="0" y="0"/>
                </a:moveTo>
                <a:lnTo>
                  <a:pt x="3344379" y="0"/>
                </a:lnTo>
                <a:lnTo>
                  <a:pt x="3344379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>
              <a:alpha val="10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Blank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E6E802E-B214-0AE3-69C8-CBCA885C703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35900" y="2071688"/>
            <a:ext cx="3773488" cy="2732087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800" spc="100" baseline="0"/>
            </a:lvl1pPr>
            <a:lvl2pPr marL="45720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800" spc="100" baseline="0"/>
            </a:lvl2pPr>
            <a:lvl3pPr marL="91440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800" spc="100" baseline="0"/>
            </a:lvl3pPr>
            <a:lvl4pPr marL="137160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800" spc="100" baseline="0"/>
            </a:lvl4pPr>
            <a:lvl5pPr marL="182880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800" spc="100" baseline="0"/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0398655-42A6-4DBC-9542-9A8D10B44A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5906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F7C44B-1689-4CA8-B0BC-0671EA1275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7360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effectLst/>
                <a:latin typeface="+mj-lt"/>
              </a:defRPr>
            </a:lvl1pPr>
          </a:lstStyle>
          <a:p>
            <a:r>
              <a:rPr lang="en-US"/>
              <a:t>Pitch deck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D6105C8-7607-448C-9CD2-9CA33B49B4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1562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EA87306C-81BA-4795-A5CA-9392456A8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3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02728A58-8DE2-4B1C-B6CA-F2AED56F45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-2"/>
            <a:ext cx="1219200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9D7CAC-EE78-4BAE-94EA-EBE4BB1181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99909" y="2335192"/>
            <a:ext cx="9792182" cy="2187616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txBody>
          <a:bodyPr lIns="914400" tIns="182880" rIns="914400" anchor="ctr"/>
          <a:lstStyle>
            <a:lvl1pPr algn="ctr">
              <a:defRPr sz="5400" b="1" cap="all" spc="100" baseline="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37129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5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CC6C658-B6F5-98D2-4D95-EA3030D6F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0322" y="-7084"/>
            <a:ext cx="12212321" cy="6858000"/>
          </a:xfrm>
          <a:prstGeom prst="rect">
            <a:avLst/>
          </a:prstGeom>
          <a:solidFill>
            <a:schemeClr val="accent5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9AED10-F37C-48B3-A407-EDC6878C71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0065" y="2372810"/>
            <a:ext cx="4352081" cy="2129742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txBody>
          <a:bodyPr anchor="ctr"/>
          <a:lstStyle>
            <a:lvl1pPr algn="ctr">
              <a:defRPr sz="2400" cap="all" spc="100" baseline="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en-US"/>
              <a:t>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ED8B338-CD86-47FF-A4B9-9EE6A11AFBF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789480" y="0"/>
            <a:ext cx="5394960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to add photo</a:t>
            </a:r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19507D12-915D-42C7-9250-F3912C1C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520C17-104B-4F9D-B1D8-2FA4676B3C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7360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en-US"/>
              <a:t>Pitch deck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19F9CF7-C4CD-4EEB-A49F-1820A981A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1562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A87306C-81BA-4795-A5CA-9392456A8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33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bl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C3FAF69-7EBE-817B-DCEA-4A1595820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-7515"/>
            <a:ext cx="4661648" cy="6871651"/>
          </a:xfrm>
          <a:prstGeom prst="rect">
            <a:avLst/>
          </a:prstGeom>
          <a:solidFill>
            <a:srgbClr val="4769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20FC4D-FDE2-42C3-B907-27B071B649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6608" y="804862"/>
            <a:ext cx="3401992" cy="5121375"/>
          </a:xfrm>
          <a:prstGeom prst="rect">
            <a:avLst/>
          </a:prstGeom>
          <a:ln w="28575">
            <a:noFill/>
          </a:ln>
        </p:spPr>
        <p:txBody>
          <a:bodyPr anchor="ctr"/>
          <a:lstStyle>
            <a:lvl1pPr algn="ctr">
              <a:defRPr sz="2400" cap="all" spc="1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4F9403-8AE5-DF79-EFCF-E99EABB8341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579338" y="804863"/>
            <a:ext cx="5716587" cy="5248276"/>
          </a:xfrm>
          <a:prstGeom prst="rect">
            <a:avLst/>
          </a:prstGeom>
        </p:spPr>
        <p:txBody>
          <a:bodyPr anchor="ctr"/>
          <a:lstStyle>
            <a:lvl1pPr marL="283464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/>
            </a:lvl1pPr>
            <a:lvl2pPr marL="731520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/>
            </a:lvl2pPr>
            <a:lvl3pPr marL="1097280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/>
            </a:lvl3pPr>
            <a:lvl4pPr marL="1463040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/>
            </a:lvl4pPr>
            <a:lvl5pPr marL="1828800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D38E30C9-543F-4532-B571-2F2EF52E7A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E2F8B6B-A63E-448F-86E5-CF3F12A297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Pitch deck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EC1D779-DE8A-45DF-9A79-70F63DD68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EA87306C-81BA-4795-A5CA-9392456A8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91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bg>
      <p:bgPr>
        <a:solidFill>
          <a:schemeClr val="accent5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AED10-F37C-48B3-A407-EDC6878C71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7727" y="2060294"/>
            <a:ext cx="4359795" cy="2141316"/>
          </a:xfrm>
          <a:prstGeom prst="rect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txBody>
          <a:bodyPr anchor="ctr"/>
          <a:lstStyle>
            <a:lvl1pPr algn="ctr">
              <a:defRPr sz="2400" cap="all" spc="100" baseline="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r>
              <a:rPr lang="en-US"/>
              <a:t>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ED8B338-CD86-47FF-A4B9-9EE6A11AFBF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-9009"/>
            <a:ext cx="5521124" cy="687858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to add photo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20D097E-45D7-422E-A8D1-635C7DE9A9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70878" y="4550199"/>
            <a:ext cx="4359795" cy="1790164"/>
          </a:xfrm>
          <a:prstGeom prst="rect">
            <a:avLst/>
          </a:prstGeom>
        </p:spPr>
        <p:txBody>
          <a:bodyPr anchor="t"/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1800" b="1" cap="all" spc="100" baseline="0">
                <a:solidFill>
                  <a:schemeClr val="accent4">
                    <a:lumMod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19507D12-915D-42C7-9250-F3912C1C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520C17-104B-4F9D-B1D8-2FA4676B3C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7360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en-US"/>
              <a:t>Pitch deck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19F9CF7-C4CD-4EEB-A49F-1820A981A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700" y="6356350"/>
            <a:ext cx="1562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A87306C-81BA-4795-A5CA-9392456A8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1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u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A5AC9-F6E1-46F9-8810-475475E17B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34980" y="706056"/>
            <a:ext cx="6323957" cy="1088020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anchor="ctr"/>
          <a:lstStyle>
            <a:lvl1pPr algn="ctr"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52C02D9-C262-43C0-BE24-402661B0594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4495801" cy="6858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to add photo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C3273F-AE8F-21E6-A06E-52686D65496D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35563" y="2291786"/>
            <a:ext cx="3017837" cy="396722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800" spc="100" baseline="0"/>
            </a:lvl1pPr>
            <a:lvl2pPr marL="283464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 spc="100" baseline="0"/>
            </a:lvl2pPr>
            <a:lvl3pPr marL="685800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 spc="100" baseline="0"/>
            </a:lvl3pPr>
            <a:lvl4pPr marL="1143000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 spc="100" baseline="0"/>
            </a:lvl4pPr>
            <a:lvl5pPr marL="1600200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 spc="100" baseline="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A011C768-FB8E-F917-0CF9-C9B7DA4CAA6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8473281" y="2294680"/>
            <a:ext cx="3136127" cy="396722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800" spc="100" baseline="0"/>
            </a:lvl1pPr>
            <a:lvl2pPr marL="283464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 spc="100" baseline="0"/>
            </a:lvl2pPr>
            <a:lvl3pPr marL="685800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 spc="100" baseline="0"/>
            </a:lvl3pPr>
            <a:lvl4pPr marL="1143000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 spc="100" baseline="0"/>
            </a:lvl4pPr>
            <a:lvl5pPr marL="1600200" indent="-283464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defRPr sz="1800" spc="100" baseline="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61AB9D5A-1951-48B0-9CAE-84FC869BE5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3AEF9F4B-0EB4-4C9F-9159-80E393F3A1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Pitch deck</a:t>
            </a: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6BC4F905-196D-4DFF-9947-C56088B56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EA87306C-81BA-4795-A5CA-9392456A8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20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duct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FD970D0-182D-96E3-04B5-5D634F9C4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2170545"/>
          </a:xfrm>
          <a:prstGeom prst="rect">
            <a:avLst/>
          </a:prstGeom>
          <a:solidFill>
            <a:schemeClr val="accent2">
              <a:lumMod val="20000"/>
              <a:lumOff val="8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EFB40-063A-41A7-9581-865BBE62C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6143"/>
            <a:ext cx="10515600" cy="1229033"/>
          </a:xfrm>
          <a:prstGeom prst="rect">
            <a:avLst/>
          </a:prstGeom>
        </p:spPr>
        <p:txBody>
          <a:bodyPr anchor="b"/>
          <a:lstStyle>
            <a:lvl1pPr algn="ctr">
              <a:defRPr sz="2400" cap="all" spc="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E453354-6167-7227-F443-F984688CC4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49775" y="2858625"/>
            <a:ext cx="3941763" cy="3338513"/>
          </a:xfrm>
          <a:prstGeom prst="rect">
            <a:avLst/>
          </a:prstGeom>
        </p:spPr>
        <p:txBody>
          <a:bodyPr/>
          <a:lstStyle>
            <a:lvl1pPr marL="347472" indent="-347472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 sz="1800" spc="100" baseline="0"/>
            </a:lvl1pPr>
            <a:lvl2pPr marL="685800" indent="-347472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  <a:defRPr sz="1600" spc="100" baseline="0"/>
            </a:lvl2pPr>
            <a:lvl3pPr marL="1143000" indent="-347472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/>
              <a:defRPr sz="1400" spc="100" baseline="0"/>
            </a:lvl3pPr>
            <a:lvl4pPr marL="1600200" indent="-347472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arenR"/>
              <a:defRPr sz="1200" spc="100" baseline="0"/>
            </a:lvl4pPr>
            <a:lvl5pPr marL="2057400" indent="-347472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romanLcPeriod"/>
              <a:defRPr sz="1200" spc="100" baseline="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DDA14B5C-C6A4-65FB-34DD-E1C0FF465FF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342681" y="2858625"/>
            <a:ext cx="6011119" cy="33385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Font typeface="+mj-lt"/>
              <a:buNone/>
              <a:defRPr sz="1800" spc="100" baseline="0"/>
            </a:lvl1pPr>
            <a:lvl2pPr marL="285750" indent="-28575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spc="100" baseline="0"/>
            </a:lvl2pPr>
            <a:lvl3pPr marL="685800" indent="-28575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spc="100" baseline="0"/>
            </a:lvl3pPr>
            <a:lvl4pPr marL="1143000" indent="-28575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spc="100" baseline="0"/>
            </a:lvl4pPr>
            <a:lvl5pPr marL="1600200" indent="-285750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spc="100" baseline="0"/>
            </a:lvl5pPr>
          </a:lstStyle>
          <a:p>
            <a:pPr lvl="0"/>
            <a:r>
              <a:rPr lang="en-US"/>
              <a:t>Click to add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" name="Date Placeholder 3">
            <a:extLst>
              <a:ext uri="{FF2B5EF4-FFF2-40B4-BE49-F238E27FC236}">
                <a16:creationId xmlns:a16="http://schemas.microsoft.com/office/drawing/2014/main" id="{573EDDB2-8AC2-4A88-95EE-20082E77D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41" name="Footer Placeholder 4">
            <a:extLst>
              <a:ext uri="{FF2B5EF4-FFF2-40B4-BE49-F238E27FC236}">
                <a16:creationId xmlns:a16="http://schemas.microsoft.com/office/drawing/2014/main" id="{325A34CF-B8DC-4A28-86BC-8D450E3D3C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Pitch deck</a:t>
            </a:r>
          </a:p>
        </p:txBody>
      </p:sp>
      <p:sp>
        <p:nvSpPr>
          <p:cNvPr id="42" name="Slide Number Placeholder 5">
            <a:extLst>
              <a:ext uri="{FF2B5EF4-FFF2-40B4-BE49-F238E27FC236}">
                <a16:creationId xmlns:a16="http://schemas.microsoft.com/office/drawing/2014/main" id="{3F009426-0603-4EF7-8DE1-0CA50818F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EA87306C-81BA-4795-A5CA-9392456A8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5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C1E109A-BBBE-498A-AC65-464AAF5710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766915"/>
            <a:ext cx="2782529" cy="2163098"/>
          </a:xfrm>
          <a:prstGeom prst="rect">
            <a:avLst/>
          </a:prstGeom>
          <a:ln w="28575">
            <a:solidFill>
              <a:schemeClr val="accent2"/>
            </a:solidFill>
          </a:ln>
        </p:spPr>
        <p:txBody>
          <a:bodyPr anchor="ctr"/>
          <a:lstStyle>
            <a:lvl1pPr algn="ctr">
              <a:lnSpc>
                <a:spcPct val="100000"/>
              </a:lnSpc>
              <a:defRPr sz="2400" cap="all" spc="100" baseline="0">
                <a:solidFill>
                  <a:schemeClr val="accent2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7408009F-7441-4960-8688-598E553778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64796" y="960385"/>
            <a:ext cx="6341212" cy="196962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  <a:buNone/>
              <a:defRPr sz="1800" cap="none" spc="1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721A019-F5C2-4A15-A6AE-C03209D1D7D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3716594"/>
            <a:ext cx="12192000" cy="314140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to add photo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CFE1DF53-32D0-456E-8221-7FCD23325D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C108F1B-58C5-43B6-8251-B1392CA9A8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en-US"/>
              <a:t>Pitch deck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530B1E0-03D4-4E5B-A2A7-903B17B306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A87306C-81BA-4795-A5CA-9392456A8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11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02389-643A-44A3-9E32-4459CAEAC3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E221A-6F27-4890-B073-7BA27B8FB5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bg2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06CAC-A122-486F-81C6-4299D83E94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100" baseline="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EA87306C-81BA-4795-A5CA-9392456A8C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13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73" r:id="rId3"/>
    <p:sldLayoutId id="2147483669" r:id="rId4"/>
    <p:sldLayoutId id="2147483651" r:id="rId5"/>
    <p:sldLayoutId id="2147483671" r:id="rId6"/>
    <p:sldLayoutId id="2147483652" r:id="rId7"/>
    <p:sldLayoutId id="2147483653" r:id="rId8"/>
    <p:sldLayoutId id="2147483650" r:id="rId9"/>
    <p:sldLayoutId id="2147483664" r:id="rId10"/>
    <p:sldLayoutId id="2147483659" r:id="rId11"/>
    <p:sldLayoutId id="2147483662" r:id="rId12"/>
    <p:sldLayoutId id="2147483670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QP9x1NnCWNY?feature=oembed" TargetMode="External"/><Relationship Id="rId6" Type="http://schemas.openxmlformats.org/officeDocument/2006/relationships/image" Target="../media/image3.jpeg"/><Relationship Id="rId5" Type="http://schemas.openxmlformats.org/officeDocument/2006/relationships/hyperlink" Target="https://youtu.be/QP9x1NnCWNY?si=rinTsMx2vS-mIrFT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anva.com/design/DAF92uQHucE/3H5n01oOnluBqH7m-RFzOQ/watch?utm_content=DAF92uQHucE&amp;utm_campaign=designshare&amp;utm_medium=link&amp;utm_source=editor" TargetMode="External"/><Relationship Id="rId4" Type="http://schemas.openxmlformats.org/officeDocument/2006/relationships/hyperlink" Target="https://rsccd.sharepoint.com/:w:/s/ASRaciallyInclusiveWorkgroup/ESfDUs-BOB5PlMhfwUerLiYBRSuTYJlX61rmWgxweaYQcw?e=RaTFu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bs.org/newshour/amp/nation/analysis-how-well-meaning-land-acknowledgements-can-erase-indigenous-people-and-sanitize-histor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native-land.ca/" TargetMode="External"/><Relationship Id="rId5" Type="http://schemas.openxmlformats.org/officeDocument/2006/relationships/hyperlink" Target="https://artsmidwest.org/resource/going-beyond-land-acknowledgments/#:~:text=We%20recommend%20creating%20an%20action,on%20the%20land%20you%20occupy" TargetMode="External"/><Relationship Id="rId4" Type="http://schemas.openxmlformats.org/officeDocument/2006/relationships/hyperlink" Target="https://www.bloomberg.com/news/articles/2021-08-12/native-land-stewardship-needs-to-follow-acknowledgmen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spirg.org/knowtheland" TargetMode="External"/><Relationship Id="rId2" Type="http://schemas.openxmlformats.org/officeDocument/2006/relationships/hyperlink" Target="https://nativegov.org/news/a-guide-to-indigenous-land-acknowledgment/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edbudresourcegroup.org/resources-1" TargetMode="External"/><Relationship Id="rId3" Type="http://schemas.openxmlformats.org/officeDocument/2006/relationships/hyperlink" Target="https://www.youthpassageways.org/ccp/" TargetMode="External"/><Relationship Id="rId7" Type="http://schemas.openxmlformats.org/officeDocument/2006/relationships/hyperlink" Target="https://fitchburgstate.libguides.com/c.php?g=1128891&amp;p=8246097" TargetMode="External"/><Relationship Id="rId2" Type="http://schemas.openxmlformats.org/officeDocument/2006/relationships/hyperlink" Target="https://usdac.us/nativeland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youtu.be/QP9x1NnCWNY" TargetMode="External"/><Relationship Id="rId5" Type="http://schemas.openxmlformats.org/officeDocument/2006/relationships/hyperlink" Target="https://nahc.ca.gov/native-americans/california-indian-history/" TargetMode="External"/><Relationship Id="rId4" Type="http://schemas.openxmlformats.org/officeDocument/2006/relationships/hyperlink" Target="https://calindianhistory.org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Knight_Annie@sac.edu" TargetMode="External"/><Relationship Id="rId2" Type="http://schemas.openxmlformats.org/officeDocument/2006/relationships/hyperlink" Target="mailto:Weber_Merari@sac.edu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Close-up of a green field">
            <a:extLst>
              <a:ext uri="{FF2B5EF4-FFF2-40B4-BE49-F238E27FC236}">
                <a16:creationId xmlns:a16="http://schemas.microsoft.com/office/drawing/2014/main" id="{FE4A4B5C-D71A-0CFA-A601-EB93F13F5AA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alphaModFix amt="50000"/>
          </a:blip>
          <a:srcRect/>
          <a:stretch/>
        </p:blipFill>
        <p:spPr>
          <a:xfrm>
            <a:off x="0" y="-2"/>
            <a:ext cx="12192000" cy="6858000"/>
          </a:xfr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C0147929-8D39-DAA9-C3C5-4829D9C31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909" y="2335192"/>
            <a:ext cx="9792182" cy="2187616"/>
          </a:xfrm>
        </p:spPr>
        <p:txBody>
          <a:bodyPr/>
          <a:lstStyle/>
          <a:p>
            <a:r>
              <a:rPr lang="en-US"/>
              <a:t>Land Acknowledgement Accountability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AFD170-0BB8-D74D-C716-2AFE0BE5E9B6}"/>
              </a:ext>
            </a:extLst>
          </p:cNvPr>
          <p:cNvSpPr txBox="1"/>
          <p:nvPr/>
        </p:nvSpPr>
        <p:spPr>
          <a:xfrm>
            <a:off x="4494509" y="5470902"/>
            <a:ext cx="709822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2400">
                <a:solidFill>
                  <a:schemeClr val="bg2"/>
                </a:solidFill>
              </a:rPr>
              <a:t>Presented by Annie Knight &amp; Merari Weber</a:t>
            </a:r>
            <a:br>
              <a:rPr lang="en-US" sz="2400">
                <a:solidFill>
                  <a:schemeClr val="bg2"/>
                </a:solidFill>
              </a:rPr>
            </a:br>
            <a:r>
              <a:rPr lang="en-US" sz="2400">
                <a:solidFill>
                  <a:schemeClr val="bg2"/>
                </a:solidFill>
              </a:rPr>
              <a:t>IRSJ Representatives</a:t>
            </a:r>
          </a:p>
        </p:txBody>
      </p:sp>
    </p:spTree>
    <p:extLst>
      <p:ext uri="{BB962C8B-B14F-4D97-AF65-F5344CB8AC3E}">
        <p14:creationId xmlns:p14="http://schemas.microsoft.com/office/powerpoint/2010/main" val="1760268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EAB21749-21E0-B555-8423-AF94BE383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7727" y="2060294"/>
            <a:ext cx="4359795" cy="2141316"/>
          </a:xfrm>
        </p:spPr>
        <p:txBody>
          <a:bodyPr/>
          <a:lstStyle/>
          <a:p>
            <a:r>
              <a:rPr lang="en-US"/>
              <a:t>Selecting </a:t>
            </a:r>
            <a:br>
              <a:rPr lang="en-US"/>
            </a:br>
            <a:r>
              <a:rPr lang="en-US"/>
              <a:t>visual aids</a:t>
            </a:r>
          </a:p>
        </p:txBody>
      </p:sp>
      <p:pic>
        <p:nvPicPr>
          <p:cNvPr id="12" name="Picture Placeholder 20" descr="Close up of green grass">
            <a:extLst>
              <a:ext uri="{FF2B5EF4-FFF2-40B4-BE49-F238E27FC236}">
                <a16:creationId xmlns:a16="http://schemas.microsoft.com/office/drawing/2014/main" id="{C082290F-76CE-97A7-ECB5-83B0FEA27B37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9009"/>
            <a:ext cx="5521124" cy="6878584"/>
          </a:xfrm>
        </p:spPr>
      </p:pic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854D8B3F-08C4-D0CB-E6CA-ED66FFEA32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70878" y="4550199"/>
            <a:ext cx="4359795" cy="1790164"/>
          </a:xfrm>
        </p:spPr>
        <p:txBody>
          <a:bodyPr/>
          <a:lstStyle/>
          <a:p>
            <a:r>
              <a:rPr lang="en-US">
                <a:hlinkClick r:id="rId5"/>
              </a:rPr>
              <a:t>Decolonization is for everyone</a:t>
            </a:r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D15DC2-8425-2530-3D59-ABE5D5C4AD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A87306C-81BA-4795-A5CA-9392456A8C1E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" name="Online Media 2" title="Decolonization Is for Everyone | Nikki Sanchez | TEDxSFU">
            <a:hlinkClick r:id="" action="ppaction://media"/>
            <a:extLst>
              <a:ext uri="{FF2B5EF4-FFF2-40B4-BE49-F238E27FC236}">
                <a16:creationId xmlns:a16="http://schemas.microsoft.com/office/drawing/2014/main" id="{2C7BB697-45FC-FA81-54E2-4C7474A89F3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5886399" y="1026159"/>
            <a:ext cx="5928752" cy="334974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8C9B608-FE51-BE22-6FA0-9DA2CD9DD673}"/>
              </a:ext>
            </a:extLst>
          </p:cNvPr>
          <p:cNvSpPr txBox="1"/>
          <p:nvPr/>
        </p:nvSpPr>
        <p:spPr>
          <a:xfrm>
            <a:off x="574040" y="1638563"/>
            <a:ext cx="4058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>
                <a:solidFill>
                  <a:schemeClr val="accent1"/>
                </a:solidFill>
              </a:rPr>
              <a:t>Decolonization is for Everyone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5ADCEE-76A5-41C8-3FE4-8A36C750A82D}"/>
              </a:ext>
            </a:extLst>
          </p:cNvPr>
          <p:cNvSpPr txBox="1"/>
          <p:nvPr/>
        </p:nvSpPr>
        <p:spPr>
          <a:xfrm>
            <a:off x="6841344" y="4866413"/>
            <a:ext cx="39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Nikki Sanchez – TEDx SFU</a:t>
            </a:r>
          </a:p>
        </p:txBody>
      </p:sp>
    </p:spTree>
    <p:extLst>
      <p:ext uri="{BB962C8B-B14F-4D97-AF65-F5344CB8AC3E}">
        <p14:creationId xmlns:p14="http://schemas.microsoft.com/office/powerpoint/2010/main" val="201287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CDA2767E-38F3-49F7-BE02-EA3E6C7C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608" y="804862"/>
            <a:ext cx="3401992" cy="5121375"/>
          </a:xfrm>
          <a:ln>
            <a:noFill/>
          </a:ln>
        </p:spPr>
        <p:txBody>
          <a:bodyPr/>
          <a:lstStyle/>
          <a:p>
            <a:r>
              <a:rPr lang="en-US" noProof="0"/>
              <a:t>A commitment to action</a:t>
            </a:r>
            <a:endParaRPr lang="en-US"/>
          </a:p>
        </p:txBody>
      </p:sp>
      <p:sp>
        <p:nvSpPr>
          <p:cNvPr id="50" name="Text Placeholder 17">
            <a:extLst>
              <a:ext uri="{FF2B5EF4-FFF2-40B4-BE49-F238E27FC236}">
                <a16:creationId xmlns:a16="http://schemas.microsoft.com/office/drawing/2014/main" id="{62192F0C-65C9-4E6D-9314-81FB7E4DB4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579338" y="804863"/>
            <a:ext cx="5716587" cy="5248276"/>
          </a:xfrm>
        </p:spPr>
        <p:txBody>
          <a:bodyPr lIns="91440" tIns="45720" rIns="91440" bIns="45720" anchor="ctr"/>
          <a:lstStyle/>
          <a:p>
            <a:pPr marL="0" indent="0">
              <a:buNone/>
            </a:pPr>
            <a:r>
              <a:rPr lang="en-US" sz="2400">
                <a:latin typeface="Calibri"/>
                <a:ea typeface="Calibri"/>
                <a:cs typeface="Calibri"/>
              </a:rPr>
              <a:t>As an IRSJ advisory committee, we recommend pausing </a:t>
            </a:r>
            <a:r>
              <a:rPr lang="en-US" sz="2400" b="0" i="0">
                <a:effectLst/>
                <a:latin typeface="Calibri"/>
                <a:ea typeface="Calibri"/>
                <a:cs typeface="Calibri"/>
              </a:rPr>
              <a:t>land acknowledgement </a:t>
            </a:r>
            <a:r>
              <a:rPr lang="en-US" sz="2400">
                <a:latin typeface="Calibri"/>
                <a:ea typeface="Calibri"/>
                <a:cs typeface="Calibri"/>
              </a:rPr>
              <a:t>readings until an</a:t>
            </a:r>
            <a:r>
              <a:rPr lang="en-US" sz="2400" b="0" i="0">
                <a:effectLst/>
                <a:latin typeface="Calibri"/>
                <a:ea typeface="Calibri"/>
                <a:cs typeface="Calibri"/>
              </a:rPr>
              <a:t> action plan is developed for our campus with firmer commitments to reparations so as not to cause further harm to those most impacted. </a:t>
            </a:r>
            <a:endParaRPr lang="en-US" sz="2400" b="0" i="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490171-2859-5322-0F76-C05597544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A87306C-81BA-4795-A5CA-9392456A8C1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52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CDA2767E-38F3-49F7-BE02-EA3E6C7C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608" y="804862"/>
            <a:ext cx="3401992" cy="5121375"/>
          </a:xfrm>
          <a:ln>
            <a:noFill/>
          </a:ln>
        </p:spPr>
        <p:txBody>
          <a:bodyPr/>
          <a:lstStyle/>
          <a:p>
            <a:r>
              <a:rPr lang="en-US" noProof="0"/>
              <a:t>A commitment to action</a:t>
            </a:r>
            <a:endParaRPr lang="en-US"/>
          </a:p>
        </p:txBody>
      </p:sp>
      <p:sp>
        <p:nvSpPr>
          <p:cNvPr id="50" name="Text Placeholder 17">
            <a:extLst>
              <a:ext uri="{FF2B5EF4-FFF2-40B4-BE49-F238E27FC236}">
                <a16:creationId xmlns:a16="http://schemas.microsoft.com/office/drawing/2014/main" id="{62192F0C-65C9-4E6D-9314-81FB7E4DB4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579338" y="804863"/>
            <a:ext cx="5716587" cy="5248276"/>
          </a:xfrm>
        </p:spPr>
        <p:txBody>
          <a:bodyPr lIns="91440" tIns="45720" rIns="91440" bIns="45720" anchor="ctr"/>
          <a:lstStyle/>
          <a:p>
            <a:pPr marL="283210" indent="-283210"/>
            <a:r>
              <a:rPr lang="en-US" sz="2400">
                <a:latin typeface="Calibri"/>
              </a:rPr>
              <a:t>Taking this semester IRSJ goals for supporting this work and developing an action plan.</a:t>
            </a:r>
            <a:endParaRPr lang="en-US" sz="2400" b="0" i="0">
              <a:effectLst/>
              <a:latin typeface="+mn-ea"/>
            </a:endParaRPr>
          </a:p>
          <a:p>
            <a:pPr lvl="1" indent="-283210" fontAlgn="base">
              <a:buFont typeface="Courier New" panose="020B0604020202020204" pitchFamily="34" charset="0"/>
              <a:buChar char="o"/>
            </a:pPr>
            <a:r>
              <a:rPr lang="en-US" sz="2400">
                <a:latin typeface="Calibri"/>
                <a:cs typeface="Calibri"/>
              </a:rPr>
              <a:t>Including inviting</a:t>
            </a:r>
            <a:r>
              <a:rPr lang="en-US" sz="2400" b="0" i="0">
                <a:effectLst/>
                <a:latin typeface="Calibri"/>
                <a:cs typeface="Calibri"/>
              </a:rPr>
              <a:t> local experts to join campus planning efforts and ask that senators reach out to their contacts, including compensating the emotional labor of experts who become involved with this initiative.  </a:t>
            </a:r>
            <a:endParaRPr lang="en-US" sz="2400" b="0" i="0">
              <a:effectLst/>
              <a:latin typeface="Calibri"/>
              <a:ea typeface="Calibri" panose="020F0502020204030204" pitchFamily="34" charset="0"/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490171-2859-5322-0F76-C05597544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A87306C-81BA-4795-A5CA-9392456A8C1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93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 descr="A green rolling hills with a sunset">
            <a:extLst>
              <a:ext uri="{FF2B5EF4-FFF2-40B4-BE49-F238E27FC236}">
                <a16:creationId xmlns:a16="http://schemas.microsoft.com/office/drawing/2014/main" id="{565AB0FC-9FCD-FDB2-1D84-F3D855D8387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/>
          <a:stretch/>
        </p:blipFill>
        <p:spPr>
          <a:xfrm>
            <a:off x="0" y="0"/>
            <a:ext cx="6772276" cy="6858000"/>
          </a:xfrm>
        </p:spPr>
      </p:pic>
      <p:sp>
        <p:nvSpPr>
          <p:cNvPr id="47" name="Title 46">
            <a:extLst>
              <a:ext uri="{FF2B5EF4-FFF2-40B4-BE49-F238E27FC236}">
                <a16:creationId xmlns:a16="http://schemas.microsoft.com/office/drawing/2014/main" id="{3F9E60C6-15AA-4C95-9519-652CD08A8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4747" y="2365057"/>
            <a:ext cx="4377400" cy="2160644"/>
          </a:xfrm>
        </p:spPr>
        <p:txBody>
          <a:bodyPr/>
          <a:lstStyle/>
          <a:p>
            <a:r>
              <a:rPr lang="en-US"/>
              <a:t>Seeking Campus and Community Input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0E8875C-8FE5-DCE1-106E-5F34DFD1618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D3AADE-5119-8CE2-0DD5-2BD7E340328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736965" y="719866"/>
            <a:ext cx="3773488" cy="5820617"/>
          </a:xfrm>
        </p:spPr>
        <p:txBody>
          <a:bodyPr lIns="91440" tIns="45720" rIns="91440" bIns="4572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Faculty, students, staff, and local experts invited to provide input on action plan.</a:t>
            </a: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Please share access to this </a:t>
            </a:r>
            <a:r>
              <a:rPr lang="en-US" sz="2000" dirty="0">
                <a:latin typeface="Arial"/>
                <a:cs typeface="Arial"/>
                <a:hlinkClick r:id="rId4"/>
              </a:rPr>
              <a:t>collaborative document </a:t>
            </a:r>
            <a:r>
              <a:rPr lang="en-US" sz="2000" dirty="0">
                <a:ea typeface="+mn-lt"/>
                <a:cs typeface="+mn-lt"/>
              </a:rPr>
              <a:t>with your SAC and community contacts for their input!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hlinkClick r:id="rId5"/>
              </a:rPr>
              <a:t>Land Acknowledgement Initiative Recap and Action Items</a:t>
            </a:r>
            <a:r>
              <a:rPr lang="en-US" sz="2000" dirty="0"/>
              <a:t> (video presentation by Maria Aguilar Beltran)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/>
          </a:p>
          <a:p>
            <a:endParaRPr lang="en-US" sz="2000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DA9558D5-EB6D-C2EA-C5E2-7907694485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A87306C-81BA-4795-A5CA-9392456A8C1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92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A6EA623-FC3F-8EBD-1C1B-072A21C2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143"/>
            <a:ext cx="10515600" cy="1229033"/>
          </a:xfrm>
        </p:spPr>
        <p:txBody>
          <a:bodyPr/>
          <a:lstStyle/>
          <a:p>
            <a:r>
              <a:rPr lang="en-US" noProof="0"/>
              <a:t>Resources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4BA4F5C-B74F-2580-2C17-9931DAB9193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49775" y="2858625"/>
            <a:ext cx="10515600" cy="3338513"/>
          </a:xfrm>
        </p:spPr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PBS The Conversation: </a:t>
            </a:r>
            <a:r>
              <a:rPr lang="en-US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3"/>
              </a:rPr>
              <a:t>Analysis: How well-meaning land acknowledgements can eras Indigenous people and sanitize history</a:t>
            </a:r>
            <a:r>
              <a:rPr lang="en-US" sz="1800" b="0" i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4"/>
              </a:rPr>
              <a:t>Native Land Acknowledgments are not the same as land:</a:t>
            </a:r>
            <a:r>
              <a:rPr lang="en-US" sz="18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This article explicitly addresses Southern California First Nation people and the growing practice of acknowledging Indigenous land ancestry as a positive change, ultimately, we need tribal stewardship to be the end goal. 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1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Native Governance Center: </a:t>
            </a:r>
            <a:r>
              <a:rPr lang="en-US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5"/>
              </a:rPr>
              <a:t>Going Beyond Land Acknowledgements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Native Land Map: 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tool is helpful to identity the tribal nations that currently and historically occupied the lands in which conservation work takes place:  </a:t>
            </a:r>
            <a:r>
              <a:rPr lang="en-US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6"/>
              </a:rPr>
              <a:t>Native-Land.ca | Our home on native land</a:t>
            </a:r>
            <a:r>
              <a:rPr lang="en-US" sz="1800" b="0" i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347400-F1A2-FAFC-8A83-9280B6C44D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A87306C-81BA-4795-A5CA-9392456A8C1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512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A6EA623-FC3F-8EBD-1C1B-072A21C2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143"/>
            <a:ext cx="10515600" cy="1229033"/>
          </a:xfrm>
        </p:spPr>
        <p:txBody>
          <a:bodyPr/>
          <a:lstStyle/>
          <a:p>
            <a:r>
              <a:rPr lang="en-US" noProof="0"/>
              <a:t>Resources (Cont.)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4BA4F5C-B74F-2580-2C17-9931DAB9193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49775" y="2858625"/>
            <a:ext cx="10515600" cy="3338513"/>
          </a:xfrm>
        </p:spPr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Native Governance Center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- A Guide to Indigenous Land Acknowledgement: This tool is helpful as a step by-step guide to being intentional about creating a land acknowledgment statement. Their blog and guide is available at: </a:t>
            </a:r>
            <a:r>
              <a:rPr lang="en-US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2"/>
              </a:rPr>
              <a:t>A guide to Indigenous land acknowledgment - Native Governance Center</a:t>
            </a:r>
            <a:r>
              <a:rPr lang="en-US" sz="1800" b="0" i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1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LSPIRG: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Creating Agents of Social Change - Know the Land: The LSPIRG (Laurier Students’ Public Interest Research Group) is a nonprofit organization that helps develop advocacy tools and avenues for action. Their land acknowledgement resource is a helpful tool to move beyond the acknowledgement: </a:t>
            </a:r>
            <a:r>
              <a:rPr lang="en-US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3"/>
              </a:rPr>
              <a:t>KNOW THE LAND — Laurier Students' Public Interest Research Group (lspirg.org)</a:t>
            </a:r>
            <a:r>
              <a:rPr lang="en-US" sz="1800" b="0" i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347400-F1A2-FAFC-8A83-9280B6C44D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A87306C-81BA-4795-A5CA-9392456A8C1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568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A6EA623-FC3F-8EBD-1C1B-072A21C2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143"/>
            <a:ext cx="10515600" cy="1229033"/>
          </a:xfrm>
        </p:spPr>
        <p:txBody>
          <a:bodyPr/>
          <a:lstStyle/>
          <a:p>
            <a:r>
              <a:rPr lang="en-US" noProof="0"/>
              <a:t>Resources (Cont.)</a:t>
            </a:r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4BA4F5C-B74F-2580-2C17-9931DAB9193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2563350"/>
            <a:ext cx="10515600" cy="3338513"/>
          </a:xfrm>
        </p:spPr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U.S. Department of Arts and Culture 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- 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2"/>
              </a:rPr>
              <a:t>Honor Native Land: A Guide and Call to Land Acknowledgement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: In consultation with Indigenous leaders throughout the country, this tool offers a downloadable guide and rationale for the practice of land acknowledgement: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3"/>
              </a:rPr>
              <a:t>Cross-Cultural Protocols in Rites of Passage: Guiding Principles, Themes and Inquiry – Youth Passageways</a:t>
            </a:r>
            <a:r>
              <a:rPr lang="en-US" sz="1800" b="0" i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4"/>
              </a:rPr>
              <a:t>California Indian History (calindianhistory.org)</a:t>
            </a:r>
            <a:r>
              <a:rPr lang="en-US" sz="1800" b="0" i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5"/>
              </a:rPr>
              <a:t>California Indian History – California Native American Heritage Commission</a:t>
            </a:r>
            <a:r>
              <a:rPr lang="en-US" sz="1800" b="0" i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sz="1800" b="0" i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TED Talk-Nikki Sanchez: </a:t>
            </a:r>
            <a:r>
              <a:rPr lang="en-US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6"/>
              </a:rPr>
              <a:t>Decolonization is for Everyone</a:t>
            </a:r>
            <a:r>
              <a:rPr lang="en-US" sz="1800" b="0" i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t>Fitchburg State University - </a:t>
            </a:r>
            <a:r>
              <a:rPr lang="en-US" sz="1800" b="0" i="0" u="sng" strike="noStrike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7"/>
              </a:rPr>
              <a:t>Understanding Land and Labor Acknowledgements</a:t>
            </a:r>
            <a:r>
              <a:rPr lang="en-US" sz="1800" b="0" i="0">
                <a:solidFill>
                  <a:srgbClr val="0000FF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>
                <a:latin typeface="Calibri" panose="020F0502020204030204" pitchFamily="34" charset="0"/>
              </a:rPr>
              <a:t>Redbud Resource Group – </a:t>
            </a:r>
            <a:r>
              <a:rPr lang="en-US">
                <a:latin typeface="Calibri" panose="020F0502020204030204" pitchFamily="34" charset="0"/>
                <a:hlinkClick r:id="rId8"/>
              </a:rPr>
              <a:t>Going Beyond Land Acknowledgements Resource Database</a:t>
            </a:r>
            <a:endParaRPr lang="en-US" sz="1800" b="0" i="0">
              <a:effectLst/>
              <a:latin typeface="Calibri" panose="020F050202020403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347400-F1A2-FAFC-8A83-9280B6C44D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A87306C-81BA-4795-A5CA-9392456A8C1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68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ACBCD3B-EAB4-87E8-85AB-C9DDB7162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061" y="1541398"/>
            <a:ext cx="4442603" cy="2124827"/>
          </a:xfrm>
        </p:spPr>
        <p:txBody>
          <a:bodyPr/>
          <a:lstStyle/>
          <a:p>
            <a:r>
              <a:rPr lang="en-US"/>
              <a:t>Thank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5335026-4908-B82C-0C3C-4E5E0498CB6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Merari Weber</a:t>
            </a:r>
          </a:p>
          <a:p>
            <a:r>
              <a:rPr lang="en-US">
                <a:hlinkClick r:id="rId2"/>
              </a:rPr>
              <a:t>Weber_Merari@sac.edu</a:t>
            </a:r>
            <a:endParaRPr lang="en-US"/>
          </a:p>
          <a:p>
            <a:r>
              <a:rPr lang="en-US"/>
              <a:t>Annie Knight</a:t>
            </a:r>
          </a:p>
          <a:p>
            <a:r>
              <a:rPr lang="en-US">
                <a:hlinkClick r:id="rId3"/>
              </a:rPr>
              <a:t>Knight_Annie@sac.edu</a:t>
            </a:r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15" name="Picture Placeholder 14" descr="A close up of a leaf">
            <a:extLst>
              <a:ext uri="{FF2B5EF4-FFF2-40B4-BE49-F238E27FC236}">
                <a16:creationId xmlns:a16="http://schemas.microsoft.com/office/drawing/2014/main" id="{C59CFD32-0A41-78F6-63F2-D8BBA2F23D0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/>
          <a:srcRect l="55" r="55"/>
          <a:stretch/>
        </p:blipFill>
        <p:spPr>
          <a:xfrm>
            <a:off x="6771736" y="0"/>
            <a:ext cx="5420263" cy="6858000"/>
          </a:xfrm>
        </p:spPr>
      </p:pic>
    </p:spTree>
    <p:extLst>
      <p:ext uri="{BB962C8B-B14F-4D97-AF65-F5344CB8AC3E}">
        <p14:creationId xmlns:p14="http://schemas.microsoft.com/office/powerpoint/2010/main" val="301015108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4D0E9"/>
      </a:accent1>
      <a:accent2>
        <a:srgbClr val="476977"/>
      </a:accent2>
      <a:accent3>
        <a:srgbClr val="79BBE9"/>
      </a:accent3>
      <a:accent4>
        <a:srgbClr val="6B8043"/>
      </a:accent4>
      <a:accent5>
        <a:srgbClr val="9ACF21"/>
      </a:accent5>
      <a:accent6>
        <a:srgbClr val="CFDCA5"/>
      </a:accent6>
      <a:hlink>
        <a:srgbClr val="0563C1"/>
      </a:hlink>
      <a:folHlink>
        <a:srgbClr val="954F72"/>
      </a:folHlink>
    </a:clrScheme>
    <a:fontScheme name="Custom 26">
      <a:majorFont>
        <a:latin typeface="Tenorite Bold"/>
        <a:ea typeface=""/>
        <a:cs typeface=""/>
      </a:majorFont>
      <a:minorFont>
        <a:latin typeface="Tenorite 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6411175_Win32_SL_V6" id="{2596AF0E-92BF-4F5A-A2A1-B1C9D33CD0CE}" vid="{0709752F-9199-467A-B305-5274ECB683C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f609ce8-7218-4c60-b337-266ea7b1fd45">
      <UserInfo>
        <DisplayName>Weber, Merari</DisplayName>
        <AccountId>44</AccountId>
        <AccountType/>
      </UserInfo>
      <UserInfo>
        <DisplayName>Barrios, Andrew</DisplayName>
        <AccountId>61</AccountId>
        <AccountType/>
      </UserInfo>
      <UserInfo>
        <DisplayName>Bautista, Steve</DisplayName>
        <AccountId>18</AccountId>
        <AccountType/>
      </UserInfo>
    </SharedWithUsers>
    <PublishingExpirationDate xmlns="http://schemas.microsoft.com/sharepoint/v3" xsi:nil="true"/>
    <PublishingStartDate xmlns="http://schemas.microsoft.com/sharepoint/v3" xsi:nil="true"/>
    <_dlc_DocId xmlns="431189f8-a51b-453f-9f0c-3a0b3b65b12f">HNYXMCCMVK3K-464-875</_dlc_DocId>
    <_dlc_DocIdUrl xmlns="431189f8-a51b-453f-9f0c-3a0b3b65b12f">
      <Url>https://www.sac.edu/President/AcademicSenate/_layouts/15/DocIdRedir.aspx?ID=HNYXMCCMVK3K-464-875</Url>
      <Description>HNYXMCCMVK3K-464-875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D07536F-551D-4C8F-8700-9827FAF2E10D}"/>
</file>

<file path=customXml/itemProps2.xml><?xml version="1.0" encoding="utf-8"?>
<ds:datastoreItem xmlns:ds="http://schemas.openxmlformats.org/officeDocument/2006/customXml" ds:itemID="{E9424615-5FE5-4F43-AE24-3BC9A05326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19A644-6410-4EC7-894C-877E70305DFF}">
  <ds:schemaRefs>
    <ds:schemaRef ds:uri="230e9df3-be65-4c73-a93b-d1236ebd677e"/>
    <ds:schemaRef ds:uri="4f346bdb-7293-4152-92ed-19a03820b25c"/>
    <ds:schemaRef ds:uri="71af3243-3dd4-4a8d-8c0d-dd76da1f02a5"/>
    <ds:schemaRef ds:uri="79009ae8-ed33-4e22-8b8e-4d738c06d2f2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4.xml><?xml version="1.0" encoding="utf-8"?>
<ds:datastoreItem xmlns:ds="http://schemas.openxmlformats.org/officeDocument/2006/customXml" ds:itemID="{B232B982-5696-4F30-BDAC-51524B3D4B8E}"/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{95A8C859-482F-427E-9DD2-7BFF6D00BFEE}tf16411175_win32</Template>
  <Application>Microsoft Office PowerPoint</Application>
  <PresentationFormat>Widescreen</PresentationFormat>
  <Slides>9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Custom</vt:lpstr>
      <vt:lpstr>Land Acknowledgement Accountability</vt:lpstr>
      <vt:lpstr>Selecting  visual aids</vt:lpstr>
      <vt:lpstr>A commitment to action</vt:lpstr>
      <vt:lpstr>A commitment to action</vt:lpstr>
      <vt:lpstr>Seeking Campus and Community Input</vt:lpstr>
      <vt:lpstr>Resources</vt:lpstr>
      <vt:lpstr>Resources (Cont.)</vt:lpstr>
      <vt:lpstr>Resources (Cont.)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 Acknowledgement Accountability</dc:title>
  <dc:creator>Knight, Annie</dc:creator>
  <cp:revision>13</cp:revision>
  <dcterms:created xsi:type="dcterms:W3CDTF">2024-02-16T16:57:21Z</dcterms:created>
  <dcterms:modified xsi:type="dcterms:W3CDTF">2024-02-27T20:08:27Z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MediaServiceImageTags">
    <vt:lpwstr/>
  </property>
  <property fmtid="{D5CDD505-2E9C-101B-9397-08002B2CF9AE}" pid="4" name="_dlc_DocIdItemGuid">
    <vt:lpwstr>a00ceb25-59c4-429b-82fe-31e287fe223e</vt:lpwstr>
  </property>
</Properties>
</file>