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49" autoAdjust="0"/>
    <p:restoredTop sz="88525" autoAdjust="0"/>
  </p:normalViewPr>
  <p:slideViewPr>
    <p:cSldViewPr snapToGrid="0" snapToObjects="1">
      <p:cViewPr varScale="1">
        <p:scale>
          <a:sx n="76" d="100"/>
          <a:sy n="76" d="100"/>
        </p:scale>
        <p:origin x="1042" y="72"/>
      </p:cViewPr>
      <p:guideLst/>
    </p:cSldViewPr>
  </p:slideViewPr>
  <p:outlineViewPr>
    <p:cViewPr>
      <p:scale>
        <a:sx n="33" d="100"/>
        <a:sy n="33" d="100"/>
      </p:scale>
      <p:origin x="0" y="-29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invite and welcome a member of the Santa Ana college community to read the acknowledgement. </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143690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userDrawn="1">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79024" cy="6858000"/>
          </a:xfrm>
          <a:prstGeom prst="rect">
            <a:avLst/>
          </a:prstGeom>
          <a:effectLst>
            <a:outerShdw blurRad="254000" dist="101600" algn="l" rotWithShape="0">
              <a:prstClr val="black">
                <a:alpha val="40000"/>
              </a:prstClr>
            </a:outerShdw>
          </a:effectLst>
        </p:spPr>
      </p:pic>
      <p:sp>
        <p:nvSpPr>
          <p:cNvPr id="3" name="Text Placeholder 2">
            <a:extLst>
              <a:ext uri="{FF2B5EF4-FFF2-40B4-BE49-F238E27FC236}">
                <a16:creationId xmlns:a16="http://schemas.microsoft.com/office/drawing/2014/main" id="{5CB3BB3B-EAE7-E35F-244B-EA23EE6FBE9E}"/>
              </a:ext>
            </a:extLst>
          </p:cNvPr>
          <p:cNvSpPr>
            <a:spLocks noGrp="1"/>
          </p:cNvSpPr>
          <p:nvPr>
            <p:ph idx="1" hasCustomPrompt="1"/>
          </p:nvPr>
        </p:nvSpPr>
        <p:spPr>
          <a:xfrm>
            <a:off x="2133598" y="4764980"/>
            <a:ext cx="9213852" cy="1767796"/>
          </a:xfrm>
          <a:prstGeom prst="rect">
            <a:avLst/>
          </a:prstGeom>
        </p:spPr>
        <p:txBody>
          <a:bodyPr vert="horz" lIns="91440" tIns="45720" rIns="91440" bIns="45720" rtlCol="0">
            <a:norm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a:t>
            </a:r>
            <a:br>
              <a:rPr lang="en-US" dirty="0"/>
            </a:br>
            <a:r>
              <a:rPr lang="en-US" dirty="0"/>
              <a:t>Remember to follow accessibility guidelines.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tx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hasCustomPrompt="1"/>
          </p:nvPr>
        </p:nvSpPr>
        <p:spPr>
          <a:xfrm>
            <a:off x="247135" y="1570618"/>
            <a:ext cx="3583461" cy="1611995"/>
          </a:xfrm>
        </p:spPr>
        <p:txBody>
          <a:bodyPr anchor="b">
            <a:normAutofit/>
          </a:bodyPr>
          <a:lstStyle>
            <a:lvl1pPr algn="ctr">
              <a:defRPr sz="3600" spc="20" baseline="0">
                <a:solidFill>
                  <a:schemeClr val="bg1"/>
                </a:solidFill>
              </a:defRPr>
            </a:lvl1pPr>
          </a:lstStyle>
          <a:p>
            <a:r>
              <a:rPr lang="en-US" dirty="0"/>
              <a:t>Click to edit section title</a:t>
            </a:r>
          </a:p>
        </p:txBody>
      </p:sp>
      <p:sp>
        <p:nvSpPr>
          <p:cNvPr id="4" name="Text Placeholder 3"/>
          <p:cNvSpPr>
            <a:spLocks noGrp="1"/>
          </p:cNvSpPr>
          <p:nvPr>
            <p:ph type="body" sz="half" idx="2" hasCustomPrompt="1"/>
          </p:nvPr>
        </p:nvSpPr>
        <p:spPr>
          <a:xfrm>
            <a:off x="247135" y="3283527"/>
            <a:ext cx="3583461" cy="2313710"/>
          </a:xfrm>
          <a:ln>
            <a:noFill/>
          </a:ln>
        </p:spPr>
        <p:txBody>
          <a:bodyPr>
            <a:normAutofit/>
          </a:bodyPr>
          <a:lstStyle>
            <a:lvl1pPr marL="0" indent="0" algn="ctr">
              <a:buNone/>
              <a:defRPr sz="2600" spc="2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9509799"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31343"/>
            <a:ext cx="3583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8AE8DE-0BB6-5D30-F26F-23CF2FA12A82}"/>
              </a:ext>
            </a:extLst>
          </p:cNvPr>
          <p:cNvPicPr>
            <a:picLocks noChangeAspect="1"/>
          </p:cNvPicPr>
          <p:nvPr userDrawn="1"/>
        </p:nvPicPr>
        <p:blipFill>
          <a:blip r:embed="rId3"/>
          <a:srcRect/>
          <a:stretch/>
        </p:blipFill>
        <p:spPr>
          <a:xfrm>
            <a:off x="10707508" y="6376988"/>
            <a:ext cx="391886" cy="391886"/>
          </a:xfrm>
          <a:prstGeom prst="rect">
            <a:avLst/>
          </a:prstGeom>
        </p:spPr>
      </p:pic>
    </p:spTree>
    <p:extLst>
      <p:ext uri="{BB962C8B-B14F-4D97-AF65-F5344CB8AC3E}">
        <p14:creationId xmlns:p14="http://schemas.microsoft.com/office/powerpoint/2010/main" val="31275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 2 Colum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Slide Number Placeholder 6">
            <a:extLst>
              <a:ext uri="{FF2B5EF4-FFF2-40B4-BE49-F238E27FC236}">
                <a16:creationId xmlns:a16="http://schemas.microsoft.com/office/drawing/2014/main" id="{D736F2C4-AA72-B1A9-C770-CC19C5933BB2}"/>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5" name="Picture 4">
            <a:extLst>
              <a:ext uri="{FF2B5EF4-FFF2-40B4-BE49-F238E27FC236}">
                <a16:creationId xmlns:a16="http://schemas.microsoft.com/office/drawing/2014/main" id="{E71AE53E-B4FD-F766-A5ED-40C58F3E3ED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 - 1 Column ">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Slide Number Placeholder 6">
            <a:extLst>
              <a:ext uri="{FF2B5EF4-FFF2-40B4-BE49-F238E27FC236}">
                <a16:creationId xmlns:a16="http://schemas.microsoft.com/office/drawing/2014/main" id="{503311AC-CBA0-DD68-F4E9-3CA41CD2F51B}"/>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2" name="Picture 1">
            <a:extLst>
              <a:ext uri="{FF2B5EF4-FFF2-40B4-BE49-F238E27FC236}">
                <a16:creationId xmlns:a16="http://schemas.microsoft.com/office/drawing/2014/main" id="{E80F1D34-9B44-AF73-D4D1-55909A40A05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87E469-A67B-EB47-AF0A-411A793676E4}"/>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userDrawn="1">
            <p:ph type="title" hasCustomPrompt="1"/>
          </p:nvPr>
        </p:nvSpPr>
        <p:spPr>
          <a:xfrm>
            <a:off x="665019" y="434518"/>
            <a:ext cx="10861960" cy="1312648"/>
          </a:xfrm>
          <a:prstGeom prst="rect">
            <a:avLst/>
          </a:prstGeom>
        </p:spPr>
        <p:txBody>
          <a:bodyPr anchor="b">
            <a:normAutofit/>
          </a:bodyPr>
          <a:lstStyle>
            <a:lvl1pPr algn="l">
              <a:defRPr sz="3600" spc="20" baseline="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userDrawn="1">
            <p:ph type="body" idx="1" hasCustomPrompt="1"/>
          </p:nvPr>
        </p:nvSpPr>
        <p:spPr>
          <a:xfrm>
            <a:off x="665019" y="2221728"/>
            <a:ext cx="10861959"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userDrawn="1">
            <p:ph idx="10"/>
          </p:nvPr>
        </p:nvSpPr>
        <p:spPr>
          <a:xfrm>
            <a:off x="665019" y="2997965"/>
            <a:ext cx="108619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6">
            <a:extLst>
              <a:ext uri="{FF2B5EF4-FFF2-40B4-BE49-F238E27FC236}">
                <a16:creationId xmlns:a16="http://schemas.microsoft.com/office/drawing/2014/main" id="{38B1453A-8CDB-41F4-C2F1-38547D7009BF}"/>
              </a:ext>
            </a:extLst>
          </p:cNvPr>
          <p:cNvSpPr>
            <a:spLocks noGrp="1"/>
          </p:cNvSpPr>
          <p:nvPr>
            <p:ph type="sldNum" sz="quarter" idx="11"/>
          </p:nvPr>
        </p:nvSpPr>
        <p:spPr>
          <a:xfrm>
            <a:off x="10022227" y="6477000"/>
            <a:ext cx="1143000" cy="247650"/>
          </a:xfrm>
        </p:spPr>
        <p:txBody>
          <a:bodyPr/>
          <a:lstStyle>
            <a:lvl1pPr algn="r">
              <a:defRPr>
                <a:solidFill>
                  <a:schemeClr val="bg1"/>
                </a:solidFill>
              </a:defRPr>
            </a:lvl1pPr>
          </a:lstStyle>
          <a:p>
            <a:pPr>
              <a:defRPr/>
            </a:pPr>
            <a:fld id="{0F61B9A2-6873-5846-8BDD-3D2DF08C9DB1}" type="slidenum">
              <a:rPr lang="en-US" altLang="en-US" smtClean="0"/>
              <a:pPr>
                <a:defRPr/>
              </a:pPr>
              <a:t>‹#›</a:t>
            </a:fld>
            <a:endParaRPr lang="en-US" altLang="en-US" dirty="0"/>
          </a:p>
        </p:txBody>
      </p:sp>
      <p:pic>
        <p:nvPicPr>
          <p:cNvPr id="6" name="Picture 5">
            <a:extLst>
              <a:ext uri="{FF2B5EF4-FFF2-40B4-BE49-F238E27FC236}">
                <a16:creationId xmlns:a16="http://schemas.microsoft.com/office/drawing/2014/main" id="{12F4C295-FEC2-AB13-5A87-B29E7EA93A9B}"/>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19286686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 - 2 Column ">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0E5457-D66A-E349-9B76-D94832B5C0F9}"/>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userDrawn="1">
            <p:ph type="title" hasCustomPrompt="1"/>
          </p:nvPr>
        </p:nvSpPr>
        <p:spPr>
          <a:xfrm>
            <a:off x="665021" y="1014921"/>
            <a:ext cx="1086196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userDrawn="1">
            <p:ph sz="half" idx="1"/>
          </p:nvPr>
        </p:nvSpPr>
        <p:spPr>
          <a:xfrm>
            <a:off x="665020" y="2286442"/>
            <a:ext cx="535478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userDrawn="1">
            <p:ph sz="half" idx="2"/>
          </p:nvPr>
        </p:nvSpPr>
        <p:spPr>
          <a:xfrm>
            <a:off x="6172200" y="2286442"/>
            <a:ext cx="535478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a:extLst>
              <a:ext uri="{FF2B5EF4-FFF2-40B4-BE49-F238E27FC236}">
                <a16:creationId xmlns:a16="http://schemas.microsoft.com/office/drawing/2014/main" id="{5C00A64B-CBB1-9AC6-0DD0-6D7B182AFE91}"/>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13" name="Picture 12" descr="Icon&#10;&#10;Description automatically generated">
            <a:extLst>
              <a:ext uri="{FF2B5EF4-FFF2-40B4-BE49-F238E27FC236}">
                <a16:creationId xmlns:a16="http://schemas.microsoft.com/office/drawing/2014/main" id="{F1AF30E8-35F7-FA76-79C4-78A44C4676AB}"/>
              </a:ext>
            </a:extLst>
          </p:cNvPr>
          <p:cNvPicPr>
            <a:picLocks noChangeAspect="1"/>
          </p:cNvPicPr>
          <p:nvPr userDrawn="1"/>
        </p:nvPicPr>
        <p:blipFill>
          <a:blip r:embed="rId2"/>
          <a:stretch>
            <a:fillRect/>
          </a:stretch>
        </p:blipFill>
        <p:spPr>
          <a:xfrm>
            <a:off x="11219936" y="6376988"/>
            <a:ext cx="391886" cy="391886"/>
          </a:xfrm>
          <a:prstGeom prst="rect">
            <a:avLst/>
          </a:prstGeom>
        </p:spPr>
      </p:pic>
    </p:spTree>
    <p:extLst>
      <p:ext uri="{BB962C8B-B14F-4D97-AF65-F5344CB8AC3E}">
        <p14:creationId xmlns:p14="http://schemas.microsoft.com/office/powerpoint/2010/main" val="30843436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 - 1 Column ">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665019" y="1014921"/>
            <a:ext cx="10861959"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665019" y="2286443"/>
            <a:ext cx="10861959"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76A6EADF-765C-744C-8CA6-BCEED536E66D}"/>
              </a:ext>
            </a:extLst>
          </p:cNvPr>
          <p:cNvGrpSpPr/>
          <p:nvPr userDrawn="1"/>
        </p:nvGrpSpPr>
        <p:grpSpPr>
          <a:xfrm>
            <a:off x="0" y="0"/>
            <a:ext cx="12192000" cy="798858"/>
            <a:chOff x="0" y="0"/>
            <a:chExt cx="12192000" cy="798858"/>
          </a:xfrm>
        </p:grpSpPr>
        <p:sp>
          <p:nvSpPr>
            <p:cNvPr id="12" name="Rectangle 11">
              <a:extLst>
                <a:ext uri="{FF2B5EF4-FFF2-40B4-BE49-F238E27FC236}">
                  <a16:creationId xmlns:a16="http://schemas.microsoft.com/office/drawing/2014/main" id="{70DAA77B-50E0-1741-992F-DC351B2FE78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671982-B4EA-384D-8DDA-710993D7F894}"/>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6">
            <a:extLst>
              <a:ext uri="{FF2B5EF4-FFF2-40B4-BE49-F238E27FC236}">
                <a16:creationId xmlns:a16="http://schemas.microsoft.com/office/drawing/2014/main" id="{AD4D8268-511F-4BAD-FC84-9C461E016E6F}"/>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3" name="Picture 2">
            <a:extLst>
              <a:ext uri="{FF2B5EF4-FFF2-40B4-BE49-F238E27FC236}">
                <a16:creationId xmlns:a16="http://schemas.microsoft.com/office/drawing/2014/main" id="{6202574C-5B0C-1AB9-5123-59B9A666D1A1}"/>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26392988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F47142E-600C-A82B-8CA8-42CC42AA1626}"/>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2" name="Picture 1">
            <a:extLst>
              <a:ext uri="{FF2B5EF4-FFF2-40B4-BE49-F238E27FC236}">
                <a16:creationId xmlns:a16="http://schemas.microsoft.com/office/drawing/2014/main" id="{E52FDDCF-D871-2F4C-ACEB-B6066E41CDAF}"/>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0047513" y="6476093"/>
            <a:ext cx="881743" cy="255237"/>
          </a:xfrm>
          <a:prstGeom prst="rect">
            <a:avLst/>
          </a:prstGeom>
        </p:spPr>
        <p:txBody>
          <a:bodyPr vert="horz" lIns="91440" tIns="45720" rIns="91440" bIns="45720" rtlCol="0" anchor="ctr"/>
          <a:lstStyle>
            <a:lvl1pPr algn="r">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2" r:id="rId3"/>
    <p:sldLayoutId id="2147483667" r:id="rId4"/>
    <p:sldLayoutId id="2147483669" r:id="rId5"/>
    <p:sldLayoutId id="2147483670" r:id="rId6"/>
    <p:sldLayoutId id="2147483671" r:id="rId7"/>
    <p:sldLayoutId id="2147483655" r:id="rId8"/>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spc="20" baseline="0">
          <a:solidFill>
            <a:schemeClr val="bg2">
              <a:lumMod val="25000"/>
            </a:schemeClr>
          </a:solidFill>
          <a:latin typeface="+mn-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20" baseline="0">
          <a:solidFill>
            <a:schemeClr val="bg2">
              <a:lumMod val="25000"/>
            </a:schemeClr>
          </a:solidFill>
          <a:latin typeface="+mn-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20" baseline="0">
          <a:solidFill>
            <a:schemeClr val="bg2">
              <a:lumMod val="25000"/>
            </a:schemeClr>
          </a:solidFill>
          <a:latin typeface="+mn-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20" baseline="0">
          <a:solidFill>
            <a:schemeClr val="bg2">
              <a:lumMod val="25000"/>
            </a:schemeClr>
          </a:solidFill>
          <a:latin typeface="+mn-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20" baseline="0">
          <a:solidFill>
            <a:schemeClr val="bg2">
              <a:lumMod val="25000"/>
            </a:schemeClr>
          </a:solidFill>
          <a:latin typeface="+mn-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rsccd.edu/Trustees/Documents/Board%20Policies/BPs-Chapters%201%20and%202/BP%202410%20Board%20Policies%20and%20Administrative%20Regulations.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sites/default/files/ADAversion_CTEMinQualsToolkit.pdf" TargetMode="External"/><Relationship Id="rId2" Type="http://schemas.openxmlformats.org/officeDocument/2006/relationships/hyperlink" Target="https://www.cccco.edu/-/media/CCCCO-Website/docs/minimum-qualifications/CCCCOReport-Minimum-Qualifications-2023_.pdf?la=en&amp;hash=D3075F5E24FF5D3DB759E61009DC66F0F5060FF6"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asccc.org/guided-pathways-resource-teams" TargetMode="External"/><Relationship Id="rId3" Type="http://schemas.openxmlformats.org/officeDocument/2006/relationships/hyperlink" Target="https://asccc.org/sites/default/files/Participating_Effectively_200503.pdf" TargetMode="External"/><Relationship Id="rId7" Type="http://schemas.openxmlformats.org/officeDocument/2006/relationships/hyperlink" Target="https://asccc.org/asccc-coaching-model" TargetMode="External"/><Relationship Id="rId12" Type="http://schemas.openxmlformats.org/officeDocument/2006/relationships/hyperlink" Target="https://asccc.org/content/new-faculty-application-statewide-service" TargetMode="External"/><Relationship Id="rId2" Type="http://schemas.openxmlformats.org/officeDocument/2006/relationships/hyperlink" Target="https://asccc.org/content/power-collective-faculty-collegial-consultation-and-collaboration" TargetMode="External"/><Relationship Id="rId1" Type="http://schemas.openxmlformats.org/officeDocument/2006/relationships/slideLayout" Target="../slideLayouts/slideLayout7.xml"/><Relationship Id="rId6" Type="http://schemas.openxmlformats.org/officeDocument/2006/relationships/hyperlink" Target="https://asccc.org/services/accreditation-resource-teams" TargetMode="External"/><Relationship Id="rId11" Type="http://schemas.openxmlformats.org/officeDocument/2006/relationships/hyperlink" Target="https://asccc.org/services/technical-assistance" TargetMode="External"/><Relationship Id="rId5" Type="http://schemas.openxmlformats.org/officeDocument/2006/relationships/hyperlink" Target="https://asccc.org/sites/default/files/EquivalencyF20.pdf" TargetMode="External"/><Relationship Id="rId10" Type="http://schemas.openxmlformats.org/officeDocument/2006/relationships/hyperlink" Target="https://asccc.org/curriculum-technical-assistance-visits" TargetMode="External"/><Relationship Id="rId4" Type="http://schemas.openxmlformats.org/officeDocument/2006/relationships/hyperlink" Target="https://asccc.org/papers/local-senates-handbook" TargetMode="External"/><Relationship Id="rId9" Type="http://schemas.openxmlformats.org/officeDocument/2006/relationships/hyperlink" Target="https://asccc.org/local-senate-visi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info@asccc.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gabrielino-tongva.com/" TargetMode="External"/><Relationship Id="rId7" Type="http://schemas.openxmlformats.org/officeDocument/2006/relationships/hyperlink" Target="https://www.cccco.edu/-/media/CCCCO-Website/Files/undocumented-students/land-acknowledgement-toolkit-cccco-aug-2022-a11y.pdf?la=en&amp;hash=2A426ACB11E4E0B3F09EFD5B79AC0CD924C9935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native-land.ca/" TargetMode="External"/><Relationship Id="rId5" Type="http://schemas.openxmlformats.org/officeDocument/2006/relationships/hyperlink" Target="https://native-land.ca/resources/territory-acknowledgement/" TargetMode="External"/><Relationship Id="rId4" Type="http://schemas.openxmlformats.org/officeDocument/2006/relationships/hyperlink" Target="https://nativegov.org/news/a-guide-to-indigenous-land-acknowledg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C50C-1387-865E-29B1-68BB0B4589EB}"/>
              </a:ext>
            </a:extLst>
          </p:cNvPr>
          <p:cNvSpPr>
            <a:spLocks noGrp="1"/>
          </p:cNvSpPr>
          <p:nvPr>
            <p:ph type="title"/>
          </p:nvPr>
        </p:nvSpPr>
        <p:spPr>
          <a:xfrm>
            <a:off x="2133598" y="3012697"/>
            <a:ext cx="9213852" cy="1312648"/>
          </a:xfrm>
        </p:spPr>
        <p:txBody>
          <a:bodyPr/>
          <a:lstStyle/>
          <a:p>
            <a:pPr algn="ctr"/>
            <a:r>
              <a:rPr lang="en-US" dirty="0"/>
              <a:t>Faculty and Local Academic Senate Voice in Participatory Governance</a:t>
            </a:r>
          </a:p>
        </p:txBody>
      </p:sp>
      <p:sp>
        <p:nvSpPr>
          <p:cNvPr id="3" name="Content Placeholder 2">
            <a:extLst>
              <a:ext uri="{FF2B5EF4-FFF2-40B4-BE49-F238E27FC236}">
                <a16:creationId xmlns:a16="http://schemas.microsoft.com/office/drawing/2014/main" id="{1799EEE6-7B8E-26FC-7C63-A914C6ED7887}"/>
              </a:ext>
            </a:extLst>
          </p:cNvPr>
          <p:cNvSpPr>
            <a:spLocks noGrp="1"/>
          </p:cNvSpPr>
          <p:nvPr>
            <p:ph idx="1"/>
          </p:nvPr>
        </p:nvSpPr>
        <p:spPr/>
        <p:txBody>
          <a:bodyPr>
            <a:normAutofit lnSpcReduction="10000"/>
          </a:bodyPr>
          <a:lstStyle/>
          <a:p>
            <a:pPr algn="ctr"/>
            <a:r>
              <a:rPr lang="en-US" sz="3000" dirty="0"/>
              <a:t>ASCCC Local Senate Visit with</a:t>
            </a:r>
          </a:p>
          <a:p>
            <a:pPr algn="ctr"/>
            <a:r>
              <a:rPr lang="en-US" sz="3000" dirty="0"/>
              <a:t>Santa Ana College Academic Senate</a:t>
            </a:r>
          </a:p>
          <a:p>
            <a:pPr algn="ctr"/>
            <a:r>
              <a:rPr lang="en-US" sz="1900" dirty="0"/>
              <a:t>Tuesday February 13, 2024</a:t>
            </a:r>
          </a:p>
          <a:p>
            <a:pPr algn="ctr"/>
            <a:r>
              <a:rPr lang="en-US" sz="1900" dirty="0"/>
              <a:t>1:30pm</a:t>
            </a:r>
          </a:p>
          <a:p>
            <a:pPr algn="ctr"/>
            <a:endParaRPr lang="en-US" dirty="0"/>
          </a:p>
        </p:txBody>
      </p:sp>
    </p:spTree>
    <p:extLst>
      <p:ext uri="{BB962C8B-B14F-4D97-AF65-F5344CB8AC3E}">
        <p14:creationId xmlns:p14="http://schemas.microsoft.com/office/powerpoint/2010/main" val="294168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EF78-398C-5351-72D6-C48C3E342982}"/>
              </a:ext>
            </a:extLst>
          </p:cNvPr>
          <p:cNvSpPr>
            <a:spLocks noGrp="1"/>
          </p:cNvSpPr>
          <p:nvPr>
            <p:ph type="title"/>
          </p:nvPr>
        </p:nvSpPr>
        <p:spPr>
          <a:xfrm>
            <a:off x="1212273" y="505530"/>
            <a:ext cx="10314708" cy="1146991"/>
          </a:xfrm>
        </p:spPr>
        <p:txBody>
          <a:bodyPr>
            <a:normAutofit/>
          </a:bodyPr>
          <a:lstStyle/>
          <a:p>
            <a:r>
              <a:rPr lang="en-US" dirty="0"/>
              <a:t>Student Roles in Governance</a:t>
            </a:r>
            <a:br>
              <a:rPr lang="en-US" dirty="0"/>
            </a:br>
            <a:r>
              <a:rPr lang="en-US" sz="2800" dirty="0">
                <a:solidFill>
                  <a:srgbClr val="FF0000"/>
                </a:solidFill>
              </a:rPr>
              <a:t>Title 5 §51203.7</a:t>
            </a:r>
            <a:endParaRPr lang="en-US" sz="2800" dirty="0"/>
          </a:p>
        </p:txBody>
      </p:sp>
      <p:sp>
        <p:nvSpPr>
          <p:cNvPr id="3" name="Content Placeholder 2">
            <a:extLst>
              <a:ext uri="{FF2B5EF4-FFF2-40B4-BE49-F238E27FC236}">
                <a16:creationId xmlns:a16="http://schemas.microsoft.com/office/drawing/2014/main" id="{EFAEF2E0-0037-B17A-D33D-B53ABD4AC149}"/>
              </a:ext>
            </a:extLst>
          </p:cNvPr>
          <p:cNvSpPr>
            <a:spLocks noGrp="1"/>
          </p:cNvSpPr>
          <p:nvPr>
            <p:ph sz="half" idx="1"/>
          </p:nvPr>
        </p:nvSpPr>
        <p:spPr/>
        <p:txBody>
          <a:bodyPr>
            <a:normAutofit fontScale="92500" lnSpcReduction="10000"/>
          </a:bodyPr>
          <a:lstStyle/>
          <a:p>
            <a:pPr rtl="0" fontAlgn="base">
              <a:spcBef>
                <a:spcPts val="1000"/>
              </a:spcBef>
              <a:spcAft>
                <a:spcPts val="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Governing boards shall adopt </a:t>
            </a:r>
            <a:r>
              <a:rPr lang="en-US" sz="2800" b="1" i="0" u="none" strike="noStrike" dirty="0">
                <a:solidFill>
                  <a:srgbClr val="404040"/>
                </a:solidFill>
                <a:effectLst/>
                <a:latin typeface="Arial" panose="020B0604020202020204" pitchFamily="34" charset="0"/>
              </a:rPr>
              <a:t>policies and procedures </a:t>
            </a:r>
            <a:r>
              <a:rPr lang="en-US" sz="2800" b="0" i="0" u="none" strike="noStrike" dirty="0">
                <a:solidFill>
                  <a:srgbClr val="404040"/>
                </a:solidFill>
                <a:effectLst/>
                <a:latin typeface="Arial" panose="020B0604020202020204" pitchFamily="34" charset="0"/>
              </a:rPr>
              <a:t>that provide students the opportunity to </a:t>
            </a:r>
            <a:r>
              <a:rPr lang="en-US" sz="2800" b="1" i="0" u="none" strike="noStrike" dirty="0">
                <a:solidFill>
                  <a:srgbClr val="404040"/>
                </a:solidFill>
                <a:effectLst/>
                <a:latin typeface="Arial" panose="020B0604020202020204" pitchFamily="34" charset="0"/>
              </a:rPr>
              <a:t>participate effectively </a:t>
            </a:r>
            <a:r>
              <a:rPr lang="en-US" sz="2800" b="0" i="0" u="none" strike="noStrike" dirty="0">
                <a:solidFill>
                  <a:srgbClr val="404040"/>
                </a:solidFill>
                <a:effectLst/>
                <a:latin typeface="Arial" panose="020B0604020202020204" pitchFamily="34" charset="0"/>
              </a:rPr>
              <a:t>in district and college governance.</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7030A0"/>
                </a:solidFill>
                <a:effectLst/>
                <a:latin typeface="Arial" panose="020B0604020202020204" pitchFamily="34" charset="0"/>
              </a:rPr>
              <a:t>•</a:t>
            </a:r>
            <a:r>
              <a:rPr lang="en-US" sz="2400" b="1" i="0" u="none" strike="noStrike" dirty="0">
                <a:solidFill>
                  <a:srgbClr val="404040"/>
                </a:solidFill>
                <a:effectLst/>
                <a:latin typeface="Arial" panose="020B0604020202020204" pitchFamily="34" charset="0"/>
              </a:rPr>
              <a:t>Formulation and development of policies and procedures</a:t>
            </a:r>
            <a:r>
              <a:rPr lang="en-US" sz="2400" b="0" i="0" u="none" strike="noStrike" dirty="0">
                <a:solidFill>
                  <a:srgbClr val="404040"/>
                </a:solidFill>
                <a:effectLst/>
                <a:latin typeface="Arial" panose="020B0604020202020204" pitchFamily="34" charset="0"/>
              </a:rPr>
              <a:t>, and</a:t>
            </a:r>
            <a:endParaRPr lang="en-US" sz="2400" b="0" i="0" u="none" strike="noStrike" dirty="0">
              <a:solidFill>
                <a:srgbClr val="595959"/>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7030A0"/>
                </a:solidFill>
                <a:effectLst/>
                <a:latin typeface="Arial" panose="020B0604020202020204" pitchFamily="34" charset="0"/>
              </a:rPr>
              <a:t>•</a:t>
            </a:r>
            <a:r>
              <a:rPr lang="en-US" sz="2400" b="1" i="0" u="none" strike="noStrike" dirty="0">
                <a:solidFill>
                  <a:srgbClr val="404040"/>
                </a:solidFill>
                <a:effectLst/>
                <a:latin typeface="Arial" panose="020B0604020202020204" pitchFamily="34" charset="0"/>
              </a:rPr>
              <a:t>Processes for jointly developing recommendations </a:t>
            </a:r>
            <a:r>
              <a:rPr lang="en-US" sz="2400" b="0" i="0" u="none" strike="noStrike" dirty="0">
                <a:solidFill>
                  <a:srgbClr val="404040"/>
                </a:solidFill>
                <a:effectLst/>
                <a:latin typeface="Arial" panose="020B0604020202020204" pitchFamily="34" charset="0"/>
              </a:rPr>
              <a:t>that have or will have a </a:t>
            </a:r>
            <a:r>
              <a:rPr lang="en-US" sz="2400" b="1" i="0" u="none" strike="noStrike" dirty="0">
                <a:solidFill>
                  <a:srgbClr val="404040"/>
                </a:solidFill>
                <a:effectLst/>
                <a:latin typeface="Arial" panose="020B0604020202020204" pitchFamily="34" charset="0"/>
              </a:rPr>
              <a:t>significant effect on students</a:t>
            </a:r>
            <a:r>
              <a:rPr lang="en-US" sz="2400" b="0" i="0" u="none" strike="noStrike" dirty="0">
                <a:solidFill>
                  <a:srgbClr val="404040"/>
                </a:solidFill>
                <a:effectLst/>
                <a:latin typeface="Arial" panose="020B0604020202020204" pitchFamily="34" charset="0"/>
              </a:rPr>
              <a:t>.</a:t>
            </a:r>
          </a:p>
          <a:p>
            <a:pPr marL="457200" lvl="1" indent="0" rtl="0" fontAlgn="base">
              <a:spcBef>
                <a:spcPts val="0"/>
              </a:spcBef>
              <a:spcAft>
                <a:spcPts val="0"/>
              </a:spcAft>
              <a:buNone/>
            </a:pPr>
            <a:endParaRPr lang="en-US" sz="2400" b="0" i="0" u="none" strike="noStrike" dirty="0">
              <a:solidFill>
                <a:srgbClr val="595959"/>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Governing board shall not take action on matters significantly affecting students until the </a:t>
            </a:r>
            <a:r>
              <a:rPr lang="en-US" sz="2800" b="1" i="0" u="none" strike="noStrike" dirty="0">
                <a:solidFill>
                  <a:srgbClr val="404040"/>
                </a:solidFill>
                <a:effectLst/>
                <a:latin typeface="Arial" panose="020B0604020202020204" pitchFamily="34" charset="0"/>
              </a:rPr>
              <a:t>recommendations and opinions of students are given every reasonable consideration</a:t>
            </a:r>
            <a:r>
              <a:rPr lang="en-US" sz="2800" b="0" i="0" u="none" strike="noStrike" dirty="0">
                <a:solidFill>
                  <a:srgbClr val="404040"/>
                </a:solidFill>
                <a:effectLst/>
                <a:latin typeface="Arial" panose="020B0604020202020204" pitchFamily="34" charset="0"/>
              </a:rPr>
              <a:t>.</a:t>
            </a:r>
          </a:p>
          <a:p>
            <a:pPr marL="0" indent="0" rtl="0" fontAlgn="base">
              <a:spcBef>
                <a:spcPts val="1000"/>
              </a:spcBef>
              <a:spcAft>
                <a:spcPts val="0"/>
              </a:spcAft>
              <a:buNone/>
            </a:pPr>
            <a:endParaRPr lang="en-US" sz="2800" b="0" i="0" u="none" strike="noStrike" dirty="0">
              <a:solidFill>
                <a:srgbClr val="40404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Students’ “9+1”</a:t>
            </a:r>
          </a:p>
          <a:p>
            <a:endParaRPr lang="en-US" dirty="0"/>
          </a:p>
        </p:txBody>
      </p:sp>
      <p:sp>
        <p:nvSpPr>
          <p:cNvPr id="4" name="Slide Number Placeholder 3">
            <a:extLst>
              <a:ext uri="{FF2B5EF4-FFF2-40B4-BE49-F238E27FC236}">
                <a16:creationId xmlns:a16="http://schemas.microsoft.com/office/drawing/2014/main" id="{D50BE7C2-1DBF-BD53-95E9-8CA4C1723966}"/>
              </a:ext>
            </a:extLst>
          </p:cNvPr>
          <p:cNvSpPr>
            <a:spLocks noGrp="1"/>
          </p:cNvSpPr>
          <p:nvPr>
            <p:ph type="sldNum" sz="quarter" idx="10"/>
          </p:nvPr>
        </p:nvSpPr>
        <p:spPr/>
        <p:txBody>
          <a:bodyPr/>
          <a:lstStyle/>
          <a:p>
            <a:pPr>
              <a:defRPr/>
            </a:pPr>
            <a:fld id="{0F61B9A2-6873-5846-8BDD-3D2DF08C9DB1}" type="slidenum">
              <a:rPr lang="en-US" altLang="en-US" smtClean="0"/>
              <a:pPr>
                <a:defRPr/>
              </a:pPr>
              <a:t>10</a:t>
            </a:fld>
            <a:endParaRPr lang="en-US" altLang="en-US" dirty="0"/>
          </a:p>
        </p:txBody>
      </p:sp>
    </p:spTree>
    <p:extLst>
      <p:ext uri="{BB962C8B-B14F-4D97-AF65-F5344CB8AC3E}">
        <p14:creationId xmlns:p14="http://schemas.microsoft.com/office/powerpoint/2010/main" val="345920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6B93-656A-A6F7-B820-0B0098F799E7}"/>
              </a:ext>
            </a:extLst>
          </p:cNvPr>
          <p:cNvSpPr>
            <a:spLocks noGrp="1"/>
          </p:cNvSpPr>
          <p:nvPr>
            <p:ph type="title"/>
          </p:nvPr>
        </p:nvSpPr>
        <p:spPr>
          <a:xfrm>
            <a:off x="1212273" y="505530"/>
            <a:ext cx="10314708" cy="1146991"/>
          </a:xfrm>
        </p:spPr>
        <p:txBody>
          <a:bodyPr>
            <a:normAutofit/>
          </a:bodyPr>
          <a:lstStyle/>
          <a:p>
            <a:r>
              <a:rPr lang="en-US" dirty="0"/>
              <a:t>Academic Senate Role in Governance</a:t>
            </a:r>
            <a:br>
              <a:rPr lang="en-US" dirty="0"/>
            </a:br>
            <a:r>
              <a:rPr lang="en-US" sz="3100" dirty="0">
                <a:solidFill>
                  <a:srgbClr val="FF0000"/>
                </a:solidFill>
              </a:rPr>
              <a:t>Title 5§53203</a:t>
            </a:r>
            <a:endParaRPr lang="en-US" dirty="0"/>
          </a:p>
        </p:txBody>
      </p:sp>
      <p:sp>
        <p:nvSpPr>
          <p:cNvPr id="3" name="Content Placeholder 2">
            <a:extLst>
              <a:ext uri="{FF2B5EF4-FFF2-40B4-BE49-F238E27FC236}">
                <a16:creationId xmlns:a16="http://schemas.microsoft.com/office/drawing/2014/main" id="{5A474911-ACCB-7037-EC33-90851DF75D51}"/>
              </a:ext>
            </a:extLst>
          </p:cNvPr>
          <p:cNvSpPr>
            <a:spLocks noGrp="1"/>
          </p:cNvSpPr>
          <p:nvPr>
            <p:ph sz="half" idx="1"/>
          </p:nvPr>
        </p:nvSpPr>
        <p:spPr/>
        <p:txBody>
          <a:bodyPr/>
          <a:lstStyle/>
          <a:p>
            <a:pPr marL="0" indent="0" rtl="0">
              <a:spcBef>
                <a:spcPts val="1000"/>
              </a:spcBef>
              <a:spcAft>
                <a:spcPts val="0"/>
              </a:spcAft>
              <a:buNone/>
            </a:pPr>
            <a:r>
              <a:rPr lang="en-US" sz="2800" b="0" i="0" u="none" strike="noStrike" dirty="0">
                <a:solidFill>
                  <a:srgbClr val="404040"/>
                </a:solidFill>
                <a:effectLst/>
                <a:latin typeface="Arial" panose="020B0604020202020204" pitchFamily="34" charset="0"/>
              </a:rPr>
              <a:t>The </a:t>
            </a:r>
            <a:r>
              <a:rPr lang="en-US" sz="2800" b="1" i="0" u="none" strike="noStrike" dirty="0">
                <a:solidFill>
                  <a:srgbClr val="404040"/>
                </a:solidFill>
                <a:effectLst/>
                <a:latin typeface="Arial" panose="020B0604020202020204" pitchFamily="34" charset="0"/>
              </a:rPr>
              <a:t>governing board shall adopt policies for appropriate delegation</a:t>
            </a:r>
            <a:r>
              <a:rPr lang="en-US" sz="2800" b="0" i="0" u="none" strike="noStrike" dirty="0">
                <a:solidFill>
                  <a:srgbClr val="404040"/>
                </a:solidFill>
                <a:effectLst/>
                <a:latin typeface="Arial" panose="020B0604020202020204" pitchFamily="34" charset="0"/>
              </a:rPr>
              <a:t> of authority and responsibility to its academic senate.</a:t>
            </a:r>
            <a:endParaRPr lang="en-US" sz="3600" b="0" dirty="0">
              <a:effectLst/>
            </a:endParaRPr>
          </a:p>
          <a:p>
            <a:pPr marL="0" indent="0" rtl="0">
              <a:spcBef>
                <a:spcPts val="1000"/>
              </a:spcBef>
              <a:spcAft>
                <a:spcPts val="0"/>
              </a:spcAft>
              <a:buNone/>
            </a:pPr>
            <a:r>
              <a:rPr lang="en-US" sz="2800" b="0" i="0" u="none" strike="noStrike" dirty="0">
                <a:solidFill>
                  <a:srgbClr val="404040"/>
                </a:solidFill>
                <a:effectLst/>
                <a:latin typeface="Arial" panose="020B0604020202020204" pitchFamily="34" charset="0"/>
              </a:rPr>
              <a:t>…providing at a minimum the governing board or its designees </a:t>
            </a:r>
            <a:r>
              <a:rPr lang="en-US" sz="2800" b="1" i="0" u="none" strike="noStrike" dirty="0">
                <a:solidFill>
                  <a:srgbClr val="404040"/>
                </a:solidFill>
                <a:effectLst/>
                <a:latin typeface="Arial" panose="020B0604020202020204" pitchFamily="34" charset="0"/>
              </a:rPr>
              <a:t>consult collegially</a:t>
            </a:r>
            <a:r>
              <a:rPr lang="en-US" sz="2800" b="0" i="0" u="none" strike="noStrike" dirty="0">
                <a:solidFill>
                  <a:srgbClr val="404040"/>
                </a:solidFill>
                <a:effectLst/>
                <a:latin typeface="Arial" panose="020B0604020202020204" pitchFamily="34" charset="0"/>
              </a:rPr>
              <a:t> with the academic senate when adopting policies and procedures on </a:t>
            </a:r>
            <a:r>
              <a:rPr lang="en-US" sz="2800" b="0" i="1" u="sng" dirty="0">
                <a:solidFill>
                  <a:srgbClr val="404040"/>
                </a:solidFill>
                <a:effectLst/>
                <a:latin typeface="Arial" panose="020B0604020202020204" pitchFamily="34" charset="0"/>
              </a:rPr>
              <a:t>academic and professional matters</a:t>
            </a:r>
            <a:r>
              <a:rPr lang="en-US" sz="2800" b="0" i="0" u="none" strike="noStrike" dirty="0">
                <a:solidFill>
                  <a:srgbClr val="404040"/>
                </a:solidFill>
                <a:effectLst/>
                <a:latin typeface="Arial" panose="020B0604020202020204" pitchFamily="34" charset="0"/>
              </a:rPr>
              <a:t>. </a:t>
            </a:r>
          </a:p>
          <a:p>
            <a:pPr marL="0" indent="0" rtl="0">
              <a:spcBef>
                <a:spcPts val="1000"/>
              </a:spcBef>
              <a:spcAft>
                <a:spcPts val="0"/>
              </a:spcAft>
              <a:buNone/>
            </a:pPr>
            <a:endParaRPr lang="en-US" sz="3600" b="0" dirty="0">
              <a:effectLst/>
            </a:endParaRPr>
          </a:p>
          <a:p>
            <a:pPr marL="0" indent="0" rtl="0">
              <a:spcBef>
                <a:spcPts val="1000"/>
              </a:spcBef>
              <a:spcAft>
                <a:spcPts val="0"/>
              </a:spcAft>
              <a:buNone/>
            </a:pPr>
            <a:r>
              <a:rPr lang="en-US" sz="2800" b="0" i="0" u="none" strike="noStrike" dirty="0">
                <a:solidFill>
                  <a:srgbClr val="404040"/>
                </a:solidFill>
                <a:effectLst/>
                <a:latin typeface="Arial" panose="020B0604020202020204" pitchFamily="34" charset="0"/>
              </a:rPr>
              <a:t>The Academic Senate’s “10+1”</a:t>
            </a:r>
            <a:endParaRPr lang="en-US" sz="3600" b="0"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1F67D149-49D7-42F7-E7AC-D6DD25FB17C2}"/>
              </a:ext>
            </a:extLst>
          </p:cNvPr>
          <p:cNvSpPr>
            <a:spLocks noGrp="1"/>
          </p:cNvSpPr>
          <p:nvPr>
            <p:ph type="sldNum" sz="quarter" idx="10"/>
          </p:nvPr>
        </p:nvSpPr>
        <p:spPr/>
        <p:txBody>
          <a:bodyPr/>
          <a:lstStyle/>
          <a:p>
            <a:pPr>
              <a:defRPr/>
            </a:pPr>
            <a:fld id="{0F61B9A2-6873-5846-8BDD-3D2DF08C9DB1}" type="slidenum">
              <a:rPr lang="en-US" altLang="en-US" smtClean="0"/>
              <a:pPr>
                <a:defRPr/>
              </a:pPr>
              <a:t>11</a:t>
            </a:fld>
            <a:endParaRPr lang="en-US" altLang="en-US" dirty="0"/>
          </a:p>
        </p:txBody>
      </p:sp>
    </p:spTree>
    <p:extLst>
      <p:ext uri="{BB962C8B-B14F-4D97-AF65-F5344CB8AC3E}">
        <p14:creationId xmlns:p14="http://schemas.microsoft.com/office/powerpoint/2010/main" val="7926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A08D-8D18-8B47-A7BC-EC88BB8FB58B}"/>
              </a:ext>
            </a:extLst>
          </p:cNvPr>
          <p:cNvSpPr>
            <a:spLocks noGrp="1"/>
          </p:cNvSpPr>
          <p:nvPr>
            <p:ph type="title"/>
          </p:nvPr>
        </p:nvSpPr>
        <p:spPr>
          <a:xfrm>
            <a:off x="1212273" y="334537"/>
            <a:ext cx="10314708" cy="723460"/>
          </a:xfrm>
        </p:spPr>
        <p:txBody>
          <a:bodyPr/>
          <a:lstStyle/>
          <a:p>
            <a:r>
              <a:rPr lang="en-US" dirty="0"/>
              <a:t>The “10+1” </a:t>
            </a:r>
          </a:p>
        </p:txBody>
      </p:sp>
      <p:sp>
        <p:nvSpPr>
          <p:cNvPr id="3" name="Content Placeholder 2">
            <a:extLst>
              <a:ext uri="{FF2B5EF4-FFF2-40B4-BE49-F238E27FC236}">
                <a16:creationId xmlns:a16="http://schemas.microsoft.com/office/drawing/2014/main" id="{D8541251-8F0D-C127-FFED-A10D9637CA52}"/>
              </a:ext>
            </a:extLst>
          </p:cNvPr>
          <p:cNvSpPr>
            <a:spLocks noGrp="1"/>
          </p:cNvSpPr>
          <p:nvPr>
            <p:ph sz="half" idx="1"/>
          </p:nvPr>
        </p:nvSpPr>
        <p:spPr>
          <a:xfrm>
            <a:off x="1212273" y="1171075"/>
            <a:ext cx="10314708" cy="4990660"/>
          </a:xfrm>
        </p:spPr>
        <p:txBody>
          <a:bodyPr>
            <a:normAutofit fontScale="85000" lnSpcReduction="20000"/>
          </a:bodyPr>
          <a:lstStyle/>
          <a:p>
            <a:pPr marL="0" indent="0" rtl="0" fontAlgn="base">
              <a:spcBef>
                <a:spcPts val="0"/>
              </a:spcBef>
              <a:spcAft>
                <a:spcPts val="0"/>
              </a:spcAft>
              <a:buNone/>
            </a:pPr>
            <a:r>
              <a:rPr lang="en-US" sz="2400" b="1" i="0" u="none" strike="noStrike" dirty="0">
                <a:solidFill>
                  <a:srgbClr val="0A0A0A"/>
                </a:solidFill>
                <a:effectLst/>
                <a:latin typeface="Arial" panose="020B0604020202020204" pitchFamily="34" charset="0"/>
              </a:rPr>
              <a:t>Title 5 §53200 (c), "Academic and professional matters" mean the following policy development and implementation matters</a:t>
            </a:r>
          </a:p>
          <a:p>
            <a:pPr marL="0" indent="0" rtl="0" fontAlgn="base">
              <a:spcBef>
                <a:spcPts val="0"/>
              </a:spcBef>
              <a:spcAft>
                <a:spcPts val="0"/>
              </a:spcAft>
              <a:buNone/>
            </a:pPr>
            <a:endParaRPr lang="en-US" sz="2000" dirty="0">
              <a:solidFill>
                <a:srgbClr val="0A0A0A"/>
              </a:solidFill>
              <a:latin typeface="Arial" panose="020B0604020202020204" pitchFamily="34" charset="0"/>
            </a:endParaRP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Curriculum including establishing prerequisites and placing courses within disciplines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Degree and certificate requirements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Grading policies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Educational program development</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Standards or policies regarding student preparation and success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District and college governance structures, as related to faculty roles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Faculty roles and involvement in accreditation processes, including self-study and annual reports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Policies for faculty professional development activities</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Processes for program review</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Processes for institutional planning and budget development</a:t>
            </a: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Other academic and professional matters as are mutually agreed upon between the governing board and the academic senate.</a:t>
            </a:r>
          </a:p>
          <a:p>
            <a:pPr marL="0" indent="0">
              <a:buNone/>
            </a:pPr>
            <a:endParaRPr lang="en-US" dirty="0"/>
          </a:p>
        </p:txBody>
      </p:sp>
      <p:sp>
        <p:nvSpPr>
          <p:cNvPr id="4" name="Slide Number Placeholder 3">
            <a:extLst>
              <a:ext uri="{FF2B5EF4-FFF2-40B4-BE49-F238E27FC236}">
                <a16:creationId xmlns:a16="http://schemas.microsoft.com/office/drawing/2014/main" id="{CC0FE099-A6B5-F327-D39C-7DA9E1EF004A}"/>
              </a:ext>
            </a:extLst>
          </p:cNvPr>
          <p:cNvSpPr>
            <a:spLocks noGrp="1"/>
          </p:cNvSpPr>
          <p:nvPr>
            <p:ph type="sldNum" sz="quarter" idx="10"/>
          </p:nvPr>
        </p:nvSpPr>
        <p:spPr/>
        <p:txBody>
          <a:bodyPr/>
          <a:lstStyle/>
          <a:p>
            <a:pPr>
              <a:defRPr/>
            </a:pPr>
            <a:fld id="{0F61B9A2-6873-5846-8BDD-3D2DF08C9DB1}" type="slidenum">
              <a:rPr lang="en-US" altLang="en-US" smtClean="0"/>
              <a:pPr>
                <a:defRPr/>
              </a:pPr>
              <a:t>12</a:t>
            </a:fld>
            <a:endParaRPr lang="en-US" altLang="en-US" dirty="0"/>
          </a:p>
        </p:txBody>
      </p:sp>
    </p:spTree>
    <p:extLst>
      <p:ext uri="{BB962C8B-B14F-4D97-AF65-F5344CB8AC3E}">
        <p14:creationId xmlns:p14="http://schemas.microsoft.com/office/powerpoint/2010/main" val="147478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3BCC-1770-D5E1-7134-828C6F33803D}"/>
              </a:ext>
            </a:extLst>
          </p:cNvPr>
          <p:cNvSpPr>
            <a:spLocks noGrp="1"/>
          </p:cNvSpPr>
          <p:nvPr>
            <p:ph type="title"/>
          </p:nvPr>
        </p:nvSpPr>
        <p:spPr>
          <a:xfrm>
            <a:off x="665019" y="1014922"/>
            <a:ext cx="10861959" cy="926174"/>
          </a:xfrm>
        </p:spPr>
        <p:txBody>
          <a:bodyPr/>
          <a:lstStyle/>
          <a:p>
            <a:r>
              <a:rPr lang="en-US" dirty="0"/>
              <a:t>Collegial Consultation</a:t>
            </a:r>
          </a:p>
        </p:txBody>
      </p:sp>
      <p:sp>
        <p:nvSpPr>
          <p:cNvPr id="3" name="Content Placeholder 2">
            <a:extLst>
              <a:ext uri="{FF2B5EF4-FFF2-40B4-BE49-F238E27FC236}">
                <a16:creationId xmlns:a16="http://schemas.microsoft.com/office/drawing/2014/main" id="{AF5B901B-D02E-1D0C-808E-2FE91BE00A4D}"/>
              </a:ext>
            </a:extLst>
          </p:cNvPr>
          <p:cNvSpPr>
            <a:spLocks noGrp="1"/>
          </p:cNvSpPr>
          <p:nvPr>
            <p:ph sz="half" idx="1"/>
          </p:nvPr>
        </p:nvSpPr>
        <p:spPr/>
        <p:txBody>
          <a:bodyPr>
            <a:normAutofit/>
          </a:bodyPr>
          <a:lstStyle/>
          <a:p>
            <a:pPr marL="0" indent="0" rtl="0">
              <a:spcBef>
                <a:spcPts val="1000"/>
              </a:spcBef>
              <a:spcAft>
                <a:spcPts val="0"/>
              </a:spcAft>
              <a:buNone/>
            </a:pPr>
            <a:r>
              <a:rPr lang="en-US" sz="2400" b="0" i="0" u="none" strike="noStrike" dirty="0">
                <a:solidFill>
                  <a:srgbClr val="404040"/>
                </a:solidFill>
                <a:effectLst/>
                <a:latin typeface="Arial" panose="020B0604020202020204" pitchFamily="34" charset="0"/>
              </a:rPr>
              <a:t>According to Title 5 §53200 (d): "Consult collegially" means that the </a:t>
            </a:r>
            <a:r>
              <a:rPr lang="en-US" sz="2400" b="0" i="0" u="sng" dirty="0">
                <a:solidFill>
                  <a:srgbClr val="404040"/>
                </a:solidFill>
                <a:effectLst/>
                <a:latin typeface="Arial" panose="020B0604020202020204" pitchFamily="34" charset="0"/>
              </a:rPr>
              <a:t>district governing board</a:t>
            </a:r>
            <a:r>
              <a:rPr lang="en-US" sz="2400" b="0" i="0" u="none" strike="noStrike" dirty="0">
                <a:solidFill>
                  <a:srgbClr val="404040"/>
                </a:solidFill>
                <a:effectLst/>
                <a:latin typeface="Arial" panose="020B0604020202020204" pitchFamily="34" charset="0"/>
              </a:rPr>
              <a:t> shall develop policies on academic and professional matters through either or both of the following methods, according to its own discretion:</a:t>
            </a:r>
            <a:endParaRPr lang="en-US" sz="3200" b="0" dirty="0">
              <a:effectLst/>
            </a:endParaRPr>
          </a:p>
          <a:p>
            <a:pPr indent="0" rtl="0">
              <a:spcBef>
                <a:spcPts val="500"/>
              </a:spcBef>
              <a:spcAft>
                <a:spcPts val="0"/>
              </a:spcAft>
              <a:buNone/>
            </a:pPr>
            <a:br>
              <a:rPr lang="en-US" sz="3200" b="0" dirty="0">
                <a:effectLst/>
              </a:rPr>
            </a:br>
            <a:r>
              <a:rPr lang="en-US" sz="2400" b="0" i="0" u="none" strike="noStrike" dirty="0">
                <a:solidFill>
                  <a:srgbClr val="404040"/>
                </a:solidFill>
                <a:effectLst/>
                <a:latin typeface="Arial" panose="020B0604020202020204" pitchFamily="34" charset="0"/>
              </a:rPr>
              <a:t>(1) </a:t>
            </a:r>
            <a:r>
              <a:rPr lang="en-US" sz="2400" b="1" i="0" u="none" strike="noStrike" dirty="0">
                <a:solidFill>
                  <a:srgbClr val="404040"/>
                </a:solidFill>
                <a:effectLst/>
                <a:highlight>
                  <a:srgbClr val="FFFF00"/>
                </a:highlight>
                <a:latin typeface="Arial" panose="020B0604020202020204" pitchFamily="34" charset="0"/>
              </a:rPr>
              <a:t>relying primarily </a:t>
            </a:r>
            <a:r>
              <a:rPr lang="en-US" sz="2400" b="0" i="0" u="none" strike="noStrike" dirty="0">
                <a:solidFill>
                  <a:srgbClr val="404040"/>
                </a:solidFill>
                <a:effectLst/>
                <a:latin typeface="Arial" panose="020B0604020202020204" pitchFamily="34" charset="0"/>
              </a:rPr>
              <a:t>upon the advice and judgment of the academic senate; or</a:t>
            </a:r>
            <a:endParaRPr lang="en-US" sz="3200" dirty="0"/>
          </a:p>
          <a:p>
            <a:pPr indent="0" rtl="0">
              <a:spcBef>
                <a:spcPts val="500"/>
              </a:spcBef>
              <a:spcAft>
                <a:spcPts val="0"/>
              </a:spcAft>
              <a:buNone/>
            </a:pPr>
            <a:r>
              <a:rPr lang="en-US" sz="2400" b="0" i="0" u="none" strike="noStrike" dirty="0">
                <a:solidFill>
                  <a:srgbClr val="404040"/>
                </a:solidFill>
                <a:effectLst/>
                <a:latin typeface="Arial" panose="020B0604020202020204" pitchFamily="34" charset="0"/>
              </a:rPr>
              <a:t>(2) agreeing that the district governing board, or such representatives as it may designate, and the representatives of the academic senate shall have the obligation to </a:t>
            </a:r>
            <a:r>
              <a:rPr lang="en-US" sz="2400" b="1" i="0" u="none" strike="noStrike" dirty="0">
                <a:solidFill>
                  <a:srgbClr val="404040"/>
                </a:solidFill>
                <a:effectLst/>
                <a:highlight>
                  <a:srgbClr val="FFFF00"/>
                </a:highlight>
                <a:latin typeface="Arial" panose="020B0604020202020204" pitchFamily="34" charset="0"/>
              </a:rPr>
              <a:t>reach mutual agreement </a:t>
            </a:r>
            <a:r>
              <a:rPr lang="en-US" sz="2400" b="0" i="0" u="none" strike="noStrike" dirty="0">
                <a:solidFill>
                  <a:srgbClr val="404040"/>
                </a:solidFill>
                <a:effectLst/>
                <a:latin typeface="Arial" panose="020B0604020202020204" pitchFamily="34" charset="0"/>
              </a:rPr>
              <a:t>by written resolution, regulation, or policy of the governing board effectuating such recommendations.</a:t>
            </a:r>
            <a:endParaRPr lang="en-US" sz="3200" dirty="0"/>
          </a:p>
        </p:txBody>
      </p:sp>
      <p:sp>
        <p:nvSpPr>
          <p:cNvPr id="4" name="Slide Number Placeholder 3">
            <a:extLst>
              <a:ext uri="{FF2B5EF4-FFF2-40B4-BE49-F238E27FC236}">
                <a16:creationId xmlns:a16="http://schemas.microsoft.com/office/drawing/2014/main" id="{E1DF15B3-F01F-85CA-B718-EE22D3602D97}"/>
              </a:ext>
            </a:extLst>
          </p:cNvPr>
          <p:cNvSpPr>
            <a:spLocks noGrp="1"/>
          </p:cNvSpPr>
          <p:nvPr>
            <p:ph type="sldNum" sz="quarter" idx="10"/>
          </p:nvPr>
        </p:nvSpPr>
        <p:spPr/>
        <p:txBody>
          <a:bodyPr/>
          <a:lstStyle/>
          <a:p>
            <a:pPr>
              <a:defRPr/>
            </a:pPr>
            <a:fld id="{0F61B9A2-6873-5846-8BDD-3D2DF08C9DB1}" type="slidenum">
              <a:rPr lang="en-US" altLang="en-US" smtClean="0"/>
              <a:pPr>
                <a:defRPr/>
              </a:pPr>
              <a:t>13</a:t>
            </a:fld>
            <a:endParaRPr lang="en-US" altLang="en-US" dirty="0"/>
          </a:p>
        </p:txBody>
      </p:sp>
    </p:spTree>
    <p:extLst>
      <p:ext uri="{BB962C8B-B14F-4D97-AF65-F5344CB8AC3E}">
        <p14:creationId xmlns:p14="http://schemas.microsoft.com/office/powerpoint/2010/main" val="96702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926A-4E11-C234-6F34-E5DD5FDD47B2}"/>
              </a:ext>
            </a:extLst>
          </p:cNvPr>
          <p:cNvSpPr>
            <a:spLocks noGrp="1"/>
          </p:cNvSpPr>
          <p:nvPr>
            <p:ph type="title"/>
          </p:nvPr>
        </p:nvSpPr>
        <p:spPr>
          <a:xfrm>
            <a:off x="665021" y="1014922"/>
            <a:ext cx="10861960" cy="669500"/>
          </a:xfrm>
        </p:spPr>
        <p:txBody>
          <a:bodyPr/>
          <a:lstStyle/>
          <a:p>
            <a:r>
              <a:rPr lang="en-US" dirty="0"/>
              <a:t>Collegial Consultation - Regulation Title 5 §53203</a:t>
            </a:r>
          </a:p>
        </p:txBody>
      </p:sp>
      <p:sp>
        <p:nvSpPr>
          <p:cNvPr id="3" name="Content Placeholder 2">
            <a:extLst>
              <a:ext uri="{FF2B5EF4-FFF2-40B4-BE49-F238E27FC236}">
                <a16:creationId xmlns:a16="http://schemas.microsoft.com/office/drawing/2014/main" id="{20A94CC2-0D19-18FF-9BC4-BE91F3AF44F6}"/>
              </a:ext>
            </a:extLst>
          </p:cNvPr>
          <p:cNvSpPr>
            <a:spLocks noGrp="1"/>
          </p:cNvSpPr>
          <p:nvPr>
            <p:ph sz="half" idx="1"/>
          </p:nvPr>
        </p:nvSpPr>
        <p:spPr>
          <a:xfrm>
            <a:off x="665020" y="1932072"/>
            <a:ext cx="5354780" cy="4362402"/>
          </a:xfrm>
        </p:spPr>
        <p:txBody>
          <a:bodyPr/>
          <a:lstStyle/>
          <a:p>
            <a:pPr marL="0" indent="0" rtl="0">
              <a:spcBef>
                <a:spcPts val="1000"/>
              </a:spcBef>
              <a:spcAft>
                <a:spcPts val="1200"/>
              </a:spcAft>
              <a:buNone/>
            </a:pPr>
            <a:r>
              <a:rPr lang="en-US" sz="2800" b="0" i="0" u="none" strike="noStrike" dirty="0">
                <a:solidFill>
                  <a:srgbClr val="404040"/>
                </a:solidFill>
                <a:effectLst/>
                <a:latin typeface="Arial" panose="020B0604020202020204" pitchFamily="34" charset="0"/>
              </a:rPr>
              <a:t>(d)(1) Governing board action: </a:t>
            </a:r>
            <a:r>
              <a:rPr lang="en-US" sz="2800" b="1" i="0" u="none" strike="noStrike" dirty="0">
                <a:solidFill>
                  <a:srgbClr val="07827C"/>
                </a:solidFill>
                <a:effectLst/>
                <a:latin typeface="Arial" panose="020B0604020202020204" pitchFamily="34" charset="0"/>
              </a:rPr>
              <a:t>Rely Primarily</a:t>
            </a:r>
            <a:endParaRPr lang="en-US" sz="3600" b="0" dirty="0">
              <a:effectLst/>
            </a:endParaRPr>
          </a:p>
          <a:p>
            <a:pPr rtl="0" fontAlgn="base">
              <a:spcBef>
                <a:spcPts val="1000"/>
              </a:spcBef>
              <a:spcAft>
                <a:spcPts val="1000"/>
              </a:spcAft>
              <a:buFont typeface="Arial" panose="020B0604020202020204" pitchFamily="34" charset="0"/>
              <a:buChar char="•"/>
            </a:pPr>
            <a:r>
              <a:rPr lang="en-US" sz="2000" b="0" i="0" u="none" strike="noStrike" dirty="0">
                <a:solidFill>
                  <a:srgbClr val="404040"/>
                </a:solidFill>
                <a:effectLst/>
                <a:latin typeface="Arial" panose="020B0604020202020204" pitchFamily="34" charset="0"/>
              </a:rPr>
              <a:t>Recommendations of the academic senate will </a:t>
            </a:r>
            <a:r>
              <a:rPr lang="en-US" sz="2000" b="1" i="0" u="none" strike="noStrike" dirty="0">
                <a:solidFill>
                  <a:srgbClr val="404040"/>
                </a:solidFill>
                <a:effectLst/>
                <a:latin typeface="Arial" panose="020B0604020202020204" pitchFamily="34" charset="0"/>
              </a:rPr>
              <a:t>normally be accepted</a:t>
            </a:r>
            <a:endParaRPr lang="en-US" sz="2000" b="0" i="0" u="none" strike="noStrike" dirty="0">
              <a:solidFill>
                <a:srgbClr val="404040"/>
              </a:solidFill>
              <a:effectLst/>
              <a:latin typeface="Arial" panose="020B0604020202020204" pitchFamily="34" charset="0"/>
            </a:endParaRPr>
          </a:p>
          <a:p>
            <a:pPr rtl="0" fontAlgn="base">
              <a:spcBef>
                <a:spcPts val="0"/>
              </a:spcBef>
              <a:spcAft>
                <a:spcPts val="1000"/>
              </a:spcAft>
              <a:buFont typeface="Arial" panose="020B0604020202020204" pitchFamily="34" charset="0"/>
              <a:buChar char="•"/>
            </a:pPr>
            <a:r>
              <a:rPr lang="en-US" sz="2000" b="0" i="0" u="none" strike="noStrike" dirty="0">
                <a:solidFill>
                  <a:srgbClr val="404040"/>
                </a:solidFill>
                <a:effectLst/>
                <a:latin typeface="Arial" panose="020B0604020202020204" pitchFamily="34" charset="0"/>
              </a:rPr>
              <a:t>Only in exceptional circumstances and for compelling reasons will the recommendations not be accepted</a:t>
            </a:r>
          </a:p>
          <a:p>
            <a:pPr rtl="0" fontAlgn="base">
              <a:spcBef>
                <a:spcPts val="1000"/>
              </a:spcBef>
              <a:spcAft>
                <a:spcPts val="1000"/>
              </a:spcAft>
              <a:buFont typeface="Arial" panose="020B0604020202020204" pitchFamily="34" charset="0"/>
              <a:buChar char="•"/>
            </a:pPr>
            <a:r>
              <a:rPr lang="en-US" sz="2000" b="0" i="0" u="none" strike="noStrike" dirty="0">
                <a:solidFill>
                  <a:srgbClr val="404040"/>
                </a:solidFill>
                <a:effectLst/>
                <a:latin typeface="Arial" panose="020B0604020202020204" pitchFamily="34" charset="0"/>
              </a:rPr>
              <a:t>If not accepted, board/designee communicate its reasons in writing, if requested</a:t>
            </a:r>
          </a:p>
          <a:p>
            <a:pPr marL="0" indent="0">
              <a:buNone/>
            </a:pPr>
            <a:endParaRPr lang="en-US" dirty="0"/>
          </a:p>
        </p:txBody>
      </p:sp>
      <p:sp>
        <p:nvSpPr>
          <p:cNvPr id="4" name="Content Placeholder 3">
            <a:extLst>
              <a:ext uri="{FF2B5EF4-FFF2-40B4-BE49-F238E27FC236}">
                <a16:creationId xmlns:a16="http://schemas.microsoft.com/office/drawing/2014/main" id="{AC253398-00F6-E03A-70EC-2CB29BCC996D}"/>
              </a:ext>
            </a:extLst>
          </p:cNvPr>
          <p:cNvSpPr>
            <a:spLocks noGrp="1"/>
          </p:cNvSpPr>
          <p:nvPr>
            <p:ph sz="half" idx="2"/>
          </p:nvPr>
        </p:nvSpPr>
        <p:spPr>
          <a:xfrm>
            <a:off x="6172200" y="1932072"/>
            <a:ext cx="5354780" cy="4362402"/>
          </a:xfrm>
        </p:spPr>
        <p:txBody>
          <a:bodyPr>
            <a:normAutofit fontScale="92500" lnSpcReduction="10000"/>
          </a:bodyPr>
          <a:lstStyle/>
          <a:p>
            <a:pPr marL="0" indent="0" rtl="0">
              <a:spcBef>
                <a:spcPts val="0"/>
              </a:spcBef>
              <a:spcAft>
                <a:spcPts val="1200"/>
              </a:spcAft>
              <a:buNone/>
            </a:pPr>
            <a:r>
              <a:rPr lang="en-US" sz="3150" b="0" i="0" u="none" strike="noStrike" dirty="0">
                <a:solidFill>
                  <a:srgbClr val="404040"/>
                </a:solidFill>
                <a:effectLst/>
                <a:latin typeface="Arial" panose="020B0604020202020204" pitchFamily="34" charset="0"/>
              </a:rPr>
              <a:t>(d)(2) Governing board action: </a:t>
            </a:r>
            <a:r>
              <a:rPr lang="en-US" sz="3150" b="1" i="0" u="none" strike="noStrike" dirty="0">
                <a:solidFill>
                  <a:srgbClr val="07827C"/>
                </a:solidFill>
                <a:effectLst/>
                <a:latin typeface="Arial" panose="020B0604020202020204" pitchFamily="34" charset="0"/>
              </a:rPr>
              <a:t>Mutual Agreement</a:t>
            </a:r>
            <a:endParaRPr lang="en-US" b="0" dirty="0">
              <a:effectLst/>
            </a:endParaRPr>
          </a:p>
          <a:p>
            <a:pPr rtl="0" fontAlgn="base">
              <a:spcBef>
                <a:spcPts val="0"/>
              </a:spcBef>
              <a:spcAft>
                <a:spcPts val="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If agreement not reached, existing policy remains in effect unless</a:t>
            </a:r>
          </a:p>
          <a:p>
            <a:pPr marL="742950" lvl="1" indent="-285750" rtl="0" fontAlgn="base">
              <a:spcBef>
                <a:spcPts val="0"/>
              </a:spcBef>
              <a:spcAft>
                <a:spcPts val="0"/>
              </a:spcAft>
              <a:buFont typeface="Arial" panose="020B0604020202020204" pitchFamily="34" charset="0"/>
              <a:buChar char="•"/>
            </a:pPr>
            <a:r>
              <a:rPr lang="en-US" sz="2100" b="0" i="0" u="none" strike="noStrike" dirty="0">
                <a:solidFill>
                  <a:srgbClr val="404040"/>
                </a:solidFill>
                <a:effectLst/>
                <a:latin typeface="Arial" panose="020B0604020202020204" pitchFamily="34" charset="0"/>
              </a:rPr>
              <a:t>exposure to legal liability</a:t>
            </a:r>
          </a:p>
          <a:p>
            <a:pPr marL="742950" lvl="1" indent="-285750" rtl="0" fontAlgn="base">
              <a:spcBef>
                <a:spcPts val="0"/>
              </a:spcBef>
              <a:spcAft>
                <a:spcPts val="0"/>
              </a:spcAft>
              <a:buFont typeface="Arial" panose="020B0604020202020204" pitchFamily="34" charset="0"/>
              <a:buChar char="•"/>
            </a:pPr>
            <a:r>
              <a:rPr lang="en-US" sz="2100" b="0" i="0" u="none" strike="noStrike" dirty="0">
                <a:solidFill>
                  <a:srgbClr val="404040"/>
                </a:solidFill>
                <a:effectLst/>
                <a:latin typeface="Arial" panose="020B0604020202020204" pitchFamily="34" charset="0"/>
              </a:rPr>
              <a:t>or substantial fiscal hardship.</a:t>
            </a:r>
          </a:p>
          <a:p>
            <a:pPr marL="457200" lvl="1" indent="0" rtl="0" fontAlgn="base">
              <a:spcBef>
                <a:spcPts val="0"/>
              </a:spcBef>
              <a:spcAft>
                <a:spcPts val="0"/>
              </a:spcAft>
              <a:buNone/>
            </a:pPr>
            <a:endParaRPr lang="en-US" sz="2100" b="0" i="0" u="none" strike="noStrike" dirty="0">
              <a:solidFill>
                <a:srgbClr val="40404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If no policy or existing policy creates exposure to legal liability or substantial fiscal hardship</a:t>
            </a:r>
          </a:p>
          <a:p>
            <a:pPr marL="742950" lvl="1" indent="-285750" rtl="0" fontAlgn="base">
              <a:spcBef>
                <a:spcPts val="0"/>
              </a:spcBef>
              <a:spcAft>
                <a:spcPts val="0"/>
              </a:spcAft>
              <a:buFont typeface="Arial" panose="020B0604020202020204" pitchFamily="34" charset="0"/>
              <a:buChar char="•"/>
            </a:pPr>
            <a:r>
              <a:rPr lang="en-US" sz="2100" b="0" i="0" u="none" strike="noStrike" dirty="0">
                <a:solidFill>
                  <a:srgbClr val="404040"/>
                </a:solidFill>
                <a:effectLst/>
                <a:latin typeface="Arial" panose="020B0604020202020204" pitchFamily="34" charset="0"/>
              </a:rPr>
              <a:t>board may act if agreement not reached</a:t>
            </a:r>
          </a:p>
          <a:p>
            <a:pPr marL="742950" lvl="1" indent="-285750" rtl="0" fontAlgn="base">
              <a:spcBef>
                <a:spcPts val="0"/>
              </a:spcBef>
              <a:spcAft>
                <a:spcPts val="0"/>
              </a:spcAft>
              <a:buFont typeface="Arial" panose="020B0604020202020204" pitchFamily="34" charset="0"/>
              <a:buChar char="•"/>
            </a:pPr>
            <a:r>
              <a:rPr lang="en-US" sz="2100" b="0" i="0" u="none" strike="noStrike" dirty="0">
                <a:solidFill>
                  <a:srgbClr val="404040"/>
                </a:solidFill>
                <a:effectLst/>
                <a:latin typeface="Arial" panose="020B0604020202020204" pitchFamily="34" charset="0"/>
              </a:rPr>
              <a:t>if good faith effort first</a:t>
            </a:r>
          </a:p>
          <a:p>
            <a:pPr marL="742950" lvl="1" indent="-285750" rtl="0" fontAlgn="base">
              <a:spcBef>
                <a:spcPts val="0"/>
              </a:spcBef>
              <a:spcAft>
                <a:spcPts val="0"/>
              </a:spcAft>
              <a:buFont typeface="Arial" panose="020B0604020202020204" pitchFamily="34" charset="0"/>
              <a:buChar char="•"/>
            </a:pPr>
            <a:r>
              <a:rPr lang="en-US" sz="2100" b="0" i="0" u="none" strike="noStrike" dirty="0">
                <a:solidFill>
                  <a:srgbClr val="404040"/>
                </a:solidFill>
                <a:effectLst/>
                <a:latin typeface="Arial" panose="020B0604020202020204" pitchFamily="34" charset="0"/>
              </a:rPr>
              <a:t>only for compelling legal, fiscal, or organizational reasons</a:t>
            </a:r>
          </a:p>
          <a:p>
            <a:pPr marL="0" indent="0">
              <a:buNone/>
            </a:pPr>
            <a:endParaRPr lang="en-US" dirty="0"/>
          </a:p>
        </p:txBody>
      </p:sp>
      <p:sp>
        <p:nvSpPr>
          <p:cNvPr id="5" name="Slide Number Placeholder 4">
            <a:extLst>
              <a:ext uri="{FF2B5EF4-FFF2-40B4-BE49-F238E27FC236}">
                <a16:creationId xmlns:a16="http://schemas.microsoft.com/office/drawing/2014/main" id="{FBB25D47-6D36-6C3C-10AC-894404F7B7D1}"/>
              </a:ext>
            </a:extLst>
          </p:cNvPr>
          <p:cNvSpPr>
            <a:spLocks noGrp="1"/>
          </p:cNvSpPr>
          <p:nvPr>
            <p:ph type="sldNum" sz="quarter" idx="10"/>
          </p:nvPr>
        </p:nvSpPr>
        <p:spPr/>
        <p:txBody>
          <a:bodyPr/>
          <a:lstStyle/>
          <a:p>
            <a:pPr>
              <a:defRPr/>
            </a:pPr>
            <a:fld id="{0F61B9A2-6873-5846-8BDD-3D2DF08C9DB1}" type="slidenum">
              <a:rPr lang="en-US" altLang="en-US" smtClean="0"/>
              <a:pPr>
                <a:defRPr/>
              </a:pPr>
              <a:t>14</a:t>
            </a:fld>
            <a:endParaRPr lang="en-US" altLang="en-US" dirty="0"/>
          </a:p>
        </p:txBody>
      </p:sp>
    </p:spTree>
    <p:extLst>
      <p:ext uri="{BB962C8B-B14F-4D97-AF65-F5344CB8AC3E}">
        <p14:creationId xmlns:p14="http://schemas.microsoft.com/office/powerpoint/2010/main" val="2610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A08D-8D18-8B47-A7BC-EC88BB8FB58B}"/>
              </a:ext>
            </a:extLst>
          </p:cNvPr>
          <p:cNvSpPr>
            <a:spLocks noGrp="1"/>
          </p:cNvSpPr>
          <p:nvPr>
            <p:ph type="title"/>
          </p:nvPr>
        </p:nvSpPr>
        <p:spPr>
          <a:xfrm>
            <a:off x="1212273" y="334537"/>
            <a:ext cx="10314708" cy="723460"/>
          </a:xfrm>
        </p:spPr>
        <p:txBody>
          <a:bodyPr>
            <a:normAutofit/>
          </a:bodyPr>
          <a:lstStyle/>
          <a:p>
            <a:r>
              <a:rPr lang="en-US" dirty="0"/>
              <a:t>The “10+1” </a:t>
            </a:r>
            <a:r>
              <a:rPr lang="en-US" sz="3100" dirty="0"/>
              <a:t>(</a:t>
            </a:r>
            <a:r>
              <a:rPr lang="en-US" sz="3100" dirty="0">
                <a:solidFill>
                  <a:srgbClr val="FF0000"/>
                </a:solidFill>
              </a:rPr>
              <a:t>Rely Primarily </a:t>
            </a:r>
            <a:r>
              <a:rPr lang="en-US" sz="3100" dirty="0"/>
              <a:t>and </a:t>
            </a:r>
            <a:r>
              <a:rPr lang="en-US" sz="3100" dirty="0">
                <a:solidFill>
                  <a:schemeClr val="tx2">
                    <a:lumMod val="60000"/>
                    <a:lumOff val="40000"/>
                  </a:schemeClr>
                </a:solidFill>
              </a:rPr>
              <a:t>Mutual Agreement</a:t>
            </a:r>
            <a:r>
              <a:rPr lang="en-US" sz="3100" dirty="0"/>
              <a:t>)</a:t>
            </a:r>
            <a:endParaRPr lang="en-US" dirty="0"/>
          </a:p>
        </p:txBody>
      </p:sp>
      <p:sp>
        <p:nvSpPr>
          <p:cNvPr id="3" name="Content Placeholder 2">
            <a:extLst>
              <a:ext uri="{FF2B5EF4-FFF2-40B4-BE49-F238E27FC236}">
                <a16:creationId xmlns:a16="http://schemas.microsoft.com/office/drawing/2014/main" id="{D8541251-8F0D-C127-FFED-A10D9637CA52}"/>
              </a:ext>
            </a:extLst>
          </p:cNvPr>
          <p:cNvSpPr>
            <a:spLocks noGrp="1"/>
          </p:cNvSpPr>
          <p:nvPr>
            <p:ph sz="half" idx="1"/>
          </p:nvPr>
        </p:nvSpPr>
        <p:spPr>
          <a:xfrm>
            <a:off x="1212273" y="1171075"/>
            <a:ext cx="10530548" cy="4990660"/>
          </a:xfrm>
        </p:spPr>
        <p:txBody>
          <a:bodyPr>
            <a:normAutofit fontScale="85000" lnSpcReduction="10000"/>
          </a:bodyPr>
          <a:lstStyle/>
          <a:p>
            <a:pPr marL="0" indent="0" rtl="0" fontAlgn="base">
              <a:spcBef>
                <a:spcPts val="0"/>
              </a:spcBef>
              <a:spcAft>
                <a:spcPts val="0"/>
              </a:spcAft>
              <a:buNone/>
            </a:pPr>
            <a:r>
              <a:rPr lang="en-US" sz="2400" b="1" i="0" u="none" strike="noStrike" dirty="0">
                <a:solidFill>
                  <a:srgbClr val="0A0A0A"/>
                </a:solidFill>
                <a:effectLst/>
                <a:latin typeface="Arial" panose="020B0604020202020204" pitchFamily="34" charset="0"/>
              </a:rPr>
              <a:t>(Per </a:t>
            </a:r>
            <a:r>
              <a:rPr lang="en-US" sz="2400" b="1" i="0" u="none" strike="noStrike" dirty="0">
                <a:solidFill>
                  <a:srgbClr val="0A0A0A"/>
                </a:solidFill>
                <a:effectLst/>
                <a:latin typeface="Arial" panose="020B0604020202020204" pitchFamily="34" charset="0"/>
                <a:hlinkClick r:id="rId2"/>
              </a:rPr>
              <a:t>RSCCD BP2410</a:t>
            </a:r>
            <a:r>
              <a:rPr lang="en-US" sz="2400" b="1" i="0" u="none" strike="noStrike" dirty="0">
                <a:solidFill>
                  <a:srgbClr val="0A0A0A"/>
                </a:solidFill>
                <a:effectLst/>
                <a:latin typeface="Arial" panose="020B0604020202020204" pitchFamily="34" charset="0"/>
              </a:rPr>
              <a:t>)</a:t>
            </a:r>
          </a:p>
          <a:p>
            <a:pPr marL="0" indent="0" rtl="0" fontAlgn="base">
              <a:spcBef>
                <a:spcPts val="0"/>
              </a:spcBef>
              <a:spcAft>
                <a:spcPts val="0"/>
              </a:spcAft>
              <a:buNone/>
            </a:pPr>
            <a:endParaRPr lang="en-US" sz="2000" dirty="0">
              <a:solidFill>
                <a:srgbClr val="0A0A0A"/>
              </a:solidFill>
              <a:latin typeface="Arial" panose="020B0604020202020204" pitchFamily="34" charset="0"/>
            </a:endParaRP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Curriculum including establishing prerequisites and placing courses within disciplines </a:t>
            </a:r>
            <a:r>
              <a:rPr lang="en-US" sz="2000" b="1" i="0" u="none" strike="noStrike" dirty="0">
                <a:solidFill>
                  <a:srgbClr val="FF0000"/>
                </a:solidFill>
                <a:effectLst/>
                <a:latin typeface="Arial" panose="020B0604020202020204" pitchFamily="34" charset="0"/>
              </a:rPr>
              <a:t>(RP)</a:t>
            </a: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Degree and certificate requirements </a:t>
            </a:r>
            <a:r>
              <a:rPr lang="en-US" sz="2000" b="1" i="0" u="none" strike="noStrike" dirty="0">
                <a:solidFill>
                  <a:srgbClr val="FF0000"/>
                </a:solidFill>
                <a:effectLst/>
                <a:latin typeface="Arial" panose="020B0604020202020204" pitchFamily="34" charset="0"/>
              </a:rPr>
              <a:t>(RP)</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Grading policies </a:t>
            </a:r>
            <a:r>
              <a:rPr lang="en-US" sz="2000" b="1" i="0" u="none" strike="noStrike" dirty="0">
                <a:solidFill>
                  <a:srgbClr val="FF0000"/>
                </a:solidFill>
                <a:effectLst/>
                <a:latin typeface="Arial" panose="020B0604020202020204" pitchFamily="34" charset="0"/>
              </a:rPr>
              <a:t>(RP)</a:t>
            </a:r>
            <a:endParaRPr lang="en-US" sz="2000" b="0" i="0" u="none" strike="noStrike" dirty="0">
              <a:solidFill>
                <a:srgbClr val="0A0A0A"/>
              </a:solidFill>
              <a:effectLst/>
              <a:latin typeface="Arial" panose="020B0604020202020204" pitchFamily="34" charset="0"/>
            </a:endParaRPr>
          </a:p>
          <a:p>
            <a:pPr rtl="0" fontAlgn="base">
              <a:lnSpc>
                <a:spcPct val="150000"/>
              </a:lnSpc>
              <a:spcBef>
                <a:spcPts val="0"/>
              </a:spcBef>
              <a:spcAft>
                <a:spcPts val="0"/>
              </a:spcAft>
              <a:buFont typeface="+mj-lt"/>
              <a:buAutoNum type="arabicPeriod"/>
            </a:pPr>
            <a:r>
              <a:rPr lang="en-US" sz="2000" b="0" i="0" u="none" strike="noStrike" dirty="0">
                <a:solidFill>
                  <a:srgbClr val="0A0A0A"/>
                </a:solidFill>
                <a:effectLst/>
                <a:latin typeface="Arial" panose="020B0604020202020204" pitchFamily="34" charset="0"/>
              </a:rPr>
              <a:t>Educational program development </a:t>
            </a:r>
            <a:r>
              <a:rPr lang="en-US" sz="2000" b="1" i="0" u="none" strike="noStrike" dirty="0">
                <a:solidFill>
                  <a:schemeClr val="tx2">
                    <a:lumMod val="60000"/>
                    <a:lumOff val="40000"/>
                  </a:schemeClr>
                </a:solidFill>
                <a:effectLst/>
                <a:latin typeface="Arial" panose="020B0604020202020204" pitchFamily="34" charset="0"/>
              </a:rPr>
              <a:t>(MA)</a:t>
            </a: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Standards or policies regarding student preparation and success </a:t>
            </a:r>
            <a:r>
              <a:rPr lang="en-US" sz="2000" b="1" i="0" u="none" strike="noStrike" dirty="0">
                <a:solidFill>
                  <a:srgbClr val="FF0000"/>
                </a:solidFill>
                <a:effectLst/>
                <a:latin typeface="Arial" panose="020B0604020202020204" pitchFamily="34" charset="0"/>
              </a:rPr>
              <a:t>(RP)</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District and college governance structures, as related to faculty roles </a:t>
            </a:r>
            <a:r>
              <a:rPr lang="en-US" sz="2000" b="1" i="0" u="none" strike="noStrike" dirty="0">
                <a:solidFill>
                  <a:schemeClr val="tx2">
                    <a:lumMod val="60000"/>
                    <a:lumOff val="40000"/>
                  </a:schemeClr>
                </a:solidFill>
                <a:effectLst/>
                <a:latin typeface="Arial" panose="020B0604020202020204" pitchFamily="34" charset="0"/>
              </a:rPr>
              <a:t>(MA)</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Faculty roles and involvement in accreditation processes, including self-study and annual reports </a:t>
            </a:r>
            <a:r>
              <a:rPr lang="en-US" sz="2000" b="1" i="0" u="none" strike="noStrike" dirty="0">
                <a:solidFill>
                  <a:schemeClr val="tx2">
                    <a:lumMod val="60000"/>
                    <a:lumOff val="40000"/>
                  </a:schemeClr>
                </a:solidFill>
                <a:effectLst/>
                <a:latin typeface="Arial" panose="020B0604020202020204" pitchFamily="34" charset="0"/>
              </a:rPr>
              <a:t>(MA)</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Policies for faculty professional development activities </a:t>
            </a:r>
            <a:r>
              <a:rPr lang="en-US" sz="2000" b="1" i="0" u="none" strike="noStrike" dirty="0">
                <a:solidFill>
                  <a:srgbClr val="FF0000"/>
                </a:solidFill>
                <a:effectLst/>
                <a:latin typeface="Arial" panose="020B0604020202020204" pitchFamily="34" charset="0"/>
              </a:rPr>
              <a:t>(RP)</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Processes for program review </a:t>
            </a:r>
            <a:r>
              <a:rPr lang="en-US" sz="2000" b="1" i="0" u="none" strike="noStrike" dirty="0">
                <a:solidFill>
                  <a:schemeClr val="tx2">
                    <a:lumMod val="60000"/>
                    <a:lumOff val="40000"/>
                  </a:schemeClr>
                </a:solidFill>
                <a:effectLst/>
                <a:latin typeface="Arial" panose="020B0604020202020204" pitchFamily="34" charset="0"/>
              </a:rPr>
              <a:t>(MA)</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Processes for institutional planning and budget development </a:t>
            </a:r>
            <a:r>
              <a:rPr lang="en-US" sz="2000" b="1" i="0" u="none" strike="noStrike" dirty="0">
                <a:solidFill>
                  <a:schemeClr val="tx2">
                    <a:lumMod val="60000"/>
                    <a:lumOff val="40000"/>
                  </a:schemeClr>
                </a:solidFill>
                <a:effectLst/>
                <a:latin typeface="Arial" panose="020B0604020202020204" pitchFamily="34" charset="0"/>
              </a:rPr>
              <a:t>(MA)</a:t>
            </a:r>
            <a:endParaRPr lang="en-US" sz="2000" b="0" i="0" u="none" strike="noStrike" dirty="0">
              <a:solidFill>
                <a:srgbClr val="0A0A0A"/>
              </a:solidFill>
              <a:effectLst/>
              <a:latin typeface="Arial" panose="020B0604020202020204" pitchFamily="34" charset="0"/>
            </a:endParaRPr>
          </a:p>
          <a:p>
            <a:pPr fontAlgn="base">
              <a:lnSpc>
                <a:spcPct val="150000"/>
              </a:lnSpc>
              <a:spcBef>
                <a:spcPts val="0"/>
              </a:spcBef>
              <a:buFont typeface="+mj-lt"/>
              <a:buAutoNum type="arabicPeriod"/>
            </a:pPr>
            <a:r>
              <a:rPr lang="en-US" sz="2000" b="0" i="0" u="none" strike="noStrike" dirty="0">
                <a:solidFill>
                  <a:srgbClr val="0A0A0A"/>
                </a:solidFill>
                <a:effectLst/>
                <a:latin typeface="Arial" panose="020B0604020202020204" pitchFamily="34" charset="0"/>
              </a:rPr>
              <a:t>Other academic and professional matters as are mutually agreed upon between the governing board and the academic senate. </a:t>
            </a:r>
            <a:r>
              <a:rPr lang="en-US" sz="2000" b="1" i="0" u="none" strike="noStrike" dirty="0">
                <a:solidFill>
                  <a:schemeClr val="tx2">
                    <a:lumMod val="60000"/>
                    <a:lumOff val="40000"/>
                  </a:schemeClr>
                </a:solidFill>
                <a:effectLst/>
                <a:latin typeface="Arial" panose="020B0604020202020204" pitchFamily="34" charset="0"/>
              </a:rPr>
              <a:t>(MA)</a:t>
            </a:r>
          </a:p>
          <a:p>
            <a:pPr rtl="0" fontAlgn="base">
              <a:lnSpc>
                <a:spcPct val="150000"/>
              </a:lnSpc>
              <a:spcBef>
                <a:spcPts val="0"/>
              </a:spcBef>
              <a:spcAft>
                <a:spcPts val="0"/>
              </a:spcAft>
              <a:buFont typeface="+mj-lt"/>
              <a:buAutoNum type="arabicPeriod"/>
            </a:pPr>
            <a:endParaRPr lang="en-US" sz="2000" b="0" i="0" u="none" strike="noStrike" dirty="0">
              <a:solidFill>
                <a:srgbClr val="0A0A0A"/>
              </a:solidFill>
              <a:effectLst/>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CC0FE099-A6B5-F327-D39C-7DA9E1EF004A}"/>
              </a:ext>
            </a:extLst>
          </p:cNvPr>
          <p:cNvSpPr>
            <a:spLocks noGrp="1"/>
          </p:cNvSpPr>
          <p:nvPr>
            <p:ph type="sldNum" sz="quarter" idx="10"/>
          </p:nvPr>
        </p:nvSpPr>
        <p:spPr/>
        <p:txBody>
          <a:bodyPr/>
          <a:lstStyle/>
          <a:p>
            <a:pPr>
              <a:defRPr/>
            </a:pPr>
            <a:fld id="{0F61B9A2-6873-5846-8BDD-3D2DF08C9DB1}" type="slidenum">
              <a:rPr lang="en-US" altLang="en-US" smtClean="0"/>
              <a:pPr>
                <a:defRPr/>
              </a:pPr>
              <a:t>15</a:t>
            </a:fld>
            <a:endParaRPr lang="en-US" altLang="en-US" dirty="0"/>
          </a:p>
        </p:txBody>
      </p:sp>
    </p:spTree>
    <p:extLst>
      <p:ext uri="{BB962C8B-B14F-4D97-AF65-F5344CB8AC3E}">
        <p14:creationId xmlns:p14="http://schemas.microsoft.com/office/powerpoint/2010/main" val="25524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C4D1-3887-60BF-E539-CBD74C904631}"/>
              </a:ext>
            </a:extLst>
          </p:cNvPr>
          <p:cNvSpPr>
            <a:spLocks noGrp="1"/>
          </p:cNvSpPr>
          <p:nvPr>
            <p:ph type="title"/>
          </p:nvPr>
        </p:nvSpPr>
        <p:spPr>
          <a:xfrm>
            <a:off x="665019" y="1014922"/>
            <a:ext cx="10861959" cy="605332"/>
          </a:xfrm>
        </p:spPr>
        <p:txBody>
          <a:bodyPr>
            <a:normAutofit/>
          </a:bodyPr>
          <a:lstStyle/>
          <a:p>
            <a:r>
              <a:rPr lang="en-US" sz="3200" dirty="0"/>
              <a:t>Other Legal Provisions Related to the Academic Senates</a:t>
            </a:r>
          </a:p>
        </p:txBody>
      </p:sp>
      <p:sp>
        <p:nvSpPr>
          <p:cNvPr id="3" name="Content Placeholder 2">
            <a:extLst>
              <a:ext uri="{FF2B5EF4-FFF2-40B4-BE49-F238E27FC236}">
                <a16:creationId xmlns:a16="http://schemas.microsoft.com/office/drawing/2014/main" id="{78503DB6-AE95-E841-DCCC-84B4980BB446}"/>
              </a:ext>
            </a:extLst>
          </p:cNvPr>
          <p:cNvSpPr>
            <a:spLocks noGrp="1"/>
          </p:cNvSpPr>
          <p:nvPr>
            <p:ph sz="half" idx="1"/>
          </p:nvPr>
        </p:nvSpPr>
        <p:spPr>
          <a:xfrm>
            <a:off x="665019" y="1764632"/>
            <a:ext cx="10861959" cy="4529843"/>
          </a:xfrm>
        </p:spPr>
        <p:txBody>
          <a:bodyPr>
            <a:normAutofit fontScale="92500" lnSpcReduction="10000"/>
          </a:bodyPr>
          <a:lstStyle/>
          <a:p>
            <a:pPr rtl="0" fontAlgn="base">
              <a:spcBef>
                <a:spcPts val="1000"/>
              </a:spcBef>
              <a:spcAft>
                <a:spcPts val="1200"/>
              </a:spcAft>
              <a:buFont typeface="Arial" panose="020B0604020202020204" pitchFamily="34" charset="0"/>
              <a:buChar char="•"/>
            </a:pPr>
            <a:r>
              <a:rPr lang="en-US" sz="1800" b="1" i="0" u="none" strike="noStrike" dirty="0">
                <a:solidFill>
                  <a:srgbClr val="404040"/>
                </a:solidFill>
                <a:effectLst/>
                <a:latin typeface="Arial" panose="020B0604020202020204" pitchFamily="34" charset="0"/>
              </a:rPr>
              <a:t>Equivalencies to Minimum Qualifications</a:t>
            </a:r>
            <a:r>
              <a:rPr lang="en-US" sz="1800" b="0" i="0" u="none" strike="noStrike" dirty="0">
                <a:solidFill>
                  <a:srgbClr val="404040"/>
                </a:solidFill>
                <a:effectLst/>
                <a:latin typeface="Arial" panose="020B0604020202020204" pitchFamily="34" charset="0"/>
              </a:rPr>
              <a:t>: </a:t>
            </a:r>
            <a:r>
              <a:rPr lang="en-US" sz="1800" b="1" i="0" u="none" strike="noStrike" dirty="0">
                <a:solidFill>
                  <a:srgbClr val="404040"/>
                </a:solidFill>
                <a:effectLst/>
                <a:latin typeface="Arial" panose="020B0604020202020204" pitchFamily="34" charset="0"/>
              </a:rPr>
              <a:t>process, criteria, and standards</a:t>
            </a:r>
            <a:r>
              <a:rPr lang="en-US" sz="1800" b="0" i="0" u="none" strike="noStrike" dirty="0">
                <a:solidFill>
                  <a:srgbClr val="404040"/>
                </a:solidFill>
                <a:effectLst/>
                <a:latin typeface="Arial" panose="020B0604020202020204" pitchFamily="34" charset="0"/>
              </a:rPr>
              <a:t> </a:t>
            </a:r>
            <a:r>
              <a:rPr lang="en-US" sz="1800" b="1" i="0" u="none" strike="noStrike" dirty="0">
                <a:solidFill>
                  <a:srgbClr val="05625D"/>
                </a:solidFill>
                <a:effectLst/>
                <a:latin typeface="Arial" panose="020B0604020202020204" pitchFamily="34" charset="0"/>
              </a:rPr>
              <a:t>agreed upon jointly </a:t>
            </a:r>
            <a:r>
              <a:rPr lang="en-US" sz="1800" b="0" i="0" u="none" strike="noStrike" dirty="0">
                <a:solidFill>
                  <a:srgbClr val="404040"/>
                </a:solidFill>
                <a:effectLst/>
                <a:latin typeface="Arial" panose="020B0604020202020204" pitchFamily="34" charset="0"/>
              </a:rPr>
              <a:t>by the governing board designee and academic senate – </a:t>
            </a:r>
            <a:r>
              <a:rPr lang="en-US" sz="1800" b="0" i="1" u="none" strike="noStrike" dirty="0">
                <a:solidFill>
                  <a:srgbClr val="404040"/>
                </a:solidFill>
                <a:effectLst/>
                <a:latin typeface="Arial" panose="020B0604020202020204" pitchFamily="34" charset="0"/>
              </a:rPr>
              <a:t>Ed Code § 87359</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1" i="0" u="none" strike="noStrike" dirty="0">
                <a:solidFill>
                  <a:srgbClr val="404040"/>
                </a:solidFill>
                <a:effectLst/>
                <a:latin typeface="Arial" panose="020B0604020202020204" pitchFamily="34" charset="0"/>
              </a:rPr>
              <a:t>Faculty Hiring</a:t>
            </a:r>
            <a:r>
              <a:rPr lang="en-US" sz="1800" b="0" i="0" u="none" strike="noStrike" dirty="0">
                <a:solidFill>
                  <a:srgbClr val="404040"/>
                </a:solidFill>
                <a:effectLst/>
                <a:latin typeface="Arial" panose="020B0604020202020204" pitchFamily="34" charset="0"/>
              </a:rPr>
              <a:t>: </a:t>
            </a:r>
            <a:r>
              <a:rPr lang="en-US" sz="1800" b="1" i="0" u="none" strike="noStrike" dirty="0">
                <a:solidFill>
                  <a:srgbClr val="404040"/>
                </a:solidFill>
                <a:effectLst/>
                <a:latin typeface="Arial" panose="020B0604020202020204" pitchFamily="34" charset="0"/>
              </a:rPr>
              <a:t>criteria, policies, and procedures </a:t>
            </a:r>
            <a:r>
              <a:rPr lang="en-US" sz="1800" b="0" i="0" u="none" strike="noStrike" dirty="0">
                <a:solidFill>
                  <a:srgbClr val="404040"/>
                </a:solidFill>
                <a:effectLst/>
                <a:latin typeface="Arial" panose="020B0604020202020204" pitchFamily="34" charset="0"/>
              </a:rPr>
              <a:t>shall be </a:t>
            </a:r>
            <a:r>
              <a:rPr lang="en-US" sz="1800" b="1" i="0" u="none" strike="noStrike" dirty="0">
                <a:solidFill>
                  <a:srgbClr val="05625D"/>
                </a:solidFill>
                <a:effectLst/>
                <a:latin typeface="Arial" panose="020B0604020202020204" pitchFamily="34" charset="0"/>
              </a:rPr>
              <a:t>agreed upon jointly</a:t>
            </a:r>
            <a:r>
              <a:rPr lang="en-US" sz="1800" b="0" i="0" u="none" strike="noStrike" dirty="0">
                <a:solidFill>
                  <a:srgbClr val="404040"/>
                </a:solidFill>
                <a:effectLst/>
                <a:latin typeface="Arial" panose="020B0604020202020204" pitchFamily="34" charset="0"/>
              </a:rPr>
              <a:t> by governing board designee and academic senate – </a:t>
            </a:r>
            <a:r>
              <a:rPr lang="en-US" sz="1800" b="0" i="1" u="none" strike="noStrike" dirty="0">
                <a:solidFill>
                  <a:srgbClr val="404040"/>
                </a:solidFill>
                <a:effectLst/>
                <a:latin typeface="Arial" panose="020B0604020202020204" pitchFamily="34" charset="0"/>
              </a:rPr>
              <a:t>Ed Code § 87360</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1" i="0" u="none" strike="noStrike" dirty="0">
                <a:solidFill>
                  <a:srgbClr val="404040"/>
                </a:solidFill>
                <a:effectLst/>
                <a:latin typeface="Arial" panose="020B0604020202020204" pitchFamily="34" charset="0"/>
              </a:rPr>
              <a:t>Administrator Retreat Rights</a:t>
            </a:r>
            <a:r>
              <a:rPr lang="en-US" sz="1800" b="0" i="0" u="none" strike="noStrike" dirty="0">
                <a:solidFill>
                  <a:srgbClr val="404040"/>
                </a:solidFill>
                <a:effectLst/>
                <a:latin typeface="Arial" panose="020B0604020202020204" pitchFamily="34" charset="0"/>
              </a:rPr>
              <a:t>: </a:t>
            </a:r>
            <a:r>
              <a:rPr lang="en-US" sz="1800" b="1" i="0" u="none" strike="noStrike" dirty="0">
                <a:solidFill>
                  <a:srgbClr val="404040"/>
                </a:solidFill>
                <a:effectLst/>
                <a:latin typeface="Arial" panose="020B0604020202020204" pitchFamily="34" charset="0"/>
              </a:rPr>
              <a:t>process</a:t>
            </a:r>
            <a:r>
              <a:rPr lang="en-US" sz="1800" b="0" i="0" u="none" strike="noStrike" dirty="0">
                <a:solidFill>
                  <a:srgbClr val="404040"/>
                </a:solidFill>
                <a:effectLst/>
                <a:latin typeface="Arial" panose="020B0604020202020204" pitchFamily="34" charset="0"/>
              </a:rPr>
              <a:t> </a:t>
            </a:r>
            <a:r>
              <a:rPr lang="en-US" sz="1800" b="1" i="0" u="none" strike="noStrike" dirty="0">
                <a:solidFill>
                  <a:srgbClr val="05625D"/>
                </a:solidFill>
                <a:effectLst/>
                <a:latin typeface="Arial" panose="020B0604020202020204" pitchFamily="34" charset="0"/>
              </a:rPr>
              <a:t>agreed upon jointly</a:t>
            </a:r>
            <a:r>
              <a:rPr lang="en-US" sz="1800" b="0" i="0" u="none" strike="noStrike" dirty="0">
                <a:solidFill>
                  <a:srgbClr val="404040"/>
                </a:solidFill>
                <a:effectLst/>
                <a:latin typeface="Arial" panose="020B0604020202020204" pitchFamily="34" charset="0"/>
              </a:rPr>
              <a:t>; governing board to </a:t>
            </a:r>
            <a:r>
              <a:rPr lang="en-US" sz="1800" b="1" i="0" u="none" strike="noStrike" dirty="0">
                <a:solidFill>
                  <a:srgbClr val="05625D"/>
                </a:solidFill>
                <a:effectLst/>
                <a:latin typeface="Arial" panose="020B0604020202020204" pitchFamily="34" charset="0"/>
              </a:rPr>
              <a:t>rely primarily </a:t>
            </a:r>
            <a:r>
              <a:rPr lang="en-US" sz="1800" b="0" i="0" u="none" strike="noStrike" dirty="0">
                <a:solidFill>
                  <a:srgbClr val="404040"/>
                </a:solidFill>
                <a:effectLst/>
                <a:latin typeface="Arial" panose="020B0604020202020204" pitchFamily="34" charset="0"/>
              </a:rPr>
              <a:t>upon the advice and judgment of the academic senate </a:t>
            </a:r>
            <a:r>
              <a:rPr lang="en-US" sz="1800" b="1" i="0" u="none" strike="noStrike" dirty="0">
                <a:solidFill>
                  <a:srgbClr val="404040"/>
                </a:solidFill>
                <a:effectLst/>
                <a:latin typeface="Arial" panose="020B0604020202020204" pitchFamily="34" charset="0"/>
              </a:rPr>
              <a:t>to determine that the administrator possesses minimum qualifications</a:t>
            </a:r>
            <a:r>
              <a:rPr lang="en-US" sz="1800" b="0" i="0" u="none" strike="noStrike" dirty="0">
                <a:solidFill>
                  <a:srgbClr val="404040"/>
                </a:solidFill>
                <a:effectLst/>
                <a:latin typeface="Arial" panose="020B0604020202020204" pitchFamily="34" charset="0"/>
              </a:rPr>
              <a:t> for employment as a faculty member – </a:t>
            </a:r>
            <a:r>
              <a:rPr lang="en-US" sz="1800" b="0" i="1" u="none" strike="noStrike" dirty="0">
                <a:solidFill>
                  <a:srgbClr val="404040"/>
                </a:solidFill>
                <a:effectLst/>
                <a:latin typeface="Arial" panose="020B0604020202020204" pitchFamily="34" charset="0"/>
              </a:rPr>
              <a:t>Ed Code § 87458</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1" i="0" u="none" strike="noStrike" dirty="0">
                <a:solidFill>
                  <a:srgbClr val="404040"/>
                </a:solidFill>
                <a:effectLst/>
                <a:latin typeface="Arial" panose="020B0604020202020204" pitchFamily="34" charset="0"/>
              </a:rPr>
              <a:t>Curriculum Committee</a:t>
            </a:r>
            <a:r>
              <a:rPr lang="en-US" sz="1800" b="0" i="0" u="none" strike="noStrike" dirty="0">
                <a:solidFill>
                  <a:srgbClr val="404040"/>
                </a:solidFill>
                <a:effectLst/>
                <a:latin typeface="Arial" panose="020B0604020202020204" pitchFamily="34" charset="0"/>
              </a:rPr>
              <a:t>: established by </a:t>
            </a:r>
            <a:r>
              <a:rPr lang="en-US" sz="1800" b="1" i="0" u="none" strike="noStrike" dirty="0">
                <a:solidFill>
                  <a:srgbClr val="05625D"/>
                </a:solidFill>
                <a:effectLst/>
                <a:latin typeface="Arial" panose="020B0604020202020204" pitchFamily="34" charset="0"/>
              </a:rPr>
              <a:t>mutual agreement </a:t>
            </a:r>
            <a:r>
              <a:rPr lang="en-US" sz="1800" b="0" i="0" u="none" strike="noStrike" dirty="0">
                <a:solidFill>
                  <a:srgbClr val="404040"/>
                </a:solidFill>
                <a:effectLst/>
                <a:latin typeface="Arial" panose="020B0604020202020204" pitchFamily="34" charset="0"/>
              </a:rPr>
              <a:t>between the administration and the academic senate – </a:t>
            </a:r>
            <a:r>
              <a:rPr lang="en-US" sz="1800" b="0" i="1" u="none" strike="noStrike" dirty="0">
                <a:solidFill>
                  <a:srgbClr val="404040"/>
                </a:solidFill>
                <a:effectLst/>
                <a:latin typeface="Arial" panose="020B0604020202020204" pitchFamily="34" charset="0"/>
              </a:rPr>
              <a:t>Title 5 § 55002</a:t>
            </a:r>
          </a:p>
          <a:p>
            <a:pPr rtl="0" fontAlgn="base">
              <a:spcBef>
                <a:spcPts val="0"/>
              </a:spcBef>
              <a:spcAft>
                <a:spcPts val="1200"/>
              </a:spcAft>
              <a:buFont typeface="Arial" panose="020B0604020202020204" pitchFamily="34" charset="0"/>
              <a:buChar char="•"/>
            </a:pPr>
            <a:r>
              <a:rPr lang="en-US" sz="1800" b="1" i="0" u="none" strike="noStrike" dirty="0">
                <a:solidFill>
                  <a:srgbClr val="404040"/>
                </a:solidFill>
                <a:effectLst/>
                <a:latin typeface="Arial" panose="020B0604020202020204" pitchFamily="34" charset="0"/>
              </a:rPr>
              <a:t>Appointments to College Bodies</a:t>
            </a:r>
            <a:r>
              <a:rPr lang="en-US" sz="1800" b="0" i="0" u="none" strike="noStrike" dirty="0">
                <a:solidFill>
                  <a:srgbClr val="404040"/>
                </a:solidFill>
                <a:effectLst/>
                <a:latin typeface="Arial" panose="020B0604020202020204" pitchFamily="34" charset="0"/>
              </a:rPr>
              <a:t>: The appointment of faculty members to serve on college or district committees, task forces, or other groups dealing with academic and professional matters, shall be made, </a:t>
            </a:r>
            <a:r>
              <a:rPr lang="en-US" sz="1800" b="1" i="0" u="none" strike="noStrike" dirty="0">
                <a:solidFill>
                  <a:srgbClr val="05625D"/>
                </a:solidFill>
                <a:effectLst/>
                <a:latin typeface="Arial" panose="020B0604020202020204" pitchFamily="34" charset="0"/>
              </a:rPr>
              <a:t>after </a:t>
            </a:r>
            <a:r>
              <a:rPr lang="en-US" sz="1800" b="1" i="1" u="none" strike="noStrike" dirty="0">
                <a:solidFill>
                  <a:srgbClr val="05625D"/>
                </a:solidFill>
                <a:effectLst/>
                <a:latin typeface="Arial" panose="020B0604020202020204" pitchFamily="34" charset="0"/>
              </a:rPr>
              <a:t>consultation*</a:t>
            </a:r>
            <a:r>
              <a:rPr lang="en-US" sz="1800" b="1" i="0" u="none" strike="noStrike" dirty="0">
                <a:solidFill>
                  <a:srgbClr val="05625D"/>
                </a:solidFill>
                <a:effectLst/>
                <a:latin typeface="Arial" panose="020B0604020202020204" pitchFamily="34" charset="0"/>
              </a:rPr>
              <a:t> with the chief executive officer or his or her designee</a:t>
            </a:r>
            <a:r>
              <a:rPr lang="en-US" sz="1800" b="0" i="0" u="none" strike="noStrike" dirty="0">
                <a:solidFill>
                  <a:srgbClr val="404040"/>
                </a:solidFill>
                <a:effectLst/>
                <a:latin typeface="Arial" panose="020B0604020202020204" pitchFamily="34" charset="0"/>
              </a:rPr>
              <a:t>, by the academic senate. Notwithstanding this subsection, the collective bargaining representative may seek to appoint faculty members to committees, task forces, or other groups – </a:t>
            </a:r>
            <a:r>
              <a:rPr lang="en-US" sz="1800" b="0" i="1" u="none" strike="noStrike" dirty="0">
                <a:solidFill>
                  <a:srgbClr val="404040"/>
                </a:solidFill>
                <a:effectLst/>
                <a:latin typeface="Arial" panose="020B0604020202020204" pitchFamily="34" charset="0"/>
              </a:rPr>
              <a:t>Title 5 § 53203(f)</a:t>
            </a:r>
          </a:p>
          <a:p>
            <a:pPr marL="0" indent="0" rtl="0" fontAlgn="base">
              <a:spcBef>
                <a:spcPts val="0"/>
              </a:spcBef>
              <a:spcAft>
                <a:spcPts val="1200"/>
              </a:spcAft>
              <a:buNone/>
            </a:pPr>
            <a:endParaRPr lang="en-US" sz="1800" b="0" i="1" u="none" strike="noStrike" dirty="0">
              <a:solidFill>
                <a:srgbClr val="404040"/>
              </a:solidFill>
              <a:effectLst/>
              <a:latin typeface="Arial" panose="020B0604020202020204" pitchFamily="34" charset="0"/>
            </a:endParaRPr>
          </a:p>
          <a:p>
            <a:pPr marL="0" indent="0" algn="ctr">
              <a:buNone/>
            </a:pPr>
            <a:r>
              <a:rPr lang="en-US" sz="1800" b="0" i="0" u="none" strike="noStrike" dirty="0">
                <a:solidFill>
                  <a:srgbClr val="404040"/>
                </a:solidFill>
                <a:effectLst/>
                <a:latin typeface="Arial" panose="020B0604020202020204" pitchFamily="34" charset="0"/>
              </a:rPr>
              <a:t>*this is </a:t>
            </a:r>
            <a:r>
              <a:rPr lang="en-US" sz="1800" b="1" i="0" u="none" strike="noStrike" dirty="0">
                <a:solidFill>
                  <a:srgbClr val="404040"/>
                </a:solidFill>
                <a:effectLst/>
                <a:latin typeface="Arial" panose="020B0604020202020204" pitchFamily="34" charset="0"/>
              </a:rPr>
              <a:t>not</a:t>
            </a:r>
            <a:r>
              <a:rPr lang="en-US" sz="1800" b="0" i="0" u="none" strike="noStrike" dirty="0">
                <a:solidFill>
                  <a:srgbClr val="404040"/>
                </a:solidFill>
                <a:effectLst/>
                <a:latin typeface="Arial" panose="020B0604020202020204" pitchFamily="34" charset="0"/>
              </a:rPr>
              <a:t> the same as </a:t>
            </a:r>
            <a:r>
              <a:rPr lang="en-US" sz="1800" b="1" i="0" u="none" strike="noStrike" dirty="0">
                <a:solidFill>
                  <a:srgbClr val="404040"/>
                </a:solidFill>
                <a:effectLst/>
                <a:latin typeface="Arial" panose="020B0604020202020204" pitchFamily="34" charset="0"/>
              </a:rPr>
              <a:t>collegial consultation</a:t>
            </a:r>
            <a:endParaRPr lang="en-US" dirty="0"/>
          </a:p>
        </p:txBody>
      </p:sp>
      <p:sp>
        <p:nvSpPr>
          <p:cNvPr id="4" name="Slide Number Placeholder 3">
            <a:extLst>
              <a:ext uri="{FF2B5EF4-FFF2-40B4-BE49-F238E27FC236}">
                <a16:creationId xmlns:a16="http://schemas.microsoft.com/office/drawing/2014/main" id="{AFC5EE3D-96CE-4A91-A4EB-702B85514C8C}"/>
              </a:ext>
            </a:extLst>
          </p:cNvPr>
          <p:cNvSpPr>
            <a:spLocks noGrp="1"/>
          </p:cNvSpPr>
          <p:nvPr>
            <p:ph type="sldNum" sz="quarter" idx="10"/>
          </p:nvPr>
        </p:nvSpPr>
        <p:spPr/>
        <p:txBody>
          <a:bodyPr/>
          <a:lstStyle/>
          <a:p>
            <a:pPr>
              <a:defRPr/>
            </a:pPr>
            <a:fld id="{0F61B9A2-6873-5846-8BDD-3D2DF08C9DB1}" type="slidenum">
              <a:rPr lang="en-US" altLang="en-US" smtClean="0"/>
              <a:pPr>
                <a:defRPr/>
              </a:pPr>
              <a:t>16</a:t>
            </a:fld>
            <a:endParaRPr lang="en-US" altLang="en-US" dirty="0"/>
          </a:p>
        </p:txBody>
      </p:sp>
    </p:spTree>
    <p:extLst>
      <p:ext uri="{BB962C8B-B14F-4D97-AF65-F5344CB8AC3E}">
        <p14:creationId xmlns:p14="http://schemas.microsoft.com/office/powerpoint/2010/main" val="183987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E33E-BBFC-AE11-2EB5-996CF43D6F47}"/>
              </a:ext>
            </a:extLst>
          </p:cNvPr>
          <p:cNvSpPr>
            <a:spLocks noGrp="1"/>
          </p:cNvSpPr>
          <p:nvPr>
            <p:ph type="title"/>
          </p:nvPr>
        </p:nvSpPr>
        <p:spPr>
          <a:xfrm>
            <a:off x="665019" y="1014922"/>
            <a:ext cx="10861959" cy="717626"/>
          </a:xfrm>
        </p:spPr>
        <p:txBody>
          <a:bodyPr/>
          <a:lstStyle/>
          <a:p>
            <a:r>
              <a:rPr lang="en-US" dirty="0"/>
              <a:t>Academic Senate and Equivalency Process</a:t>
            </a:r>
          </a:p>
        </p:txBody>
      </p:sp>
      <p:sp>
        <p:nvSpPr>
          <p:cNvPr id="3" name="Content Placeholder 2">
            <a:extLst>
              <a:ext uri="{FF2B5EF4-FFF2-40B4-BE49-F238E27FC236}">
                <a16:creationId xmlns:a16="http://schemas.microsoft.com/office/drawing/2014/main" id="{71D8CAC7-29AA-A47B-2460-49B99B3FFC16}"/>
              </a:ext>
            </a:extLst>
          </p:cNvPr>
          <p:cNvSpPr>
            <a:spLocks noGrp="1"/>
          </p:cNvSpPr>
          <p:nvPr>
            <p:ph sz="half" idx="1"/>
          </p:nvPr>
        </p:nvSpPr>
        <p:spPr>
          <a:xfrm>
            <a:off x="665019" y="1876926"/>
            <a:ext cx="10861959" cy="1283369"/>
          </a:xfrm>
        </p:spPr>
        <p:txBody>
          <a:bodyPr>
            <a:normAutofit/>
          </a:bodyPr>
          <a:lstStyle/>
          <a:p>
            <a:pPr marL="0" indent="0" rtl="0">
              <a:spcBef>
                <a:spcPts val="0"/>
              </a:spcBef>
              <a:spcAft>
                <a:spcPts val="1200"/>
              </a:spcAft>
              <a:buNone/>
            </a:pPr>
            <a:r>
              <a:rPr lang="en-US" sz="2400" b="0" i="0" u="none" strike="noStrike" dirty="0">
                <a:solidFill>
                  <a:srgbClr val="595959"/>
                </a:solidFill>
                <a:effectLst/>
                <a:latin typeface="Arial" panose="020B0604020202020204" pitchFamily="34" charset="0"/>
              </a:rPr>
              <a:t>Resources: </a:t>
            </a:r>
            <a:endParaRPr lang="en-US" sz="3200" b="0" dirty="0">
              <a:effectLst/>
            </a:endParaRPr>
          </a:p>
          <a:p>
            <a:pPr marL="0" indent="0">
              <a:buNone/>
            </a:pPr>
            <a:r>
              <a:rPr lang="en-US" sz="2400" b="0" i="0" u="sng" strike="noStrike" dirty="0">
                <a:solidFill>
                  <a:srgbClr val="0097A7"/>
                </a:solidFill>
                <a:effectLst/>
                <a:latin typeface="Arial" panose="020B0604020202020204" pitchFamily="34" charset="0"/>
                <a:hlinkClick r:id="rId2"/>
              </a:rPr>
              <a:t>Minimum Qualification Handbook</a:t>
            </a:r>
            <a:r>
              <a:rPr lang="en-US" sz="2400" b="0" i="0" u="none" strike="noStrike" dirty="0">
                <a:solidFill>
                  <a:srgbClr val="595959"/>
                </a:solidFill>
                <a:effectLst/>
                <a:latin typeface="Arial" panose="020B0604020202020204" pitchFamily="34" charset="0"/>
              </a:rPr>
              <a:t> &amp; </a:t>
            </a:r>
            <a:r>
              <a:rPr lang="en-US" sz="2400" b="0" i="0" u="sng" strike="noStrike" dirty="0">
                <a:solidFill>
                  <a:srgbClr val="0097A7"/>
                </a:solidFill>
                <a:effectLst/>
                <a:latin typeface="Arial" panose="020B0604020202020204" pitchFamily="34" charset="0"/>
                <a:hlinkClick r:id="rId3"/>
              </a:rPr>
              <a:t>CTE Minimum Qualifications Toolkit</a:t>
            </a:r>
            <a:endParaRPr lang="en-US" sz="3200" dirty="0"/>
          </a:p>
        </p:txBody>
      </p:sp>
      <p:pic>
        <p:nvPicPr>
          <p:cNvPr id="4098" name="Picture 2" descr="cover image of CCCCCO MQ handbook">
            <a:extLst>
              <a:ext uri="{FF2B5EF4-FFF2-40B4-BE49-F238E27FC236}">
                <a16:creationId xmlns:a16="http://schemas.microsoft.com/office/drawing/2014/main" id="{D95B0DF3-A33C-180B-7FDF-2E57CEE7A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333" y="3160295"/>
            <a:ext cx="2501181" cy="31936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ver image of the CTE Faculty MQ Toolkit">
            <a:extLst>
              <a:ext uri="{FF2B5EF4-FFF2-40B4-BE49-F238E27FC236}">
                <a16:creationId xmlns:a16="http://schemas.microsoft.com/office/drawing/2014/main" id="{B48C915A-E827-C7DD-8AB6-CF56E4A4CF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657" y="3160295"/>
            <a:ext cx="2501181" cy="32100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61D11F7-90DE-4C33-0208-F35C15205887}"/>
              </a:ext>
            </a:extLst>
          </p:cNvPr>
          <p:cNvSpPr>
            <a:spLocks noGrp="1"/>
          </p:cNvSpPr>
          <p:nvPr>
            <p:ph type="sldNum" sz="quarter" idx="10"/>
          </p:nvPr>
        </p:nvSpPr>
        <p:spPr/>
        <p:txBody>
          <a:bodyPr/>
          <a:lstStyle/>
          <a:p>
            <a:pPr>
              <a:defRPr/>
            </a:pPr>
            <a:fld id="{0F61B9A2-6873-5846-8BDD-3D2DF08C9DB1}" type="slidenum">
              <a:rPr lang="en-US" altLang="en-US" smtClean="0"/>
              <a:pPr>
                <a:defRPr/>
              </a:pPr>
              <a:t>17</a:t>
            </a:fld>
            <a:endParaRPr lang="en-US" altLang="en-US" dirty="0"/>
          </a:p>
        </p:txBody>
      </p:sp>
    </p:spTree>
    <p:extLst>
      <p:ext uri="{BB962C8B-B14F-4D97-AF65-F5344CB8AC3E}">
        <p14:creationId xmlns:p14="http://schemas.microsoft.com/office/powerpoint/2010/main" val="265801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E398-F96A-F15C-B534-56DF88014A12}"/>
              </a:ext>
            </a:extLst>
          </p:cNvPr>
          <p:cNvSpPr>
            <a:spLocks noGrp="1"/>
          </p:cNvSpPr>
          <p:nvPr>
            <p:ph type="title"/>
          </p:nvPr>
        </p:nvSpPr>
        <p:spPr>
          <a:xfrm>
            <a:off x="1212273" y="696266"/>
            <a:ext cx="10314708" cy="731481"/>
          </a:xfrm>
        </p:spPr>
        <p:txBody>
          <a:bodyPr/>
          <a:lstStyle/>
          <a:p>
            <a:r>
              <a:rPr lang="en-US" dirty="0"/>
              <a:t>CTE Faculty MQ Toolkit </a:t>
            </a:r>
          </a:p>
        </p:txBody>
      </p:sp>
      <p:sp>
        <p:nvSpPr>
          <p:cNvPr id="3" name="Content Placeholder 2">
            <a:extLst>
              <a:ext uri="{FF2B5EF4-FFF2-40B4-BE49-F238E27FC236}">
                <a16:creationId xmlns:a16="http://schemas.microsoft.com/office/drawing/2014/main" id="{7C97FBB3-ECB7-7372-F6EA-1405C659C271}"/>
              </a:ext>
            </a:extLst>
          </p:cNvPr>
          <p:cNvSpPr>
            <a:spLocks noGrp="1"/>
          </p:cNvSpPr>
          <p:nvPr>
            <p:ph sz="half" idx="1"/>
          </p:nvPr>
        </p:nvSpPr>
        <p:spPr>
          <a:xfrm>
            <a:off x="1212273" y="1716505"/>
            <a:ext cx="10314708" cy="4445229"/>
          </a:xfrm>
        </p:spPr>
        <p:txBody>
          <a:bodyPr/>
          <a:lstStyle/>
          <a:p>
            <a:pPr marL="0" indent="0" rtl="0">
              <a:spcBef>
                <a:spcPts val="0"/>
              </a:spcBef>
              <a:spcAft>
                <a:spcPts val="1200"/>
              </a:spcAft>
              <a:buNone/>
            </a:pPr>
            <a:r>
              <a:rPr lang="en-US" sz="2400" b="0" i="0" u="none" strike="noStrike" dirty="0">
                <a:solidFill>
                  <a:srgbClr val="000000"/>
                </a:solidFill>
                <a:effectLst/>
                <a:latin typeface="Arial" panose="020B0604020202020204" pitchFamily="34" charset="0"/>
              </a:rPr>
              <a:t>Created by the CCCCO CTE Minimum Qualifications Work Group with representation from the ASCCC, CIOs, College Presidents, Human Resources, and members from the California Community College Chancellor’s Office</a:t>
            </a:r>
          </a:p>
          <a:p>
            <a:pPr marL="0" indent="0" rtl="0">
              <a:spcBef>
                <a:spcPts val="0"/>
              </a:spcBef>
              <a:spcAft>
                <a:spcPts val="1200"/>
              </a:spcAft>
              <a:buNone/>
            </a:pPr>
            <a:endParaRPr lang="en-US" sz="3200" b="0" dirty="0">
              <a:effectLst/>
            </a:endParaRPr>
          </a:p>
          <a:p>
            <a:pPr marL="0" indent="0" rtl="0">
              <a:spcBef>
                <a:spcPts val="0"/>
              </a:spcBef>
              <a:spcAft>
                <a:spcPts val="1200"/>
              </a:spcAft>
              <a:buNone/>
            </a:pPr>
            <a:r>
              <a:rPr lang="en-US" sz="2400" b="0" i="0" u="none" strike="noStrike" dirty="0">
                <a:solidFill>
                  <a:srgbClr val="000000"/>
                </a:solidFill>
                <a:effectLst/>
                <a:latin typeface="Arial" panose="020B0604020202020204" pitchFamily="34" charset="0"/>
              </a:rPr>
              <a:t>Contents:</a:t>
            </a:r>
            <a:endParaRPr lang="en-US" sz="3200" b="0" dirty="0">
              <a:effectLst/>
            </a:endParaRPr>
          </a:p>
          <a:p>
            <a:pPr rtl="0" fontAlgn="base">
              <a:spcBef>
                <a:spcPts val="400"/>
              </a:spcBef>
              <a:spcAft>
                <a:spcPts val="0"/>
              </a:spcAft>
              <a:buFont typeface="Arial" panose="020B0604020202020204" pitchFamily="34" charset="0"/>
              <a:buChar char="•"/>
            </a:pPr>
            <a:r>
              <a:rPr lang="en-US" sz="2400" b="0" i="0" u="none" strike="noStrike" dirty="0">
                <a:solidFill>
                  <a:srgbClr val="000000"/>
                </a:solidFill>
                <a:effectLst/>
                <a:latin typeface="Gill Sans" panose="020B0502020104020203"/>
              </a:rPr>
              <a:t>Pre-planning checklist for Equivalency by Department</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Gill Sans" panose="020B0502020104020203"/>
              </a:rPr>
              <a:t>Equivalency Checklist for Human Resources Departments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Gill Sans" panose="020B0502020104020203"/>
              </a:rPr>
              <a:t>Model Equivalency Committees Composition and Policies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Gill Sans" panose="020B0502020104020203"/>
              </a:rPr>
              <a:t>Information and Checklist for Potential Equivalency Applicants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Gill Sans" panose="020B0502020104020203"/>
              </a:rPr>
              <a:t>Credit for Prior Learning</a:t>
            </a:r>
          </a:p>
          <a:p>
            <a:pPr marL="0" indent="0">
              <a:buNone/>
            </a:pPr>
            <a:endParaRPr lang="en-US" dirty="0"/>
          </a:p>
        </p:txBody>
      </p:sp>
      <p:sp>
        <p:nvSpPr>
          <p:cNvPr id="4" name="Slide Number Placeholder 3">
            <a:extLst>
              <a:ext uri="{FF2B5EF4-FFF2-40B4-BE49-F238E27FC236}">
                <a16:creationId xmlns:a16="http://schemas.microsoft.com/office/drawing/2014/main" id="{71651947-4CB7-FA2B-FED8-2CE98333B210}"/>
              </a:ext>
            </a:extLst>
          </p:cNvPr>
          <p:cNvSpPr>
            <a:spLocks noGrp="1"/>
          </p:cNvSpPr>
          <p:nvPr>
            <p:ph type="sldNum" sz="quarter" idx="10"/>
          </p:nvPr>
        </p:nvSpPr>
        <p:spPr/>
        <p:txBody>
          <a:bodyPr/>
          <a:lstStyle/>
          <a:p>
            <a:pPr>
              <a:defRPr/>
            </a:pPr>
            <a:fld id="{0F61B9A2-6873-5846-8BDD-3D2DF08C9DB1}" type="slidenum">
              <a:rPr lang="en-US" altLang="en-US" smtClean="0"/>
              <a:pPr>
                <a:defRPr/>
              </a:pPr>
              <a:t>18</a:t>
            </a:fld>
            <a:endParaRPr lang="en-US" altLang="en-US" dirty="0"/>
          </a:p>
        </p:txBody>
      </p:sp>
    </p:spTree>
    <p:extLst>
      <p:ext uri="{BB962C8B-B14F-4D97-AF65-F5344CB8AC3E}">
        <p14:creationId xmlns:p14="http://schemas.microsoft.com/office/powerpoint/2010/main" val="86609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0E2B-E95B-781A-B0E1-0F66DC17D4B1}"/>
              </a:ext>
            </a:extLst>
          </p:cNvPr>
          <p:cNvSpPr>
            <a:spLocks noGrp="1"/>
          </p:cNvSpPr>
          <p:nvPr>
            <p:ph type="title"/>
          </p:nvPr>
        </p:nvSpPr>
        <p:spPr>
          <a:xfrm>
            <a:off x="452823" y="956928"/>
            <a:ext cx="11286349" cy="775620"/>
          </a:xfrm>
        </p:spPr>
        <p:txBody>
          <a:bodyPr/>
          <a:lstStyle/>
          <a:p>
            <a:r>
              <a:rPr lang="en-US" dirty="0"/>
              <a:t>Academic Senate with our Union Partners </a:t>
            </a:r>
            <a:r>
              <a:rPr lang="en-US" sz="2400" dirty="0"/>
              <a:t>(Legal Provisions)</a:t>
            </a:r>
            <a:endParaRPr lang="en-US" dirty="0"/>
          </a:p>
        </p:txBody>
      </p:sp>
      <p:sp>
        <p:nvSpPr>
          <p:cNvPr id="3" name="Content Placeholder 2">
            <a:extLst>
              <a:ext uri="{FF2B5EF4-FFF2-40B4-BE49-F238E27FC236}">
                <a16:creationId xmlns:a16="http://schemas.microsoft.com/office/drawing/2014/main" id="{09DF541F-8023-3A36-CE08-AC0DD86BC3F9}"/>
              </a:ext>
            </a:extLst>
          </p:cNvPr>
          <p:cNvSpPr>
            <a:spLocks noGrp="1"/>
          </p:cNvSpPr>
          <p:nvPr>
            <p:ph sz="half" idx="1"/>
          </p:nvPr>
        </p:nvSpPr>
        <p:spPr>
          <a:xfrm>
            <a:off x="665019" y="1860884"/>
            <a:ext cx="8719613" cy="4433591"/>
          </a:xfrm>
        </p:spPr>
        <p:txBody>
          <a:bodyPr>
            <a:normAutofit fontScale="92500" lnSpcReduction="10000"/>
          </a:bodyPr>
          <a:lstStyle/>
          <a:p>
            <a:pPr marL="0" indent="0" rtl="0">
              <a:spcBef>
                <a:spcPts val="0"/>
              </a:spcBef>
              <a:spcAft>
                <a:spcPts val="1200"/>
              </a:spcAft>
              <a:buNone/>
            </a:pPr>
            <a:r>
              <a:rPr lang="en-US" sz="2086" b="1" i="0" u="none" strike="noStrike" dirty="0">
                <a:solidFill>
                  <a:srgbClr val="595959"/>
                </a:solidFill>
                <a:effectLst/>
                <a:latin typeface="Arial" panose="020B0604020202020204" pitchFamily="34" charset="0"/>
              </a:rPr>
              <a:t>Collective Bargaining:</a:t>
            </a:r>
            <a:endParaRPr lang="en-US" b="0" dirty="0">
              <a:effectLst/>
            </a:endParaRPr>
          </a:p>
          <a:p>
            <a:pPr rtl="0" fontAlgn="base">
              <a:spcBef>
                <a:spcPts val="1000"/>
              </a:spcBef>
              <a:spcAft>
                <a:spcPts val="100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Decision-making policies and implementation cannot detract from negotiated agreements on wages and working conditions</a:t>
            </a:r>
          </a:p>
          <a:p>
            <a:pPr rtl="0" fontAlgn="base">
              <a:spcBef>
                <a:spcPts val="1000"/>
              </a:spcBef>
              <a:spcAft>
                <a:spcPts val="100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Academic senates and bargaining representatives may establish agreements as to consulting, collaborating, sharing, or delegating – </a:t>
            </a:r>
            <a:r>
              <a:rPr lang="en-US" sz="2400" b="0" i="1" u="none" strike="noStrike" dirty="0">
                <a:solidFill>
                  <a:srgbClr val="404040"/>
                </a:solidFill>
                <a:effectLst/>
                <a:latin typeface="Arial" panose="020B0604020202020204" pitchFamily="34" charset="0"/>
              </a:rPr>
              <a:t>Title 5 §53204</a:t>
            </a:r>
            <a:endParaRPr lang="en-US" sz="2400" b="0" i="0" u="none" strike="noStrike" dirty="0">
              <a:solidFill>
                <a:srgbClr val="404040"/>
              </a:solidFill>
              <a:effectLst/>
              <a:latin typeface="Arial" panose="020B0604020202020204" pitchFamily="34" charset="0"/>
            </a:endParaRPr>
          </a:p>
          <a:p>
            <a:pPr rtl="0" fontAlgn="base">
              <a:spcBef>
                <a:spcPts val="0"/>
              </a:spcBef>
              <a:spcAft>
                <a:spcPts val="100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In those districts where the following are collectively bargained, the exclusive bargaining agent shall consult with the academic senate prior to engaging in bargaining:</a:t>
            </a:r>
          </a:p>
          <a:p>
            <a:pPr marL="742950" lvl="1" indent="-285750" rtl="0" fontAlgn="base">
              <a:spcBef>
                <a:spcPts val="0"/>
              </a:spcBef>
              <a:spcAft>
                <a:spcPts val="1000"/>
              </a:spcAft>
              <a:buFont typeface="Arial" panose="020B0604020202020204" pitchFamily="34" charset="0"/>
              <a:buChar char="•"/>
            </a:pPr>
            <a:r>
              <a:rPr lang="en-US" sz="2200" b="0" i="0" u="none" strike="noStrike" dirty="0">
                <a:solidFill>
                  <a:srgbClr val="404040"/>
                </a:solidFill>
                <a:effectLst/>
                <a:latin typeface="Arial" panose="020B0604020202020204" pitchFamily="34" charset="0"/>
              </a:rPr>
              <a:t>Faculty evaluations – </a:t>
            </a:r>
            <a:r>
              <a:rPr lang="en-US" sz="2200" b="0" i="1" u="none" strike="noStrike" dirty="0">
                <a:solidFill>
                  <a:srgbClr val="404040"/>
                </a:solidFill>
                <a:effectLst/>
                <a:latin typeface="Arial" panose="020B0604020202020204" pitchFamily="34" charset="0"/>
              </a:rPr>
              <a:t>Ed Code § 87663</a:t>
            </a:r>
            <a:endParaRPr lang="en-US" sz="2200" b="0" i="0" u="none" strike="noStrike" dirty="0">
              <a:solidFill>
                <a:srgbClr val="404040"/>
              </a:solidFill>
              <a:effectLst/>
              <a:latin typeface="Arial" panose="020B0604020202020204" pitchFamily="34" charset="0"/>
            </a:endParaRPr>
          </a:p>
          <a:p>
            <a:pPr marL="742950" lvl="1" indent="-285750" rtl="0" fontAlgn="base">
              <a:spcBef>
                <a:spcPts val="0"/>
              </a:spcBef>
              <a:spcAft>
                <a:spcPts val="1000"/>
              </a:spcAft>
              <a:buFont typeface="Arial" panose="020B0604020202020204" pitchFamily="34" charset="0"/>
              <a:buChar char="•"/>
            </a:pPr>
            <a:r>
              <a:rPr lang="en-US" sz="2200" b="0" i="0" u="none" strike="noStrike" dirty="0">
                <a:solidFill>
                  <a:srgbClr val="404040"/>
                </a:solidFill>
                <a:effectLst/>
                <a:latin typeface="Arial" panose="020B0604020202020204" pitchFamily="34" charset="0"/>
              </a:rPr>
              <a:t>Tenure – </a:t>
            </a:r>
            <a:r>
              <a:rPr lang="en-US" sz="2200" b="0" i="1" u="none" strike="noStrike" dirty="0">
                <a:solidFill>
                  <a:srgbClr val="404040"/>
                </a:solidFill>
                <a:effectLst/>
                <a:latin typeface="Arial" panose="020B0604020202020204" pitchFamily="34" charset="0"/>
              </a:rPr>
              <a:t>Ed Code § 87610.1</a:t>
            </a:r>
            <a:endParaRPr lang="en-US" sz="2200" b="0" i="0" u="none" strike="noStrike" dirty="0">
              <a:solidFill>
                <a:srgbClr val="404040"/>
              </a:solidFill>
              <a:effectLst/>
              <a:latin typeface="Arial" panose="020B0604020202020204" pitchFamily="34" charset="0"/>
            </a:endParaRPr>
          </a:p>
          <a:p>
            <a:pPr lvl="1"/>
            <a:r>
              <a:rPr lang="en-US" sz="2000" b="0" i="0" u="none" strike="noStrike" dirty="0">
                <a:solidFill>
                  <a:srgbClr val="404040"/>
                </a:solidFill>
                <a:effectLst/>
                <a:latin typeface="Arial" panose="020B0604020202020204" pitchFamily="34" charset="0"/>
              </a:rPr>
              <a:t> Faculty Service Areas – </a:t>
            </a:r>
            <a:r>
              <a:rPr lang="en-US" sz="2000" b="0" i="1" u="none" strike="noStrike" dirty="0">
                <a:solidFill>
                  <a:srgbClr val="404040"/>
                </a:solidFill>
                <a:effectLst/>
                <a:latin typeface="Arial" panose="020B0604020202020204" pitchFamily="34" charset="0"/>
              </a:rPr>
              <a:t>Ed Code § 87743.2</a:t>
            </a:r>
            <a:endParaRPr lang="en-US" dirty="0"/>
          </a:p>
        </p:txBody>
      </p:sp>
      <p:sp>
        <p:nvSpPr>
          <p:cNvPr id="4" name="Slide Number Placeholder 3">
            <a:extLst>
              <a:ext uri="{FF2B5EF4-FFF2-40B4-BE49-F238E27FC236}">
                <a16:creationId xmlns:a16="http://schemas.microsoft.com/office/drawing/2014/main" id="{4AAFA72C-2D20-5F55-E7AE-4ED9D7615EF8}"/>
              </a:ext>
            </a:extLst>
          </p:cNvPr>
          <p:cNvSpPr>
            <a:spLocks noGrp="1"/>
          </p:cNvSpPr>
          <p:nvPr>
            <p:ph type="sldNum" sz="quarter" idx="10"/>
          </p:nvPr>
        </p:nvSpPr>
        <p:spPr/>
        <p:txBody>
          <a:bodyPr/>
          <a:lstStyle/>
          <a:p>
            <a:pPr>
              <a:defRPr/>
            </a:pPr>
            <a:fld id="{0F61B9A2-6873-5846-8BDD-3D2DF08C9DB1}" type="slidenum">
              <a:rPr lang="en-US" altLang="en-US" smtClean="0"/>
              <a:pPr>
                <a:defRPr/>
              </a:pPr>
              <a:t>19</a:t>
            </a:fld>
            <a:endParaRPr lang="en-US" altLang="en-US" dirty="0"/>
          </a:p>
        </p:txBody>
      </p:sp>
      <p:pic>
        <p:nvPicPr>
          <p:cNvPr id="5" name="Picture 4">
            <a:extLst>
              <a:ext uri="{FF2B5EF4-FFF2-40B4-BE49-F238E27FC236}">
                <a16:creationId xmlns:a16="http://schemas.microsoft.com/office/drawing/2014/main" id="{79B1FE5F-7F05-E151-78AC-4BEB67225952}"/>
              </a:ext>
              <a:ext uri="{C183D7F6-B498-43B3-948B-1728B52AA6E4}">
                <adec:decorative xmlns:adec="http://schemas.microsoft.com/office/drawing/2017/decorative" val="1"/>
              </a:ext>
            </a:extLst>
          </p:cNvPr>
          <p:cNvPicPr>
            <a:picLocks noChangeAspect="1"/>
          </p:cNvPicPr>
          <p:nvPr/>
        </p:nvPicPr>
        <p:blipFill rotWithShape="1">
          <a:blip r:embed="rId2"/>
          <a:srcRect b="9548"/>
          <a:stretch/>
        </p:blipFill>
        <p:spPr>
          <a:xfrm>
            <a:off x="9480885" y="2871513"/>
            <a:ext cx="2476500" cy="2412332"/>
          </a:xfrm>
          <a:prstGeom prst="rect">
            <a:avLst/>
          </a:prstGeom>
        </p:spPr>
      </p:pic>
    </p:spTree>
    <p:extLst>
      <p:ext uri="{BB962C8B-B14F-4D97-AF65-F5344CB8AC3E}">
        <p14:creationId xmlns:p14="http://schemas.microsoft.com/office/powerpoint/2010/main" val="41652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35B1-F4BA-74A1-80A1-BB3601D936C4}"/>
              </a:ext>
            </a:extLst>
          </p:cNvPr>
          <p:cNvSpPr>
            <a:spLocks noGrp="1"/>
          </p:cNvSpPr>
          <p:nvPr>
            <p:ph type="title"/>
          </p:nvPr>
        </p:nvSpPr>
        <p:spPr>
          <a:xfrm>
            <a:off x="665021" y="1014921"/>
            <a:ext cx="10861960" cy="875399"/>
          </a:xfrm>
        </p:spPr>
        <p:txBody>
          <a:bodyPr/>
          <a:lstStyle/>
          <a:p>
            <a:pPr algn="ctr"/>
            <a:r>
              <a:rPr lang="en-US" dirty="0"/>
              <a:t>ASCCC Representative Introductions</a:t>
            </a:r>
          </a:p>
        </p:txBody>
      </p:sp>
      <p:sp>
        <p:nvSpPr>
          <p:cNvPr id="3" name="Content Placeholder 2">
            <a:extLst>
              <a:ext uri="{FF2B5EF4-FFF2-40B4-BE49-F238E27FC236}">
                <a16:creationId xmlns:a16="http://schemas.microsoft.com/office/drawing/2014/main" id="{AE2A4FF6-60B6-0EA5-27A1-D6AE04798073}"/>
              </a:ext>
            </a:extLst>
          </p:cNvPr>
          <p:cNvSpPr>
            <a:spLocks noGrp="1"/>
          </p:cNvSpPr>
          <p:nvPr>
            <p:ph sz="half" idx="1"/>
          </p:nvPr>
        </p:nvSpPr>
        <p:spPr>
          <a:xfrm>
            <a:off x="665020" y="2286442"/>
            <a:ext cx="5354780" cy="875399"/>
          </a:xfrm>
        </p:spPr>
        <p:txBody>
          <a:bodyPr>
            <a:normAutofit/>
          </a:bodyPr>
          <a:lstStyle/>
          <a:p>
            <a:pPr marL="0" indent="0" algn="ctr">
              <a:buNone/>
            </a:pPr>
            <a:r>
              <a:rPr lang="en-US" sz="2000" b="1" dirty="0"/>
              <a:t>Dr. LaTonya Parker, </a:t>
            </a:r>
          </a:p>
          <a:p>
            <a:pPr marL="0" indent="0" algn="ctr">
              <a:buNone/>
            </a:pPr>
            <a:r>
              <a:rPr lang="en-US" sz="2000" dirty="0"/>
              <a:t>ASCCC Secretary</a:t>
            </a:r>
          </a:p>
          <a:p>
            <a:pPr marL="0" indent="0" algn="ctr">
              <a:buNone/>
            </a:pPr>
            <a:endParaRPr lang="en-US" sz="2000" dirty="0"/>
          </a:p>
          <a:p>
            <a:pPr marL="0" indent="0" algn="ctr">
              <a:buNone/>
            </a:pPr>
            <a:endParaRPr lang="en-US" sz="2000" dirty="0"/>
          </a:p>
        </p:txBody>
      </p:sp>
      <p:pic>
        <p:nvPicPr>
          <p:cNvPr id="1030" name="Picture 6" descr="Headshot of Dr. LaTonya Parker">
            <a:extLst>
              <a:ext uri="{FF2B5EF4-FFF2-40B4-BE49-F238E27FC236}">
                <a16:creationId xmlns:a16="http://schemas.microsoft.com/office/drawing/2014/main" id="{D6A393CD-D7CF-F979-A3F2-33413DA2D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16" t="4007" r="13614" b="14808"/>
          <a:stretch/>
        </p:blipFill>
        <p:spPr bwMode="auto">
          <a:xfrm>
            <a:off x="2320887" y="3428999"/>
            <a:ext cx="2114635" cy="289829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5DB91B5-52A8-FA6E-CD67-EE7325F89FB9}"/>
              </a:ext>
            </a:extLst>
          </p:cNvPr>
          <p:cNvSpPr>
            <a:spLocks noGrp="1"/>
          </p:cNvSpPr>
          <p:nvPr>
            <p:ph sz="half" idx="2"/>
          </p:nvPr>
        </p:nvSpPr>
        <p:spPr>
          <a:xfrm>
            <a:off x="6172200" y="2286442"/>
            <a:ext cx="5354780" cy="875399"/>
          </a:xfrm>
        </p:spPr>
        <p:txBody>
          <a:bodyPr>
            <a:normAutofit/>
          </a:bodyPr>
          <a:lstStyle/>
          <a:p>
            <a:pPr marL="0" indent="0" algn="ctr">
              <a:buNone/>
            </a:pPr>
            <a:r>
              <a:rPr lang="en-US" sz="2000" b="1" dirty="0"/>
              <a:t>Christopher J. Howerton, </a:t>
            </a:r>
          </a:p>
          <a:p>
            <a:pPr marL="0" indent="0" algn="ctr">
              <a:buNone/>
            </a:pPr>
            <a:r>
              <a:rPr lang="en-US" sz="2000" dirty="0"/>
              <a:t>ASCCC At-large Rep.</a:t>
            </a:r>
          </a:p>
        </p:txBody>
      </p:sp>
      <p:pic>
        <p:nvPicPr>
          <p:cNvPr id="1032" name="Picture 8" descr="Headshot of Christopher Howerton">
            <a:extLst>
              <a:ext uri="{FF2B5EF4-FFF2-40B4-BE49-F238E27FC236}">
                <a16:creationId xmlns:a16="http://schemas.microsoft.com/office/drawing/2014/main" id="{8E2E5D01-2FF8-C3E8-5278-28FCEB4A51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87" t="-1" r="19601" b="23728"/>
          <a:stretch/>
        </p:blipFill>
        <p:spPr bwMode="auto">
          <a:xfrm>
            <a:off x="7642746" y="3428999"/>
            <a:ext cx="2228367" cy="28844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9C3A332-2F11-F717-2B47-981E7CFB4292}"/>
              </a:ext>
            </a:extLst>
          </p:cNvPr>
          <p:cNvSpPr>
            <a:spLocks noGrp="1"/>
          </p:cNvSpPr>
          <p:nvPr>
            <p:ph type="sldNum" sz="quarter" idx="10"/>
          </p:nvPr>
        </p:nvSpPr>
        <p:spPr/>
        <p:txBody>
          <a:bodyPr/>
          <a:lstStyle/>
          <a:p>
            <a:pPr>
              <a:defRPr/>
            </a:pPr>
            <a:fld id="{0F61B9A2-6873-5846-8BDD-3D2DF08C9DB1}" type="slidenum">
              <a:rPr lang="en-US" altLang="en-US" smtClean="0"/>
              <a:pPr>
                <a:defRPr/>
              </a:pPr>
              <a:t>2</a:t>
            </a:fld>
            <a:endParaRPr lang="en-US" altLang="en-US" dirty="0"/>
          </a:p>
        </p:txBody>
      </p:sp>
    </p:spTree>
    <p:extLst>
      <p:ext uri="{BB962C8B-B14F-4D97-AF65-F5344CB8AC3E}">
        <p14:creationId xmlns:p14="http://schemas.microsoft.com/office/powerpoint/2010/main" val="311425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8CC5-804E-D4DE-1F50-EC86A757D78A}"/>
              </a:ext>
            </a:extLst>
          </p:cNvPr>
          <p:cNvSpPr>
            <a:spLocks noGrp="1"/>
          </p:cNvSpPr>
          <p:nvPr>
            <p:ph type="title"/>
          </p:nvPr>
        </p:nvSpPr>
        <p:spPr>
          <a:xfrm>
            <a:off x="665019" y="1014922"/>
            <a:ext cx="10861959" cy="733668"/>
          </a:xfrm>
        </p:spPr>
        <p:txBody>
          <a:bodyPr/>
          <a:lstStyle/>
          <a:p>
            <a:r>
              <a:rPr lang="en-US" dirty="0"/>
              <a:t>Relationships! - Building Trust</a:t>
            </a:r>
          </a:p>
        </p:txBody>
      </p:sp>
      <p:sp>
        <p:nvSpPr>
          <p:cNvPr id="3" name="Content Placeholder 2">
            <a:extLst>
              <a:ext uri="{FF2B5EF4-FFF2-40B4-BE49-F238E27FC236}">
                <a16:creationId xmlns:a16="http://schemas.microsoft.com/office/drawing/2014/main" id="{A3D87169-097A-3DD5-30D2-E4AA201A01C1}"/>
              </a:ext>
            </a:extLst>
          </p:cNvPr>
          <p:cNvSpPr>
            <a:spLocks noGrp="1"/>
          </p:cNvSpPr>
          <p:nvPr>
            <p:ph sz="half" idx="1"/>
          </p:nvPr>
        </p:nvSpPr>
        <p:spPr>
          <a:xfrm>
            <a:off x="665019" y="1748590"/>
            <a:ext cx="10861959" cy="4545885"/>
          </a:xfrm>
        </p:spPr>
        <p:txBody>
          <a:bodyPr>
            <a:normAutofit fontScale="92500" lnSpcReduction="10000"/>
          </a:bodyPr>
          <a:lstStyle/>
          <a:p>
            <a:pPr rtl="0" fontAlgn="base">
              <a:spcBef>
                <a:spcPts val="0"/>
              </a:spcBef>
              <a:spcAft>
                <a:spcPts val="1200"/>
              </a:spcAft>
              <a:buFont typeface="Arial" panose="020B0604020202020204" pitchFamily="34" charset="0"/>
              <a:buChar char="•"/>
            </a:pPr>
            <a:r>
              <a:rPr lang="en-US" sz="3200" b="0" i="0" u="none" strike="noStrike" dirty="0">
                <a:solidFill>
                  <a:srgbClr val="404040"/>
                </a:solidFill>
                <a:effectLst/>
                <a:latin typeface="Arial" panose="020B0604020202020204" pitchFamily="34" charset="0"/>
              </a:rPr>
              <a:t>Work is ultimately centered on student experience and success</a:t>
            </a:r>
          </a:p>
          <a:p>
            <a:pPr rtl="0" fontAlgn="base">
              <a:spcBef>
                <a:spcPts val="0"/>
              </a:spcBef>
              <a:spcAft>
                <a:spcPts val="1200"/>
              </a:spcAft>
              <a:buFont typeface="Arial" panose="020B0604020202020204" pitchFamily="34" charset="0"/>
              <a:buChar char="•"/>
            </a:pPr>
            <a:r>
              <a:rPr lang="en-US" sz="3200" b="0" i="0" u="none" strike="noStrike" dirty="0">
                <a:solidFill>
                  <a:srgbClr val="404040"/>
                </a:solidFill>
                <a:effectLst/>
                <a:latin typeface="Arial" panose="020B0604020202020204" pitchFamily="34" charset="0"/>
              </a:rPr>
              <a:t>Respect and appreciation for what each person brings to the “table” - Taking a “dual-perspective” and recognize the various roles (formal and informal) that we all play.</a:t>
            </a:r>
          </a:p>
          <a:p>
            <a:pPr rtl="0" fontAlgn="base">
              <a:spcBef>
                <a:spcPts val="0"/>
              </a:spcBef>
              <a:spcAft>
                <a:spcPts val="1200"/>
              </a:spcAft>
              <a:buFont typeface="Arial" panose="020B0604020202020204" pitchFamily="34" charset="0"/>
              <a:buChar char="•"/>
            </a:pPr>
            <a:r>
              <a:rPr lang="en-US" sz="3200" b="0" i="0" u="none" strike="noStrike" dirty="0">
                <a:solidFill>
                  <a:srgbClr val="404040"/>
                </a:solidFill>
                <a:effectLst/>
                <a:latin typeface="Arial" panose="020B0604020202020204" pitchFamily="34" charset="0"/>
              </a:rPr>
              <a:t>Tenets and principles of diversity, equity, and inclusion are embraced</a:t>
            </a:r>
          </a:p>
          <a:p>
            <a:pPr rtl="0" fontAlgn="base">
              <a:spcBef>
                <a:spcPts val="0"/>
              </a:spcBef>
              <a:spcAft>
                <a:spcPts val="1200"/>
              </a:spcAft>
              <a:buFont typeface="Arial" panose="020B0604020202020204" pitchFamily="34" charset="0"/>
              <a:buChar char="•"/>
            </a:pPr>
            <a:r>
              <a:rPr lang="en-US" sz="3200" b="0" i="0" u="none" strike="noStrike" dirty="0">
                <a:solidFill>
                  <a:srgbClr val="404040"/>
                </a:solidFill>
                <a:effectLst/>
                <a:latin typeface="Arial" panose="020B0604020202020204" pitchFamily="34" charset="0"/>
              </a:rPr>
              <a:t>Build a cooperative Climate of “us” not “we vs. you”</a:t>
            </a:r>
          </a:p>
          <a:p>
            <a:pPr rtl="0" fontAlgn="base">
              <a:spcBef>
                <a:spcPts val="0"/>
              </a:spcBef>
              <a:spcAft>
                <a:spcPts val="1200"/>
              </a:spcAft>
              <a:buFont typeface="Arial" panose="020B0604020202020204" pitchFamily="34" charset="0"/>
              <a:buChar char="•"/>
            </a:pPr>
            <a:r>
              <a:rPr lang="en-US" sz="3200" b="0" i="0" u="none" strike="noStrike" dirty="0">
                <a:solidFill>
                  <a:srgbClr val="404040"/>
                </a:solidFill>
                <a:effectLst/>
                <a:latin typeface="Arial" panose="020B0604020202020204" pitchFamily="34" charset="0"/>
              </a:rPr>
              <a:t>Establishing community agreements</a:t>
            </a:r>
          </a:p>
          <a:p>
            <a:pPr rtl="0" fontAlgn="base">
              <a:spcBef>
                <a:spcPts val="0"/>
              </a:spcBef>
              <a:spcAft>
                <a:spcPts val="1200"/>
              </a:spcAft>
              <a:buFont typeface="Arial" panose="020B0604020202020204" pitchFamily="34" charset="0"/>
              <a:buChar char="•"/>
            </a:pPr>
            <a:r>
              <a:rPr lang="en-US" sz="3200" b="0" i="0" u="none" strike="noStrike" dirty="0">
                <a:solidFill>
                  <a:srgbClr val="404040"/>
                </a:solidFill>
                <a:effectLst/>
                <a:latin typeface="Arial" panose="020B0604020202020204" pitchFamily="34" charset="0"/>
              </a:rPr>
              <a:t>Other ways?</a:t>
            </a:r>
          </a:p>
        </p:txBody>
      </p:sp>
      <p:sp>
        <p:nvSpPr>
          <p:cNvPr id="4" name="Slide Number Placeholder 3">
            <a:extLst>
              <a:ext uri="{FF2B5EF4-FFF2-40B4-BE49-F238E27FC236}">
                <a16:creationId xmlns:a16="http://schemas.microsoft.com/office/drawing/2014/main" id="{C3F521AA-42AF-C547-7BF9-E7AD7779E613}"/>
              </a:ext>
            </a:extLst>
          </p:cNvPr>
          <p:cNvSpPr>
            <a:spLocks noGrp="1"/>
          </p:cNvSpPr>
          <p:nvPr>
            <p:ph type="sldNum" sz="quarter" idx="10"/>
          </p:nvPr>
        </p:nvSpPr>
        <p:spPr/>
        <p:txBody>
          <a:bodyPr/>
          <a:lstStyle/>
          <a:p>
            <a:pPr>
              <a:defRPr/>
            </a:pPr>
            <a:fld id="{0F61B9A2-6873-5846-8BDD-3D2DF08C9DB1}" type="slidenum">
              <a:rPr lang="en-US" altLang="en-US" smtClean="0"/>
              <a:pPr>
                <a:defRPr/>
              </a:pPr>
              <a:t>20</a:t>
            </a:fld>
            <a:endParaRPr lang="en-US" altLang="en-US" dirty="0"/>
          </a:p>
        </p:txBody>
      </p:sp>
    </p:spTree>
    <p:extLst>
      <p:ext uri="{BB962C8B-B14F-4D97-AF65-F5344CB8AC3E}">
        <p14:creationId xmlns:p14="http://schemas.microsoft.com/office/powerpoint/2010/main" val="146264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6A65-3FD2-4B83-B085-C566AA5B3093}"/>
              </a:ext>
            </a:extLst>
          </p:cNvPr>
          <p:cNvSpPr>
            <a:spLocks noGrp="1"/>
          </p:cNvSpPr>
          <p:nvPr>
            <p:ph type="title"/>
          </p:nvPr>
        </p:nvSpPr>
        <p:spPr>
          <a:xfrm>
            <a:off x="1212273" y="240632"/>
            <a:ext cx="8076106" cy="1443790"/>
          </a:xfrm>
        </p:spPr>
        <p:txBody>
          <a:bodyPr>
            <a:normAutofit fontScale="90000"/>
          </a:bodyPr>
          <a:lstStyle/>
          <a:p>
            <a:r>
              <a:rPr lang="en-US" dirty="0"/>
              <a:t>Relationships! </a:t>
            </a:r>
            <a:br>
              <a:rPr lang="en-US" dirty="0"/>
            </a:br>
            <a:r>
              <a:rPr lang="en-US" dirty="0"/>
              <a:t>Working with Administration and the Board</a:t>
            </a:r>
          </a:p>
        </p:txBody>
      </p:sp>
      <p:sp>
        <p:nvSpPr>
          <p:cNvPr id="3" name="Content Placeholder 2">
            <a:extLst>
              <a:ext uri="{FF2B5EF4-FFF2-40B4-BE49-F238E27FC236}">
                <a16:creationId xmlns:a16="http://schemas.microsoft.com/office/drawing/2014/main" id="{D67A675D-F64D-618A-29DA-51B1CFB70FDB}"/>
              </a:ext>
            </a:extLst>
          </p:cNvPr>
          <p:cNvSpPr>
            <a:spLocks noGrp="1"/>
          </p:cNvSpPr>
          <p:nvPr>
            <p:ph sz="half" idx="1"/>
          </p:nvPr>
        </p:nvSpPr>
        <p:spPr>
          <a:xfrm>
            <a:off x="1212273" y="2175783"/>
            <a:ext cx="9952954" cy="4193947"/>
          </a:xfrm>
        </p:spPr>
        <p:txBody>
          <a:bodyPr>
            <a:normAutofit lnSpcReduction="10000"/>
          </a:bodyPr>
          <a:lstStyle/>
          <a:p>
            <a:pPr rtl="0" fontAlgn="base">
              <a:spcBef>
                <a:spcPts val="0"/>
              </a:spcBef>
              <a:spcAft>
                <a:spcPts val="120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Facilitate Conversations with the Administration</a:t>
            </a:r>
          </a:p>
          <a:p>
            <a:pPr rtl="0" fontAlgn="base">
              <a:spcBef>
                <a:spcPts val="0"/>
              </a:spcBef>
              <a:spcAft>
                <a:spcPts val="120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Look for commonalities (e.g. serving students)</a:t>
            </a:r>
          </a:p>
          <a:p>
            <a:pPr rtl="0" fontAlgn="base">
              <a:spcBef>
                <a:spcPts val="0"/>
              </a:spcBef>
              <a:spcAft>
                <a:spcPts val="120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Communicate frequently and establish relationships before there is a pressing issue to resolve</a:t>
            </a:r>
          </a:p>
          <a:p>
            <a:pPr rtl="0" fontAlgn="base">
              <a:spcBef>
                <a:spcPts val="0"/>
              </a:spcBef>
              <a:spcAft>
                <a:spcPts val="120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Share the good work of faculty with the board at every opportunity</a:t>
            </a:r>
          </a:p>
          <a:p>
            <a:pPr rtl="0" fontAlgn="base">
              <a:spcBef>
                <a:spcPts val="0"/>
              </a:spcBef>
              <a:spcAft>
                <a:spcPts val="120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Maintain effective relationships with other governance groups</a:t>
            </a:r>
          </a:p>
          <a:p>
            <a:pPr rtl="0" fontAlgn="base">
              <a:spcBef>
                <a:spcPts val="0"/>
              </a:spcBef>
              <a:spcAft>
                <a:spcPts val="120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Other ways?</a:t>
            </a:r>
          </a:p>
        </p:txBody>
      </p:sp>
      <p:sp>
        <p:nvSpPr>
          <p:cNvPr id="4" name="Slide Number Placeholder 3">
            <a:extLst>
              <a:ext uri="{FF2B5EF4-FFF2-40B4-BE49-F238E27FC236}">
                <a16:creationId xmlns:a16="http://schemas.microsoft.com/office/drawing/2014/main" id="{F6AE5234-80FB-8DE7-5580-E1AFD07CAA3C}"/>
              </a:ext>
            </a:extLst>
          </p:cNvPr>
          <p:cNvSpPr>
            <a:spLocks noGrp="1"/>
          </p:cNvSpPr>
          <p:nvPr>
            <p:ph type="sldNum" sz="quarter" idx="10"/>
          </p:nvPr>
        </p:nvSpPr>
        <p:spPr/>
        <p:txBody>
          <a:bodyPr/>
          <a:lstStyle/>
          <a:p>
            <a:pPr>
              <a:defRPr/>
            </a:pPr>
            <a:fld id="{0F61B9A2-6873-5846-8BDD-3D2DF08C9DB1}" type="slidenum">
              <a:rPr lang="en-US" altLang="en-US" smtClean="0"/>
              <a:pPr>
                <a:defRPr/>
              </a:pPr>
              <a:t>21</a:t>
            </a:fld>
            <a:endParaRPr lang="en-US" altLang="en-US" dirty="0"/>
          </a:p>
        </p:txBody>
      </p:sp>
      <p:pic>
        <p:nvPicPr>
          <p:cNvPr id="5" name="Picture 4">
            <a:extLst>
              <a:ext uri="{FF2B5EF4-FFF2-40B4-BE49-F238E27FC236}">
                <a16:creationId xmlns:a16="http://schemas.microsoft.com/office/drawing/2014/main" id="{64C45A0F-26F3-4388-2308-832B7607877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21222" y="133350"/>
            <a:ext cx="2321471" cy="1935164"/>
          </a:xfrm>
          <a:prstGeom prst="rect">
            <a:avLst/>
          </a:prstGeom>
        </p:spPr>
      </p:pic>
    </p:spTree>
    <p:extLst>
      <p:ext uri="{BB962C8B-B14F-4D97-AF65-F5344CB8AC3E}">
        <p14:creationId xmlns:p14="http://schemas.microsoft.com/office/powerpoint/2010/main" val="27074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909B-2C9B-1F7F-C4FB-65D5DCCE6CAE}"/>
              </a:ext>
            </a:extLst>
          </p:cNvPr>
          <p:cNvSpPr>
            <a:spLocks noGrp="1"/>
          </p:cNvSpPr>
          <p:nvPr>
            <p:ph type="title"/>
          </p:nvPr>
        </p:nvSpPr>
        <p:spPr>
          <a:xfrm>
            <a:off x="1212273" y="696267"/>
            <a:ext cx="10314708" cy="795650"/>
          </a:xfrm>
        </p:spPr>
        <p:txBody>
          <a:bodyPr/>
          <a:lstStyle/>
          <a:p>
            <a:r>
              <a:rPr lang="en-US" dirty="0"/>
              <a:t>Discussion Prompt</a:t>
            </a:r>
          </a:p>
        </p:txBody>
      </p:sp>
      <p:sp>
        <p:nvSpPr>
          <p:cNvPr id="3" name="Content Placeholder 2">
            <a:extLst>
              <a:ext uri="{FF2B5EF4-FFF2-40B4-BE49-F238E27FC236}">
                <a16:creationId xmlns:a16="http://schemas.microsoft.com/office/drawing/2014/main" id="{3CC681DE-E7AA-FD3E-232D-22624577FE47}"/>
              </a:ext>
            </a:extLst>
          </p:cNvPr>
          <p:cNvSpPr>
            <a:spLocks noGrp="1"/>
          </p:cNvSpPr>
          <p:nvPr>
            <p:ph sz="half" idx="1"/>
          </p:nvPr>
        </p:nvSpPr>
        <p:spPr/>
        <p:txBody>
          <a:bodyPr>
            <a:normAutofit/>
          </a:bodyPr>
          <a:lstStyle/>
          <a:p>
            <a:pPr marL="0" indent="0">
              <a:buNone/>
            </a:pPr>
            <a:r>
              <a:rPr lang="en-US" sz="3200" b="0" i="0" u="none" strike="noStrike" dirty="0">
                <a:solidFill>
                  <a:srgbClr val="404040"/>
                </a:solidFill>
                <a:effectLst/>
                <a:latin typeface="Arial" panose="020B0604020202020204" pitchFamily="34" charset="0"/>
              </a:rPr>
              <a:t>How have we built and nurtured relationships within and among academic senate leadership and college president/district chancellors? </a:t>
            </a:r>
            <a:endParaRPr lang="en-US" sz="4000" dirty="0"/>
          </a:p>
        </p:txBody>
      </p:sp>
      <p:sp>
        <p:nvSpPr>
          <p:cNvPr id="4" name="Slide Number Placeholder 3">
            <a:extLst>
              <a:ext uri="{FF2B5EF4-FFF2-40B4-BE49-F238E27FC236}">
                <a16:creationId xmlns:a16="http://schemas.microsoft.com/office/drawing/2014/main" id="{035DD95D-885A-8E0F-3DB6-586C4B25FD24}"/>
              </a:ext>
            </a:extLst>
          </p:cNvPr>
          <p:cNvSpPr>
            <a:spLocks noGrp="1"/>
          </p:cNvSpPr>
          <p:nvPr>
            <p:ph type="sldNum" sz="quarter" idx="10"/>
          </p:nvPr>
        </p:nvSpPr>
        <p:spPr/>
        <p:txBody>
          <a:bodyPr/>
          <a:lstStyle/>
          <a:p>
            <a:pPr>
              <a:defRPr/>
            </a:pPr>
            <a:fld id="{0F61B9A2-6873-5846-8BDD-3D2DF08C9DB1}" type="slidenum">
              <a:rPr lang="en-US" altLang="en-US" smtClean="0"/>
              <a:pPr>
                <a:defRPr/>
              </a:pPr>
              <a:t>22</a:t>
            </a:fld>
            <a:endParaRPr lang="en-US" altLang="en-US" dirty="0"/>
          </a:p>
        </p:txBody>
      </p:sp>
      <p:pic>
        <p:nvPicPr>
          <p:cNvPr id="5" name="Picture 4">
            <a:extLst>
              <a:ext uri="{FF2B5EF4-FFF2-40B4-BE49-F238E27FC236}">
                <a16:creationId xmlns:a16="http://schemas.microsoft.com/office/drawing/2014/main" id="{E65985D1-C57B-47ED-25D5-A750C8AD34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782782">
            <a:off x="6644199" y="3289832"/>
            <a:ext cx="2084903" cy="2671050"/>
          </a:xfrm>
          <a:prstGeom prst="rect">
            <a:avLst/>
          </a:prstGeom>
        </p:spPr>
      </p:pic>
    </p:spTree>
    <p:extLst>
      <p:ext uri="{BB962C8B-B14F-4D97-AF65-F5344CB8AC3E}">
        <p14:creationId xmlns:p14="http://schemas.microsoft.com/office/powerpoint/2010/main" val="403563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5E77-1508-A853-A23D-7A13B52F61BC}"/>
              </a:ext>
            </a:extLst>
          </p:cNvPr>
          <p:cNvSpPr>
            <a:spLocks noGrp="1"/>
          </p:cNvSpPr>
          <p:nvPr>
            <p:ph type="title"/>
          </p:nvPr>
        </p:nvSpPr>
        <p:spPr>
          <a:xfrm>
            <a:off x="665019" y="1014922"/>
            <a:ext cx="10861959" cy="669500"/>
          </a:xfrm>
        </p:spPr>
        <p:txBody>
          <a:bodyPr/>
          <a:lstStyle/>
          <a:p>
            <a:r>
              <a:rPr lang="en-US" dirty="0"/>
              <a:t>Encouraging Faculty Engagement and Participation</a:t>
            </a:r>
          </a:p>
        </p:txBody>
      </p:sp>
      <p:sp>
        <p:nvSpPr>
          <p:cNvPr id="3" name="Content Placeholder 2">
            <a:extLst>
              <a:ext uri="{FF2B5EF4-FFF2-40B4-BE49-F238E27FC236}">
                <a16:creationId xmlns:a16="http://schemas.microsoft.com/office/drawing/2014/main" id="{2F04BE3D-DE9A-364E-0325-48BDB45E5C4F}"/>
              </a:ext>
            </a:extLst>
          </p:cNvPr>
          <p:cNvSpPr>
            <a:spLocks noGrp="1"/>
          </p:cNvSpPr>
          <p:nvPr>
            <p:ph sz="half" idx="1"/>
          </p:nvPr>
        </p:nvSpPr>
        <p:spPr>
          <a:xfrm>
            <a:off x="2717293" y="2286443"/>
            <a:ext cx="8809685" cy="4008032"/>
          </a:xfrm>
        </p:spPr>
        <p:txBody>
          <a:bodyPr>
            <a:normAutofit lnSpcReduction="10000"/>
          </a:bodyPr>
          <a:lstStyle/>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Role of your local senators? (relationship with constituents and “representing” the various voices.</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New faculty orientation to local college governance</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Attendance and Professional Learning at ASCCC events/webinars/institutes</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Volunteering for ASCCC Statewide service </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Orientation and local senate training</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Mentoring and leadership development of committee chairs</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Other ways?</a:t>
            </a:r>
          </a:p>
          <a:p>
            <a:pPr marL="0" indent="0">
              <a:buNone/>
            </a:pPr>
            <a:endParaRPr lang="en-US" dirty="0"/>
          </a:p>
        </p:txBody>
      </p:sp>
      <p:sp>
        <p:nvSpPr>
          <p:cNvPr id="4" name="Slide Number Placeholder 3">
            <a:extLst>
              <a:ext uri="{FF2B5EF4-FFF2-40B4-BE49-F238E27FC236}">
                <a16:creationId xmlns:a16="http://schemas.microsoft.com/office/drawing/2014/main" id="{463503E0-4D8A-1586-0188-A107A927046B}"/>
              </a:ext>
            </a:extLst>
          </p:cNvPr>
          <p:cNvSpPr>
            <a:spLocks noGrp="1"/>
          </p:cNvSpPr>
          <p:nvPr>
            <p:ph type="sldNum" sz="quarter" idx="10"/>
          </p:nvPr>
        </p:nvSpPr>
        <p:spPr/>
        <p:txBody>
          <a:bodyPr/>
          <a:lstStyle/>
          <a:p>
            <a:pPr>
              <a:defRPr/>
            </a:pPr>
            <a:fld id="{0F61B9A2-6873-5846-8BDD-3D2DF08C9DB1}" type="slidenum">
              <a:rPr lang="en-US" altLang="en-US" smtClean="0"/>
              <a:pPr>
                <a:defRPr/>
              </a:pPr>
              <a:t>23</a:t>
            </a:fld>
            <a:endParaRPr lang="en-US" altLang="en-US" dirty="0"/>
          </a:p>
        </p:txBody>
      </p:sp>
      <p:pic>
        <p:nvPicPr>
          <p:cNvPr id="5" name="Picture 4">
            <a:extLst>
              <a:ext uri="{FF2B5EF4-FFF2-40B4-BE49-F238E27FC236}">
                <a16:creationId xmlns:a16="http://schemas.microsoft.com/office/drawing/2014/main" id="{4AA0B3EA-E4EF-57F7-C6A7-4770F2929E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0014" y="2751664"/>
            <a:ext cx="2437279" cy="2510146"/>
          </a:xfrm>
          <a:prstGeom prst="rect">
            <a:avLst/>
          </a:prstGeom>
        </p:spPr>
      </p:pic>
    </p:spTree>
    <p:extLst>
      <p:ext uri="{BB962C8B-B14F-4D97-AF65-F5344CB8AC3E}">
        <p14:creationId xmlns:p14="http://schemas.microsoft.com/office/powerpoint/2010/main" val="289389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2A32-0985-1223-5BB3-DDF0EA5E556E}"/>
              </a:ext>
            </a:extLst>
          </p:cNvPr>
          <p:cNvSpPr>
            <a:spLocks noGrp="1"/>
          </p:cNvSpPr>
          <p:nvPr>
            <p:ph type="title"/>
          </p:nvPr>
        </p:nvSpPr>
        <p:spPr/>
        <p:txBody>
          <a:bodyPr/>
          <a:lstStyle/>
          <a:p>
            <a:pPr algn="ctr"/>
            <a:r>
              <a:rPr lang="en-US" dirty="0"/>
              <a:t>Q/A and Discussion Time</a:t>
            </a:r>
          </a:p>
        </p:txBody>
      </p:sp>
      <p:pic>
        <p:nvPicPr>
          <p:cNvPr id="5" name="Content Placeholder 4">
            <a:extLst>
              <a:ext uri="{FF2B5EF4-FFF2-40B4-BE49-F238E27FC236}">
                <a16:creationId xmlns:a16="http://schemas.microsoft.com/office/drawing/2014/main" id="{821C0175-2156-F3F7-CEFA-4EEBF49F9A4D}"/>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2633204" y="2215820"/>
            <a:ext cx="6925591" cy="4536904"/>
          </a:xfrm>
          <a:prstGeom prst="rect">
            <a:avLst/>
          </a:prstGeom>
        </p:spPr>
      </p:pic>
      <p:sp>
        <p:nvSpPr>
          <p:cNvPr id="4" name="Slide Number Placeholder 3">
            <a:extLst>
              <a:ext uri="{FF2B5EF4-FFF2-40B4-BE49-F238E27FC236}">
                <a16:creationId xmlns:a16="http://schemas.microsoft.com/office/drawing/2014/main" id="{2F175FAF-DF6E-2AF7-DED4-862281266E40}"/>
              </a:ext>
            </a:extLst>
          </p:cNvPr>
          <p:cNvSpPr>
            <a:spLocks noGrp="1"/>
          </p:cNvSpPr>
          <p:nvPr>
            <p:ph type="sldNum" sz="quarter" idx="10"/>
          </p:nvPr>
        </p:nvSpPr>
        <p:spPr/>
        <p:txBody>
          <a:bodyPr/>
          <a:lstStyle/>
          <a:p>
            <a:pPr>
              <a:defRPr/>
            </a:pPr>
            <a:fld id="{0F61B9A2-6873-5846-8BDD-3D2DF08C9DB1}" type="slidenum">
              <a:rPr lang="en-US" altLang="en-US" smtClean="0"/>
              <a:pPr>
                <a:defRPr/>
              </a:pPr>
              <a:t>24</a:t>
            </a:fld>
            <a:endParaRPr lang="en-US" altLang="en-US" dirty="0"/>
          </a:p>
        </p:txBody>
      </p:sp>
    </p:spTree>
    <p:extLst>
      <p:ext uri="{BB962C8B-B14F-4D97-AF65-F5344CB8AC3E}">
        <p14:creationId xmlns:p14="http://schemas.microsoft.com/office/powerpoint/2010/main" val="127907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D084-2AAB-F73B-4B26-5E97BE2D09CA}"/>
              </a:ext>
            </a:extLst>
          </p:cNvPr>
          <p:cNvSpPr>
            <a:spLocks noGrp="1"/>
          </p:cNvSpPr>
          <p:nvPr>
            <p:ph type="title"/>
          </p:nvPr>
        </p:nvSpPr>
        <p:spPr>
          <a:xfrm>
            <a:off x="665019" y="1014921"/>
            <a:ext cx="10861959" cy="573247"/>
          </a:xfrm>
        </p:spPr>
        <p:txBody>
          <a:bodyPr>
            <a:normAutofit fontScale="90000"/>
          </a:bodyPr>
          <a:lstStyle/>
          <a:p>
            <a:r>
              <a:rPr lang="en-US" dirty="0"/>
              <a:t>Resources (links):</a:t>
            </a:r>
          </a:p>
        </p:txBody>
      </p:sp>
      <p:sp>
        <p:nvSpPr>
          <p:cNvPr id="3" name="Content Placeholder 2">
            <a:extLst>
              <a:ext uri="{FF2B5EF4-FFF2-40B4-BE49-F238E27FC236}">
                <a16:creationId xmlns:a16="http://schemas.microsoft.com/office/drawing/2014/main" id="{8CB4FB81-6D75-DFBF-4B4D-5F8B9EACECAD}"/>
              </a:ext>
            </a:extLst>
          </p:cNvPr>
          <p:cNvSpPr>
            <a:spLocks noGrp="1"/>
          </p:cNvSpPr>
          <p:nvPr>
            <p:ph sz="half" idx="1"/>
          </p:nvPr>
        </p:nvSpPr>
        <p:spPr>
          <a:xfrm>
            <a:off x="665019" y="1588168"/>
            <a:ext cx="10861959" cy="4706307"/>
          </a:xfrm>
        </p:spPr>
        <p:txBody>
          <a:bodyPr>
            <a:normAutofit fontScale="70000" lnSpcReduction="20000"/>
          </a:bodyPr>
          <a:lstStyle/>
          <a:p>
            <a:pPr rtl="0" fontAlgn="base">
              <a:spcBef>
                <a:spcPts val="0"/>
              </a:spcBef>
              <a:spcAft>
                <a:spcPts val="1200"/>
              </a:spcAft>
              <a:buFont typeface="Arial" panose="020B0604020202020204" pitchFamily="34" charset="0"/>
              <a:buChar char="•"/>
            </a:pPr>
            <a:r>
              <a:rPr lang="en-US" sz="2400" b="0" i="0" u="sng" strike="noStrike" dirty="0">
                <a:solidFill>
                  <a:srgbClr val="0097A7"/>
                </a:solidFill>
                <a:effectLst/>
                <a:latin typeface="Arial" panose="020B0604020202020204" pitchFamily="34" charset="0"/>
                <a:hlinkClick r:id="rId2"/>
              </a:rPr>
              <a:t>Power in the Collective: Faculty, Collegial Consultation, and Collaboration</a:t>
            </a:r>
            <a:r>
              <a:rPr lang="en-US" sz="2400" b="0" i="0" u="none" strike="noStrike" dirty="0">
                <a:solidFill>
                  <a:srgbClr val="595959"/>
                </a:solidFill>
                <a:effectLst/>
                <a:latin typeface="Arial" panose="020B0604020202020204" pitchFamily="34" charset="0"/>
              </a:rPr>
              <a:t> (Julie Bruno) Rostrum April 2017</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ASCCC 10+1 Resources</a:t>
            </a:r>
          </a:p>
          <a:p>
            <a:pPr marL="742950" lvl="1" indent="-285750" rtl="0" fontAlgn="base">
              <a:spcBef>
                <a:spcPts val="0"/>
              </a:spcBef>
              <a:spcAft>
                <a:spcPts val="1200"/>
              </a:spcAft>
              <a:buFont typeface="Arial" panose="020B0604020202020204" pitchFamily="34" charset="0"/>
              <a:buChar char="•"/>
            </a:pPr>
            <a:r>
              <a:rPr lang="en-US" b="0" i="1" u="sng" strike="noStrike" dirty="0">
                <a:solidFill>
                  <a:srgbClr val="0097A7"/>
                </a:solidFill>
                <a:effectLst/>
                <a:latin typeface="Arial" panose="020B0604020202020204" pitchFamily="34" charset="0"/>
                <a:hlinkClick r:id="rId3"/>
              </a:rPr>
              <a:t>Participating Effectively in District and College Governance </a:t>
            </a:r>
            <a:r>
              <a:rPr lang="en-US" b="0" i="0" u="none" strike="noStrike" dirty="0">
                <a:solidFill>
                  <a:srgbClr val="595959"/>
                </a:solidFill>
                <a:effectLst/>
                <a:latin typeface="Arial" panose="020B0604020202020204" pitchFamily="34" charset="0"/>
              </a:rPr>
              <a:t>(Updated 2020)</a:t>
            </a: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Arial" panose="020B0604020202020204" pitchFamily="34" charset="0"/>
                <a:hlinkClick r:id="rId4"/>
              </a:rPr>
              <a:t>ASCCC Local Senates Handbook</a:t>
            </a:r>
            <a:endParaRPr lang="en-US" b="0" i="0" u="none" strike="noStrike" dirty="0">
              <a:solidFill>
                <a:srgbClr val="595959"/>
              </a:solidFill>
              <a:effectLst/>
              <a:latin typeface="Arial" panose="020B0604020202020204" pitchFamily="34" charset="0"/>
            </a:endParaRPr>
          </a:p>
          <a:p>
            <a:pPr marL="742950" lvl="1" indent="-285750" rtl="0" fontAlgn="base">
              <a:spcBef>
                <a:spcPts val="0"/>
              </a:spcBef>
              <a:spcAft>
                <a:spcPts val="1200"/>
              </a:spcAft>
              <a:buFont typeface="Arial" panose="020B0604020202020204" pitchFamily="34" charset="0"/>
              <a:buChar char="•"/>
            </a:pPr>
            <a:r>
              <a:rPr lang="en-US" b="0" i="0" u="none" strike="noStrike" dirty="0">
                <a:solidFill>
                  <a:srgbClr val="595959"/>
                </a:solidFill>
                <a:effectLst/>
                <a:latin typeface="Arial" panose="020B0604020202020204" pitchFamily="34" charset="0"/>
              </a:rPr>
              <a:t>Paper: </a:t>
            </a:r>
            <a:r>
              <a:rPr lang="en-US" b="0" i="0" u="sng" strike="noStrike" dirty="0">
                <a:solidFill>
                  <a:srgbClr val="0097A7"/>
                </a:solidFill>
                <a:effectLst/>
                <a:latin typeface="Arial" panose="020B0604020202020204" pitchFamily="34" charset="0"/>
                <a:hlinkClick r:id="rId5"/>
              </a:rPr>
              <a:t>Equivalency to the Minimum Qualifications</a:t>
            </a:r>
            <a:r>
              <a:rPr lang="en-US" b="0" i="0" u="none" strike="noStrike" dirty="0">
                <a:solidFill>
                  <a:srgbClr val="595959"/>
                </a:solidFill>
                <a:effectLst/>
                <a:latin typeface="Arial" panose="020B0604020202020204" pitchFamily="34" charset="0"/>
              </a:rPr>
              <a:t> (adopted Fall 2020)</a:t>
            </a:r>
          </a:p>
          <a:p>
            <a:pPr rtl="0" fontAlgn="base">
              <a:spcBef>
                <a:spcPts val="0"/>
              </a:spcBef>
              <a:spcAft>
                <a:spcPts val="120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ASCCC Services</a:t>
            </a: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Gill Sans" panose="020B0502020104020203"/>
                <a:hlinkClick r:id="rId6"/>
              </a:rPr>
              <a:t>Accreditation Resource Teams</a:t>
            </a:r>
            <a:endParaRPr lang="en-US" b="0" i="0" u="none" strike="noStrike" dirty="0">
              <a:solidFill>
                <a:srgbClr val="595959"/>
              </a:solidFill>
              <a:effectLst/>
              <a:latin typeface="Gill Sans" panose="020B0502020104020203"/>
            </a:endParaRP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Gill Sans" panose="020B0502020104020203"/>
                <a:hlinkClick r:id="rId7"/>
              </a:rPr>
              <a:t>ASCCC Coaching Model</a:t>
            </a:r>
            <a:endParaRPr lang="en-US" b="0" i="0" u="none" strike="noStrike" dirty="0">
              <a:solidFill>
                <a:srgbClr val="595959"/>
              </a:solidFill>
              <a:effectLst/>
              <a:latin typeface="Gill Sans" panose="020B0502020104020203"/>
            </a:endParaRP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Gill Sans" panose="020B0502020104020203"/>
                <a:hlinkClick r:id="rId8"/>
              </a:rPr>
              <a:t>Guided Pathways Resource Teams</a:t>
            </a:r>
            <a:endParaRPr lang="en-US" b="0" i="0" u="none" strike="noStrike" dirty="0">
              <a:solidFill>
                <a:srgbClr val="595959"/>
              </a:solidFill>
              <a:effectLst/>
              <a:latin typeface="Gill Sans" panose="020B0502020104020203"/>
            </a:endParaRP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Gill Sans" panose="020B0502020104020203"/>
                <a:hlinkClick r:id="rId9"/>
              </a:rPr>
              <a:t>Local Senate Visits</a:t>
            </a:r>
            <a:endParaRPr lang="en-US" b="0" i="0" u="none" strike="noStrike" dirty="0">
              <a:solidFill>
                <a:srgbClr val="595959"/>
              </a:solidFill>
              <a:effectLst/>
              <a:latin typeface="Gill Sans" panose="020B0502020104020203"/>
            </a:endParaRP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Gill Sans" panose="020B0502020104020203"/>
                <a:hlinkClick r:id="rId10"/>
              </a:rPr>
              <a:t>Technical Assistance-Curriculum</a:t>
            </a:r>
            <a:endParaRPr lang="en-US" b="0" i="0" u="none" strike="noStrike" dirty="0">
              <a:solidFill>
                <a:srgbClr val="595959"/>
              </a:solidFill>
              <a:effectLst/>
              <a:latin typeface="Gill Sans" panose="020B0502020104020203"/>
            </a:endParaRPr>
          </a:p>
          <a:p>
            <a:pPr marL="742950" lvl="1" indent="-285750" rtl="0" fontAlgn="base">
              <a:spcBef>
                <a:spcPts val="0"/>
              </a:spcBef>
              <a:spcAft>
                <a:spcPts val="1200"/>
              </a:spcAft>
              <a:buFont typeface="Arial" panose="020B0604020202020204" pitchFamily="34" charset="0"/>
              <a:buChar char="•"/>
            </a:pPr>
            <a:r>
              <a:rPr lang="en-US" b="0" i="0" u="sng" strike="noStrike" dirty="0">
                <a:solidFill>
                  <a:srgbClr val="0097A7"/>
                </a:solidFill>
                <a:effectLst/>
                <a:latin typeface="Gill Sans" panose="020B0502020104020203"/>
                <a:hlinkClick r:id="rId11"/>
              </a:rPr>
              <a:t>Technical Assistance-Governance</a:t>
            </a:r>
            <a:r>
              <a:rPr lang="en-US" b="0" i="0" u="sng" strike="noStrike" dirty="0">
                <a:solidFill>
                  <a:srgbClr val="044C7F"/>
                </a:solidFill>
                <a:effectLst/>
                <a:latin typeface="Gill Sans" panose="020B0502020104020203"/>
              </a:rPr>
              <a:t> </a:t>
            </a:r>
            <a:r>
              <a:rPr lang="en-US" b="0" i="0" u="none" strike="noStrike" dirty="0">
                <a:solidFill>
                  <a:srgbClr val="434343"/>
                </a:solidFill>
                <a:effectLst/>
                <a:latin typeface="Gill Sans" panose="020B0502020104020203"/>
              </a:rPr>
              <a:t>(Collegiality in Action)</a:t>
            </a:r>
            <a:endParaRPr lang="en-US" b="0" i="0" u="none" strike="noStrike" dirty="0">
              <a:solidFill>
                <a:srgbClr val="595959"/>
              </a:solidFill>
              <a:effectLst/>
              <a:latin typeface="Gill Sans" panose="020B0502020104020203"/>
            </a:endParaRPr>
          </a:p>
          <a:p>
            <a:pPr rtl="0" fontAlgn="base">
              <a:spcBef>
                <a:spcPts val="0"/>
              </a:spcBef>
              <a:spcAft>
                <a:spcPts val="1200"/>
              </a:spcAft>
              <a:buFont typeface="Arial" panose="020B0604020202020204" pitchFamily="34" charset="0"/>
              <a:buChar char="•"/>
            </a:pPr>
            <a:r>
              <a:rPr lang="en-US" sz="2400" b="0" i="0" u="sng" strike="noStrike" dirty="0">
                <a:solidFill>
                  <a:srgbClr val="0097A7"/>
                </a:solidFill>
                <a:effectLst/>
                <a:latin typeface="Arial" panose="020B0604020202020204" pitchFamily="34" charset="0"/>
                <a:hlinkClick r:id="rId12"/>
              </a:rPr>
              <a:t>Volunteer for Statewide Service</a:t>
            </a:r>
            <a:endParaRPr lang="en-US" sz="2400" b="0" i="0" u="none" strike="noStrike" dirty="0">
              <a:solidFill>
                <a:srgbClr val="595959"/>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498661B-A690-49B7-0222-C4E58DD10B40}"/>
              </a:ext>
            </a:extLst>
          </p:cNvPr>
          <p:cNvSpPr>
            <a:spLocks noGrp="1"/>
          </p:cNvSpPr>
          <p:nvPr>
            <p:ph type="sldNum" sz="quarter" idx="10"/>
          </p:nvPr>
        </p:nvSpPr>
        <p:spPr/>
        <p:txBody>
          <a:bodyPr/>
          <a:lstStyle/>
          <a:p>
            <a:pPr>
              <a:defRPr/>
            </a:pPr>
            <a:fld id="{0F61B9A2-6873-5846-8BDD-3D2DF08C9DB1}" type="slidenum">
              <a:rPr lang="en-US" altLang="en-US" smtClean="0"/>
              <a:pPr>
                <a:defRPr/>
              </a:pPr>
              <a:t>25</a:t>
            </a:fld>
            <a:endParaRPr lang="en-US" altLang="en-US" dirty="0"/>
          </a:p>
        </p:txBody>
      </p:sp>
    </p:spTree>
    <p:extLst>
      <p:ext uri="{BB962C8B-B14F-4D97-AF65-F5344CB8AC3E}">
        <p14:creationId xmlns:p14="http://schemas.microsoft.com/office/powerpoint/2010/main" val="1344097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50E2-39C7-6F11-8F0D-E8E4EAFD16C2}"/>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F21BD4E8-3D5A-FCF0-5209-34B09C58B3FB}"/>
              </a:ext>
            </a:extLst>
          </p:cNvPr>
          <p:cNvSpPr>
            <a:spLocks noGrp="1"/>
          </p:cNvSpPr>
          <p:nvPr>
            <p:ph sz="half" idx="1"/>
          </p:nvPr>
        </p:nvSpPr>
        <p:spPr/>
        <p:txBody>
          <a:bodyPr/>
          <a:lstStyle/>
          <a:p>
            <a:pPr marL="0" indent="0" algn="ctr" rtl="0">
              <a:spcBef>
                <a:spcPts val="0"/>
              </a:spcBef>
              <a:spcAft>
                <a:spcPts val="1200"/>
              </a:spcAft>
              <a:buNone/>
            </a:pPr>
            <a:r>
              <a:rPr lang="en-US" sz="2800" b="0" i="0" u="none" strike="noStrike" dirty="0">
                <a:solidFill>
                  <a:srgbClr val="595959"/>
                </a:solidFill>
                <a:effectLst/>
                <a:latin typeface="Arial" panose="020B0604020202020204" pitchFamily="34" charset="0"/>
              </a:rPr>
              <a:t>Any other Academic Senate questions please email us.</a:t>
            </a:r>
            <a:endParaRPr lang="en-US" sz="3600" b="0" dirty="0">
              <a:effectLst/>
            </a:endParaRPr>
          </a:p>
          <a:p>
            <a:pPr marL="0" indent="0" algn="ctr" rtl="0">
              <a:spcBef>
                <a:spcPts val="0"/>
              </a:spcBef>
              <a:spcAft>
                <a:spcPts val="1200"/>
              </a:spcAft>
              <a:buNone/>
            </a:pPr>
            <a:br>
              <a:rPr lang="en-US" sz="3600" b="0" dirty="0">
                <a:effectLst/>
              </a:rPr>
            </a:br>
            <a:r>
              <a:rPr lang="en-US" sz="2800" b="1" i="0" u="sng" strike="noStrike" dirty="0">
                <a:solidFill>
                  <a:srgbClr val="0097A7"/>
                </a:solidFill>
                <a:effectLst/>
                <a:latin typeface="Arial" panose="020B0604020202020204" pitchFamily="34" charset="0"/>
                <a:hlinkClick r:id="rId2"/>
              </a:rPr>
              <a:t>info@asccc.org</a:t>
            </a:r>
            <a:endParaRPr lang="en-US" sz="3600" b="0" dirty="0">
              <a:effectLst/>
            </a:endParaRPr>
          </a:p>
          <a:p>
            <a:pPr marL="0" indent="0">
              <a:buNone/>
            </a:pPr>
            <a:br>
              <a:rPr lang="en-US" dirty="0"/>
            </a:br>
            <a:endParaRPr lang="en-US" dirty="0"/>
          </a:p>
        </p:txBody>
      </p:sp>
      <p:pic>
        <p:nvPicPr>
          <p:cNvPr id="5124" name="Picture 4" descr="ASCCC Logo">
            <a:extLst>
              <a:ext uri="{FF2B5EF4-FFF2-40B4-BE49-F238E27FC236}">
                <a16:creationId xmlns:a16="http://schemas.microsoft.com/office/drawing/2014/main" id="{267402D9-0C38-9AC6-5907-C11F9D00B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400" y="4475741"/>
            <a:ext cx="5415200" cy="13673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13F2137-5E3E-3551-F071-4D29D59F43A3}"/>
              </a:ext>
            </a:extLst>
          </p:cNvPr>
          <p:cNvSpPr>
            <a:spLocks noGrp="1"/>
          </p:cNvSpPr>
          <p:nvPr>
            <p:ph type="sldNum" sz="quarter" idx="10"/>
          </p:nvPr>
        </p:nvSpPr>
        <p:spPr/>
        <p:txBody>
          <a:bodyPr/>
          <a:lstStyle/>
          <a:p>
            <a:pPr>
              <a:defRPr/>
            </a:pPr>
            <a:fld id="{0F61B9A2-6873-5846-8BDD-3D2DF08C9DB1}" type="slidenum">
              <a:rPr lang="en-US" altLang="en-US" smtClean="0"/>
              <a:pPr>
                <a:defRPr/>
              </a:pPr>
              <a:t>26</a:t>
            </a:fld>
            <a:endParaRPr lang="en-US" altLang="en-US" dirty="0"/>
          </a:p>
        </p:txBody>
      </p:sp>
    </p:spTree>
    <p:extLst>
      <p:ext uri="{BB962C8B-B14F-4D97-AF65-F5344CB8AC3E}">
        <p14:creationId xmlns:p14="http://schemas.microsoft.com/office/powerpoint/2010/main" val="168568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D55E-2278-62DF-EE45-91C55255127E}"/>
              </a:ext>
            </a:extLst>
          </p:cNvPr>
          <p:cNvSpPr>
            <a:spLocks noGrp="1"/>
          </p:cNvSpPr>
          <p:nvPr>
            <p:ph type="title"/>
          </p:nvPr>
        </p:nvSpPr>
        <p:spPr>
          <a:xfrm>
            <a:off x="1212273" y="696267"/>
            <a:ext cx="10314708" cy="682158"/>
          </a:xfrm>
        </p:spPr>
        <p:txBody>
          <a:bodyPr/>
          <a:lstStyle/>
          <a:p>
            <a:r>
              <a:rPr lang="en-US" dirty="0"/>
              <a:t>Land Acknowledgement</a:t>
            </a:r>
          </a:p>
        </p:txBody>
      </p:sp>
      <p:sp>
        <p:nvSpPr>
          <p:cNvPr id="3" name="Content Placeholder 2">
            <a:extLst>
              <a:ext uri="{FF2B5EF4-FFF2-40B4-BE49-F238E27FC236}">
                <a16:creationId xmlns:a16="http://schemas.microsoft.com/office/drawing/2014/main" id="{951205BF-F092-4281-68F8-232D00C97BBB}"/>
              </a:ext>
            </a:extLst>
          </p:cNvPr>
          <p:cNvSpPr>
            <a:spLocks noGrp="1"/>
          </p:cNvSpPr>
          <p:nvPr>
            <p:ph sz="half" idx="1"/>
          </p:nvPr>
        </p:nvSpPr>
        <p:spPr>
          <a:xfrm>
            <a:off x="1212274" y="1528549"/>
            <a:ext cx="7208396" cy="4633185"/>
          </a:xfrm>
        </p:spPr>
        <p:txBody>
          <a:bodyPr/>
          <a:lstStyle/>
          <a:p>
            <a:pPr marL="0" indent="0" rtl="0">
              <a:spcBef>
                <a:spcPts val="0"/>
              </a:spcBef>
              <a:spcAft>
                <a:spcPts val="1200"/>
              </a:spcAft>
              <a:buNone/>
            </a:pPr>
            <a:r>
              <a:rPr lang="en-US" sz="1800" b="0" i="0" u="none" strike="noStrike" dirty="0">
                <a:solidFill>
                  <a:srgbClr val="595959"/>
                </a:solidFill>
                <a:effectLst/>
                <a:latin typeface="Arial" panose="020B0604020202020204" pitchFamily="34" charset="0"/>
              </a:rPr>
              <a:t>We choose to acknowledge that we are in unceded territories of indigenous communities in California.  We want to pay our respects to the ancestors, elders, and the indigenous caretakers of the Santa Ana College known as the </a:t>
            </a:r>
            <a:r>
              <a:rPr lang="en-US" sz="1800" b="0" i="0" u="sng" strike="noStrike" dirty="0">
                <a:solidFill>
                  <a:srgbClr val="0097A7"/>
                </a:solidFill>
                <a:effectLst/>
                <a:latin typeface="Arial" panose="020B0604020202020204" pitchFamily="34" charset="0"/>
                <a:hlinkClick r:id="rId3"/>
              </a:rPr>
              <a:t>Tongva/Gabrielino people.</a:t>
            </a:r>
            <a:r>
              <a:rPr lang="en-US" sz="1800" b="0" i="0" u="none" strike="noStrike" dirty="0">
                <a:solidFill>
                  <a:srgbClr val="595959"/>
                </a:solidFill>
                <a:effectLst/>
                <a:latin typeface="Arial" panose="020B0604020202020204" pitchFamily="34" charset="0"/>
              </a:rPr>
              <a:t>  We welcome everyone to recognize the specific contributions, food, tools, practices that honors their wisdom and presence. (Santa Ana College SEAP Committee Brave Space Community Guidelines)</a:t>
            </a:r>
          </a:p>
          <a:p>
            <a:pPr marL="0" indent="0" rtl="0">
              <a:spcBef>
                <a:spcPts val="0"/>
              </a:spcBef>
              <a:spcAft>
                <a:spcPts val="1200"/>
              </a:spcAft>
              <a:buNone/>
            </a:pPr>
            <a:endParaRPr lang="en-US" b="0" dirty="0">
              <a:effectLst/>
            </a:endParaRPr>
          </a:p>
          <a:p>
            <a:pPr marL="0" indent="0" rtl="0">
              <a:spcBef>
                <a:spcPts val="0"/>
              </a:spcBef>
              <a:spcAft>
                <a:spcPts val="1200"/>
              </a:spcAft>
              <a:buNone/>
            </a:pPr>
            <a:r>
              <a:rPr lang="en-US" sz="1800" b="0" i="0" u="none" strike="noStrike" dirty="0">
                <a:solidFill>
                  <a:srgbClr val="595959"/>
                </a:solidFill>
                <a:effectLst/>
                <a:latin typeface="Arial" panose="020B0604020202020204" pitchFamily="34" charset="0"/>
              </a:rPr>
              <a:t>Additional Resources: </a:t>
            </a:r>
            <a:endParaRPr lang="en-US" b="0" dirty="0">
              <a:effectLst/>
            </a:endParaRPr>
          </a:p>
          <a:p>
            <a:pPr rtl="0" fontAlgn="base">
              <a:spcBef>
                <a:spcPts val="0"/>
              </a:spcBef>
              <a:spcAft>
                <a:spcPts val="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4"/>
              </a:rPr>
              <a:t>A Guide to Indigenous Land Acknowledgment</a:t>
            </a:r>
            <a:r>
              <a:rPr lang="en-US" sz="1800" b="0" i="0" u="none" strike="noStrike" dirty="0">
                <a:solidFill>
                  <a:srgbClr val="595959"/>
                </a:solidFill>
                <a:effectLst/>
                <a:latin typeface="Arial" panose="020B0604020202020204" pitchFamily="34" charset="0"/>
              </a:rPr>
              <a:t> (10/22/19)</a:t>
            </a:r>
          </a:p>
          <a:p>
            <a:pPr rtl="0" fontAlgn="base">
              <a:spcBef>
                <a:spcPts val="0"/>
              </a:spcBef>
              <a:spcAft>
                <a:spcPts val="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5"/>
              </a:rPr>
              <a:t>Territory Acknowledgement - Native Land Digital</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6"/>
              </a:rPr>
              <a:t>Searchable Map - native-land.ca</a:t>
            </a:r>
            <a:endParaRPr lang="en-US" sz="1800" b="0" i="0" u="none" strike="noStrike" dirty="0">
              <a:solidFill>
                <a:srgbClr val="595959"/>
              </a:solidFill>
              <a:effectLst/>
              <a:latin typeface="Arial" panose="020B0604020202020204" pitchFamily="34" charset="0"/>
            </a:endParaRPr>
          </a:p>
          <a:p>
            <a:r>
              <a:rPr lang="en-US" sz="1800" b="0" i="0" u="none" strike="noStrike" dirty="0">
                <a:solidFill>
                  <a:srgbClr val="595959"/>
                </a:solidFill>
                <a:effectLst/>
                <a:latin typeface="Arial" panose="020B0604020202020204" pitchFamily="34" charset="0"/>
              </a:rPr>
              <a:t>CCCCO - </a:t>
            </a:r>
            <a:r>
              <a:rPr lang="en-US" sz="1800" b="0" i="0" u="sng" strike="noStrike" dirty="0">
                <a:solidFill>
                  <a:srgbClr val="0097A7"/>
                </a:solidFill>
                <a:effectLst/>
                <a:latin typeface="Arial" panose="020B0604020202020204" pitchFamily="34" charset="0"/>
                <a:hlinkClick r:id="rId7"/>
              </a:rPr>
              <a:t>CA Land Acknowledgement and Tribal Consultation Toolkit</a:t>
            </a:r>
            <a:endParaRPr lang="en-US" dirty="0"/>
          </a:p>
        </p:txBody>
      </p:sp>
      <p:sp>
        <p:nvSpPr>
          <p:cNvPr id="4" name="Slide Number Placeholder 3">
            <a:extLst>
              <a:ext uri="{FF2B5EF4-FFF2-40B4-BE49-F238E27FC236}">
                <a16:creationId xmlns:a16="http://schemas.microsoft.com/office/drawing/2014/main" id="{8B7E2BC2-AE4C-1A23-8121-DAB18BED499D}"/>
              </a:ext>
            </a:extLst>
          </p:cNvPr>
          <p:cNvSpPr>
            <a:spLocks noGrp="1"/>
          </p:cNvSpPr>
          <p:nvPr>
            <p:ph type="sldNum" sz="quarter" idx="10"/>
          </p:nvPr>
        </p:nvSpPr>
        <p:spPr/>
        <p:txBody>
          <a:bodyPr/>
          <a:lstStyle/>
          <a:p>
            <a:pPr>
              <a:defRPr/>
            </a:pPr>
            <a:fld id="{0F61B9A2-6873-5846-8BDD-3D2DF08C9DB1}" type="slidenum">
              <a:rPr lang="en-US" altLang="en-US" smtClean="0"/>
              <a:pPr>
                <a:defRPr/>
              </a:pPr>
              <a:t>3</a:t>
            </a:fld>
            <a:endParaRPr lang="en-US" altLang="en-US" dirty="0"/>
          </a:p>
        </p:txBody>
      </p:sp>
      <p:pic>
        <p:nvPicPr>
          <p:cNvPr id="2050" name="Picture 2" descr="seal of the Gabrielino/Tongva Nation">
            <a:extLst>
              <a:ext uri="{FF2B5EF4-FFF2-40B4-BE49-F238E27FC236}">
                <a16:creationId xmlns:a16="http://schemas.microsoft.com/office/drawing/2014/main" id="{136462DC-A911-FC42-407D-6F5839F83E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7522" y="2409952"/>
            <a:ext cx="2473966" cy="226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8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7281-D719-076E-E172-891C6A643992}"/>
              </a:ext>
            </a:extLst>
          </p:cNvPr>
          <p:cNvSpPr>
            <a:spLocks noGrp="1"/>
          </p:cNvSpPr>
          <p:nvPr>
            <p:ph type="title"/>
          </p:nvPr>
        </p:nvSpPr>
        <p:spPr>
          <a:xfrm>
            <a:off x="1212273" y="696266"/>
            <a:ext cx="10314708" cy="641215"/>
          </a:xfrm>
        </p:spPr>
        <p:txBody>
          <a:bodyPr/>
          <a:lstStyle/>
          <a:p>
            <a:r>
              <a:rPr lang="en-US" dirty="0"/>
              <a:t>Overview</a:t>
            </a:r>
          </a:p>
        </p:txBody>
      </p:sp>
      <p:sp>
        <p:nvSpPr>
          <p:cNvPr id="3" name="Content Placeholder 2">
            <a:extLst>
              <a:ext uri="{FF2B5EF4-FFF2-40B4-BE49-F238E27FC236}">
                <a16:creationId xmlns:a16="http://schemas.microsoft.com/office/drawing/2014/main" id="{27609809-B30A-F52E-8370-399C26AFD6F3}"/>
              </a:ext>
            </a:extLst>
          </p:cNvPr>
          <p:cNvSpPr>
            <a:spLocks noGrp="1"/>
          </p:cNvSpPr>
          <p:nvPr>
            <p:ph sz="half" idx="1"/>
          </p:nvPr>
        </p:nvSpPr>
        <p:spPr>
          <a:xfrm>
            <a:off x="1212273" y="1514901"/>
            <a:ext cx="10314708" cy="4646833"/>
          </a:xfrm>
        </p:spPr>
        <p:txBody>
          <a:bodyPr>
            <a:normAutofit/>
          </a:bodyPr>
          <a:lstStyle/>
          <a:p>
            <a:r>
              <a:rPr lang="en-US" dirty="0"/>
              <a:t>Introductions</a:t>
            </a:r>
          </a:p>
          <a:p>
            <a:r>
              <a:rPr lang="en-US" dirty="0"/>
              <a:t>Participatory Governance (Faculty Role &amp; Collaborations in Support of Students)</a:t>
            </a:r>
          </a:p>
          <a:p>
            <a:r>
              <a:rPr lang="en-US" dirty="0"/>
              <a:t>Collegial Consultation </a:t>
            </a:r>
          </a:p>
          <a:p>
            <a:r>
              <a:rPr lang="en-US" dirty="0"/>
              <a:t>Senate and Collective Bargaining</a:t>
            </a:r>
          </a:p>
          <a:p>
            <a:r>
              <a:rPr lang="en-US" dirty="0"/>
              <a:t>How to encourage faculty participation (Transparency, Inclusion &amp; Voice)</a:t>
            </a:r>
          </a:p>
          <a:p>
            <a:r>
              <a:rPr lang="en-US" dirty="0"/>
              <a:t>Local senate relationship with administration…serving students and your college mission.</a:t>
            </a:r>
          </a:p>
          <a:p>
            <a:r>
              <a:rPr lang="en-US" dirty="0"/>
              <a:t>Senate leadership, equivalency process.</a:t>
            </a:r>
          </a:p>
          <a:p>
            <a:endParaRPr lang="en-US" dirty="0"/>
          </a:p>
        </p:txBody>
      </p:sp>
      <p:sp>
        <p:nvSpPr>
          <p:cNvPr id="4" name="Slide Number Placeholder 3">
            <a:extLst>
              <a:ext uri="{FF2B5EF4-FFF2-40B4-BE49-F238E27FC236}">
                <a16:creationId xmlns:a16="http://schemas.microsoft.com/office/drawing/2014/main" id="{4454EB80-7D21-5063-31AA-9099D7E3F69A}"/>
              </a:ext>
            </a:extLst>
          </p:cNvPr>
          <p:cNvSpPr>
            <a:spLocks noGrp="1"/>
          </p:cNvSpPr>
          <p:nvPr>
            <p:ph type="sldNum" sz="quarter" idx="10"/>
          </p:nvPr>
        </p:nvSpPr>
        <p:spPr/>
        <p:txBody>
          <a:bodyPr/>
          <a:lstStyle/>
          <a:p>
            <a:pPr>
              <a:defRPr/>
            </a:pPr>
            <a:fld id="{0F61B9A2-6873-5846-8BDD-3D2DF08C9DB1}" type="slidenum">
              <a:rPr lang="en-US" altLang="en-US" smtClean="0"/>
              <a:pPr>
                <a:defRPr/>
              </a:pPr>
              <a:t>4</a:t>
            </a:fld>
            <a:endParaRPr lang="en-US" altLang="en-US" dirty="0"/>
          </a:p>
        </p:txBody>
      </p:sp>
    </p:spTree>
    <p:extLst>
      <p:ext uri="{BB962C8B-B14F-4D97-AF65-F5344CB8AC3E}">
        <p14:creationId xmlns:p14="http://schemas.microsoft.com/office/powerpoint/2010/main" val="211368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8D6BF-45A3-A6BD-3735-072FE786505C}"/>
              </a:ext>
            </a:extLst>
          </p:cNvPr>
          <p:cNvSpPr>
            <a:spLocks noGrp="1"/>
          </p:cNvSpPr>
          <p:nvPr>
            <p:ph type="title" idx="4294967295"/>
          </p:nvPr>
        </p:nvSpPr>
        <p:spPr>
          <a:xfrm>
            <a:off x="1503986" y="-843557"/>
            <a:ext cx="9184027" cy="672101"/>
          </a:xfrm>
        </p:spPr>
        <p:txBody>
          <a:bodyPr>
            <a:normAutofit fontScale="90000"/>
          </a:bodyPr>
          <a:lstStyle/>
          <a:p>
            <a:r>
              <a:rPr lang="en-US" dirty="0"/>
              <a:t>Santa Ana College Academic Senate </a:t>
            </a:r>
          </a:p>
        </p:txBody>
      </p:sp>
      <p:pic>
        <p:nvPicPr>
          <p:cNvPr id="3074" name="Picture 2" descr="Santa Ana Academic Senate Logo">
            <a:extLst>
              <a:ext uri="{FF2B5EF4-FFF2-40B4-BE49-F238E27FC236}">
                <a16:creationId xmlns:a16="http://schemas.microsoft.com/office/drawing/2014/main" id="{E44BE1A1-F56F-6A30-91D1-418F4FECC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793" b="86468"/>
          <a:stretch/>
        </p:blipFill>
        <p:spPr bwMode="auto">
          <a:xfrm>
            <a:off x="2385671" y="133350"/>
            <a:ext cx="7420658" cy="14876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nate Roster">
            <a:extLst>
              <a:ext uri="{FF2B5EF4-FFF2-40B4-BE49-F238E27FC236}">
                <a16:creationId xmlns:a16="http://schemas.microsoft.com/office/drawing/2014/main" id="{C397F125-A3D0-0CB8-51EF-02C14667F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03" t="13333" r="14309" b="51443"/>
          <a:stretch/>
        </p:blipFill>
        <p:spPr bwMode="auto">
          <a:xfrm>
            <a:off x="411144" y="2074458"/>
            <a:ext cx="4912423" cy="31389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nate Division/Area Reps">
            <a:extLst>
              <a:ext uri="{FF2B5EF4-FFF2-40B4-BE49-F238E27FC236}">
                <a16:creationId xmlns:a16="http://schemas.microsoft.com/office/drawing/2014/main" id="{563E2F5B-6BDF-E59F-3D41-5578EFBF64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60"/>
          <a:stretch/>
        </p:blipFill>
        <p:spPr bwMode="auto">
          <a:xfrm>
            <a:off x="5323567" y="2074458"/>
            <a:ext cx="6145103" cy="41762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3B9671C-6B45-F747-9550-73664CD3BB82}"/>
              </a:ext>
            </a:extLst>
          </p:cNvPr>
          <p:cNvSpPr>
            <a:spLocks noGrp="1"/>
          </p:cNvSpPr>
          <p:nvPr>
            <p:ph type="sldNum" sz="quarter" idx="10"/>
          </p:nvPr>
        </p:nvSpPr>
        <p:spPr/>
        <p:txBody>
          <a:bodyPr/>
          <a:lstStyle/>
          <a:p>
            <a:pPr>
              <a:defRPr/>
            </a:pPr>
            <a:fld id="{0F61B9A2-6873-5846-8BDD-3D2DF08C9DB1}" type="slidenum">
              <a:rPr lang="en-US" altLang="en-US" smtClean="0"/>
              <a:pPr>
                <a:defRPr/>
              </a:pPr>
              <a:t>5</a:t>
            </a:fld>
            <a:endParaRPr lang="en-US" altLang="en-US" dirty="0"/>
          </a:p>
        </p:txBody>
      </p:sp>
    </p:spTree>
    <p:extLst>
      <p:ext uri="{BB962C8B-B14F-4D97-AF65-F5344CB8AC3E}">
        <p14:creationId xmlns:p14="http://schemas.microsoft.com/office/powerpoint/2010/main" val="9270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9D0EF-A06A-2974-6C09-91D71471FCE7}"/>
              </a:ext>
            </a:extLst>
          </p:cNvPr>
          <p:cNvSpPr>
            <a:spLocks noGrp="1"/>
          </p:cNvSpPr>
          <p:nvPr>
            <p:ph type="title"/>
          </p:nvPr>
        </p:nvSpPr>
        <p:spPr>
          <a:xfrm>
            <a:off x="665019" y="1014922"/>
            <a:ext cx="10861959" cy="854822"/>
          </a:xfrm>
        </p:spPr>
        <p:txBody>
          <a:bodyPr/>
          <a:lstStyle/>
          <a:p>
            <a:r>
              <a:rPr lang="en-US" dirty="0"/>
              <a:t>Two Key Terms in Participatory Governance</a:t>
            </a:r>
          </a:p>
        </p:txBody>
      </p:sp>
      <p:sp>
        <p:nvSpPr>
          <p:cNvPr id="4" name="Content Placeholder 3">
            <a:extLst>
              <a:ext uri="{FF2B5EF4-FFF2-40B4-BE49-F238E27FC236}">
                <a16:creationId xmlns:a16="http://schemas.microsoft.com/office/drawing/2014/main" id="{1C25689D-D031-4BDF-66DC-A33BAA892FB1}"/>
              </a:ext>
            </a:extLst>
          </p:cNvPr>
          <p:cNvSpPr>
            <a:spLocks noGrp="1"/>
          </p:cNvSpPr>
          <p:nvPr>
            <p:ph sz="half" idx="1"/>
          </p:nvPr>
        </p:nvSpPr>
        <p:spPr/>
        <p:txBody>
          <a:bodyPr>
            <a:normAutofit lnSpcReduction="10000"/>
          </a:bodyPr>
          <a:lstStyle/>
          <a:p>
            <a:pPr marL="0" indent="0" rtl="0">
              <a:spcBef>
                <a:spcPts val="0"/>
              </a:spcBef>
              <a:spcAft>
                <a:spcPts val="1200"/>
              </a:spcAft>
              <a:buNone/>
            </a:pPr>
            <a:r>
              <a:rPr lang="en-US" sz="2400" b="1" i="0" u="none" strike="noStrike" dirty="0">
                <a:solidFill>
                  <a:srgbClr val="595959"/>
                </a:solidFill>
                <a:effectLst/>
                <a:latin typeface="Arial" panose="020B0604020202020204" pitchFamily="34" charset="0"/>
              </a:rPr>
              <a:t>“Shared governance”</a:t>
            </a:r>
            <a:r>
              <a:rPr lang="en-US" sz="2400" b="0" i="0" u="none" strike="noStrike" dirty="0">
                <a:solidFill>
                  <a:srgbClr val="595959"/>
                </a:solidFill>
                <a:effectLst/>
                <a:latin typeface="Arial" panose="020B0604020202020204" pitchFamily="34" charset="0"/>
              </a:rPr>
              <a:t> is not a term that appears in law or regulation. Education Code §70902(b)(7) calls on the California Community Colleges Board of Governors to enact regulations to “ensure faculty, staff, and students...the right to </a:t>
            </a:r>
            <a:r>
              <a:rPr lang="en-US" sz="2400" b="0" i="1" u="sng" dirty="0">
                <a:solidFill>
                  <a:srgbClr val="595959"/>
                </a:solidFill>
                <a:effectLst/>
                <a:latin typeface="Arial" panose="020B0604020202020204" pitchFamily="34" charset="0"/>
              </a:rPr>
              <a:t>participate effectively</a:t>
            </a:r>
            <a:r>
              <a:rPr lang="en-US" sz="2400" b="0" i="0" u="none" strike="noStrike" dirty="0">
                <a:solidFill>
                  <a:srgbClr val="595959"/>
                </a:solidFill>
                <a:effectLst/>
                <a:latin typeface="Arial" panose="020B0604020202020204" pitchFamily="34" charset="0"/>
              </a:rPr>
              <a:t> in district and college governance” and, further, to ensure “the right of academic senates to assume </a:t>
            </a:r>
            <a:r>
              <a:rPr lang="en-US" sz="2400" b="0" i="1" u="sng" dirty="0">
                <a:solidFill>
                  <a:srgbClr val="595959"/>
                </a:solidFill>
                <a:effectLst/>
                <a:latin typeface="Arial" panose="020B0604020202020204" pitchFamily="34" charset="0"/>
              </a:rPr>
              <a:t>primary responsibility</a:t>
            </a:r>
            <a:r>
              <a:rPr lang="en-US" sz="2400" b="0" i="0" u="none" strike="noStrike" dirty="0">
                <a:solidFill>
                  <a:srgbClr val="595959"/>
                </a:solidFill>
                <a:effectLst/>
                <a:latin typeface="Arial" panose="020B0604020202020204" pitchFamily="34" charset="0"/>
              </a:rPr>
              <a:t> for making recommendations in the areas of curriculum and academic standards.”</a:t>
            </a:r>
            <a:endParaRPr lang="en-US" sz="3200" b="0" dirty="0">
              <a:effectLst/>
            </a:endParaRPr>
          </a:p>
          <a:p>
            <a:pPr lvl="1" fontAlgn="base">
              <a:spcBef>
                <a:spcPts val="0"/>
              </a:spcBef>
              <a:spcAft>
                <a:spcPts val="1200"/>
              </a:spcAft>
            </a:pPr>
            <a:r>
              <a:rPr lang="en-US" sz="2000" b="1" i="0" u="none" strike="noStrike" dirty="0">
                <a:solidFill>
                  <a:srgbClr val="595959"/>
                </a:solidFill>
                <a:effectLst/>
                <a:latin typeface="Arial" panose="020B0604020202020204" pitchFamily="34" charset="0"/>
              </a:rPr>
              <a:t>“Effective Participation”</a:t>
            </a:r>
            <a:r>
              <a:rPr lang="en-US" sz="2000" b="0" i="0" u="none" strike="noStrike" dirty="0">
                <a:solidFill>
                  <a:srgbClr val="595959"/>
                </a:solidFill>
                <a:effectLst/>
                <a:latin typeface="Arial" panose="020B0604020202020204" pitchFamily="34" charset="0"/>
              </a:rPr>
              <a:t> - Title 5 §§51023.7 and 51023.5 state requirements for the “effective participation” of students and staff, respectively, in the development of recommendations to the governing board.</a:t>
            </a:r>
          </a:p>
          <a:p>
            <a:pPr lvl="1"/>
            <a:r>
              <a:rPr lang="en-US" sz="2000" b="1" i="0" u="none" strike="noStrike" dirty="0">
                <a:solidFill>
                  <a:srgbClr val="595959"/>
                </a:solidFill>
                <a:effectLst/>
                <a:latin typeface="Arial" panose="020B0604020202020204" pitchFamily="34" charset="0"/>
              </a:rPr>
              <a:t>“Collegial Consultation”</a:t>
            </a:r>
            <a:r>
              <a:rPr lang="en-US" sz="2000" b="0" i="0" u="none" strike="noStrike" dirty="0">
                <a:solidFill>
                  <a:srgbClr val="595959"/>
                </a:solidFill>
                <a:effectLst/>
                <a:latin typeface="Arial" panose="020B0604020202020204" pitchFamily="34" charset="0"/>
              </a:rPr>
              <a:t> -Title 5 §53203 requires the governing board to “consult collegially” with the academic senate on academic and professional matters as defined in §53200. </a:t>
            </a:r>
            <a:endParaRPr lang="en-US" sz="3200" dirty="0"/>
          </a:p>
        </p:txBody>
      </p:sp>
      <p:sp>
        <p:nvSpPr>
          <p:cNvPr id="2" name="Slide Number Placeholder 1">
            <a:extLst>
              <a:ext uri="{FF2B5EF4-FFF2-40B4-BE49-F238E27FC236}">
                <a16:creationId xmlns:a16="http://schemas.microsoft.com/office/drawing/2014/main" id="{26B5982F-4723-34E1-97AE-0C25CB48EC29}"/>
              </a:ext>
            </a:extLst>
          </p:cNvPr>
          <p:cNvSpPr>
            <a:spLocks noGrp="1"/>
          </p:cNvSpPr>
          <p:nvPr>
            <p:ph type="sldNum" sz="quarter" idx="10"/>
          </p:nvPr>
        </p:nvSpPr>
        <p:spPr/>
        <p:txBody>
          <a:bodyPr/>
          <a:lstStyle/>
          <a:p>
            <a:pPr>
              <a:defRPr/>
            </a:pPr>
            <a:fld id="{0F61B9A2-6873-5846-8BDD-3D2DF08C9DB1}" type="slidenum">
              <a:rPr lang="en-US" altLang="en-US" smtClean="0"/>
              <a:pPr>
                <a:defRPr/>
              </a:pPr>
              <a:t>6</a:t>
            </a:fld>
            <a:endParaRPr lang="en-US" altLang="en-US" dirty="0"/>
          </a:p>
        </p:txBody>
      </p:sp>
    </p:spTree>
    <p:extLst>
      <p:ext uri="{BB962C8B-B14F-4D97-AF65-F5344CB8AC3E}">
        <p14:creationId xmlns:p14="http://schemas.microsoft.com/office/powerpoint/2010/main" val="364187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D842-6898-8620-4ADA-DE9348F970C3}"/>
              </a:ext>
            </a:extLst>
          </p:cNvPr>
          <p:cNvSpPr>
            <a:spLocks noGrp="1"/>
          </p:cNvSpPr>
          <p:nvPr>
            <p:ph type="title"/>
          </p:nvPr>
        </p:nvSpPr>
        <p:spPr/>
        <p:txBody>
          <a:bodyPr/>
          <a:lstStyle/>
          <a:p>
            <a:r>
              <a:rPr lang="en-US" dirty="0"/>
              <a:t>Title 5 Terminology: “Effective Participation”</a:t>
            </a:r>
          </a:p>
        </p:txBody>
      </p:sp>
      <p:sp>
        <p:nvSpPr>
          <p:cNvPr id="3" name="Content Placeholder 2">
            <a:extLst>
              <a:ext uri="{FF2B5EF4-FFF2-40B4-BE49-F238E27FC236}">
                <a16:creationId xmlns:a16="http://schemas.microsoft.com/office/drawing/2014/main" id="{DE082A4D-A5A9-A421-756E-CC23B8A6E6FC}"/>
              </a:ext>
            </a:extLst>
          </p:cNvPr>
          <p:cNvSpPr>
            <a:spLocks noGrp="1"/>
          </p:cNvSpPr>
          <p:nvPr>
            <p:ph sz="half" idx="1"/>
          </p:nvPr>
        </p:nvSpPr>
        <p:spPr/>
        <p:txBody>
          <a:bodyPr/>
          <a:lstStyle/>
          <a:p>
            <a:pPr marL="0" indent="0" rtl="0">
              <a:spcBef>
                <a:spcPts val="1000"/>
              </a:spcBef>
              <a:spcAft>
                <a:spcPts val="0"/>
              </a:spcAft>
              <a:buNone/>
            </a:pPr>
            <a:r>
              <a:rPr lang="en-US" sz="2800" b="0" i="0" u="none" strike="noStrike" dirty="0">
                <a:solidFill>
                  <a:srgbClr val="404040"/>
                </a:solidFill>
                <a:effectLst/>
                <a:latin typeface="Arial" panose="020B0604020202020204" pitchFamily="34" charset="0"/>
              </a:rPr>
              <a:t>Participating effectively in district and college governance is shared involvement in the decision-making process.</a:t>
            </a:r>
          </a:p>
          <a:p>
            <a:pPr marL="0" indent="0" rtl="0">
              <a:spcBef>
                <a:spcPts val="1000"/>
              </a:spcBef>
              <a:spcAft>
                <a:spcPts val="0"/>
              </a:spcAft>
              <a:buNone/>
            </a:pPr>
            <a:endParaRPr lang="en-US" sz="2800" b="0" dirty="0">
              <a:effectLst/>
            </a:endParaRPr>
          </a:p>
          <a:p>
            <a:pPr marL="0" rtl="0" fontAlgn="base">
              <a:lnSpc>
                <a:spcPct val="150000"/>
              </a:lnSpc>
              <a:spcBef>
                <a:spcPts val="0"/>
              </a:spcBef>
              <a:spcAft>
                <a:spcPts val="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Does not imply total agreement;</a:t>
            </a:r>
          </a:p>
          <a:p>
            <a:pPr marL="0" rtl="0" fontAlgn="base">
              <a:lnSpc>
                <a:spcPct val="150000"/>
              </a:lnSpc>
              <a:spcBef>
                <a:spcPts val="0"/>
              </a:spcBef>
              <a:spcAft>
                <a:spcPts val="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Same level of participation by all is not required: and</a:t>
            </a:r>
          </a:p>
          <a:p>
            <a:pPr marL="0" rtl="0" fontAlgn="base">
              <a:lnSpc>
                <a:spcPct val="150000"/>
              </a:lnSpc>
              <a:spcBef>
                <a:spcPts val="0"/>
              </a:spcBef>
              <a:spcAft>
                <a:spcPts val="0"/>
              </a:spcAft>
              <a:buFont typeface="Arial" panose="020B0604020202020204" pitchFamily="34" charset="0"/>
              <a:buChar char="•"/>
            </a:pPr>
            <a:r>
              <a:rPr lang="en-US" sz="2800" b="0" i="0" u="none" strike="noStrike" dirty="0">
                <a:solidFill>
                  <a:srgbClr val="404040"/>
                </a:solidFill>
                <a:effectLst/>
                <a:latin typeface="Arial" panose="020B0604020202020204" pitchFamily="34" charset="0"/>
              </a:rPr>
              <a:t>Final decisions rest with the governing board.</a:t>
            </a:r>
          </a:p>
          <a:p>
            <a:pPr marL="0" indent="0">
              <a:buNone/>
            </a:pPr>
            <a:endParaRPr lang="en-US" dirty="0"/>
          </a:p>
        </p:txBody>
      </p:sp>
      <p:sp>
        <p:nvSpPr>
          <p:cNvPr id="4" name="Slide Number Placeholder 3">
            <a:extLst>
              <a:ext uri="{FF2B5EF4-FFF2-40B4-BE49-F238E27FC236}">
                <a16:creationId xmlns:a16="http://schemas.microsoft.com/office/drawing/2014/main" id="{C7ECD791-49D0-7F0B-A9CE-A60DC229D75C}"/>
              </a:ext>
            </a:extLst>
          </p:cNvPr>
          <p:cNvSpPr>
            <a:spLocks noGrp="1"/>
          </p:cNvSpPr>
          <p:nvPr>
            <p:ph type="sldNum" sz="quarter" idx="10"/>
          </p:nvPr>
        </p:nvSpPr>
        <p:spPr/>
        <p:txBody>
          <a:bodyPr/>
          <a:lstStyle/>
          <a:p>
            <a:pPr>
              <a:defRPr/>
            </a:pPr>
            <a:fld id="{0F61B9A2-6873-5846-8BDD-3D2DF08C9DB1}" type="slidenum">
              <a:rPr lang="en-US" altLang="en-US" smtClean="0"/>
              <a:pPr>
                <a:defRPr/>
              </a:pPr>
              <a:t>7</a:t>
            </a:fld>
            <a:endParaRPr lang="en-US" altLang="en-US" dirty="0"/>
          </a:p>
        </p:txBody>
      </p:sp>
    </p:spTree>
    <p:extLst>
      <p:ext uri="{BB962C8B-B14F-4D97-AF65-F5344CB8AC3E}">
        <p14:creationId xmlns:p14="http://schemas.microsoft.com/office/powerpoint/2010/main" val="122847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4053-6FE2-517F-5192-7CE98BE84F4E}"/>
              </a:ext>
            </a:extLst>
          </p:cNvPr>
          <p:cNvSpPr>
            <a:spLocks noGrp="1"/>
          </p:cNvSpPr>
          <p:nvPr>
            <p:ph type="title"/>
          </p:nvPr>
        </p:nvSpPr>
        <p:spPr>
          <a:xfrm>
            <a:off x="1212273" y="696266"/>
            <a:ext cx="10314708" cy="956255"/>
          </a:xfrm>
        </p:spPr>
        <p:txBody>
          <a:bodyPr/>
          <a:lstStyle/>
          <a:p>
            <a:r>
              <a:rPr lang="en-US" dirty="0"/>
              <a:t>The Law - Education Code </a:t>
            </a:r>
            <a:r>
              <a:rPr lang="en-US" dirty="0">
                <a:solidFill>
                  <a:srgbClr val="FF0000"/>
                </a:solidFill>
              </a:rPr>
              <a:t>§70902(b)(7)</a:t>
            </a:r>
          </a:p>
        </p:txBody>
      </p:sp>
      <p:sp>
        <p:nvSpPr>
          <p:cNvPr id="3" name="Content Placeholder 2">
            <a:extLst>
              <a:ext uri="{FF2B5EF4-FFF2-40B4-BE49-F238E27FC236}">
                <a16:creationId xmlns:a16="http://schemas.microsoft.com/office/drawing/2014/main" id="{642BF16C-16B8-904D-AE7D-80AF9F9337D9}"/>
              </a:ext>
            </a:extLst>
          </p:cNvPr>
          <p:cNvSpPr>
            <a:spLocks noGrp="1"/>
          </p:cNvSpPr>
          <p:nvPr>
            <p:ph sz="half" idx="1"/>
          </p:nvPr>
        </p:nvSpPr>
        <p:spPr/>
        <p:txBody>
          <a:bodyPr>
            <a:normAutofit/>
          </a:bodyPr>
          <a:lstStyle/>
          <a:p>
            <a:pPr marL="0" indent="0" rtl="0">
              <a:spcBef>
                <a:spcPts val="1000"/>
              </a:spcBef>
              <a:spcAft>
                <a:spcPts val="0"/>
              </a:spcAft>
              <a:buNone/>
            </a:pPr>
            <a:r>
              <a:rPr lang="en-US" sz="2400" b="0" i="0" u="none" strike="noStrike" dirty="0">
                <a:solidFill>
                  <a:srgbClr val="404040"/>
                </a:solidFill>
                <a:effectLst/>
                <a:latin typeface="Arial" panose="020B0604020202020204" pitchFamily="34" charset="0"/>
              </a:rPr>
              <a:t>Board of Governors shall establish “minimum standards” and local governing boards shall “establish procedures not inconsistent” with those standards to ensure the following:</a:t>
            </a:r>
            <a:endParaRPr lang="en-US" sz="3200" b="0" dirty="0">
              <a:effectLst/>
            </a:endParaRPr>
          </a:p>
          <a:p>
            <a:pPr rtl="0" fontAlgn="base">
              <a:spcBef>
                <a:spcPts val="1000"/>
              </a:spcBef>
              <a:spcAft>
                <a:spcPts val="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Faculty, staff, and students the right to </a:t>
            </a:r>
            <a:r>
              <a:rPr lang="en-US" sz="2400" b="1" i="0" u="none" strike="noStrike" dirty="0">
                <a:solidFill>
                  <a:srgbClr val="404040"/>
                </a:solidFill>
                <a:effectLst/>
                <a:latin typeface="Arial" panose="020B0604020202020204" pitchFamily="34" charset="0"/>
              </a:rPr>
              <a:t>participate effectively</a:t>
            </a:r>
            <a:r>
              <a:rPr lang="en-US" sz="2400" b="0" i="0" u="none" strike="noStrike" dirty="0">
                <a:solidFill>
                  <a:srgbClr val="404040"/>
                </a:solidFill>
                <a:effectLst/>
                <a:latin typeface="Arial" panose="020B0604020202020204" pitchFamily="34" charset="0"/>
              </a:rPr>
              <a:t> in district and college governance;</a:t>
            </a:r>
          </a:p>
          <a:p>
            <a:r>
              <a:rPr lang="en-US" sz="2400" b="0" i="0" u="none" strike="noStrike" dirty="0">
                <a:solidFill>
                  <a:srgbClr val="404040"/>
                </a:solidFill>
                <a:effectLst/>
                <a:latin typeface="Arial" panose="020B0604020202020204" pitchFamily="34" charset="0"/>
              </a:rPr>
              <a:t>The right of the academic senates to assume </a:t>
            </a:r>
            <a:r>
              <a:rPr lang="en-US" sz="2400" b="1" i="0" u="none" strike="noStrike" dirty="0">
                <a:solidFill>
                  <a:srgbClr val="404040"/>
                </a:solidFill>
                <a:effectLst/>
                <a:latin typeface="Arial" panose="020B0604020202020204" pitchFamily="34" charset="0"/>
              </a:rPr>
              <a:t>primary responsibility </a:t>
            </a:r>
            <a:r>
              <a:rPr lang="en-US" sz="2400" b="0" i="0" u="none" strike="noStrike" dirty="0">
                <a:solidFill>
                  <a:srgbClr val="404040"/>
                </a:solidFill>
                <a:effectLst/>
                <a:latin typeface="Arial" panose="020B0604020202020204" pitchFamily="34" charset="0"/>
              </a:rPr>
              <a:t>for making recommendations in the areas of </a:t>
            </a:r>
            <a:r>
              <a:rPr lang="en-US" sz="2400" b="1" i="0" u="none" strike="noStrike" dirty="0">
                <a:solidFill>
                  <a:srgbClr val="404040"/>
                </a:solidFill>
                <a:effectLst/>
                <a:latin typeface="Arial" panose="020B0604020202020204" pitchFamily="34" charset="0"/>
              </a:rPr>
              <a:t>curriculum and academic standards</a:t>
            </a:r>
            <a:r>
              <a:rPr lang="en-US" sz="2400" b="0" i="0" u="none" strike="noStrike" dirty="0">
                <a:solidFill>
                  <a:srgbClr val="404040"/>
                </a:solidFill>
                <a:effectLst/>
                <a:latin typeface="Arial" panose="020B0604020202020204" pitchFamily="34" charset="0"/>
              </a:rPr>
              <a:t>.</a:t>
            </a:r>
            <a:endParaRPr lang="en-US" sz="3200" dirty="0"/>
          </a:p>
        </p:txBody>
      </p:sp>
      <p:sp>
        <p:nvSpPr>
          <p:cNvPr id="4" name="Slide Number Placeholder 3">
            <a:extLst>
              <a:ext uri="{FF2B5EF4-FFF2-40B4-BE49-F238E27FC236}">
                <a16:creationId xmlns:a16="http://schemas.microsoft.com/office/drawing/2014/main" id="{ACEDBBC6-E0F0-DDBB-A98B-A4DEAB333305}"/>
              </a:ext>
            </a:extLst>
          </p:cNvPr>
          <p:cNvSpPr>
            <a:spLocks noGrp="1"/>
          </p:cNvSpPr>
          <p:nvPr>
            <p:ph type="sldNum" sz="quarter" idx="10"/>
          </p:nvPr>
        </p:nvSpPr>
        <p:spPr/>
        <p:txBody>
          <a:bodyPr/>
          <a:lstStyle/>
          <a:p>
            <a:pPr>
              <a:defRPr/>
            </a:pPr>
            <a:fld id="{0F61B9A2-6873-5846-8BDD-3D2DF08C9DB1}" type="slidenum">
              <a:rPr lang="en-US" altLang="en-US" smtClean="0"/>
              <a:pPr>
                <a:defRPr/>
              </a:pPr>
              <a:t>8</a:t>
            </a:fld>
            <a:endParaRPr lang="en-US" altLang="en-US" dirty="0"/>
          </a:p>
        </p:txBody>
      </p:sp>
    </p:spTree>
    <p:extLst>
      <p:ext uri="{BB962C8B-B14F-4D97-AF65-F5344CB8AC3E}">
        <p14:creationId xmlns:p14="http://schemas.microsoft.com/office/powerpoint/2010/main" val="425462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D4C-0CCE-A54A-205A-38DA64C59143}"/>
              </a:ext>
            </a:extLst>
          </p:cNvPr>
          <p:cNvSpPr>
            <a:spLocks noGrp="1"/>
          </p:cNvSpPr>
          <p:nvPr>
            <p:ph type="title"/>
          </p:nvPr>
        </p:nvSpPr>
        <p:spPr>
          <a:xfrm>
            <a:off x="1212273" y="336884"/>
            <a:ext cx="10314708" cy="1506373"/>
          </a:xfrm>
        </p:spPr>
        <p:txBody>
          <a:bodyPr>
            <a:normAutofit fontScale="90000"/>
          </a:bodyPr>
          <a:lstStyle/>
          <a:p>
            <a:r>
              <a:rPr lang="en-US" dirty="0"/>
              <a:t>All Staff in Governance </a:t>
            </a:r>
            <a:br>
              <a:rPr lang="en-US" dirty="0"/>
            </a:br>
            <a:r>
              <a:rPr lang="en-US" sz="3100" dirty="0"/>
              <a:t>(Classified Professionals, Faculty, Managers/Administrators)</a:t>
            </a:r>
            <a:br>
              <a:rPr lang="en-US" sz="3100" dirty="0"/>
            </a:br>
            <a:r>
              <a:rPr lang="en-US" sz="3100" dirty="0">
                <a:solidFill>
                  <a:srgbClr val="FF0000"/>
                </a:solidFill>
              </a:rPr>
              <a:t>Title 5 §51203.5</a:t>
            </a:r>
            <a:endParaRPr lang="en-US" dirty="0"/>
          </a:p>
        </p:txBody>
      </p:sp>
      <p:sp>
        <p:nvSpPr>
          <p:cNvPr id="3" name="Content Placeholder 2">
            <a:extLst>
              <a:ext uri="{FF2B5EF4-FFF2-40B4-BE49-F238E27FC236}">
                <a16:creationId xmlns:a16="http://schemas.microsoft.com/office/drawing/2014/main" id="{6F71301C-A87D-2E72-3081-CE3BB212B6F1}"/>
              </a:ext>
            </a:extLst>
          </p:cNvPr>
          <p:cNvSpPr>
            <a:spLocks noGrp="1"/>
          </p:cNvSpPr>
          <p:nvPr>
            <p:ph sz="half" idx="1"/>
          </p:nvPr>
        </p:nvSpPr>
        <p:spPr/>
        <p:txBody>
          <a:bodyPr/>
          <a:lstStyle/>
          <a:p>
            <a:pPr marL="0" indent="0" rtl="0" fontAlgn="base">
              <a:spcBef>
                <a:spcPts val="1000"/>
              </a:spcBef>
              <a:spcAft>
                <a:spcPts val="0"/>
              </a:spcAft>
              <a:buNone/>
            </a:pPr>
            <a:r>
              <a:rPr lang="en-US" sz="2800" b="0" i="0" u="none" strike="noStrike" dirty="0">
                <a:solidFill>
                  <a:srgbClr val="404040"/>
                </a:solidFill>
                <a:effectLst/>
                <a:latin typeface="Arial" panose="020B0604020202020204" pitchFamily="34" charset="0"/>
              </a:rPr>
              <a:t>Governing boards shall </a:t>
            </a:r>
            <a:r>
              <a:rPr lang="en-US" sz="2800" b="1" i="0" u="none" strike="noStrike" dirty="0">
                <a:solidFill>
                  <a:srgbClr val="404040"/>
                </a:solidFill>
                <a:effectLst/>
                <a:latin typeface="Arial" panose="020B0604020202020204" pitchFamily="34" charset="0"/>
              </a:rPr>
              <a:t>adopt policies and procedures </a:t>
            </a:r>
            <a:r>
              <a:rPr lang="en-US" sz="2800" b="0" i="0" u="none" strike="noStrike" dirty="0">
                <a:solidFill>
                  <a:srgbClr val="404040"/>
                </a:solidFill>
                <a:effectLst/>
                <a:latin typeface="Arial" panose="020B0604020202020204" pitchFamily="34" charset="0"/>
              </a:rPr>
              <a:t>that provide staff the opportunity to </a:t>
            </a:r>
            <a:r>
              <a:rPr lang="en-US" sz="2800" b="1" i="0" u="none" strike="noStrike" dirty="0">
                <a:solidFill>
                  <a:srgbClr val="404040"/>
                </a:solidFill>
                <a:effectLst/>
                <a:latin typeface="Arial" panose="020B0604020202020204" pitchFamily="34" charset="0"/>
              </a:rPr>
              <a:t>participate effectively </a:t>
            </a:r>
            <a:r>
              <a:rPr lang="en-US" sz="2800" b="0" i="0" u="none" strike="noStrike" dirty="0">
                <a:solidFill>
                  <a:srgbClr val="404040"/>
                </a:solidFill>
                <a:effectLst/>
                <a:latin typeface="Arial" panose="020B0604020202020204" pitchFamily="34" charset="0"/>
              </a:rPr>
              <a:t>in district and college governance.</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404040"/>
                </a:solidFill>
                <a:effectLst/>
                <a:latin typeface="Arial" panose="020B0604020202020204" pitchFamily="34" charset="0"/>
              </a:rPr>
              <a:t>Formulation and development of policies and procedures, and</a:t>
            </a:r>
          </a:p>
          <a:p>
            <a:pPr marL="742950" lvl="1" indent="-285750" rtl="0" fontAlgn="base">
              <a:spcBef>
                <a:spcPts val="0"/>
              </a:spcBef>
              <a:spcAft>
                <a:spcPts val="0"/>
              </a:spcAft>
              <a:buFont typeface="Arial" panose="020B0604020202020204" pitchFamily="34" charset="0"/>
              <a:buChar char="•"/>
            </a:pPr>
            <a:r>
              <a:rPr lang="en-US" sz="2400" b="1" i="0" u="none" strike="noStrike" dirty="0">
                <a:solidFill>
                  <a:srgbClr val="404040"/>
                </a:solidFill>
                <a:effectLst/>
                <a:latin typeface="Arial" panose="020B0604020202020204" pitchFamily="34" charset="0"/>
              </a:rPr>
              <a:t>Processes</a:t>
            </a:r>
            <a:r>
              <a:rPr lang="en-US" sz="2400" b="0" i="0" u="none" strike="noStrike" dirty="0">
                <a:solidFill>
                  <a:srgbClr val="404040"/>
                </a:solidFill>
                <a:effectLst/>
                <a:latin typeface="Arial" panose="020B0604020202020204" pitchFamily="34" charset="0"/>
              </a:rPr>
              <a:t> for </a:t>
            </a:r>
            <a:r>
              <a:rPr lang="en-US" sz="2400" b="1" i="0" u="none" strike="noStrike" dirty="0">
                <a:solidFill>
                  <a:srgbClr val="404040"/>
                </a:solidFill>
                <a:effectLst/>
                <a:latin typeface="Arial" panose="020B0604020202020204" pitchFamily="34" charset="0"/>
              </a:rPr>
              <a:t>jointly developing recommendations </a:t>
            </a:r>
            <a:r>
              <a:rPr lang="en-US" sz="2400" b="0" i="0" u="none" strike="noStrike" dirty="0">
                <a:solidFill>
                  <a:srgbClr val="404040"/>
                </a:solidFill>
                <a:effectLst/>
                <a:latin typeface="Arial" panose="020B0604020202020204" pitchFamily="34" charset="0"/>
              </a:rPr>
              <a:t>that have or will have a significant effect on staff.</a:t>
            </a:r>
          </a:p>
          <a:p>
            <a:pPr fontAlgn="base"/>
            <a:r>
              <a:rPr lang="en-US" sz="2800" b="0" i="0" u="none" strike="noStrike" dirty="0">
                <a:solidFill>
                  <a:srgbClr val="404040"/>
                </a:solidFill>
                <a:effectLst/>
                <a:latin typeface="Arial" panose="020B0604020202020204" pitchFamily="34" charset="0"/>
              </a:rPr>
              <a:t>Governing board shall not take action on matters significantly affecting staff until the </a:t>
            </a:r>
            <a:r>
              <a:rPr lang="en-US" sz="2800" b="1" i="0" u="none" strike="noStrike" dirty="0">
                <a:solidFill>
                  <a:srgbClr val="404040"/>
                </a:solidFill>
                <a:effectLst/>
                <a:latin typeface="Arial" panose="020B0604020202020204" pitchFamily="34" charset="0"/>
              </a:rPr>
              <a:t>recommendations and opinions of staff are given every reasonable consideration</a:t>
            </a:r>
            <a:r>
              <a:rPr lang="en-US" sz="2800" b="0" i="0" u="none" strike="noStrike" dirty="0">
                <a:solidFill>
                  <a:srgbClr val="404040"/>
                </a:solidFill>
                <a:effectLst/>
                <a:latin typeface="Arial" panose="020B0604020202020204" pitchFamily="34" charset="0"/>
              </a:rPr>
              <a:t>.</a:t>
            </a:r>
          </a:p>
          <a:p>
            <a:endParaRPr lang="en-US" dirty="0"/>
          </a:p>
        </p:txBody>
      </p:sp>
      <p:sp>
        <p:nvSpPr>
          <p:cNvPr id="4" name="Slide Number Placeholder 3">
            <a:extLst>
              <a:ext uri="{FF2B5EF4-FFF2-40B4-BE49-F238E27FC236}">
                <a16:creationId xmlns:a16="http://schemas.microsoft.com/office/drawing/2014/main" id="{114CB104-D209-AD6C-BA62-00747ED0DA20}"/>
              </a:ext>
            </a:extLst>
          </p:cNvPr>
          <p:cNvSpPr>
            <a:spLocks noGrp="1"/>
          </p:cNvSpPr>
          <p:nvPr>
            <p:ph type="sldNum" sz="quarter" idx="10"/>
          </p:nvPr>
        </p:nvSpPr>
        <p:spPr/>
        <p:txBody>
          <a:bodyPr/>
          <a:lstStyle/>
          <a:p>
            <a:pPr>
              <a:defRPr/>
            </a:pPr>
            <a:fld id="{0F61B9A2-6873-5846-8BDD-3D2DF08C9DB1}" type="slidenum">
              <a:rPr lang="en-US" altLang="en-US" smtClean="0"/>
              <a:pPr>
                <a:defRPr/>
              </a:pPr>
              <a:t>9</a:t>
            </a:fld>
            <a:endParaRPr lang="en-US" altLang="en-US" dirty="0"/>
          </a:p>
        </p:txBody>
      </p:sp>
    </p:spTree>
    <p:extLst>
      <p:ext uri="{BB962C8B-B14F-4D97-AF65-F5344CB8AC3E}">
        <p14:creationId xmlns:p14="http://schemas.microsoft.com/office/powerpoint/2010/main" val="3153900434"/>
      </p:ext>
    </p:extLst>
  </p:cSld>
  <p:clrMapOvr>
    <a:masterClrMapping/>
  </p:clrMapOvr>
</p:sld>
</file>

<file path=ppt/theme/theme1.xml><?xml version="1.0" encoding="utf-8"?>
<a:theme xmlns:a="http://schemas.openxmlformats.org/drawingml/2006/main" name="Office Theme">
  <a:themeElements>
    <a:clrScheme name="ASCCC brand">
      <a:dk1>
        <a:srgbClr val="7D1F5C"/>
      </a:dk1>
      <a:lt1>
        <a:srgbClr val="FFFFFF"/>
      </a:lt1>
      <a:dk2>
        <a:srgbClr val="044C7F"/>
      </a:dk2>
      <a:lt2>
        <a:srgbClr val="E7E6E6"/>
      </a:lt2>
      <a:accent1>
        <a:srgbClr val="8955A5"/>
      </a:accent1>
      <a:accent2>
        <a:srgbClr val="24B7A9"/>
      </a:accent2>
      <a:accent3>
        <a:srgbClr val="4983C3"/>
      </a:accent3>
      <a:accent4>
        <a:srgbClr val="B92083"/>
      </a:accent4>
      <a:accent5>
        <a:srgbClr val="F05A28"/>
      </a:accent5>
      <a:accent6>
        <a:srgbClr val="04A193"/>
      </a:accent6>
      <a:hlink>
        <a:srgbClr val="0A5489"/>
      </a:hlink>
      <a:folHlink>
        <a:srgbClr val="006C70"/>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2 Geometric Color.pptx" id="{36EE5689-EAB4-F449-A89A-0B629CF89F93}" vid="{5004C0C2-BCA4-A346-B7E4-32479BE393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HNYXMCCMVK3K-464-862</_dlc_DocId>
    <_dlc_DocIdUrl xmlns="431189f8-a51b-453f-9f0c-3a0b3b65b12f">
      <Url>https://www.sac.edu/President/AcademicSenate/_layouts/15/DocIdRedir.aspx?ID=HNYXMCCMVK3K-464-862</Url>
      <Description>HNYXMCCMVK3K-464-862</Description>
    </_dlc_DocIdUrl>
  </documentManagement>
</p:properties>
</file>

<file path=customXml/itemProps1.xml><?xml version="1.0" encoding="utf-8"?>
<ds:datastoreItem xmlns:ds="http://schemas.openxmlformats.org/officeDocument/2006/customXml" ds:itemID="{BCF951F9-F640-41A2-BAEC-9E6D2CE461EC}"/>
</file>

<file path=customXml/itemProps2.xml><?xml version="1.0" encoding="utf-8"?>
<ds:datastoreItem xmlns:ds="http://schemas.openxmlformats.org/officeDocument/2006/customXml" ds:itemID="{71E1EDBA-E35A-4CA4-A96D-664A91E5CC24}"/>
</file>

<file path=customXml/itemProps3.xml><?xml version="1.0" encoding="utf-8"?>
<ds:datastoreItem xmlns:ds="http://schemas.openxmlformats.org/officeDocument/2006/customXml" ds:itemID="{AAE951FF-4E7E-4DC4-8FCB-3CAB41D045C3}"/>
</file>

<file path=customXml/itemProps4.xml><?xml version="1.0" encoding="utf-8"?>
<ds:datastoreItem xmlns:ds="http://schemas.openxmlformats.org/officeDocument/2006/customXml" ds:itemID="{B4F0416C-FE33-4A40-929A-A938D8792409}"/>
</file>

<file path=docProps/app.xml><?xml version="1.0" encoding="utf-8"?>
<Properties xmlns="http://schemas.openxmlformats.org/officeDocument/2006/extended-properties" xmlns:vt="http://schemas.openxmlformats.org/officeDocument/2006/docPropsVTypes">
  <Template>Santa Ana Local Senate Visit Feb 2024</Template>
  <TotalTime>128</TotalTime>
  <Words>1994</Words>
  <Application>Microsoft Office PowerPoint</Application>
  <PresentationFormat>Widescreen</PresentationFormat>
  <Paragraphs>203</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Gill Sans</vt:lpstr>
      <vt:lpstr>Palatino</vt:lpstr>
      <vt:lpstr>Office Theme</vt:lpstr>
      <vt:lpstr>Faculty and Local Academic Senate Voice in Participatory Governance</vt:lpstr>
      <vt:lpstr>ASCCC Representative Introductions</vt:lpstr>
      <vt:lpstr>Land Acknowledgement</vt:lpstr>
      <vt:lpstr>Overview</vt:lpstr>
      <vt:lpstr>Santa Ana College Academic Senate </vt:lpstr>
      <vt:lpstr>Two Key Terms in Participatory Governance</vt:lpstr>
      <vt:lpstr>Title 5 Terminology: “Effective Participation”</vt:lpstr>
      <vt:lpstr>The Law - Education Code §70902(b)(7)</vt:lpstr>
      <vt:lpstr>All Staff in Governance  (Classified Professionals, Faculty, Managers/Administrators) Title 5 §51203.5</vt:lpstr>
      <vt:lpstr>Student Roles in Governance Title 5 §51203.7</vt:lpstr>
      <vt:lpstr>Academic Senate Role in Governance Title 5§53203</vt:lpstr>
      <vt:lpstr>The “10+1” </vt:lpstr>
      <vt:lpstr>Collegial Consultation</vt:lpstr>
      <vt:lpstr>Collegial Consultation - Regulation Title 5 §53203</vt:lpstr>
      <vt:lpstr>The “10+1” (Rely Primarily and Mutual Agreement)</vt:lpstr>
      <vt:lpstr>Other Legal Provisions Related to the Academic Senates</vt:lpstr>
      <vt:lpstr>Academic Senate and Equivalency Process</vt:lpstr>
      <vt:lpstr>CTE Faculty MQ Toolkit </vt:lpstr>
      <vt:lpstr>Academic Senate with our Union Partners (Legal Provisions)</vt:lpstr>
      <vt:lpstr>Relationships! - Building Trust</vt:lpstr>
      <vt:lpstr>Relationships!  Working with Administration and the Board</vt:lpstr>
      <vt:lpstr>Discussion Prompt</vt:lpstr>
      <vt:lpstr>Encouraging Faculty Engagement and Participation</vt:lpstr>
      <vt:lpstr>Q/A and Discussion Time</vt:lpstr>
      <vt:lpstr>Resources (links):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and Local Academic Senate Voice in Participatory Governance</dc:title>
  <dc:creator>Christopher Howerton</dc:creator>
  <cp:lastModifiedBy>A210</cp:lastModifiedBy>
  <cp:revision>2</cp:revision>
  <dcterms:created xsi:type="dcterms:W3CDTF">2024-02-07T20:45:45Z</dcterms:created>
  <dcterms:modified xsi:type="dcterms:W3CDTF">2024-02-13T21:08:22Z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ddb92d9a-88da-4beb-80a7-c06fec8543ac</vt:lpwstr>
  </property>
</Properties>
</file>