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68" r:id="rId3"/>
    <p:sldId id="258" r:id="rId4"/>
    <p:sldId id="259" r:id="rId5"/>
    <p:sldId id="260" r:id="rId6"/>
    <p:sldId id="261" r:id="rId7"/>
    <p:sldId id="270" r:id="rId8"/>
    <p:sldId id="262" r:id="rId9"/>
    <p:sldId id="263" r:id="rId10"/>
    <p:sldId id="264" r:id="rId11"/>
    <p:sldId id="265" r:id="rId12"/>
    <p:sldId id="266" r:id="rId13"/>
    <p:sldId id="267" r:id="rId14"/>
    <p:sldId id="269" r:id="rId15"/>
    <p:sldId id="271"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1" d="100"/>
          <a:sy n="81" d="100"/>
        </p:scale>
        <p:origin x="-13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1A138D1-488E-9D45-B8ED-94A3BD51FBBA}" type="datetimeFigureOut">
              <a:rPr lang="en-US" smtClean="0"/>
              <a:pPr/>
              <a:t>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3019283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A138D1-488E-9D45-B8ED-94A3BD51FBBA}" type="datetimeFigureOut">
              <a:rPr lang="en-US" smtClean="0"/>
              <a:pPr/>
              <a:t>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532721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A138D1-488E-9D45-B8ED-94A3BD51FBBA}" type="datetimeFigureOut">
              <a:rPr lang="en-US" smtClean="0"/>
              <a:pPr/>
              <a:t>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1426561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A138D1-488E-9D45-B8ED-94A3BD51FBBA}" type="datetimeFigureOut">
              <a:rPr lang="en-US" smtClean="0"/>
              <a:pPr/>
              <a:t>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3910697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A138D1-488E-9D45-B8ED-94A3BD51FBBA}" type="datetimeFigureOut">
              <a:rPr lang="en-US" smtClean="0"/>
              <a:pPr/>
              <a:t>2/13/2014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2167797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1A138D1-488E-9D45-B8ED-94A3BD51FBBA}" type="datetimeFigureOut">
              <a:rPr lang="en-US" smtClean="0"/>
              <a:pPr/>
              <a:t>2/13/2014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1184124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1A138D1-488E-9D45-B8ED-94A3BD51FBBA}" type="datetimeFigureOut">
              <a:rPr lang="en-US" smtClean="0"/>
              <a:pPr/>
              <a:t>2/13/2014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1539614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A138D1-488E-9D45-B8ED-94A3BD51FBBA}" type="datetimeFigureOut">
              <a:rPr lang="en-US" smtClean="0"/>
              <a:pPr/>
              <a:t>2/13/2014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141569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A138D1-488E-9D45-B8ED-94A3BD51FBBA}" type="datetimeFigureOut">
              <a:rPr lang="en-US" smtClean="0"/>
              <a:pPr/>
              <a:t>2/13/2014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1621512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A138D1-488E-9D45-B8ED-94A3BD51FBBA}" type="datetimeFigureOut">
              <a:rPr lang="en-US" smtClean="0"/>
              <a:pPr/>
              <a:t>2/13/2014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632892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A138D1-488E-9D45-B8ED-94A3BD51FBBA}" type="datetimeFigureOut">
              <a:rPr lang="en-US" smtClean="0"/>
              <a:pPr/>
              <a:t>2/13/2014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19569110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A138D1-488E-9D45-B8ED-94A3BD51FBBA}" type="datetimeFigureOut">
              <a:rPr lang="en-US" smtClean="0"/>
              <a:pPr/>
              <a:t>2/13/2014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D93D49-7286-E440-8ED4-2561793E8746}" type="slidenum">
              <a:rPr lang="en-US" smtClean="0"/>
              <a:pPr/>
              <a:t>‹#›</a:t>
            </a:fld>
            <a:endParaRPr lang="en-US"/>
          </a:p>
        </p:txBody>
      </p:sp>
    </p:spTree>
    <p:extLst>
      <p:ext uri="{BB962C8B-B14F-4D97-AF65-F5344CB8AC3E}">
        <p14:creationId xmlns:p14="http://schemas.microsoft.com/office/powerpoint/2010/main" xmlns="" val="1180621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Basic Ideas of Statistics</a:t>
            </a:r>
            <a:endParaRPr lang="en-US" dirty="0"/>
          </a:p>
        </p:txBody>
      </p:sp>
      <p:sp>
        <p:nvSpPr>
          <p:cNvPr id="3" name="Subtitle 2"/>
          <p:cNvSpPr>
            <a:spLocks noGrp="1"/>
          </p:cNvSpPr>
          <p:nvPr>
            <p:ph type="subTitle" idx="1"/>
          </p:nvPr>
        </p:nvSpPr>
        <p:spPr/>
        <p:txBody>
          <a:bodyPr/>
          <a:lstStyle/>
          <a:p>
            <a:r>
              <a:rPr lang="en-US" dirty="0" smtClean="0"/>
              <a:t>Unit 1.1</a:t>
            </a:r>
            <a:endParaRPr lang="en-US" dirty="0"/>
          </a:p>
          <a:p>
            <a:r>
              <a:rPr lang="en-US" dirty="0" smtClean="0"/>
              <a:t>Basic Ideas of Statistics</a:t>
            </a:r>
          </a:p>
          <a:p>
            <a:r>
              <a:rPr lang="en-US" dirty="0" smtClean="0"/>
              <a:t>Corresponds to Chapter 1 in </a:t>
            </a:r>
            <a:r>
              <a:rPr lang="en-US" dirty="0" err="1" smtClean="0"/>
              <a:t>Triola</a:t>
            </a:r>
            <a:endParaRPr lang="en-US" dirty="0" smtClean="0"/>
          </a:p>
        </p:txBody>
      </p:sp>
    </p:spTree>
    <p:extLst>
      <p:ext uri="{BB962C8B-B14F-4D97-AF65-F5344CB8AC3E}">
        <p14:creationId xmlns:p14="http://schemas.microsoft.com/office/powerpoint/2010/main" xmlns="" val="2827987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Quantitative Data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Quantitative data consists of numbers representing counts or measurements</a:t>
            </a:r>
          </a:p>
          <a:p>
            <a:pPr lvl="1"/>
            <a:r>
              <a:rPr lang="en-US" dirty="0" smtClean="0"/>
              <a:t>Weight at the beginning of September, Weight at the end of August, Body Mass Index, velocity, dollars</a:t>
            </a:r>
          </a:p>
          <a:p>
            <a:r>
              <a:rPr lang="en-US" dirty="0" smtClean="0"/>
              <a:t>Discrete Data- There can be an infinite number of data points, but each value is separate and countable</a:t>
            </a:r>
          </a:p>
          <a:p>
            <a:r>
              <a:rPr lang="en-US" dirty="0" smtClean="0"/>
              <a:t>Continuous Data- There are infinite numbers of values that the data can take</a:t>
            </a:r>
          </a:p>
          <a:p>
            <a:pPr lvl="1"/>
            <a:r>
              <a:rPr lang="en-US" dirty="0" err="1" smtClean="0"/>
              <a:t>Eg</a:t>
            </a:r>
            <a:r>
              <a:rPr lang="en-US" dirty="0" smtClean="0"/>
              <a:t>. 1, ½, 3.05, 3,005,141, 6.744</a:t>
            </a:r>
          </a:p>
        </p:txBody>
      </p:sp>
    </p:spTree>
    <p:extLst>
      <p:ext uri="{BB962C8B-B14F-4D97-AF65-F5344CB8AC3E}">
        <p14:creationId xmlns:p14="http://schemas.microsoft.com/office/powerpoint/2010/main" xmlns="" val="3079039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Quantitative Data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Ordinal level of measurement- We can arrange the data in some order, but differences between individual values are meaningless</a:t>
            </a:r>
          </a:p>
          <a:p>
            <a:pPr lvl="1"/>
            <a:r>
              <a:rPr lang="en-US" dirty="0" smtClean="0"/>
              <a:t>Rankings of colleges, grades</a:t>
            </a:r>
          </a:p>
          <a:p>
            <a:r>
              <a:rPr lang="en-US" dirty="0" smtClean="0"/>
              <a:t>Interval level of measurement- We can arrange the data in some order, and differences between values have meaning.  However, there is no natural zero.</a:t>
            </a:r>
          </a:p>
          <a:p>
            <a:pPr lvl="1"/>
            <a:r>
              <a:rPr lang="en-US" dirty="0" smtClean="0"/>
              <a:t>There is no real idea of nothing being present.</a:t>
            </a:r>
          </a:p>
          <a:p>
            <a:pPr lvl="1"/>
            <a:r>
              <a:rPr lang="en-US" dirty="0" err="1" smtClean="0"/>
              <a:t>Eg</a:t>
            </a:r>
            <a:r>
              <a:rPr lang="en-US" dirty="0" smtClean="0"/>
              <a:t>. Years in which something occurred or body temperature, BMI, Weights in September</a:t>
            </a:r>
          </a:p>
        </p:txBody>
      </p:sp>
    </p:spTree>
    <p:extLst>
      <p:ext uri="{BB962C8B-B14F-4D97-AF65-F5344CB8AC3E}">
        <p14:creationId xmlns:p14="http://schemas.microsoft.com/office/powerpoint/2010/main" xmlns="" val="2111378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Quantitative Data</a:t>
            </a:r>
            <a:endParaRPr lang="en-US" dirty="0"/>
          </a:p>
        </p:txBody>
      </p:sp>
      <p:sp>
        <p:nvSpPr>
          <p:cNvPr id="3" name="Content Placeholder 2"/>
          <p:cNvSpPr>
            <a:spLocks noGrp="1"/>
          </p:cNvSpPr>
          <p:nvPr>
            <p:ph idx="1"/>
          </p:nvPr>
        </p:nvSpPr>
        <p:spPr/>
        <p:txBody>
          <a:bodyPr/>
          <a:lstStyle/>
          <a:p>
            <a:r>
              <a:rPr lang="en-US" dirty="0" smtClean="0"/>
              <a:t>The ratio level of measurement- The interval level except there is such a thing as having nothing present. There is a natural zero starting point.  </a:t>
            </a:r>
            <a:endParaRPr lang="en-US" dirty="0"/>
          </a:p>
          <a:p>
            <a:pPr lvl="1"/>
            <a:r>
              <a:rPr lang="en-US" dirty="0" err="1" smtClean="0"/>
              <a:t>Eg</a:t>
            </a:r>
            <a:r>
              <a:rPr lang="en-US" dirty="0" smtClean="0"/>
              <a:t>. Distances, prices</a:t>
            </a:r>
            <a:endParaRPr lang="en-US" dirty="0"/>
          </a:p>
        </p:txBody>
      </p:sp>
    </p:spTree>
    <p:extLst>
      <p:ext uri="{BB962C8B-B14F-4D97-AF65-F5344CB8AC3E}">
        <p14:creationId xmlns:p14="http://schemas.microsoft.com/office/powerpoint/2010/main" xmlns="" val="10172666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Quantitative vs. Categorical Data</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Categorical Data can only be broken up using the nominal level of measurement because we are often not able to order it meaningful ways. We do order categorical data, when the names for the data are orders.  Like first place, second place, third place, etc.</a:t>
            </a:r>
          </a:p>
          <a:p>
            <a:r>
              <a:rPr lang="en-US" dirty="0" smtClean="0"/>
              <a:t>Quantitative Data is generally not categorized using the nominal level of measurement, but can be ordered and so can use either the ordinal, the interval, or ratio level of measurement.</a:t>
            </a:r>
          </a:p>
          <a:p>
            <a:pPr lvl="1"/>
            <a:r>
              <a:rPr lang="en-US" dirty="0" smtClean="0"/>
              <a:t>It is your understanding of what makes something ordinal or interval that determines if this set of data actually uses the kind of measurement.</a:t>
            </a:r>
          </a:p>
        </p:txBody>
      </p:sp>
    </p:spTree>
    <p:extLst>
      <p:ext uri="{BB962C8B-B14F-4D97-AF65-F5344CB8AC3E}">
        <p14:creationId xmlns:p14="http://schemas.microsoft.com/office/powerpoint/2010/main" xmlns="" val="12396220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This is important!</a:t>
            </a:r>
            <a:endParaRPr lang="en-US" dirty="0"/>
          </a:p>
        </p:txBody>
      </p:sp>
      <p:sp>
        <p:nvSpPr>
          <p:cNvPr id="3" name="Content Placeholder 2"/>
          <p:cNvSpPr>
            <a:spLocks noGrp="1"/>
          </p:cNvSpPr>
          <p:nvPr>
            <p:ph idx="1"/>
          </p:nvPr>
        </p:nvSpPr>
        <p:spPr/>
        <p:txBody>
          <a:bodyPr/>
          <a:lstStyle/>
          <a:p>
            <a:r>
              <a:rPr lang="en-US" dirty="0" smtClean="0"/>
              <a:t>We are going to separate everything in this class into these two categories: categorical and quantitative variables.  </a:t>
            </a:r>
          </a:p>
          <a:p>
            <a:r>
              <a:rPr lang="en-US" dirty="0" smtClean="0"/>
              <a:t>Proportions are the statistics that we derive from categorical variables. </a:t>
            </a:r>
          </a:p>
          <a:p>
            <a:r>
              <a:rPr lang="en-US" dirty="0" smtClean="0"/>
              <a:t>Means, standard deviations, variances, and medians are the kinds of statistics that we derive from quantitative variables</a:t>
            </a:r>
            <a:endParaRPr lang="en-US" dirty="0"/>
          </a:p>
        </p:txBody>
      </p:sp>
    </p:spTree>
    <p:extLst>
      <p:ext uri="{BB962C8B-B14F-4D97-AF65-F5344CB8AC3E}">
        <p14:creationId xmlns:p14="http://schemas.microsoft.com/office/powerpoint/2010/main" xmlns="" val="1408728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Section 1.1</a:t>
            </a:r>
            <a:endParaRPr lang="en-US" dirty="0"/>
          </a:p>
        </p:txBody>
      </p:sp>
      <p:sp>
        <p:nvSpPr>
          <p:cNvPr id="3" name="Content Placeholder 2"/>
          <p:cNvSpPr>
            <a:spLocks noGrp="1"/>
          </p:cNvSpPr>
          <p:nvPr>
            <p:ph idx="1"/>
          </p:nvPr>
        </p:nvSpPr>
        <p:spPr/>
        <p:txBody>
          <a:bodyPr/>
          <a:lstStyle/>
          <a:p>
            <a:r>
              <a:rPr lang="en-US" dirty="0"/>
              <a:t>Measurement</a:t>
            </a:r>
          </a:p>
          <a:p>
            <a:r>
              <a:rPr lang="en-US" dirty="0"/>
              <a:t>Robustness</a:t>
            </a:r>
          </a:p>
          <a:p>
            <a:r>
              <a:rPr lang="en-US" dirty="0"/>
              <a:t>Populations and Samples</a:t>
            </a:r>
          </a:p>
          <a:p>
            <a:r>
              <a:rPr lang="en-US" dirty="0"/>
              <a:t>Quantitative vs. Categorical Variables</a:t>
            </a:r>
          </a:p>
          <a:p>
            <a:endParaRPr lang="en-US" dirty="0"/>
          </a:p>
        </p:txBody>
      </p:sp>
    </p:spTree>
    <p:extLst>
      <p:ext uri="{BB962C8B-B14F-4D97-AF65-F5344CB8AC3E}">
        <p14:creationId xmlns:p14="http://schemas.microsoft.com/office/powerpoint/2010/main" xmlns="" val="1966350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Section 1.1</a:t>
            </a:r>
            <a:endParaRPr lang="en-US" dirty="0"/>
          </a:p>
        </p:txBody>
      </p:sp>
      <p:sp>
        <p:nvSpPr>
          <p:cNvPr id="3" name="Content Placeholder 2"/>
          <p:cNvSpPr>
            <a:spLocks noGrp="1"/>
          </p:cNvSpPr>
          <p:nvPr>
            <p:ph idx="1"/>
          </p:nvPr>
        </p:nvSpPr>
        <p:spPr/>
        <p:txBody>
          <a:bodyPr/>
          <a:lstStyle/>
          <a:p>
            <a:r>
              <a:rPr lang="en-US" dirty="0" smtClean="0"/>
              <a:t>Measurement</a:t>
            </a:r>
          </a:p>
          <a:p>
            <a:r>
              <a:rPr lang="en-US" dirty="0" smtClean="0"/>
              <a:t>Robustness</a:t>
            </a:r>
          </a:p>
          <a:p>
            <a:r>
              <a:rPr lang="en-US" dirty="0" smtClean="0"/>
              <a:t>Populations and Samples</a:t>
            </a:r>
          </a:p>
          <a:p>
            <a:r>
              <a:rPr lang="en-US" dirty="0" smtClean="0"/>
              <a:t>Quantitative vs. Categorical Variables</a:t>
            </a:r>
            <a:endParaRPr lang="en-US" dirty="0"/>
          </a:p>
        </p:txBody>
      </p:sp>
    </p:spTree>
    <p:extLst>
      <p:ext uri="{BB962C8B-B14F-4D97-AF65-F5344CB8AC3E}">
        <p14:creationId xmlns:p14="http://schemas.microsoft.com/office/powerpoint/2010/main" xmlns="" val="1816497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Measurement</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Measurement </a:t>
            </a:r>
            <a:r>
              <a:rPr lang="en-US" dirty="0" smtClean="0"/>
              <a:t>is the fundamental activity that we do in statistics.  A statistic is a measurement of a particular attribute that we want to know something about. Any time that we want to collect information about something and use statistics to draw conclusions, we MUST have some way to measure it.  Statistics is a way of quantifying and drawing conclusions about the world that we live in.  We transform the world into measurable quantities and then we use the practice of statistics to draw conclusions.  In this section, we will examine the best ways to conduct measurement and how we can make our measurements as good as possible to make our conclusions as good as possible. </a:t>
            </a:r>
          </a:p>
        </p:txBody>
      </p:sp>
    </p:spTree>
    <p:extLst>
      <p:ext uri="{BB962C8B-B14F-4D97-AF65-F5344CB8AC3E}">
        <p14:creationId xmlns:p14="http://schemas.microsoft.com/office/powerpoint/2010/main" xmlns="" val="29292341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Robustness</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Fundamentally, there is no such thing as a fact in science.  There are only conclusions and hypotheses that have yet to be disproven.  What we are always attempting to do in science is to disprove what we think in order to give us new insights.  </a:t>
            </a:r>
          </a:p>
          <a:p>
            <a:r>
              <a:rPr lang="en-US" dirty="0" smtClean="0"/>
              <a:t>However, we can’t operate from the position that we know nothing, so we must have some conclusions that are thought to be very well tested and that we treat as-if they were facts. </a:t>
            </a:r>
          </a:p>
          <a:p>
            <a:r>
              <a:rPr lang="en-US" dirty="0" smtClean="0"/>
              <a:t>We say that a conclusion that has been well tested and has withstood repeated attempts at disproof is </a:t>
            </a:r>
            <a:r>
              <a:rPr lang="en-US" sz="4500" b="1" dirty="0" smtClean="0"/>
              <a:t>robust.</a:t>
            </a:r>
          </a:p>
          <a:p>
            <a:r>
              <a:rPr lang="en-US" dirty="0" smtClean="0"/>
              <a:t>We also say that a finding is robust if it can be applied to a lot of different areas and under a lot of different circumstances. For example, the most robust finding in educational statistics is that socioeconomic status (SES), or the amount of income of a family or individual, factors significantly into educational achievement.  This holds true regardless of whether you are looking at Math, English, Science or whatever. </a:t>
            </a:r>
          </a:p>
          <a:p>
            <a:r>
              <a:rPr lang="en-US" dirty="0" smtClean="0"/>
              <a:t>Ideally, what we want to create from the practice of science are robust conclusions.  Conclusions that can be treated as facts. </a:t>
            </a:r>
            <a:endParaRPr lang="en-US" dirty="0"/>
          </a:p>
        </p:txBody>
      </p:sp>
    </p:spTree>
    <p:extLst>
      <p:ext uri="{BB962C8B-B14F-4D97-AF65-F5344CB8AC3E}">
        <p14:creationId xmlns:p14="http://schemas.microsoft.com/office/powerpoint/2010/main" xmlns="" val="2414732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example of how robust findings work. </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For over 100 years, the conclusion that nothing can travel faster than light has been thought to be extremely robust.  So robust that a giant portion of quantum mechanics and all of relativity has been founded on this single principle.  However, a group of scientists at CERN, the giant particle accelerator in Switzerland, have found a group of neutrinos that have been measured to travel faster than the speed of light.  If this is true, and a lot more tests will have to be conducted to prove the robustness of this claim, then much of physics might have to be seriously reconsidered. But the scientists at CERN were skeptical of their findings.  Einstein’s findings of the absolute limit of light speed were so robust that any claim disproving it would be met with skepticism.  So, when they presented their findings, they welcomed the opportunity for scrutiny.  It turns out that experimental error, even with very carefully conducted checks, was the cause of the unusual findings and physics continues to believe that nothing moves faster than light.</a:t>
            </a:r>
            <a:endParaRPr lang="en-US" dirty="0"/>
          </a:p>
        </p:txBody>
      </p:sp>
    </p:spTree>
    <p:extLst>
      <p:ext uri="{BB962C8B-B14F-4D97-AF65-F5344CB8AC3E}">
        <p14:creationId xmlns:p14="http://schemas.microsoft.com/office/powerpoint/2010/main" xmlns="" val="704144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Samples and Populations</a:t>
            </a:r>
            <a:endParaRPr lang="en-US" dirty="0"/>
          </a:p>
        </p:txBody>
      </p:sp>
      <p:sp>
        <p:nvSpPr>
          <p:cNvPr id="3" name="Content Placeholder 2"/>
          <p:cNvSpPr>
            <a:spLocks noGrp="1"/>
          </p:cNvSpPr>
          <p:nvPr>
            <p:ph idx="1"/>
          </p:nvPr>
        </p:nvSpPr>
        <p:spPr/>
        <p:txBody>
          <a:bodyPr>
            <a:normAutofit fontScale="92500"/>
          </a:bodyPr>
          <a:lstStyle/>
          <a:p>
            <a:r>
              <a:rPr lang="en-US" dirty="0" smtClean="0"/>
              <a:t>Population- The group of people or objects about which we want to know something</a:t>
            </a:r>
          </a:p>
          <a:p>
            <a:pPr lvl="1"/>
            <a:r>
              <a:rPr lang="en-US" dirty="0" smtClean="0"/>
              <a:t>A parameter- a numerical value that describes a characteristic of the population</a:t>
            </a:r>
          </a:p>
          <a:p>
            <a:r>
              <a:rPr lang="en-US" dirty="0" smtClean="0"/>
              <a:t>Sample- A subset of the population, generally of a given size, that we gather information about in order to draw conclusions about the population</a:t>
            </a:r>
          </a:p>
          <a:p>
            <a:pPr lvl="1"/>
            <a:r>
              <a:rPr lang="en-US" dirty="0" smtClean="0"/>
              <a:t>Statistic- a numerical value that describes a characteristic of a sample</a:t>
            </a:r>
            <a:endParaRPr lang="en-US" dirty="0"/>
          </a:p>
        </p:txBody>
      </p:sp>
    </p:spTree>
    <p:extLst>
      <p:ext uri="{BB962C8B-B14F-4D97-AF65-F5344CB8AC3E}">
        <p14:creationId xmlns:p14="http://schemas.microsoft.com/office/powerpoint/2010/main" xmlns="" val="3438834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Samples and Populations	</a:t>
            </a:r>
            <a:endParaRPr lang="en-US" dirty="0"/>
          </a:p>
        </p:txBody>
      </p:sp>
      <p:sp>
        <p:nvSpPr>
          <p:cNvPr id="3" name="Content Placeholder 2"/>
          <p:cNvSpPr>
            <a:spLocks noGrp="1"/>
          </p:cNvSpPr>
          <p:nvPr>
            <p:ph idx="1"/>
          </p:nvPr>
        </p:nvSpPr>
        <p:spPr/>
        <p:txBody>
          <a:bodyPr/>
          <a:lstStyle/>
          <a:p>
            <a:r>
              <a:rPr lang="en-US" dirty="0" smtClean="0"/>
              <a:t>A statistic are a description of a sample</a:t>
            </a:r>
          </a:p>
          <a:p>
            <a:r>
              <a:rPr lang="en-US" dirty="0" smtClean="0"/>
              <a:t>A parameter is a description of a population</a:t>
            </a:r>
          </a:p>
          <a:p>
            <a:r>
              <a:rPr lang="en-US" dirty="0" smtClean="0"/>
              <a:t>We rarely will have the parameter for a population.  We always can gather statistics from a sample.</a:t>
            </a:r>
          </a:p>
          <a:p>
            <a:pPr marL="0" indent="0">
              <a:buNone/>
            </a:pPr>
            <a:endParaRPr lang="en-US" dirty="0"/>
          </a:p>
        </p:txBody>
      </p:sp>
    </p:spTree>
    <p:extLst>
      <p:ext uri="{BB962C8B-B14F-4D97-AF65-F5344CB8AC3E}">
        <p14:creationId xmlns:p14="http://schemas.microsoft.com/office/powerpoint/2010/main" xmlns="" val="1808261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Samples vs. Populations</a:t>
            </a:r>
            <a:endParaRPr lang="en-US" dirty="0"/>
          </a:p>
        </p:txBody>
      </p:sp>
      <p:sp>
        <p:nvSpPr>
          <p:cNvPr id="3" name="Content Placeholder 2"/>
          <p:cNvSpPr>
            <a:spLocks noGrp="1"/>
          </p:cNvSpPr>
          <p:nvPr>
            <p:ph idx="1"/>
          </p:nvPr>
        </p:nvSpPr>
        <p:spPr/>
        <p:txBody>
          <a:bodyPr>
            <a:normAutofit lnSpcReduction="10000"/>
          </a:bodyPr>
          <a:lstStyle/>
          <a:p>
            <a:r>
              <a:rPr lang="en-US" dirty="0" smtClean="0"/>
              <a:t>In statistical reasoning, we are primarily drawing conclusions using statistics</a:t>
            </a:r>
          </a:p>
          <a:p>
            <a:r>
              <a:rPr lang="en-US" dirty="0" smtClean="0"/>
              <a:t>We want these conclusions to tell us something about the population</a:t>
            </a:r>
          </a:p>
          <a:p>
            <a:pPr algn="ctr"/>
            <a:r>
              <a:rPr lang="en-US" sz="4400" b="1" dirty="0" smtClean="0"/>
              <a:t>We use statistics in order to help us draw conclusions about parameters and the characteristics of populations</a:t>
            </a:r>
            <a:endParaRPr lang="en-US" sz="4400" b="1" dirty="0"/>
          </a:p>
        </p:txBody>
      </p:sp>
    </p:spTree>
    <p:extLst>
      <p:ext uri="{BB962C8B-B14F-4D97-AF65-F5344CB8AC3E}">
        <p14:creationId xmlns:p14="http://schemas.microsoft.com/office/powerpoint/2010/main" xmlns="" val="983940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Categorical data</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Categorical data consists of names or labels that are not numbers representing counts or measurements. </a:t>
            </a:r>
          </a:p>
          <a:p>
            <a:pPr lvl="1"/>
            <a:r>
              <a:rPr lang="en-US" dirty="0" err="1" smtClean="0"/>
              <a:t>Eg</a:t>
            </a:r>
            <a:r>
              <a:rPr lang="en-US" dirty="0" smtClean="0"/>
              <a:t>. Colors, Gender, Race, Level of Parental Education</a:t>
            </a:r>
          </a:p>
          <a:p>
            <a:r>
              <a:rPr lang="en-US" dirty="0" smtClean="0"/>
              <a:t>Discrete data- When the number of possible values in the sample space can be counted. </a:t>
            </a:r>
          </a:p>
          <a:p>
            <a:pPr lvl="1"/>
            <a:r>
              <a:rPr lang="en-US" dirty="0" err="1" smtClean="0"/>
              <a:t>Eg</a:t>
            </a:r>
            <a:r>
              <a:rPr lang="en-US" dirty="0" smtClean="0"/>
              <a:t>. 14 women in the class, Number of children to a particular couple, number of students who passed a course.</a:t>
            </a:r>
          </a:p>
          <a:p>
            <a:r>
              <a:rPr lang="en-US" dirty="0" smtClean="0"/>
              <a:t>Nominal level of measurement- The data cannot be ordered from highest to lowest. </a:t>
            </a:r>
          </a:p>
        </p:txBody>
      </p:sp>
    </p:spTree>
    <p:extLst>
      <p:ext uri="{BB962C8B-B14F-4D97-AF65-F5344CB8AC3E}">
        <p14:creationId xmlns:p14="http://schemas.microsoft.com/office/powerpoint/2010/main" xmlns="" val="14455413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HNYXMCCMVK3K-1832-4</_dlc_DocId>
    <_dlc_DocIdUrl xmlns="431189f8-a51b-453f-9f0c-3a0b3b65b12f">
      <Url>http://www.sac.edu/FacultyStaff/HomePages/GeorgeSweeney/_layouts/DocIdRedir.aspx?ID=HNYXMCCMVK3K-1832-4</Url>
      <Description>HNYXMCCMVK3K-1832-4</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006427CE083EF4CA79C16544025D21F" ma:contentTypeVersion="1" ma:contentTypeDescription="Create a new document." ma:contentTypeScope="" ma:versionID="b6fd9a3af836c32fa9b133df0a0a27d9">
  <xsd:schema xmlns:xsd="http://www.w3.org/2001/XMLSchema" xmlns:xs="http://www.w3.org/2001/XMLSchema" xmlns:p="http://schemas.microsoft.com/office/2006/metadata/properties" xmlns:ns1="http://schemas.microsoft.com/sharepoint/v3" xmlns:ns2="431189f8-a51b-453f-9f0c-3a0b3b65b12f" targetNamespace="http://schemas.microsoft.com/office/2006/metadata/properties" ma:root="true" ma:fieldsID="f47903ae8977ffbcef34d31063ea2f58" ns1:_="" ns2:_="">
    <xsd:import namespace="http://schemas.microsoft.com/sharepoint/v3"/>
    <xsd:import namespace="431189f8-a51b-453f-9f0c-3a0b3b65b12f"/>
    <xsd:element name="properties">
      <xsd:complexType>
        <xsd:sequence>
          <xsd:element name="documentManagement">
            <xsd:complexType>
              <xsd:all>
                <xsd:element ref="ns2:_dlc_DocId" minOccurs="0"/>
                <xsd:element ref="ns2:_dlc_DocIdUrl" minOccurs="0"/>
                <xsd:element ref="ns2: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1" nillable="true" ma:displayName="Scheduling Start Date" ma:description="" ma:hidden="true" ma:internalName="PublishingStartDate">
      <xsd:simpleType>
        <xsd:restriction base="dms:Unknown"/>
      </xsd:simpleType>
    </xsd:element>
    <xsd:element name="PublishingExpirationDate" ma:index="12"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A4F22D8E-8720-4273-90F0-58193817CDFE}"/>
</file>

<file path=customXml/itemProps2.xml><?xml version="1.0" encoding="utf-8"?>
<ds:datastoreItem xmlns:ds="http://schemas.openxmlformats.org/officeDocument/2006/customXml" ds:itemID="{C6D7A28D-44F9-4583-AC3D-8D9A1B9C893C}"/>
</file>

<file path=customXml/itemProps3.xml><?xml version="1.0" encoding="utf-8"?>
<ds:datastoreItem xmlns:ds="http://schemas.openxmlformats.org/officeDocument/2006/customXml" ds:itemID="{F16969D1-11B5-4A6D-8F2A-E6EC506C2C9E}"/>
</file>

<file path=customXml/itemProps4.xml><?xml version="1.0" encoding="utf-8"?>
<ds:datastoreItem xmlns:ds="http://schemas.openxmlformats.org/officeDocument/2006/customXml" ds:itemID="{E38EC479-CB73-49F9-9CF0-337B3604C711}"/>
</file>

<file path=docProps/app.xml><?xml version="1.0" encoding="utf-8"?>
<Properties xmlns="http://schemas.openxmlformats.org/officeDocument/2006/extended-properties" xmlns:vt="http://schemas.openxmlformats.org/officeDocument/2006/docPropsVTypes">
  <TotalTime>29</TotalTime>
  <Words>1169</Words>
  <Application>Microsoft Office PowerPoint</Application>
  <PresentationFormat>On-screen Show (4:3)</PresentationFormat>
  <Paragraphs>66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Basic Ideas of Statistics</vt:lpstr>
      <vt:lpstr>Overview of Section 1.1</vt:lpstr>
      <vt:lpstr>Measurement</vt:lpstr>
      <vt:lpstr>Robustness</vt:lpstr>
      <vt:lpstr>An example of how robust findings work. </vt:lpstr>
      <vt:lpstr>Samples and Populations</vt:lpstr>
      <vt:lpstr>Samples and Populations </vt:lpstr>
      <vt:lpstr>Samples vs. Populations</vt:lpstr>
      <vt:lpstr>Categorical data</vt:lpstr>
      <vt:lpstr>Quantitative Data</vt:lpstr>
      <vt:lpstr>Quantitative Data</vt:lpstr>
      <vt:lpstr>Quantitative Data</vt:lpstr>
      <vt:lpstr>Quantitative vs. Categorical Data</vt:lpstr>
      <vt:lpstr>This is important!</vt:lpstr>
      <vt:lpstr>Review of Section 1.1</vt:lpstr>
    </vt:vector>
  </TitlesOfParts>
  <Company>Santa Ana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Ideas of Statistics</dc:title>
  <dc:creator>GEORGE SWEENEY</dc:creator>
  <cp:lastModifiedBy>Windows User</cp:lastModifiedBy>
  <cp:revision>3</cp:revision>
  <dcterms:created xsi:type="dcterms:W3CDTF">2013-05-29T00:31:00Z</dcterms:created>
  <dcterms:modified xsi:type="dcterms:W3CDTF">2014-02-14T02:31:57Z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0x0101007006427CE083EF4CA79C16544025D21F</vt:lpwstr>
  </property>
  <property fmtid="{D5CDD505-2E9C-101B-9397-08002B2CF9AE}" pid="3" name="_dlc_DocIdItemGuid">
    <vt:lpwstr>0c57b7ba-3a8b-475a-97c1-ed6d995dd217</vt:lpwstr>
  </property>
  <property fmtid="{D5CDD505-2E9C-101B-9397-08002B2CF9AE}" pid="4" name="Order">
    <vt:r8>500</vt:r8>
  </property>
  <property fmtid="{D5CDD505-2E9C-101B-9397-08002B2CF9AE}" pid="5" name="xd_ProgID">
    <vt:lpwstr/>
  </property>
  <property fmtid="{D5CDD505-2E9C-101B-9397-08002B2CF9AE}" pid="6" name="_CopySource">
    <vt:lpwstr>http://www.sac.edu/facultystaff/HomePages/GeorgeSweeney/Documents/Unit 1.1 Basic Ideas v2.pptx</vt:lpwstr>
  </property>
  <property fmtid="{D5CDD505-2E9C-101B-9397-08002B2CF9AE}" pid="7" name="_SourceUrl">
    <vt:lpwstr/>
  </property>
  <property fmtid="{D5CDD505-2E9C-101B-9397-08002B2CF9AE}" pid="8" name="_SharedFileIndex">
    <vt:lpwstr/>
  </property>
  <property fmtid="{D5CDD505-2E9C-101B-9397-08002B2CF9AE}" pid="9" name="TemplateUrl">
    <vt:lpwstr/>
  </property>
</Properties>
</file>