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charts/colors3.xml" ContentType="application/vnd.ms-office.chartcolorstyle+xml"/>
  <Override PartName="/ppt/charts/style2.xml" ContentType="application/vnd.ms-office.chart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rts/colors2.xml" ContentType="application/vnd.ms-office.chartcolorstyle+xml"/>
  <Override PartName="/ppt/theme/theme1.xml" ContentType="application/vnd.openxmlformats-officedocument.theme+xml"/>
  <Override PartName="/ppt/theme/themeOverride2.xml" ContentType="application/vnd.openxmlformats-officedocument.themeOverride+xml"/>
  <Override PartName="/ppt/charts/style3.xml" ContentType="application/vnd.ms-office.chartstyl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86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5149" autoAdjust="0"/>
  </p:normalViewPr>
  <p:slideViewPr>
    <p:cSldViewPr snapToGrid="0">
      <p:cViewPr varScale="1">
        <p:scale>
          <a:sx n="81" d="100"/>
          <a:sy n="81" d="100"/>
        </p:scale>
        <p:origin x="7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Online Ed Plan by Career &amp; Academic Pathway - Baseline and Follow-up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Ed Plan - Yes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BDA-44D0-9E5B-20BE6EA6E5A6}"/>
              </c:ext>
            </c:extLst>
          </c:dPt>
          <c:dPt>
            <c:idx val="1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BDA-44D0-9E5B-20BE6EA6E5A6}"/>
              </c:ext>
            </c:extLst>
          </c:dPt>
          <c:dPt>
            <c:idx val="2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BDA-44D0-9E5B-20BE6EA6E5A6}"/>
              </c:ext>
            </c:extLst>
          </c:dPt>
          <c:dPt>
            <c:idx val="3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BDA-44D0-9E5B-20BE6EA6E5A6}"/>
              </c:ext>
            </c:extLst>
          </c:dPt>
          <c:dPt>
            <c:idx val="4"/>
            <c:invertIfNegative val="0"/>
            <c:bubble3D val="0"/>
            <c:spPr>
              <a:solidFill>
                <a:srgbClr val="70325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BDA-44D0-9E5B-20BE6EA6E5A6}"/>
              </c:ext>
            </c:extLst>
          </c:dPt>
          <c:dPt>
            <c:idx val="5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BDA-44D0-9E5B-20BE6EA6E5A6}"/>
              </c:ext>
            </c:extLst>
          </c:dPt>
          <c:dPt>
            <c:idx val="6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BDA-44D0-9E5B-20BE6EA6E5A6}"/>
              </c:ext>
            </c:extLst>
          </c:dPt>
          <c:dPt>
            <c:idx val="7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BDA-44D0-9E5B-20BE6EA6E5A6}"/>
              </c:ext>
            </c:extLst>
          </c:dPt>
          <c:dPt>
            <c:idx val="8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BDA-44D0-9E5B-20BE6EA6E5A6}"/>
              </c:ext>
            </c:extLst>
          </c:dPt>
          <c:dPt>
            <c:idx val="9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BDA-44D0-9E5B-20BE6EA6E5A6}"/>
              </c:ext>
            </c:extLst>
          </c:dPt>
          <c:dPt>
            <c:idx val="10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BDA-44D0-9E5B-20BE6EA6E5A6}"/>
              </c:ext>
            </c:extLst>
          </c:dPt>
          <c:dPt>
            <c:idx val="11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DBDA-44D0-9E5B-20BE6EA6E5A6}"/>
              </c:ext>
            </c:extLst>
          </c:dPt>
          <c:dPt>
            <c:idx val="12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DBDA-44D0-9E5B-20BE6EA6E5A6}"/>
              </c:ext>
            </c:extLst>
          </c:dPt>
          <c:dPt>
            <c:idx val="13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DBDA-44D0-9E5B-20BE6EA6E5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Sheet1!$A$4:$B$17</c:f>
              <c:multiLvlStrCache>
                <c:ptCount val="14"/>
                <c:lvl>
                  <c:pt idx="0">
                    <c:v>Baseline   (n = 837)</c:v>
                  </c:pt>
                  <c:pt idx="1">
                    <c:v>Follow-up (n = 888)</c:v>
                  </c:pt>
                  <c:pt idx="2">
                    <c:v>Baseline   (n = 539)</c:v>
                  </c:pt>
                  <c:pt idx="3">
                    <c:v>Follow-up (n = 580)</c:v>
                  </c:pt>
                  <c:pt idx="4">
                    <c:v>Baseline   (n = 579)</c:v>
                  </c:pt>
                  <c:pt idx="5">
                    <c:v>Follow-up (n = 600)</c:v>
                  </c:pt>
                  <c:pt idx="6">
                    <c:v>Baseline   (n = 3021)</c:v>
                  </c:pt>
                  <c:pt idx="7">
                    <c:v>Follow-up (n = 3042)</c:v>
                  </c:pt>
                  <c:pt idx="8">
                    <c:v>Baseline   (n = 1218)</c:v>
                  </c:pt>
                  <c:pt idx="9">
                    <c:v>Follow-up (n = 1508)</c:v>
                  </c:pt>
                  <c:pt idx="10">
                    <c:v>Baseline   (n = 2348)</c:v>
                  </c:pt>
                  <c:pt idx="11">
                    <c:v>Follow-up (n = 2546)</c:v>
                  </c:pt>
                  <c:pt idx="12">
                    <c:v>Baseline   (n = 1325)</c:v>
                  </c:pt>
                  <c:pt idx="13">
                    <c:v>Follow-up (n = 1422)</c:v>
                  </c:pt>
                </c:lvl>
                <c:lvl>
                  <c:pt idx="0">
                    <c:v>Creating Our World</c:v>
                  </c:pt>
                  <c:pt idx="2">
                    <c:v>Design, Make &amp; Move</c:v>
                  </c:pt>
                  <c:pt idx="4">
                    <c:v>Future Educators</c:v>
                  </c:pt>
                  <c:pt idx="6">
                    <c:v>Helping Others</c:v>
                  </c:pt>
                  <c:pt idx="8">
                    <c:v>Money Matters</c:v>
                  </c:pt>
                  <c:pt idx="10">
                    <c:v>People, Ideas &amp; Culture</c:v>
                  </c:pt>
                  <c:pt idx="12">
                    <c:v>STEM</c:v>
                  </c:pt>
                </c:lvl>
              </c:multiLvlStrCache>
            </c:multiLvlStrRef>
          </c:cat>
          <c:val>
            <c:numRef>
              <c:f>Sheet1!$C$4:$C$17</c:f>
              <c:numCache>
                <c:formatCode>0%</c:formatCode>
                <c:ptCount val="14"/>
                <c:pt idx="0">
                  <c:v>0.34767025089605702</c:v>
                </c:pt>
                <c:pt idx="1">
                  <c:v>0.64527027027026995</c:v>
                </c:pt>
                <c:pt idx="2">
                  <c:v>0.38775510204081598</c:v>
                </c:pt>
                <c:pt idx="3">
                  <c:v>0.71896551724137903</c:v>
                </c:pt>
                <c:pt idx="4">
                  <c:v>0.500863557858377</c:v>
                </c:pt>
                <c:pt idx="5">
                  <c:v>0.82</c:v>
                </c:pt>
                <c:pt idx="6">
                  <c:v>0.41641840450182099</c:v>
                </c:pt>
                <c:pt idx="7">
                  <c:v>0.76988823142669305</c:v>
                </c:pt>
                <c:pt idx="8">
                  <c:v>0.42364532019704398</c:v>
                </c:pt>
                <c:pt idx="9">
                  <c:v>0.76061007957559701</c:v>
                </c:pt>
                <c:pt idx="10">
                  <c:v>0.36499148211243598</c:v>
                </c:pt>
                <c:pt idx="11">
                  <c:v>0.66849960722702295</c:v>
                </c:pt>
                <c:pt idx="12">
                  <c:v>0.44603773584905698</c:v>
                </c:pt>
                <c:pt idx="13">
                  <c:v>0.76441631504922603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BDA-44D0-9E5B-20BE6EA6E5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607792"/>
        <c:axId val="481610744"/>
      </c:barChart>
      <c:catAx>
        <c:axId val="48160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10744"/>
        <c:crosses val="autoZero"/>
        <c:auto val="1"/>
        <c:lblAlgn val="ctr"/>
        <c:lblOffset val="100"/>
        <c:noMultiLvlLbl val="0"/>
      </c:catAx>
      <c:valAx>
        <c:axId val="4816107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Students with an Archived Online Ed Plan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07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FAFSA by Career &amp; Academic Pathway - Baseline and Follow-up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FAFSA Applied - Yes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1A-4D0B-8A39-CEEF06F2A7F7}"/>
              </c:ext>
            </c:extLst>
          </c:dPt>
          <c:dPt>
            <c:idx val="1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1A-4D0B-8A39-CEEF06F2A7F7}"/>
              </c:ext>
            </c:extLst>
          </c:dPt>
          <c:dPt>
            <c:idx val="2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1A-4D0B-8A39-CEEF06F2A7F7}"/>
              </c:ext>
            </c:extLst>
          </c:dPt>
          <c:dPt>
            <c:idx val="3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1A-4D0B-8A39-CEEF06F2A7F7}"/>
              </c:ext>
            </c:extLst>
          </c:dPt>
          <c:dPt>
            <c:idx val="4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01A-4D0B-8A39-CEEF06F2A7F7}"/>
              </c:ext>
            </c:extLst>
          </c:dPt>
          <c:dPt>
            <c:idx val="5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01A-4D0B-8A39-CEEF06F2A7F7}"/>
              </c:ext>
            </c:extLst>
          </c:dPt>
          <c:dPt>
            <c:idx val="6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01A-4D0B-8A39-CEEF06F2A7F7}"/>
              </c:ext>
            </c:extLst>
          </c:dPt>
          <c:dPt>
            <c:idx val="7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01A-4D0B-8A39-CEEF06F2A7F7}"/>
              </c:ext>
            </c:extLst>
          </c:dPt>
          <c:dPt>
            <c:idx val="8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01A-4D0B-8A39-CEEF06F2A7F7}"/>
              </c:ext>
            </c:extLst>
          </c:dPt>
          <c:dPt>
            <c:idx val="9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01A-4D0B-8A39-CEEF06F2A7F7}"/>
              </c:ext>
            </c:extLst>
          </c:dPt>
          <c:dPt>
            <c:idx val="10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01A-4D0B-8A39-CEEF06F2A7F7}"/>
              </c:ext>
            </c:extLst>
          </c:dPt>
          <c:dPt>
            <c:idx val="11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01A-4D0B-8A39-CEEF06F2A7F7}"/>
              </c:ext>
            </c:extLst>
          </c:dPt>
          <c:dPt>
            <c:idx val="12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01A-4D0B-8A39-CEEF06F2A7F7}"/>
              </c:ext>
            </c:extLst>
          </c:dPt>
          <c:dPt>
            <c:idx val="13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701A-4D0B-8A39-CEEF06F2A7F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Sheet2!$A$4:$B$17</c:f>
              <c:multiLvlStrCache>
                <c:ptCount val="14"/>
                <c:lvl>
                  <c:pt idx="0">
                    <c:v>Baseline   (n = 837)</c:v>
                  </c:pt>
                  <c:pt idx="1">
                    <c:v>Follow-up (n = 888)</c:v>
                  </c:pt>
                  <c:pt idx="2">
                    <c:v>Baseline   (n = 539)</c:v>
                  </c:pt>
                  <c:pt idx="3">
                    <c:v>Follow-up (n = 580)</c:v>
                  </c:pt>
                  <c:pt idx="4">
                    <c:v>Baseline   (n = 579)</c:v>
                  </c:pt>
                  <c:pt idx="5">
                    <c:v>Follow-up (n = 600)</c:v>
                  </c:pt>
                  <c:pt idx="6">
                    <c:v>Baseline   (n = 3021)</c:v>
                  </c:pt>
                  <c:pt idx="7">
                    <c:v>Follow-up (n = 3042)</c:v>
                  </c:pt>
                  <c:pt idx="8">
                    <c:v>Baseline   (n = 1218)</c:v>
                  </c:pt>
                  <c:pt idx="9">
                    <c:v>Follow-up (n = 1508)</c:v>
                  </c:pt>
                  <c:pt idx="10">
                    <c:v>Baseline   (n = 2348)</c:v>
                  </c:pt>
                  <c:pt idx="11">
                    <c:v>Follow-up (n = 2546)</c:v>
                  </c:pt>
                  <c:pt idx="12">
                    <c:v>Baseline   (n = 1325)</c:v>
                  </c:pt>
                  <c:pt idx="13">
                    <c:v>Follow-up (n = 1422)</c:v>
                  </c:pt>
                </c:lvl>
                <c:lvl>
                  <c:pt idx="0">
                    <c:v>Creating Our World</c:v>
                  </c:pt>
                  <c:pt idx="2">
                    <c:v>Design, Make &amp; Move</c:v>
                  </c:pt>
                  <c:pt idx="4">
                    <c:v>Future Educators</c:v>
                  </c:pt>
                  <c:pt idx="6">
                    <c:v>Helping Others</c:v>
                  </c:pt>
                  <c:pt idx="8">
                    <c:v>Money Matters</c:v>
                  </c:pt>
                  <c:pt idx="10">
                    <c:v>People, Ideas &amp; Culture</c:v>
                  </c:pt>
                  <c:pt idx="12">
                    <c:v>STEM</c:v>
                  </c:pt>
                </c:lvl>
              </c:multiLvlStrCache>
            </c:multiLvlStrRef>
          </c:cat>
          <c:val>
            <c:numRef>
              <c:f>Sheet2!$C$4:$C$17</c:f>
              <c:numCache>
                <c:formatCode>0%</c:formatCode>
                <c:ptCount val="14"/>
                <c:pt idx="0">
                  <c:v>0.38590203106332099</c:v>
                </c:pt>
                <c:pt idx="1">
                  <c:v>0.40090090090090102</c:v>
                </c:pt>
                <c:pt idx="2">
                  <c:v>0.38033395176252299</c:v>
                </c:pt>
                <c:pt idx="3">
                  <c:v>0.41379310344827602</c:v>
                </c:pt>
                <c:pt idx="4">
                  <c:v>0.45941278065630398</c:v>
                </c:pt>
                <c:pt idx="5">
                  <c:v>0.49166666666666697</c:v>
                </c:pt>
                <c:pt idx="6">
                  <c:v>0.46673286991062601</c:v>
                </c:pt>
                <c:pt idx="7">
                  <c:v>0.49243918474687698</c:v>
                </c:pt>
                <c:pt idx="8">
                  <c:v>0.388341543513957</c:v>
                </c:pt>
                <c:pt idx="9">
                  <c:v>0.43236074270557001</c:v>
                </c:pt>
                <c:pt idx="10">
                  <c:v>0.322402044293015</c:v>
                </c:pt>
                <c:pt idx="11">
                  <c:v>0.36017282010997598</c:v>
                </c:pt>
                <c:pt idx="12">
                  <c:v>0.42867924528301898</c:v>
                </c:pt>
                <c:pt idx="13">
                  <c:v>0.44655414908579499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701A-4D0B-8A39-CEEF06F2A7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629768"/>
        <c:axId val="481634360"/>
      </c:barChart>
      <c:catAx>
        <c:axId val="4816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34360"/>
        <c:crosses val="autoZero"/>
        <c:auto val="1"/>
        <c:lblAlgn val="ctr"/>
        <c:lblOffset val="100"/>
        <c:noMultiLvlLbl val="0"/>
      </c:catAx>
      <c:valAx>
        <c:axId val="48163436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Students who Submitted a FAFSA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200" b="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Dream Act by Career &amp; Academic Pathway - Baseline and Follow-up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Sheet3!$C$3</c:f>
              <c:strCache>
                <c:ptCount val="1"/>
                <c:pt idx="0">
                  <c:v>Dream Act Applied - Yes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6C-4DB0-B23B-6FA64D9EA6C4}"/>
              </c:ext>
            </c:extLst>
          </c:dPt>
          <c:dPt>
            <c:idx val="1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6C-4DB0-B23B-6FA64D9EA6C4}"/>
              </c:ext>
            </c:extLst>
          </c:dPt>
          <c:dPt>
            <c:idx val="2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6C-4DB0-B23B-6FA64D9EA6C4}"/>
              </c:ext>
            </c:extLst>
          </c:dPt>
          <c:dPt>
            <c:idx val="3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6C-4DB0-B23B-6FA64D9EA6C4}"/>
              </c:ext>
            </c:extLst>
          </c:dPt>
          <c:dPt>
            <c:idx val="4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6C-4DB0-B23B-6FA64D9EA6C4}"/>
              </c:ext>
            </c:extLst>
          </c:dPt>
          <c:dPt>
            <c:idx val="5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36C-4DB0-B23B-6FA64D9EA6C4}"/>
              </c:ext>
            </c:extLst>
          </c:dPt>
          <c:dPt>
            <c:idx val="6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36C-4DB0-B23B-6FA64D9EA6C4}"/>
              </c:ext>
            </c:extLst>
          </c:dPt>
          <c:dPt>
            <c:idx val="7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36C-4DB0-B23B-6FA64D9EA6C4}"/>
              </c:ext>
            </c:extLst>
          </c:dPt>
          <c:dPt>
            <c:idx val="8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36C-4DB0-B23B-6FA64D9EA6C4}"/>
              </c:ext>
            </c:extLst>
          </c:dPt>
          <c:dPt>
            <c:idx val="9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36C-4DB0-B23B-6FA64D9EA6C4}"/>
              </c:ext>
            </c:extLst>
          </c:dPt>
          <c:dPt>
            <c:idx val="10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36C-4DB0-B23B-6FA64D9EA6C4}"/>
              </c:ext>
            </c:extLst>
          </c:dPt>
          <c:dPt>
            <c:idx val="11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36C-4DB0-B23B-6FA64D9EA6C4}"/>
              </c:ext>
            </c:extLst>
          </c:dPt>
          <c:dPt>
            <c:idx val="12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36C-4DB0-B23B-6FA64D9EA6C4}"/>
              </c:ext>
            </c:extLst>
          </c:dPt>
          <c:dPt>
            <c:idx val="13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736C-4DB0-B23B-6FA64D9EA6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Sheet3!$A$4:$B$17</c:f>
              <c:multiLvlStrCache>
                <c:ptCount val="14"/>
                <c:lvl>
                  <c:pt idx="0">
                    <c:v>Baseline   (n = 837)</c:v>
                  </c:pt>
                  <c:pt idx="1">
                    <c:v>Follow-up (n = 888)</c:v>
                  </c:pt>
                  <c:pt idx="2">
                    <c:v>Baseline   (n = 539)</c:v>
                  </c:pt>
                  <c:pt idx="3">
                    <c:v>Follow-up (n = 580)</c:v>
                  </c:pt>
                  <c:pt idx="4">
                    <c:v>Baseline   (n = 579)</c:v>
                  </c:pt>
                  <c:pt idx="5">
                    <c:v>Follow-up (n = 600)</c:v>
                  </c:pt>
                  <c:pt idx="6">
                    <c:v>Baseline   (n = 3021)</c:v>
                  </c:pt>
                  <c:pt idx="7">
                    <c:v>Follow-up (n = 3042)</c:v>
                  </c:pt>
                  <c:pt idx="8">
                    <c:v>Baseline   (n = 1218)</c:v>
                  </c:pt>
                  <c:pt idx="9">
                    <c:v>Follow-up (n = 1508)</c:v>
                  </c:pt>
                  <c:pt idx="10">
                    <c:v>Baseline   (n = 2348)</c:v>
                  </c:pt>
                  <c:pt idx="11">
                    <c:v>Follow-up (n = 2546)</c:v>
                  </c:pt>
                  <c:pt idx="12">
                    <c:v>Baseline   (n = 1325)</c:v>
                  </c:pt>
                  <c:pt idx="13">
                    <c:v>Follow-up (n = 1422)</c:v>
                  </c:pt>
                </c:lvl>
                <c:lvl>
                  <c:pt idx="0">
                    <c:v>Creating Our World</c:v>
                  </c:pt>
                  <c:pt idx="2">
                    <c:v>Design, Make &amp; Move</c:v>
                  </c:pt>
                  <c:pt idx="4">
                    <c:v>Future Educators</c:v>
                  </c:pt>
                  <c:pt idx="6">
                    <c:v>Helping Others</c:v>
                  </c:pt>
                  <c:pt idx="8">
                    <c:v>Money Matters</c:v>
                  </c:pt>
                  <c:pt idx="10">
                    <c:v>People, Ideas &amp; Culture</c:v>
                  </c:pt>
                  <c:pt idx="12">
                    <c:v>STEM</c:v>
                  </c:pt>
                </c:lvl>
              </c:multiLvlStrCache>
            </c:multiLvlStrRef>
          </c:cat>
          <c:val>
            <c:numRef>
              <c:f>Sheet3!$C$4:$C$17</c:f>
              <c:numCache>
                <c:formatCode>0%</c:formatCode>
                <c:ptCount val="14"/>
                <c:pt idx="0">
                  <c:v>1.7921146953405E-2</c:v>
                </c:pt>
                <c:pt idx="1">
                  <c:v>1.4639639639639599E-2</c:v>
                </c:pt>
                <c:pt idx="2">
                  <c:v>2.04081632653061E-2</c:v>
                </c:pt>
                <c:pt idx="3">
                  <c:v>2.24137931034483E-2</c:v>
                </c:pt>
                <c:pt idx="4">
                  <c:v>3.6269430051813503E-2</c:v>
                </c:pt>
                <c:pt idx="5">
                  <c:v>0.03</c:v>
                </c:pt>
                <c:pt idx="6">
                  <c:v>2.6481297583581601E-2</c:v>
                </c:pt>
                <c:pt idx="7">
                  <c:v>2.7613412228796801E-2</c:v>
                </c:pt>
                <c:pt idx="8">
                  <c:v>2.7914614121510702E-2</c:v>
                </c:pt>
                <c:pt idx="9">
                  <c:v>3.18302387267905E-2</c:v>
                </c:pt>
                <c:pt idx="10">
                  <c:v>2.21465076660988E-2</c:v>
                </c:pt>
                <c:pt idx="11">
                  <c:v>2.6315789473684199E-2</c:v>
                </c:pt>
                <c:pt idx="12">
                  <c:v>2.56603773584906E-2</c:v>
                </c:pt>
                <c:pt idx="13">
                  <c:v>2.53164556962025E-2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736C-4DB0-B23B-6FA64D9EA6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634032"/>
        <c:axId val="481635344"/>
      </c:barChart>
      <c:catAx>
        <c:axId val="48163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35344"/>
        <c:crosses val="autoZero"/>
        <c:auto val="1"/>
        <c:lblAlgn val="ctr"/>
        <c:lblOffset val="100"/>
        <c:noMultiLvlLbl val="0"/>
      </c:catAx>
      <c:valAx>
        <c:axId val="4816353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Students who Applied for the Dream Act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3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13822-C642-4747-90D6-B4B1CB16FD96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D6EA-1D8C-416F-A0C9-5673360C0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96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CD6EA-1D8C-416F-A0C9-5673360C04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98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5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2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3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9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6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9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7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2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3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FC1A47C-8929-4FA3-BE0B-0D5EF3A374C1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55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A201-CE00-44E0-9064-95AB4070E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Career &amp; Academic Pathways (CAP) Fall 2021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F2ACBA-FD36-4CCC-84C0-BD7873543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02/02/2022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8134AE-98FD-4D77-BBB5-D67BE6718D13}"/>
              </a:ext>
            </a:extLst>
          </p:cNvPr>
          <p:cNvGrpSpPr/>
          <p:nvPr/>
        </p:nvGrpSpPr>
        <p:grpSpPr>
          <a:xfrm>
            <a:off x="8697334" y="5598621"/>
            <a:ext cx="2394615" cy="718810"/>
            <a:chOff x="8697334" y="5598621"/>
            <a:chExt cx="2394615" cy="71881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741969A-0207-4379-BCBA-3C4B28873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7335" y="5598621"/>
              <a:ext cx="2394614" cy="457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F4EBDE2-300E-4F31-B3D8-116BA5AF121E}"/>
                </a:ext>
              </a:extLst>
            </p:cNvPr>
            <p:cNvSpPr txBox="1"/>
            <p:nvPr/>
          </p:nvSpPr>
          <p:spPr>
            <a:xfrm>
              <a:off x="8697334" y="6055821"/>
              <a:ext cx="239461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01/25/2022, kk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489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C3B74C1-9FF1-42FA-BEC1-8606760B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% of Students with Online Ed. Plans, FAFSA, and Dream Act Applications Submitted by CAP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A303690-1806-44C6-A0FF-54AB511C0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cap="none" dirty="0">
                <a:solidFill>
                  <a:schemeClr val="tx1"/>
                </a:solidFill>
              </a:rPr>
              <a:t>Two time points in fall 2021: </a:t>
            </a:r>
          </a:p>
          <a:p>
            <a:pPr marL="457200" indent="-457200"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</a:rPr>
              <a:t>Baseline = One day before fall 2021 first census (09/04/2021). </a:t>
            </a:r>
          </a:p>
          <a:p>
            <a:pPr marL="457200" indent="-457200"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</a:rPr>
              <a:t>Follow-up = Fall 2021 end of term. </a:t>
            </a:r>
          </a:p>
          <a:p>
            <a:endParaRPr lang="en-US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0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1">
            <a:extLst>
              <a:ext uri="{FF2B5EF4-FFF2-40B4-BE49-F238E27FC236}">
                <a16:creationId xmlns:a16="http://schemas.microsoft.com/office/drawing/2014/main" id="{37CE4BCE-BF94-4C56-9FBD-248ADEC1EE99}"/>
              </a:ext>
            </a:extLst>
          </p:cNvPr>
          <p:cNvSpPr txBox="1">
            <a:spLocks/>
          </p:cNvSpPr>
          <p:nvPr/>
        </p:nvSpPr>
        <p:spPr>
          <a:xfrm>
            <a:off x="783336" y="5114290"/>
            <a:ext cx="10625328" cy="125264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Notes for the charts on this slide and next two slides: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Baseline = One day before fall 2021 first census (09/04/2021).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Follow-up = Fall 2021 end of term.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Source: Starfish Early Alert &amp; Connect data joined with RSCCD Research Data Warehouse daily batch data from 09/04/2021 to match the data download date from Starfish. Excludes “Exclusively Academy” students.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85B0F8E-94DF-427F-A9EC-B7F89554BE94}"/>
              </a:ext>
            </a:extLst>
          </p:cNvPr>
          <p:cNvGrpSpPr/>
          <p:nvPr/>
        </p:nvGrpSpPr>
        <p:grpSpPr>
          <a:xfrm>
            <a:off x="783336" y="156526"/>
            <a:ext cx="10890108" cy="4957764"/>
            <a:chOff x="783336" y="156526"/>
            <a:chExt cx="10890108" cy="4957764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C636554D-8F56-434B-89C2-F2ED2AAAD4D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42055096"/>
                </p:ext>
              </p:extLst>
            </p:nvPr>
          </p:nvGraphicFramePr>
          <p:xfrm>
            <a:off x="783336" y="156526"/>
            <a:ext cx="10625328" cy="49577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D7D105C7-1C0A-4029-AAC7-BE6D6BFBE59F}"/>
                </a:ext>
              </a:extLst>
            </p:cNvPr>
            <p:cNvSpPr/>
            <p:nvPr/>
          </p:nvSpPr>
          <p:spPr>
            <a:xfrm>
              <a:off x="9995995" y="156526"/>
              <a:ext cx="1677449" cy="672715"/>
            </a:xfrm>
            <a:prstGeom prst="wedgeRoundRectCallout">
              <a:avLst>
                <a:gd name="adj1" fmla="val -45849"/>
                <a:gd name="adj2" fmla="val 74255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Large increases across each CAP.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788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C94BDD7-1777-40CD-9B8E-44AC34B3E94E}"/>
              </a:ext>
            </a:extLst>
          </p:cNvPr>
          <p:cNvGrpSpPr/>
          <p:nvPr/>
        </p:nvGrpSpPr>
        <p:grpSpPr>
          <a:xfrm>
            <a:off x="783336" y="538255"/>
            <a:ext cx="10625328" cy="4956048"/>
            <a:chOff x="783336" y="538255"/>
            <a:chExt cx="10625328" cy="4956048"/>
          </a:xfrm>
        </p:grpSpPr>
        <p:graphicFrame>
          <p:nvGraphicFramePr>
            <p:cNvPr id="13" name="Chart 12">
              <a:extLst>
                <a:ext uri="{FF2B5EF4-FFF2-40B4-BE49-F238E27FC236}">
                  <a16:creationId xmlns:a16="http://schemas.microsoft.com/office/drawing/2014/main" id="{794FFC04-CDEA-4C3D-9255-A978F1BE42F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51436366"/>
                </p:ext>
              </p:extLst>
            </p:nvPr>
          </p:nvGraphicFramePr>
          <p:xfrm>
            <a:off x="783336" y="538255"/>
            <a:ext cx="10625328" cy="49560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7F820558-6634-4D21-BFA0-8206F4BD2EDB}"/>
                </a:ext>
              </a:extLst>
            </p:cNvPr>
            <p:cNvSpPr/>
            <p:nvPr/>
          </p:nvSpPr>
          <p:spPr>
            <a:xfrm>
              <a:off x="7160819" y="1716189"/>
              <a:ext cx="2636322" cy="872633"/>
            </a:xfrm>
            <a:prstGeom prst="wedgeRoundRectCallout">
              <a:avLst>
                <a:gd name="adj1" fmla="val 116"/>
                <a:gd name="adj2" fmla="val 111326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Largest increases in % in </a:t>
              </a:r>
              <a:r>
                <a:rPr lang="en-US" sz="1600" b="1" dirty="0"/>
                <a:t>Money Matters</a:t>
              </a:r>
              <a:r>
                <a:rPr lang="en-US" sz="1600" dirty="0"/>
                <a:t> and </a:t>
              </a:r>
              <a:r>
                <a:rPr lang="en-US" sz="1600" b="1" dirty="0"/>
                <a:t>People, Ideas &amp; Culture</a:t>
              </a:r>
              <a:r>
                <a:rPr lang="en-US" sz="1600" dirty="0"/>
                <a:t> CAPs.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137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2005001E-71E5-48B4-A182-7A7DE5849A92}"/>
              </a:ext>
            </a:extLst>
          </p:cNvPr>
          <p:cNvSpPr txBox="1">
            <a:spLocks/>
          </p:cNvSpPr>
          <p:nvPr/>
        </p:nvSpPr>
        <p:spPr>
          <a:xfrm>
            <a:off x="783336" y="5652280"/>
            <a:ext cx="10625327" cy="6451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Relatively unchanged from baseline to follow-up.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57C4B0A-DFA7-4584-9AD5-C60A33C9AC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133916"/>
              </p:ext>
            </p:extLst>
          </p:nvPr>
        </p:nvGraphicFramePr>
        <p:xfrm>
          <a:off x="783336" y="696232"/>
          <a:ext cx="10625328" cy="4956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16605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65C2D8C372265A469A6957A854FB8429" ma:contentTypeVersion="1" ma:contentTypeDescription="Upload an image." ma:contentTypeScope="" ma:versionID="17c7a8b425873db28a0051f4e2ab5407">
  <xsd:schema xmlns:xsd="http://www.w3.org/2001/XMLSchema" xmlns:xs="http://www.w3.org/2001/XMLSchema" xmlns:p="http://schemas.microsoft.com/office/2006/metadata/properties" xmlns:ns1="http://schemas.microsoft.com/sharepoint/v3" xmlns:ns2="DAC71E31-EABC-41AB-A5C9-F2A561E2DE42" xmlns:ns3="http://schemas.microsoft.com/sharepoint/v3/fields" xmlns:ns4="431189f8-a51b-453f-9f0c-3a0b3b65b12f" targetNamespace="http://schemas.microsoft.com/office/2006/metadata/properties" ma:root="true" ma:fieldsID="b1d0fef7ebc0aee946e8f853d244783d" ns1:_="" ns2:_="" ns3:_="" ns4:_="">
    <xsd:import namespace="http://schemas.microsoft.com/sharepoint/v3"/>
    <xsd:import namespace="DAC71E31-EABC-41AB-A5C9-F2A561E2DE42"/>
    <xsd:import namespace="http://schemas.microsoft.com/sharepoint/v3/fields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C71E31-EABC-41AB-A5C9-F2A561E2DE42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StartDate xmlns="http://schemas.microsoft.com/sharepoint/v3" xsi:nil="true"/>
    <PublishingExpirationDate xmlns="http://schemas.microsoft.com/sharepoint/v3" xsi:nil="true"/>
    <_dlc_DocId xmlns="431189f8-a51b-453f-9f0c-3a0b3b65b12f">HNYXMCCMVK3K-1256306429-45</_dlc_DocId>
    <wic_System_Copyright xmlns="http://schemas.microsoft.com/sharepoint/v3/fields" xsi:nil="true"/>
    <ImageCreateDate xmlns="DAC71E31-EABC-41AB-A5C9-F2A561E2DE42" xsi:nil="true"/>
    <_dlc_DocIdUrl xmlns="431189f8-a51b-453f-9f0c-3a0b3b65b12f">
      <Url>https://www.sac.edu/FacultyStaff/GuidedPathways/_layouts/15/DocIdRedir.aspx?ID=HNYXMCCMVK3K-1256306429-45</Url>
      <Description>HNYXMCCMVK3K-1256306429-45</Description>
    </_dlc_DocIdUrl>
  </documentManagement>
</p:properties>
</file>

<file path=customXml/itemProps1.xml><?xml version="1.0" encoding="utf-8"?>
<ds:datastoreItem xmlns:ds="http://schemas.openxmlformats.org/officeDocument/2006/customXml" ds:itemID="{E7DCD3E3-F295-4F73-9218-85ED64BBFCF5}"/>
</file>

<file path=customXml/itemProps2.xml><?xml version="1.0" encoding="utf-8"?>
<ds:datastoreItem xmlns:ds="http://schemas.openxmlformats.org/officeDocument/2006/customXml" ds:itemID="{8C41451C-FC9B-44BF-A12E-99EC992CF595}"/>
</file>

<file path=customXml/itemProps3.xml><?xml version="1.0" encoding="utf-8"?>
<ds:datastoreItem xmlns:ds="http://schemas.openxmlformats.org/officeDocument/2006/customXml" ds:itemID="{AAEFE722-F86B-4335-8CD0-7BBCEE10C521}"/>
</file>

<file path=customXml/itemProps4.xml><?xml version="1.0" encoding="utf-8"?>
<ds:datastoreItem xmlns:ds="http://schemas.openxmlformats.org/officeDocument/2006/customXml" ds:itemID="{145C40AF-85CF-46FD-9C97-CA39B8953C63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2094</TotalTime>
  <Words>213</Words>
  <Application>Microsoft Office PowerPoint</Application>
  <PresentationFormat>Widescreen</PresentationFormat>
  <Paragraphs>21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Career &amp; Academic Pathways (CAP) Fall 2021 Data</vt:lpstr>
      <vt:lpstr>% of Students with Online Ed. Plans, FAFSA, and Dream Act Applications Submitted by CAP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 of Color</dc:title>
  <dc:creator>Kawa, Kevin</dc:creator>
  <cp:lastModifiedBy>Kawa, Kevin</cp:lastModifiedBy>
  <cp:revision>118</cp:revision>
  <dcterms:created xsi:type="dcterms:W3CDTF">2022-01-04T17:53:44Z</dcterms:created>
  <dcterms:modified xsi:type="dcterms:W3CDTF">2022-02-02T15:47:14Z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98048a73-0069-427b-86e6-d401447f631b</vt:lpwstr>
  </property>
  <property fmtid="{D5CDD505-2E9C-101B-9397-08002B2CF9AE}" pid="3" name="ContentTypeId">
    <vt:lpwstr>0x0101009148F5A04DDD49CBA7127AADA5FB792B00AADE34325A8B49CDA8BB4DB53328F2140065C2D8C372265A469A6957A854FB8429</vt:lpwstr>
  </property>
</Properties>
</file>