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321" r:id="rId3"/>
    <p:sldId id="275" r:id="rId4"/>
    <p:sldId id="276" r:id="rId5"/>
    <p:sldId id="322" r:id="rId6"/>
    <p:sldId id="277" r:id="rId7"/>
    <p:sldId id="280" r:id="rId8"/>
    <p:sldId id="281" r:id="rId9"/>
    <p:sldId id="282" r:id="rId10"/>
    <p:sldId id="283" r:id="rId11"/>
    <p:sldId id="284" r:id="rId12"/>
    <p:sldId id="285" r:id="rId13"/>
    <p:sldId id="317" r:id="rId14"/>
    <p:sldId id="319" r:id="rId15"/>
    <p:sldId id="320" r:id="rId16"/>
    <p:sldId id="278" r:id="rId17"/>
    <p:sldId id="323" r:id="rId18"/>
    <p:sldId id="324" r:id="rId19"/>
    <p:sldId id="325" r:id="rId20"/>
    <p:sldId id="326" r:id="rId2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48" autoAdjust="0"/>
    <p:restoredTop sz="93943" autoAdjust="0"/>
  </p:normalViewPr>
  <p:slideViewPr>
    <p:cSldViewPr>
      <p:cViewPr varScale="1">
        <p:scale>
          <a:sx n="63" d="100"/>
          <a:sy n="63" d="100"/>
        </p:scale>
        <p:origin x="66" y="10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6" y="1"/>
            <a:ext cx="3013075" cy="466725"/>
          </a:xfrm>
          <a:prstGeom prst="rect">
            <a:avLst/>
          </a:prstGeom>
        </p:spPr>
        <p:txBody>
          <a:bodyPr vert="horz" lIns="91440" tIns="45720" rIns="91440" bIns="45720" rtlCol="0"/>
          <a:lstStyle>
            <a:lvl1pPr algn="r">
              <a:defRPr sz="1200"/>
            </a:lvl1pPr>
          </a:lstStyle>
          <a:p>
            <a:fld id="{12385438-B0F3-4147-9E33-F54843EDCF33}" type="datetimeFigureOut">
              <a:rPr lang="en-US" smtClean="0"/>
              <a:t>9/13/2018</a:t>
            </a:fld>
            <a:endParaRPr lang="en-US"/>
          </a:p>
        </p:txBody>
      </p:sp>
      <p:sp>
        <p:nvSpPr>
          <p:cNvPr id="4" name="Footer Placeholder 3"/>
          <p:cNvSpPr>
            <a:spLocks noGrp="1"/>
          </p:cNvSpPr>
          <p:nvPr>
            <p:ph type="ftr" sz="quarter" idx="2"/>
          </p:nvPr>
        </p:nvSpPr>
        <p:spPr>
          <a:xfrm>
            <a:off x="1"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6" y="8842375"/>
            <a:ext cx="3013075" cy="466725"/>
          </a:xfrm>
          <a:prstGeom prst="rect">
            <a:avLst/>
          </a:prstGeom>
        </p:spPr>
        <p:txBody>
          <a:bodyPr vert="horz" lIns="91440" tIns="45720" rIns="91440" bIns="45720" rtlCol="0" anchor="b"/>
          <a:lstStyle>
            <a:lvl1pPr algn="r">
              <a:defRPr sz="1200"/>
            </a:lvl1pPr>
          </a:lstStyle>
          <a:p>
            <a:fld id="{A7B5E2B4-F5EF-4CA1-BB25-1A2F72DF9A37}" type="slidenum">
              <a:rPr lang="en-US" smtClean="0"/>
              <a:t>‹#›</a:t>
            </a:fld>
            <a:endParaRPr lang="en-US"/>
          </a:p>
        </p:txBody>
      </p:sp>
    </p:spTree>
    <p:extLst>
      <p:ext uri="{BB962C8B-B14F-4D97-AF65-F5344CB8AC3E}">
        <p14:creationId xmlns:p14="http://schemas.microsoft.com/office/powerpoint/2010/main" val="1941010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6" y="0"/>
            <a:ext cx="3013075" cy="465138"/>
          </a:xfrm>
          <a:prstGeom prst="rect">
            <a:avLst/>
          </a:prstGeom>
        </p:spPr>
        <p:txBody>
          <a:bodyPr vert="horz" lIns="91440" tIns="45720" rIns="91440" bIns="45720" rtlCol="0"/>
          <a:lstStyle>
            <a:lvl1pPr algn="r">
              <a:defRPr sz="1200"/>
            </a:lvl1pPr>
          </a:lstStyle>
          <a:p>
            <a:fld id="{0A45F8D0-5485-4F0F-A475-19499DCB2ADA}" type="datetimeFigureOut">
              <a:rPr lang="en-US" smtClean="0"/>
              <a:t>9/13/2018</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376"/>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6" y="8842376"/>
            <a:ext cx="3013075" cy="465138"/>
          </a:xfrm>
          <a:prstGeom prst="rect">
            <a:avLst/>
          </a:prstGeom>
        </p:spPr>
        <p:txBody>
          <a:bodyPr vert="horz" lIns="91440" tIns="45720" rIns="91440" bIns="45720" rtlCol="0" anchor="b"/>
          <a:lstStyle>
            <a:lvl1pPr algn="r">
              <a:defRPr sz="1200"/>
            </a:lvl1pPr>
          </a:lstStyle>
          <a:p>
            <a:fld id="{5782B800-B405-4A36-B0DD-75E12D9BCB38}" type="slidenum">
              <a:rPr lang="en-US" smtClean="0"/>
              <a:t>‹#›</a:t>
            </a:fld>
            <a:endParaRPr lang="en-US"/>
          </a:p>
        </p:txBody>
      </p:sp>
    </p:spTree>
    <p:extLst>
      <p:ext uri="{BB962C8B-B14F-4D97-AF65-F5344CB8AC3E}">
        <p14:creationId xmlns:p14="http://schemas.microsoft.com/office/powerpoint/2010/main" val="243142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5782B800-B405-4A36-B0DD-75E12D9BCB38}" type="slidenum">
              <a:rPr lang="en-US" smtClean="0"/>
              <a:t>1</a:t>
            </a:fld>
            <a:endParaRPr lang="en-US"/>
          </a:p>
        </p:txBody>
      </p:sp>
    </p:spTree>
    <p:extLst>
      <p:ext uri="{BB962C8B-B14F-4D97-AF65-F5344CB8AC3E}">
        <p14:creationId xmlns:p14="http://schemas.microsoft.com/office/powerpoint/2010/main" val="920745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10</a:t>
            </a:fld>
            <a:endParaRPr lang="en-US"/>
          </a:p>
        </p:txBody>
      </p:sp>
    </p:spTree>
    <p:extLst>
      <p:ext uri="{BB962C8B-B14F-4D97-AF65-F5344CB8AC3E}">
        <p14:creationId xmlns:p14="http://schemas.microsoft.com/office/powerpoint/2010/main" val="3591945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11</a:t>
            </a:fld>
            <a:endParaRPr lang="en-US"/>
          </a:p>
        </p:txBody>
      </p:sp>
    </p:spTree>
    <p:extLst>
      <p:ext uri="{BB962C8B-B14F-4D97-AF65-F5344CB8AC3E}">
        <p14:creationId xmlns:p14="http://schemas.microsoft.com/office/powerpoint/2010/main" val="2233717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12</a:t>
            </a:fld>
            <a:endParaRPr lang="en-US"/>
          </a:p>
        </p:txBody>
      </p:sp>
    </p:spTree>
    <p:extLst>
      <p:ext uri="{BB962C8B-B14F-4D97-AF65-F5344CB8AC3E}">
        <p14:creationId xmlns:p14="http://schemas.microsoft.com/office/powerpoint/2010/main" val="3496268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14</a:t>
            </a:fld>
            <a:endParaRPr lang="en-US"/>
          </a:p>
        </p:txBody>
      </p:sp>
    </p:spTree>
    <p:extLst>
      <p:ext uri="{BB962C8B-B14F-4D97-AF65-F5344CB8AC3E}">
        <p14:creationId xmlns:p14="http://schemas.microsoft.com/office/powerpoint/2010/main" val="2300228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16</a:t>
            </a:fld>
            <a:endParaRPr lang="en-US"/>
          </a:p>
        </p:txBody>
      </p:sp>
    </p:spTree>
    <p:extLst>
      <p:ext uri="{BB962C8B-B14F-4D97-AF65-F5344CB8AC3E}">
        <p14:creationId xmlns:p14="http://schemas.microsoft.com/office/powerpoint/2010/main" val="2734455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17</a:t>
            </a:fld>
            <a:endParaRPr lang="en-US"/>
          </a:p>
        </p:txBody>
      </p:sp>
    </p:spTree>
    <p:extLst>
      <p:ext uri="{BB962C8B-B14F-4D97-AF65-F5344CB8AC3E}">
        <p14:creationId xmlns:p14="http://schemas.microsoft.com/office/powerpoint/2010/main" val="3702875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18</a:t>
            </a:fld>
            <a:endParaRPr lang="en-US"/>
          </a:p>
        </p:txBody>
      </p:sp>
    </p:spTree>
    <p:extLst>
      <p:ext uri="{BB962C8B-B14F-4D97-AF65-F5344CB8AC3E}">
        <p14:creationId xmlns:p14="http://schemas.microsoft.com/office/powerpoint/2010/main" val="1483198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19</a:t>
            </a:fld>
            <a:endParaRPr lang="en-US"/>
          </a:p>
        </p:txBody>
      </p:sp>
    </p:spTree>
    <p:extLst>
      <p:ext uri="{BB962C8B-B14F-4D97-AF65-F5344CB8AC3E}">
        <p14:creationId xmlns:p14="http://schemas.microsoft.com/office/powerpoint/2010/main" val="128851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20</a:t>
            </a:fld>
            <a:endParaRPr lang="en-US"/>
          </a:p>
        </p:txBody>
      </p:sp>
    </p:spTree>
    <p:extLst>
      <p:ext uri="{BB962C8B-B14F-4D97-AF65-F5344CB8AC3E}">
        <p14:creationId xmlns:p14="http://schemas.microsoft.com/office/powerpoint/2010/main" val="3639746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2</a:t>
            </a:fld>
            <a:endParaRPr lang="en-US"/>
          </a:p>
        </p:txBody>
      </p:sp>
    </p:spTree>
    <p:extLst>
      <p:ext uri="{BB962C8B-B14F-4D97-AF65-F5344CB8AC3E}">
        <p14:creationId xmlns:p14="http://schemas.microsoft.com/office/powerpoint/2010/main" val="240631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3</a:t>
            </a:fld>
            <a:endParaRPr lang="en-US"/>
          </a:p>
        </p:txBody>
      </p:sp>
    </p:spTree>
    <p:extLst>
      <p:ext uri="{BB962C8B-B14F-4D97-AF65-F5344CB8AC3E}">
        <p14:creationId xmlns:p14="http://schemas.microsoft.com/office/powerpoint/2010/main" val="2691997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4</a:t>
            </a:fld>
            <a:endParaRPr lang="en-US"/>
          </a:p>
        </p:txBody>
      </p:sp>
    </p:spTree>
    <p:extLst>
      <p:ext uri="{BB962C8B-B14F-4D97-AF65-F5344CB8AC3E}">
        <p14:creationId xmlns:p14="http://schemas.microsoft.com/office/powerpoint/2010/main" val="2653260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5</a:t>
            </a:fld>
            <a:endParaRPr lang="en-US"/>
          </a:p>
        </p:txBody>
      </p:sp>
    </p:spTree>
    <p:extLst>
      <p:ext uri="{BB962C8B-B14F-4D97-AF65-F5344CB8AC3E}">
        <p14:creationId xmlns:p14="http://schemas.microsoft.com/office/powerpoint/2010/main" val="1522323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6</a:t>
            </a:fld>
            <a:endParaRPr lang="en-US"/>
          </a:p>
        </p:txBody>
      </p:sp>
    </p:spTree>
    <p:extLst>
      <p:ext uri="{BB962C8B-B14F-4D97-AF65-F5344CB8AC3E}">
        <p14:creationId xmlns:p14="http://schemas.microsoft.com/office/powerpoint/2010/main" val="412331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7</a:t>
            </a:fld>
            <a:endParaRPr lang="en-US"/>
          </a:p>
        </p:txBody>
      </p:sp>
    </p:spTree>
    <p:extLst>
      <p:ext uri="{BB962C8B-B14F-4D97-AF65-F5344CB8AC3E}">
        <p14:creationId xmlns:p14="http://schemas.microsoft.com/office/powerpoint/2010/main" val="2437840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8</a:t>
            </a:fld>
            <a:endParaRPr lang="en-US"/>
          </a:p>
        </p:txBody>
      </p:sp>
    </p:spTree>
    <p:extLst>
      <p:ext uri="{BB962C8B-B14F-4D97-AF65-F5344CB8AC3E}">
        <p14:creationId xmlns:p14="http://schemas.microsoft.com/office/powerpoint/2010/main" val="2437840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dirty="0"/>
          </a:p>
        </p:txBody>
      </p:sp>
      <p:sp>
        <p:nvSpPr>
          <p:cNvPr id="4" name="Slide Number Placeholder 3"/>
          <p:cNvSpPr>
            <a:spLocks noGrp="1"/>
          </p:cNvSpPr>
          <p:nvPr>
            <p:ph type="sldNum" sz="quarter" idx="10"/>
          </p:nvPr>
        </p:nvSpPr>
        <p:spPr/>
        <p:txBody>
          <a:bodyPr/>
          <a:lstStyle/>
          <a:p>
            <a:fld id="{5782B800-B405-4A36-B0DD-75E12D9BCB38}" type="slidenum">
              <a:rPr lang="en-US" smtClean="0"/>
              <a:t>9</a:t>
            </a:fld>
            <a:endParaRPr lang="en-US"/>
          </a:p>
        </p:txBody>
      </p:sp>
    </p:spTree>
    <p:extLst>
      <p:ext uri="{BB962C8B-B14F-4D97-AF65-F5344CB8AC3E}">
        <p14:creationId xmlns:p14="http://schemas.microsoft.com/office/powerpoint/2010/main" val="16662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933303-F623-46B2-A5EC-12780C058564}"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8DD05-75B6-4A7F-8CD5-9C6FC328FED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933303-F623-46B2-A5EC-12780C058564}"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933303-F623-46B2-A5EC-12780C058564}"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933303-F623-46B2-A5EC-12780C058564}"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933303-F623-46B2-A5EC-12780C058564}"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8DD05-75B6-4A7F-8CD5-9C6FC328FED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933303-F623-46B2-A5EC-12780C058564}"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933303-F623-46B2-A5EC-12780C058564}"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8DD05-75B6-4A7F-8CD5-9C6FC328FED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933303-F623-46B2-A5EC-12780C058564}"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33303-F623-46B2-A5EC-12780C058564}"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933303-F623-46B2-A5EC-12780C058564}"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8DD05-75B6-4A7F-8CD5-9C6FC328FED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933303-F623-46B2-A5EC-12780C058564}"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8DD05-75B6-4A7F-8CD5-9C6FC328FE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B933303-F623-46B2-A5EC-12780C058564}" type="datetimeFigureOut">
              <a:rPr lang="en-US" smtClean="0"/>
              <a:t>9/13/2018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48DD05-75B6-4A7F-8CD5-9C6FC328FE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solidFill>
                  <a:srgbClr val="C00000"/>
                </a:solidFill>
              </a:rPr>
              <a:t>Steering Committee Meeting</a:t>
            </a:r>
          </a:p>
          <a:p>
            <a:r>
              <a:rPr lang="en-US" b="1" dirty="0">
                <a:solidFill>
                  <a:srgbClr val="C00000"/>
                </a:solidFill>
              </a:rPr>
              <a:t>September 13, 2018</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52599"/>
            <a:ext cx="712587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88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Autofit/>
          </a:bodyPr>
          <a:lstStyle/>
          <a:p>
            <a:r>
              <a:rPr lang="en-US" sz="3200" dirty="0">
                <a:solidFill>
                  <a:srgbClr val="C00000"/>
                </a:solidFill>
              </a:rPr>
              <a:t>Feedback from Program Mapping Session, N=7</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stretch>
            <a:fillRect/>
          </a:stretch>
        </p:blipFill>
        <p:spPr>
          <a:xfrm>
            <a:off x="1285731" y="1920108"/>
            <a:ext cx="6562869" cy="3947291"/>
          </a:xfrm>
          <a:prstGeom prst="rect">
            <a:avLst/>
          </a:prstGeom>
        </p:spPr>
      </p:pic>
    </p:spTree>
    <p:extLst>
      <p:ext uri="{BB962C8B-B14F-4D97-AF65-F5344CB8AC3E}">
        <p14:creationId xmlns:p14="http://schemas.microsoft.com/office/powerpoint/2010/main" val="191009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Autofit/>
          </a:bodyPr>
          <a:lstStyle/>
          <a:p>
            <a:r>
              <a:rPr lang="en-US" sz="3200" dirty="0">
                <a:solidFill>
                  <a:srgbClr val="C00000"/>
                </a:solidFill>
              </a:rPr>
              <a:t>Feedback from Program Mapping Session, N=7</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stretch>
            <a:fillRect/>
          </a:stretch>
        </p:blipFill>
        <p:spPr>
          <a:xfrm>
            <a:off x="1327734" y="1920108"/>
            <a:ext cx="6520867" cy="3912521"/>
          </a:xfrm>
          <a:prstGeom prst="rect">
            <a:avLst/>
          </a:prstGeom>
        </p:spPr>
      </p:pic>
    </p:spTree>
    <p:extLst>
      <p:ext uri="{BB962C8B-B14F-4D97-AF65-F5344CB8AC3E}">
        <p14:creationId xmlns:p14="http://schemas.microsoft.com/office/powerpoint/2010/main" val="2192187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Autofit/>
          </a:bodyPr>
          <a:lstStyle/>
          <a:p>
            <a:r>
              <a:rPr lang="en-US" sz="3200" dirty="0">
                <a:solidFill>
                  <a:srgbClr val="C00000"/>
                </a:solidFill>
              </a:rPr>
              <a:t>Feedback from Program Mapping Session, N=7</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stretch>
            <a:fillRect/>
          </a:stretch>
        </p:blipFill>
        <p:spPr>
          <a:xfrm>
            <a:off x="1371600" y="1920108"/>
            <a:ext cx="6451819" cy="3871092"/>
          </a:xfrm>
          <a:prstGeom prst="rect">
            <a:avLst/>
          </a:prstGeom>
        </p:spPr>
      </p:pic>
    </p:spTree>
    <p:extLst>
      <p:ext uri="{BB962C8B-B14F-4D97-AF65-F5344CB8AC3E}">
        <p14:creationId xmlns:p14="http://schemas.microsoft.com/office/powerpoint/2010/main" val="3263908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08" y="844061"/>
            <a:ext cx="2667000" cy="990601"/>
          </a:xfrm>
        </p:spPr>
        <p:txBody>
          <a:bodyPr>
            <a:normAutofit fontScale="90000"/>
          </a:bodyPr>
          <a:lstStyle/>
          <a:p>
            <a:r>
              <a:rPr lang="en-US" sz="4400" dirty="0">
                <a:solidFill>
                  <a:srgbClr val="C00000"/>
                </a:solidFill>
              </a:rPr>
              <a:t>Design Teams</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338428" y="469411"/>
            <a:ext cx="1828800" cy="18288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Academic</a:t>
            </a:r>
          </a:p>
          <a:p>
            <a:pPr algn="ctr"/>
            <a:r>
              <a:rPr lang="en-US" dirty="0">
                <a:ln w="0"/>
                <a:solidFill>
                  <a:schemeClr val="tx1"/>
                </a:solidFill>
                <a:effectLst>
                  <a:outerShdw blurRad="38100" dist="19050" dir="2700000" algn="tl" rotWithShape="0">
                    <a:schemeClr val="dk1">
                      <a:alpha val="40000"/>
                    </a:schemeClr>
                  </a:outerShdw>
                </a:effectLst>
              </a:rPr>
              <a:t>Clusters</a:t>
            </a:r>
          </a:p>
        </p:txBody>
      </p:sp>
      <p:sp>
        <p:nvSpPr>
          <p:cNvPr id="7" name="Oval 6"/>
          <p:cNvSpPr/>
          <p:nvPr/>
        </p:nvSpPr>
        <p:spPr>
          <a:xfrm>
            <a:off x="1132290" y="2512574"/>
            <a:ext cx="1828800" cy="18288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n w="0"/>
                <a:solidFill>
                  <a:schemeClr val="tx1"/>
                </a:solidFill>
                <a:effectLst>
                  <a:outerShdw blurRad="38100" dist="19050" dir="2700000" algn="tl" rotWithShape="0">
                    <a:schemeClr val="dk1">
                      <a:alpha val="40000"/>
                    </a:schemeClr>
                  </a:outerShdw>
                </a:effectLst>
              </a:rPr>
              <a:t>Communi</a:t>
            </a:r>
            <a:r>
              <a:rPr lang="en-US" dirty="0">
                <a:ln w="0"/>
                <a:solidFill>
                  <a:schemeClr val="tx1"/>
                </a:solidFill>
                <a:effectLst>
                  <a:outerShdw blurRad="38100" dist="19050" dir="2700000" algn="tl" rotWithShape="0">
                    <a:schemeClr val="dk1">
                      <a:alpha val="40000"/>
                    </a:schemeClr>
                  </a:outerShdw>
                </a:effectLst>
              </a:rPr>
              <a:t>-cation</a:t>
            </a:r>
          </a:p>
        </p:txBody>
      </p:sp>
      <p:sp>
        <p:nvSpPr>
          <p:cNvPr id="8" name="Oval 7"/>
          <p:cNvSpPr/>
          <p:nvPr/>
        </p:nvSpPr>
        <p:spPr>
          <a:xfrm>
            <a:off x="4995044" y="4544015"/>
            <a:ext cx="1828800" cy="18288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Student Support</a:t>
            </a:r>
          </a:p>
        </p:txBody>
      </p:sp>
      <p:sp>
        <p:nvSpPr>
          <p:cNvPr id="9" name="Oval 8"/>
          <p:cNvSpPr/>
          <p:nvPr/>
        </p:nvSpPr>
        <p:spPr>
          <a:xfrm>
            <a:off x="4989182" y="469411"/>
            <a:ext cx="1828800" cy="18288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Advising</a:t>
            </a:r>
          </a:p>
        </p:txBody>
      </p:sp>
      <p:sp>
        <p:nvSpPr>
          <p:cNvPr id="10" name="Oval 9"/>
          <p:cNvSpPr/>
          <p:nvPr/>
        </p:nvSpPr>
        <p:spPr>
          <a:xfrm>
            <a:off x="2334810" y="4532780"/>
            <a:ext cx="1828800" cy="18288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Entry</a:t>
            </a:r>
          </a:p>
        </p:txBody>
      </p:sp>
      <p:sp>
        <p:nvSpPr>
          <p:cNvPr id="11" name="Oval 10"/>
          <p:cNvSpPr/>
          <p:nvPr/>
        </p:nvSpPr>
        <p:spPr>
          <a:xfrm>
            <a:off x="6182910" y="2506713"/>
            <a:ext cx="1828800" cy="18288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Mapping Curriculum</a:t>
            </a:r>
          </a:p>
        </p:txBody>
      </p:sp>
      <p:sp>
        <p:nvSpPr>
          <p:cNvPr id="12" name="Oval 11"/>
          <p:cNvSpPr/>
          <p:nvPr/>
        </p:nvSpPr>
        <p:spPr>
          <a:xfrm>
            <a:off x="3657600" y="2514600"/>
            <a:ext cx="1828800" cy="1828800"/>
          </a:xfrm>
          <a:prstGeom prst="ellipse">
            <a:avLst/>
          </a:prstGeom>
          <a:gradFill>
            <a:gsLst>
              <a:gs pos="0">
                <a:srgbClr val="C00000"/>
              </a:gs>
              <a:gs pos="66000">
                <a:srgbClr val="C00000">
                  <a:alpha val="35000"/>
                </a:srgbClr>
              </a:gs>
              <a:gs pos="94000">
                <a:srgbClr val="C00000"/>
              </a:gs>
              <a:gs pos="100000">
                <a:srgbClr val="C0000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bg1"/>
                </a:solidFill>
                <a:effectLst>
                  <a:outerShdw blurRad="38100" dist="19050" dir="2700000" algn="tl" rotWithShape="0">
                    <a:schemeClr val="dk1">
                      <a:alpha val="40000"/>
                    </a:schemeClr>
                  </a:outerShdw>
                </a:effectLst>
              </a:rPr>
              <a:t>Guided Pathways Steering Committee</a:t>
            </a:r>
          </a:p>
        </p:txBody>
      </p:sp>
      <p:cxnSp>
        <p:nvCxnSpPr>
          <p:cNvPr id="17" name="Straight Arrow Connector 16"/>
          <p:cNvCxnSpPr/>
          <p:nvPr/>
        </p:nvCxnSpPr>
        <p:spPr>
          <a:xfrm flipH="1">
            <a:off x="3743497" y="4183112"/>
            <a:ext cx="322601" cy="517842"/>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6"/>
            <a:endCxn id="12" idx="2"/>
          </p:cNvCxnSpPr>
          <p:nvPr/>
        </p:nvCxnSpPr>
        <p:spPr>
          <a:xfrm>
            <a:off x="2961090" y="3426974"/>
            <a:ext cx="696510" cy="2026"/>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8" idx="1"/>
          </p:cNvCxnSpPr>
          <p:nvPr/>
        </p:nvCxnSpPr>
        <p:spPr>
          <a:xfrm>
            <a:off x="4946017" y="4244045"/>
            <a:ext cx="316849" cy="567792"/>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486400" y="3444559"/>
            <a:ext cx="696510" cy="2026"/>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078699" y="2164608"/>
            <a:ext cx="322601" cy="517842"/>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657600" y="2199371"/>
            <a:ext cx="316849" cy="567792"/>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96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par>
                                <p:cTn id="50" presetID="22" presetClass="entr" presetSubtype="8"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left)">
                                      <p:cBhvr>
                                        <p:cTn id="52" dur="500"/>
                                        <p:tgtEl>
                                          <p:spTgt spid="32"/>
                                        </p:tgtEl>
                                      </p:cBhvr>
                                    </p:animEffect>
                                  </p:childTnLst>
                                </p:cTn>
                              </p:par>
                              <p:par>
                                <p:cTn id="53" presetID="22"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500"/>
                                        <p:tgtEl>
                                          <p:spTgt spid="27"/>
                                        </p:tgtEl>
                                      </p:cBhvr>
                                    </p:animEffect>
                                  </p:childTnLst>
                                </p:cTn>
                              </p:par>
                              <p:par>
                                <p:cTn id="56" presetID="22" presetClass="entr" presetSubtype="2"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right)">
                                      <p:cBhvr>
                                        <p:cTn id="61" dur="500"/>
                                        <p:tgtEl>
                                          <p:spTgt spid="19"/>
                                        </p:tgtEl>
                                      </p:cBhvr>
                                    </p:animEffect>
                                  </p:childTnLst>
                                </p:cTn>
                              </p:par>
                              <p:par>
                                <p:cTn id="62" presetID="22" presetClass="entr" presetSubtype="8" fill="hold"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C00000"/>
                </a:solidFill>
              </a:rPr>
              <a:t>Data and Assessment Team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a:extLst>
              <a:ext uri="{FF2B5EF4-FFF2-40B4-BE49-F238E27FC236}">
                <a16:creationId xmlns:a16="http://schemas.microsoft.com/office/drawing/2014/main" id="{7D146B74-6663-47F8-8300-DC00F965A094}"/>
              </a:ext>
            </a:extLst>
          </p:cNvPr>
          <p:cNvSpPr>
            <a:spLocks noGrp="1"/>
          </p:cNvSpPr>
          <p:nvPr>
            <p:ph idx="1"/>
          </p:nvPr>
        </p:nvSpPr>
        <p:spPr/>
        <p:txBody>
          <a:bodyPr>
            <a:normAutofit/>
          </a:bodyPr>
          <a:lstStyle/>
          <a:p>
            <a:pPr marL="0" indent="0">
              <a:buNone/>
            </a:pPr>
            <a:r>
              <a:rPr lang="en-US" sz="3600" dirty="0"/>
              <a:t>Will work on finding relevant data to inform our Guided Pathways implementation.  Will also work to gather data on effectiveness of our implementation team work and student success as we move toward implementation.  </a:t>
            </a:r>
          </a:p>
        </p:txBody>
      </p:sp>
    </p:spTree>
    <p:extLst>
      <p:ext uri="{BB962C8B-B14F-4D97-AF65-F5344CB8AC3E}">
        <p14:creationId xmlns:p14="http://schemas.microsoft.com/office/powerpoint/2010/main" val="191812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9C6B0FD-4FFD-41D2-BC1D-42398A9D2909}"/>
              </a:ext>
            </a:extLst>
          </p:cNvPr>
          <p:cNvSpPr/>
          <p:nvPr/>
        </p:nvSpPr>
        <p:spPr>
          <a:xfrm>
            <a:off x="3657600" y="685800"/>
            <a:ext cx="1828800" cy="1143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Guided Pathways Steering Committee</a:t>
            </a:r>
          </a:p>
        </p:txBody>
      </p:sp>
      <p:sp>
        <p:nvSpPr>
          <p:cNvPr id="5" name="Rectangle: Rounded Corners 4">
            <a:extLst>
              <a:ext uri="{FF2B5EF4-FFF2-40B4-BE49-F238E27FC236}">
                <a16:creationId xmlns:a16="http://schemas.microsoft.com/office/drawing/2014/main" id="{B678921E-AAE4-4EFE-B636-87216A803BCD}"/>
              </a:ext>
            </a:extLst>
          </p:cNvPr>
          <p:cNvSpPr/>
          <p:nvPr/>
        </p:nvSpPr>
        <p:spPr>
          <a:xfrm>
            <a:off x="228600" y="2857500"/>
            <a:ext cx="1828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Advising Implementation Team</a:t>
            </a:r>
          </a:p>
        </p:txBody>
      </p:sp>
      <p:sp>
        <p:nvSpPr>
          <p:cNvPr id="11" name="Rectangle: Rounded Corners 10">
            <a:extLst>
              <a:ext uri="{FF2B5EF4-FFF2-40B4-BE49-F238E27FC236}">
                <a16:creationId xmlns:a16="http://schemas.microsoft.com/office/drawing/2014/main" id="{EAF227A4-AEE4-4C4D-B781-F888201C3DF5}"/>
              </a:ext>
            </a:extLst>
          </p:cNvPr>
          <p:cNvSpPr/>
          <p:nvPr/>
        </p:nvSpPr>
        <p:spPr>
          <a:xfrm>
            <a:off x="2479158" y="2857500"/>
            <a:ext cx="1828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Entry Implementation Team</a:t>
            </a:r>
          </a:p>
        </p:txBody>
      </p:sp>
      <p:sp>
        <p:nvSpPr>
          <p:cNvPr id="12" name="Rectangle: Rounded Corners 11">
            <a:extLst>
              <a:ext uri="{FF2B5EF4-FFF2-40B4-BE49-F238E27FC236}">
                <a16:creationId xmlns:a16="http://schemas.microsoft.com/office/drawing/2014/main" id="{8975E863-EAC2-4D59-88AF-2B234D8AA139}"/>
              </a:ext>
            </a:extLst>
          </p:cNvPr>
          <p:cNvSpPr/>
          <p:nvPr/>
        </p:nvSpPr>
        <p:spPr>
          <a:xfrm>
            <a:off x="4836042" y="2857500"/>
            <a:ext cx="1828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Mapping Curriculum Implementation Team</a:t>
            </a:r>
          </a:p>
        </p:txBody>
      </p:sp>
      <p:sp>
        <p:nvSpPr>
          <p:cNvPr id="13" name="Rectangle: Rounded Corners 12">
            <a:extLst>
              <a:ext uri="{FF2B5EF4-FFF2-40B4-BE49-F238E27FC236}">
                <a16:creationId xmlns:a16="http://schemas.microsoft.com/office/drawing/2014/main" id="{DE5349F3-94F4-47E4-804B-D6AA785D2614}"/>
              </a:ext>
            </a:extLst>
          </p:cNvPr>
          <p:cNvSpPr/>
          <p:nvPr/>
        </p:nvSpPr>
        <p:spPr>
          <a:xfrm>
            <a:off x="7086600" y="2857500"/>
            <a:ext cx="1828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Student Support</a:t>
            </a:r>
          </a:p>
          <a:p>
            <a:pPr algn="ctr"/>
            <a:r>
              <a:rPr lang="en-US" sz="1700" dirty="0"/>
              <a:t>Implementation Team</a:t>
            </a:r>
          </a:p>
        </p:txBody>
      </p:sp>
      <p:sp>
        <p:nvSpPr>
          <p:cNvPr id="14" name="Rectangle: Rounded Corners 13">
            <a:extLst>
              <a:ext uri="{FF2B5EF4-FFF2-40B4-BE49-F238E27FC236}">
                <a16:creationId xmlns:a16="http://schemas.microsoft.com/office/drawing/2014/main" id="{5D7C34E1-D26A-4079-A757-FF904D77FBC6}"/>
              </a:ext>
            </a:extLst>
          </p:cNvPr>
          <p:cNvSpPr/>
          <p:nvPr/>
        </p:nvSpPr>
        <p:spPr>
          <a:xfrm>
            <a:off x="2743200" y="5029200"/>
            <a:ext cx="1828800" cy="1143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tx1"/>
                </a:solidFill>
              </a:rPr>
              <a:t>Communication Team</a:t>
            </a:r>
          </a:p>
        </p:txBody>
      </p:sp>
      <p:sp>
        <p:nvSpPr>
          <p:cNvPr id="15" name="Rectangle: Rounded Corners 14">
            <a:extLst>
              <a:ext uri="{FF2B5EF4-FFF2-40B4-BE49-F238E27FC236}">
                <a16:creationId xmlns:a16="http://schemas.microsoft.com/office/drawing/2014/main" id="{2BDF889B-A912-4498-825D-D64ACABA560E}"/>
              </a:ext>
            </a:extLst>
          </p:cNvPr>
          <p:cNvSpPr/>
          <p:nvPr/>
        </p:nvSpPr>
        <p:spPr>
          <a:xfrm>
            <a:off x="4572000" y="5032744"/>
            <a:ext cx="1828800" cy="1143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tx1"/>
                </a:solidFill>
              </a:rPr>
              <a:t>Data &amp; Assessment</a:t>
            </a:r>
          </a:p>
          <a:p>
            <a:pPr algn="ctr"/>
            <a:r>
              <a:rPr lang="en-US" sz="1700" dirty="0">
                <a:solidFill>
                  <a:schemeClr val="tx1"/>
                </a:solidFill>
              </a:rPr>
              <a:t>Team</a:t>
            </a:r>
          </a:p>
        </p:txBody>
      </p:sp>
      <p:cxnSp>
        <p:nvCxnSpPr>
          <p:cNvPr id="17" name="Straight Arrow Connector 16">
            <a:extLst>
              <a:ext uri="{FF2B5EF4-FFF2-40B4-BE49-F238E27FC236}">
                <a16:creationId xmlns:a16="http://schemas.microsoft.com/office/drawing/2014/main" id="{255B7C6E-758C-4EC7-984E-C2AEAD546172}"/>
              </a:ext>
            </a:extLst>
          </p:cNvPr>
          <p:cNvCxnSpPr>
            <a:cxnSpLocks/>
            <a:stCxn id="4" idx="2"/>
            <a:endCxn id="5" idx="0"/>
          </p:cNvCxnSpPr>
          <p:nvPr/>
        </p:nvCxnSpPr>
        <p:spPr>
          <a:xfrm flipH="1">
            <a:off x="1143000" y="1828800"/>
            <a:ext cx="3429000" cy="1028700"/>
          </a:xfrm>
          <a:prstGeom prst="straightConnector1">
            <a:avLst/>
          </a:prstGeom>
          <a:ln w="317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24542B8-4599-4C31-B33E-E1EBBFC4C56A}"/>
              </a:ext>
            </a:extLst>
          </p:cNvPr>
          <p:cNvCxnSpPr>
            <a:cxnSpLocks/>
            <a:stCxn id="4" idx="2"/>
            <a:endCxn id="11" idx="0"/>
          </p:cNvCxnSpPr>
          <p:nvPr/>
        </p:nvCxnSpPr>
        <p:spPr>
          <a:xfrm flipH="1">
            <a:off x="3393558" y="1828800"/>
            <a:ext cx="1178442" cy="1028700"/>
          </a:xfrm>
          <a:prstGeom prst="straightConnector1">
            <a:avLst/>
          </a:prstGeom>
          <a:ln w="317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217B042-3DB9-4296-940F-C18F324E358A}"/>
              </a:ext>
            </a:extLst>
          </p:cNvPr>
          <p:cNvCxnSpPr>
            <a:cxnSpLocks/>
            <a:stCxn id="12" idx="0"/>
            <a:endCxn id="4" idx="2"/>
          </p:cNvCxnSpPr>
          <p:nvPr/>
        </p:nvCxnSpPr>
        <p:spPr>
          <a:xfrm flipH="1" flipV="1">
            <a:off x="4572000" y="1828800"/>
            <a:ext cx="1178442" cy="1028700"/>
          </a:xfrm>
          <a:prstGeom prst="straightConnector1">
            <a:avLst/>
          </a:prstGeom>
          <a:ln w="3175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BEA1E3D-0ECF-46D4-BFDA-7367E5EFA983}"/>
              </a:ext>
            </a:extLst>
          </p:cNvPr>
          <p:cNvCxnSpPr>
            <a:cxnSpLocks/>
            <a:stCxn id="13" idx="0"/>
            <a:endCxn id="4" idx="2"/>
          </p:cNvCxnSpPr>
          <p:nvPr/>
        </p:nvCxnSpPr>
        <p:spPr>
          <a:xfrm flipH="1" flipV="1">
            <a:off x="4572000" y="1828800"/>
            <a:ext cx="3429000" cy="1028700"/>
          </a:xfrm>
          <a:prstGeom prst="straightConnector1">
            <a:avLst/>
          </a:prstGeom>
          <a:ln w="3175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8" name="Left Brace 27">
            <a:extLst>
              <a:ext uri="{FF2B5EF4-FFF2-40B4-BE49-F238E27FC236}">
                <a16:creationId xmlns:a16="http://schemas.microsoft.com/office/drawing/2014/main" id="{0B399F61-AE58-4489-B924-1A625CFE5B07}"/>
              </a:ext>
            </a:extLst>
          </p:cNvPr>
          <p:cNvSpPr/>
          <p:nvPr/>
        </p:nvSpPr>
        <p:spPr>
          <a:xfrm rot="16200000">
            <a:off x="4000500" y="495300"/>
            <a:ext cx="1143000" cy="85344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F245A56E-303C-4D6E-BB43-4B189426D1C0}"/>
              </a:ext>
            </a:extLst>
          </p:cNvPr>
          <p:cNvCxnSpPr>
            <a:cxnSpLocks/>
            <a:endCxn id="4" idx="2"/>
          </p:cNvCxnSpPr>
          <p:nvPr/>
        </p:nvCxnSpPr>
        <p:spPr>
          <a:xfrm flipV="1">
            <a:off x="4572000" y="1828800"/>
            <a:ext cx="0" cy="2819400"/>
          </a:xfrm>
          <a:prstGeom prst="straightConnector1">
            <a:avLst/>
          </a:prstGeom>
          <a:ln w="3175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3" name="Title 1">
            <a:extLst>
              <a:ext uri="{FF2B5EF4-FFF2-40B4-BE49-F238E27FC236}">
                <a16:creationId xmlns:a16="http://schemas.microsoft.com/office/drawing/2014/main" id="{633D2BB8-49A2-402A-BA63-51A8590937DA}"/>
              </a:ext>
            </a:extLst>
          </p:cNvPr>
          <p:cNvSpPr>
            <a:spLocks noGrp="1"/>
          </p:cNvSpPr>
          <p:nvPr>
            <p:ph type="title"/>
          </p:nvPr>
        </p:nvSpPr>
        <p:spPr>
          <a:xfrm>
            <a:off x="181708" y="987055"/>
            <a:ext cx="2667000" cy="1028700"/>
          </a:xfrm>
        </p:spPr>
        <p:txBody>
          <a:bodyPr>
            <a:noAutofit/>
          </a:bodyPr>
          <a:lstStyle/>
          <a:p>
            <a:r>
              <a:rPr lang="en-US" sz="3600" dirty="0">
                <a:solidFill>
                  <a:srgbClr val="C00000"/>
                </a:solidFill>
              </a:rPr>
              <a:t>Guided Pathways Operating Model</a:t>
            </a:r>
          </a:p>
        </p:txBody>
      </p:sp>
    </p:spTree>
    <p:extLst>
      <p:ext uri="{BB962C8B-B14F-4D97-AF65-F5344CB8AC3E}">
        <p14:creationId xmlns:p14="http://schemas.microsoft.com/office/powerpoint/2010/main" val="3327816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C00000"/>
                </a:solidFill>
              </a:rPr>
              <a:t>Power Mapping</a:t>
            </a:r>
          </a:p>
        </p:txBody>
      </p:sp>
      <p:sp>
        <p:nvSpPr>
          <p:cNvPr id="3" name="Content Placeholder 2"/>
          <p:cNvSpPr>
            <a:spLocks noGrp="1"/>
          </p:cNvSpPr>
          <p:nvPr>
            <p:ph idx="1"/>
          </p:nvPr>
        </p:nvSpPr>
        <p:spPr>
          <a:xfrm>
            <a:off x="457200" y="1600200"/>
            <a:ext cx="8458200" cy="4876800"/>
          </a:xfrm>
        </p:spPr>
        <p:txBody>
          <a:bodyPr>
            <a:noAutofit/>
          </a:bodyPr>
          <a:lstStyle/>
          <a:p>
            <a:pPr marL="742950" indent="-742950">
              <a:buAutoNum type="arabicParenR"/>
            </a:pPr>
            <a:r>
              <a:rPr lang="en-US" sz="4400" dirty="0"/>
              <a:t>Anchored by a clear goal</a:t>
            </a:r>
          </a:p>
          <a:p>
            <a:pPr marL="742950" indent="-742950">
              <a:buAutoNum type="arabicParenR"/>
            </a:pPr>
            <a:r>
              <a:rPr lang="en-US" sz="4400" dirty="0"/>
              <a:t>Map stakeholder groups</a:t>
            </a:r>
          </a:p>
          <a:p>
            <a:pPr marL="742950" indent="-742950">
              <a:buAutoNum type="arabicParenR"/>
            </a:pPr>
            <a:r>
              <a:rPr lang="en-US" sz="4400" dirty="0"/>
              <a:t>Map influential individuals</a:t>
            </a:r>
          </a:p>
          <a:p>
            <a:pPr marL="742950" indent="-742950">
              <a:buAutoNum type="arabicParenR"/>
            </a:pPr>
            <a:r>
              <a:rPr lang="en-US" sz="4400" dirty="0"/>
              <a:t>Plan action steps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83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C00000"/>
                </a:solidFill>
              </a:rPr>
              <a:t>Power Mapping</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371378"/>
            <a:ext cx="8153400" cy="4684371"/>
          </a:xfrm>
          <a:prstGeom prst="rect">
            <a:avLst/>
          </a:prstGeom>
        </p:spPr>
      </p:pic>
    </p:spTree>
    <p:extLst>
      <p:ext uri="{BB962C8B-B14F-4D97-AF65-F5344CB8AC3E}">
        <p14:creationId xmlns:p14="http://schemas.microsoft.com/office/powerpoint/2010/main" val="2956138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rPr>
              <a:t>90-Day Cycles</a:t>
            </a:r>
            <a:endParaRPr lang="en-US" dirty="0">
              <a:solidFill>
                <a:srgbClr val="C00000"/>
              </a:solidFill>
            </a:endParaRPr>
          </a:p>
        </p:txBody>
      </p:sp>
      <p:sp>
        <p:nvSpPr>
          <p:cNvPr id="3" name="Content Placeholder 2"/>
          <p:cNvSpPr>
            <a:spLocks noGrp="1"/>
          </p:cNvSpPr>
          <p:nvPr>
            <p:ph idx="1"/>
          </p:nvPr>
        </p:nvSpPr>
        <p:spPr>
          <a:xfrm>
            <a:off x="457200" y="1600200"/>
            <a:ext cx="8458200" cy="4876800"/>
          </a:xfrm>
        </p:spPr>
        <p:txBody>
          <a:bodyPr>
            <a:noAutofit/>
          </a:bodyPr>
          <a:lstStyle/>
          <a:p>
            <a:pPr marL="742950" indent="-742950">
              <a:buAutoNum type="arabicParenR"/>
            </a:pPr>
            <a:r>
              <a:rPr lang="en-US" sz="4400" dirty="0" smtClean="0"/>
              <a:t>Clear Goals</a:t>
            </a:r>
            <a:endParaRPr lang="en-US" sz="4400" dirty="0"/>
          </a:p>
          <a:p>
            <a:pPr marL="742950" indent="-742950">
              <a:buAutoNum type="arabicParenR"/>
            </a:pPr>
            <a:r>
              <a:rPr lang="en-US" sz="4400" dirty="0" smtClean="0"/>
              <a:t>Clear Accountability</a:t>
            </a:r>
            <a:endParaRPr lang="en-US" sz="4400" dirty="0"/>
          </a:p>
          <a:p>
            <a:pPr marL="742950" indent="-742950">
              <a:buAutoNum type="arabicParenR"/>
            </a:pPr>
            <a:r>
              <a:rPr lang="en-US" sz="4400" dirty="0" smtClean="0"/>
              <a:t>Clear Timelines</a:t>
            </a:r>
            <a:endParaRPr lang="en-US" sz="4400" dirty="0"/>
          </a:p>
          <a:p>
            <a:pPr marL="742950" indent="-742950">
              <a:buAutoNum type="arabicParenR"/>
            </a:pPr>
            <a:r>
              <a:rPr lang="en-US" sz="4400" dirty="0" smtClean="0"/>
              <a:t>Clear Evaluation</a:t>
            </a:r>
            <a:endParaRPr lang="en-US" sz="44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5881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rPr>
              <a:t>90-Day Cycles</a:t>
            </a:r>
            <a:endParaRPr lang="en-US" dirty="0">
              <a:solidFill>
                <a:srgbClr val="C00000"/>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30866"/>
            <a:ext cx="9144000" cy="4741334"/>
          </a:xfrm>
          <a:prstGeom prst="rect">
            <a:avLst/>
          </a:prstGeom>
        </p:spPr>
      </p:pic>
    </p:spTree>
    <p:extLst>
      <p:ext uri="{BB962C8B-B14F-4D97-AF65-F5344CB8AC3E}">
        <p14:creationId xmlns:p14="http://schemas.microsoft.com/office/powerpoint/2010/main" val="160060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rPr>
              <a:t>Guided Pathways Updates</a:t>
            </a:r>
            <a:endParaRPr lang="en-US" dirty="0">
              <a:solidFill>
                <a:srgbClr val="C00000"/>
              </a:solidFill>
            </a:endParaRPr>
          </a:p>
        </p:txBody>
      </p:sp>
      <p:sp>
        <p:nvSpPr>
          <p:cNvPr id="3" name="Content Placeholder 2"/>
          <p:cNvSpPr>
            <a:spLocks noGrp="1"/>
          </p:cNvSpPr>
          <p:nvPr>
            <p:ph idx="1"/>
          </p:nvPr>
        </p:nvSpPr>
        <p:spPr>
          <a:xfrm>
            <a:off x="457200" y="1600200"/>
            <a:ext cx="8458200" cy="4876800"/>
          </a:xfrm>
        </p:spPr>
        <p:txBody>
          <a:bodyPr>
            <a:noAutofit/>
          </a:bodyPr>
          <a:lstStyle/>
          <a:p>
            <a:r>
              <a:rPr lang="en-US" sz="3400" dirty="0" smtClean="0"/>
              <a:t>CAGP Institute #4 – Sep. 6-8, focus on optimizing onboarding process and student support</a:t>
            </a:r>
          </a:p>
          <a:p>
            <a:r>
              <a:rPr lang="en-US" sz="3400" dirty="0" smtClean="0"/>
              <a:t>Upcoming Conferences:</a:t>
            </a:r>
          </a:p>
          <a:p>
            <a:pPr lvl="1"/>
            <a:r>
              <a:rPr lang="en-US" sz="3400" dirty="0" smtClean="0"/>
              <a:t>Growth Mindset &amp; GP – Sep. to Nov.</a:t>
            </a:r>
          </a:p>
          <a:p>
            <a:pPr lvl="1"/>
            <a:r>
              <a:rPr lang="en-US" sz="3400" dirty="0" smtClean="0"/>
              <a:t>RP Conference – Oct. 12-13</a:t>
            </a:r>
          </a:p>
          <a:p>
            <a:pPr lvl="1"/>
            <a:r>
              <a:rPr lang="en-US" sz="3400" dirty="0" smtClean="0"/>
              <a:t>Webinar series – Sep. to Nov.</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376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rPr>
              <a:t>The “91 Day” Challenge</a:t>
            </a:r>
            <a:endParaRPr lang="en-US" dirty="0">
              <a:solidFill>
                <a:srgbClr val="C00000"/>
              </a:solidFill>
            </a:endParaRPr>
          </a:p>
        </p:txBody>
      </p:sp>
      <p:sp>
        <p:nvSpPr>
          <p:cNvPr id="3" name="Content Placeholder 2"/>
          <p:cNvSpPr>
            <a:spLocks noGrp="1"/>
          </p:cNvSpPr>
          <p:nvPr>
            <p:ph idx="1"/>
          </p:nvPr>
        </p:nvSpPr>
        <p:spPr>
          <a:xfrm>
            <a:off x="457200" y="1600200"/>
            <a:ext cx="8458200" cy="4876800"/>
          </a:xfrm>
        </p:spPr>
        <p:txBody>
          <a:bodyPr>
            <a:noAutofit/>
          </a:bodyPr>
          <a:lstStyle/>
          <a:p>
            <a:pPr marL="742950" indent="-742950">
              <a:buAutoNum type="arabicParenR"/>
            </a:pPr>
            <a:r>
              <a:rPr lang="en-US" sz="3400" dirty="0" smtClean="0"/>
              <a:t>Select one action item that your team will </a:t>
            </a:r>
            <a:r>
              <a:rPr lang="en-US" sz="3400" u="sng" dirty="0" smtClean="0"/>
              <a:t>implement</a:t>
            </a:r>
            <a:r>
              <a:rPr lang="en-US" sz="3400" dirty="0" smtClean="0"/>
              <a:t> by Dec. 13  – be ambitious!</a:t>
            </a:r>
          </a:p>
          <a:p>
            <a:pPr marL="742950" indent="-742950">
              <a:buAutoNum type="arabicParenR"/>
            </a:pPr>
            <a:r>
              <a:rPr lang="en-US" sz="3400" dirty="0" smtClean="0"/>
              <a:t>Chart paper #1 - Create a Power Map of your plan</a:t>
            </a:r>
            <a:endParaRPr lang="en-US" sz="3400" dirty="0"/>
          </a:p>
          <a:p>
            <a:pPr marL="742950" indent="-742950">
              <a:buAutoNum type="arabicParenR"/>
            </a:pPr>
            <a:r>
              <a:rPr lang="en-US" sz="3400" dirty="0" smtClean="0"/>
              <a:t>Chart paper #2 – identify the What, Who, How, and When</a:t>
            </a:r>
          </a:p>
          <a:p>
            <a:pPr marL="742950" indent="-742950">
              <a:buAutoNum type="arabicParenR"/>
            </a:pPr>
            <a:r>
              <a:rPr lang="en-US" sz="3400" dirty="0" smtClean="0"/>
              <a:t>Dr. Rose will buy lunch for Winning team</a:t>
            </a:r>
            <a:endParaRPr lang="en-US" sz="34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82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2280"/>
            <a:ext cx="8229600" cy="990600"/>
          </a:xfrm>
        </p:spPr>
        <p:txBody>
          <a:bodyPr>
            <a:noAutofit/>
          </a:bodyPr>
          <a:lstStyle/>
          <a:p>
            <a:r>
              <a:rPr lang="en-US" sz="3200" dirty="0">
                <a:solidFill>
                  <a:srgbClr val="C00000"/>
                </a:solidFill>
              </a:rPr>
              <a:t>The Meritocracy Myth</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EF6C56EC-E78A-4D25-BF2C-69C6661A6000}"/>
              </a:ext>
            </a:extLst>
          </p:cNvPr>
          <p:cNvPicPr>
            <a:picLocks noChangeAspect="1"/>
          </p:cNvPicPr>
          <p:nvPr/>
        </p:nvPicPr>
        <p:blipFill>
          <a:blip r:embed="rId4"/>
          <a:stretch>
            <a:fillRect/>
          </a:stretch>
        </p:blipFill>
        <p:spPr>
          <a:xfrm>
            <a:off x="2133600" y="1248477"/>
            <a:ext cx="4411320" cy="5380923"/>
          </a:xfrm>
          <a:prstGeom prst="rect">
            <a:avLst/>
          </a:prstGeom>
        </p:spPr>
      </p:pic>
    </p:spTree>
    <p:extLst>
      <p:ext uri="{BB962C8B-B14F-4D97-AF65-F5344CB8AC3E}">
        <p14:creationId xmlns:p14="http://schemas.microsoft.com/office/powerpoint/2010/main" val="328880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2280"/>
            <a:ext cx="8229600" cy="990600"/>
          </a:xfrm>
        </p:spPr>
        <p:txBody>
          <a:bodyPr>
            <a:noAutofit/>
          </a:bodyPr>
          <a:lstStyle/>
          <a:p>
            <a:r>
              <a:rPr lang="en-US" sz="3200" dirty="0">
                <a:solidFill>
                  <a:srgbClr val="C00000"/>
                </a:solidFill>
              </a:rPr>
              <a:t>The Importance of Bundling Student Services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ED21AEEF-7742-441A-A186-41383B279052}"/>
              </a:ext>
            </a:extLst>
          </p:cNvPr>
          <p:cNvPicPr>
            <a:picLocks noChangeAspect="1"/>
          </p:cNvPicPr>
          <p:nvPr/>
        </p:nvPicPr>
        <p:blipFill>
          <a:blip r:embed="rId4"/>
          <a:stretch>
            <a:fillRect/>
          </a:stretch>
        </p:blipFill>
        <p:spPr>
          <a:xfrm>
            <a:off x="1600200" y="1371600"/>
            <a:ext cx="5953125" cy="4860552"/>
          </a:xfrm>
          <a:prstGeom prst="rect">
            <a:avLst/>
          </a:prstGeom>
        </p:spPr>
      </p:pic>
    </p:spTree>
    <p:extLst>
      <p:ext uri="{BB962C8B-B14F-4D97-AF65-F5344CB8AC3E}">
        <p14:creationId xmlns:p14="http://schemas.microsoft.com/office/powerpoint/2010/main" val="218223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rPr>
              <a:t>Guided Pathways Updates</a:t>
            </a:r>
            <a:endParaRPr lang="en-US" dirty="0">
              <a:solidFill>
                <a:srgbClr val="C00000"/>
              </a:solidFill>
            </a:endParaRPr>
          </a:p>
        </p:txBody>
      </p:sp>
      <p:sp>
        <p:nvSpPr>
          <p:cNvPr id="3" name="Content Placeholder 2"/>
          <p:cNvSpPr>
            <a:spLocks noGrp="1"/>
          </p:cNvSpPr>
          <p:nvPr>
            <p:ph idx="1"/>
          </p:nvPr>
        </p:nvSpPr>
        <p:spPr>
          <a:xfrm>
            <a:off x="457200" y="1600200"/>
            <a:ext cx="8458200" cy="4876800"/>
          </a:xfrm>
        </p:spPr>
        <p:txBody>
          <a:bodyPr>
            <a:noAutofit/>
          </a:bodyPr>
          <a:lstStyle/>
          <a:p>
            <a:r>
              <a:rPr lang="en-US" sz="3400" dirty="0" smtClean="0"/>
              <a:t>SCC and RSCCD collaboration</a:t>
            </a:r>
          </a:p>
          <a:p>
            <a:pPr lvl="1"/>
            <a:r>
              <a:rPr lang="en-US" sz="3400" dirty="0" smtClean="0"/>
              <a:t>District representation at GP Steering Committee meeting</a:t>
            </a:r>
          </a:p>
          <a:p>
            <a:pPr lvl="1"/>
            <a:r>
              <a:rPr lang="en-US" sz="3400" dirty="0" smtClean="0"/>
              <a:t>GP Meeting with SCC on Oct. 5</a:t>
            </a:r>
          </a:p>
          <a:p>
            <a:pPr lvl="1"/>
            <a:r>
              <a:rPr lang="en-US" sz="3400" dirty="0" smtClean="0"/>
              <a:t>AACC Scaling Institute on Nov. 28-29</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35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rPr>
              <a:t>Guided Pathways Updates</a:t>
            </a:r>
            <a:endParaRPr lang="en-US" dirty="0">
              <a:solidFill>
                <a:srgbClr val="C00000"/>
              </a:solidFill>
            </a:endParaRPr>
          </a:p>
        </p:txBody>
      </p:sp>
      <p:sp>
        <p:nvSpPr>
          <p:cNvPr id="3" name="Content Placeholder 2"/>
          <p:cNvSpPr>
            <a:spLocks noGrp="1"/>
          </p:cNvSpPr>
          <p:nvPr>
            <p:ph idx="1"/>
          </p:nvPr>
        </p:nvSpPr>
        <p:spPr>
          <a:xfrm>
            <a:off x="457200" y="1600200"/>
            <a:ext cx="8458200" cy="4876800"/>
          </a:xfrm>
        </p:spPr>
        <p:txBody>
          <a:bodyPr>
            <a:noAutofit/>
          </a:bodyPr>
          <a:lstStyle/>
          <a:p>
            <a:r>
              <a:rPr lang="en-US" sz="3400" dirty="0" smtClean="0"/>
              <a:t>Bakersfield Site Visit – Nov. 13-14</a:t>
            </a:r>
          </a:p>
          <a:p>
            <a:pPr lvl="1"/>
            <a:r>
              <a:rPr lang="en-US" sz="3200" dirty="0" smtClean="0"/>
              <a:t>Observe </a:t>
            </a:r>
            <a:r>
              <a:rPr lang="en-US" sz="3200" dirty="0"/>
              <a:t>GP Implementation Team Meeting</a:t>
            </a:r>
          </a:p>
          <a:p>
            <a:pPr lvl="1"/>
            <a:r>
              <a:rPr lang="en-US" sz="3200" dirty="0"/>
              <a:t>Meet with GP Leadership to discuss:</a:t>
            </a:r>
          </a:p>
          <a:p>
            <a:pPr lvl="2"/>
            <a:r>
              <a:rPr lang="en-US" sz="3200" dirty="0"/>
              <a:t>Financially supporting GP</a:t>
            </a:r>
          </a:p>
          <a:p>
            <a:pPr lvl="2"/>
            <a:r>
              <a:rPr lang="en-US" sz="3200" dirty="0"/>
              <a:t>Evolution of implementation teams</a:t>
            </a:r>
          </a:p>
          <a:p>
            <a:pPr lvl="2"/>
            <a:r>
              <a:rPr lang="en-US" sz="3200" dirty="0"/>
              <a:t>Shifting from planning to implementation</a:t>
            </a:r>
          </a:p>
          <a:p>
            <a:pPr lvl="2"/>
            <a:r>
              <a:rPr lang="en-US" sz="3200" dirty="0"/>
              <a:t>IT Challenges</a:t>
            </a:r>
          </a:p>
          <a:p>
            <a:pPr lvl="1"/>
            <a:r>
              <a:rPr lang="en-US" sz="3200" dirty="0"/>
              <a:t>DT co-lead meetings with campus teams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151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Autofit/>
          </a:bodyPr>
          <a:lstStyle/>
          <a:p>
            <a:r>
              <a:rPr lang="en-US" sz="3200" dirty="0">
                <a:solidFill>
                  <a:srgbClr val="C00000"/>
                </a:solidFill>
              </a:rPr>
              <a:t>Feedback from Program Mapping Session, N=7</a:t>
            </a:r>
          </a:p>
        </p:txBody>
      </p:sp>
      <p:sp>
        <p:nvSpPr>
          <p:cNvPr id="3" name="Content Placeholder 2"/>
          <p:cNvSpPr>
            <a:spLocks noGrp="1"/>
          </p:cNvSpPr>
          <p:nvPr>
            <p:ph idx="1"/>
          </p:nvPr>
        </p:nvSpPr>
        <p:spPr>
          <a:xfrm>
            <a:off x="457200" y="1600200"/>
            <a:ext cx="8458200" cy="4876800"/>
          </a:xfrm>
        </p:spPr>
        <p:txBody>
          <a:bodyPr>
            <a:noAutofit/>
          </a:bodyPr>
          <a:lstStyle/>
          <a:p>
            <a:pPr marL="0" indent="0">
              <a:buNone/>
            </a:pPr>
            <a:r>
              <a:rPr lang="en-US" sz="2000" dirty="0"/>
              <a:t>“Great concept especially for saving the state monies and narrowing the chances that students will use their early college years to explore subjects and topics beyond their immediate interests. </a:t>
            </a:r>
            <a:r>
              <a:rPr lang="en-US" sz="2000" b="1" u="sng" dirty="0"/>
              <a:t>Will probably slowly kill small disciplines and departments</a:t>
            </a:r>
            <a:r>
              <a:rPr lang="en-US" sz="2000" dirty="0"/>
              <a:t>, which will in turn save the state more taxpayer funds.”</a:t>
            </a:r>
          </a:p>
          <a:p>
            <a:pPr marL="0" indent="0">
              <a:buNone/>
            </a:pPr>
            <a:endParaRPr lang="en-US" sz="2000" dirty="0"/>
          </a:p>
          <a:p>
            <a:pPr marL="0" indent="0">
              <a:buNone/>
            </a:pPr>
            <a:r>
              <a:rPr lang="en-US" sz="2000" dirty="0"/>
              <a:t>“Great day working together for a common purpose!”</a:t>
            </a:r>
          </a:p>
          <a:p>
            <a:pPr marL="0" indent="0">
              <a:buNone/>
            </a:pPr>
            <a:endParaRPr lang="en-US" sz="2000" dirty="0"/>
          </a:p>
          <a:p>
            <a:pPr marL="0" indent="0">
              <a:buNone/>
            </a:pPr>
            <a:r>
              <a:rPr lang="en-US" sz="2000" dirty="0"/>
              <a:t>“It is better for our programs to show clear path”</a:t>
            </a:r>
          </a:p>
          <a:p>
            <a:pPr marL="0" indent="0">
              <a:buNone/>
            </a:pPr>
            <a:endParaRPr lang="en-US" sz="2000" dirty="0"/>
          </a:p>
          <a:p>
            <a:pPr marL="0" indent="0">
              <a:buNone/>
            </a:pPr>
            <a:r>
              <a:rPr lang="en-US" sz="2000" dirty="0"/>
              <a:t>“Challenging to collaborate due to the </a:t>
            </a:r>
            <a:r>
              <a:rPr lang="en-US" sz="2000" b="1" u="sng" dirty="0"/>
              <a:t>room’s layout and volume</a:t>
            </a:r>
            <a:r>
              <a:rPr lang="en-US" sz="2000" dirty="0"/>
              <a:t>”</a:t>
            </a:r>
          </a:p>
          <a:p>
            <a:pPr marL="0" indent="0">
              <a:buNone/>
            </a:pPr>
            <a:endParaRPr lang="en-US" sz="2000" dirty="0"/>
          </a:p>
          <a:p>
            <a:pPr marL="0" indent="0">
              <a:buNone/>
            </a:pPr>
            <a:r>
              <a:rPr lang="en-US" sz="2000" dirty="0"/>
              <a:t>“All </a:t>
            </a:r>
            <a:r>
              <a:rPr lang="en-US" sz="2000" dirty="0" err="1"/>
              <a:t>dept</a:t>
            </a:r>
            <a:r>
              <a:rPr lang="en-US" sz="2000" dirty="0"/>
              <a:t> can assist”</a:t>
            </a:r>
          </a:p>
          <a:p>
            <a:pPr marL="0" indent="0">
              <a:buNone/>
            </a:pPr>
            <a:endParaRPr lang="en-US" sz="2000" dirty="0"/>
          </a:p>
          <a:p>
            <a:pPr marL="742950" indent="-742950">
              <a:buFont typeface="Arial" pitchFamily="34" charset="0"/>
              <a:buAutoNum type="arabicParenR"/>
            </a:pPr>
            <a:endParaRPr lang="en-US" sz="20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463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Autofit/>
          </a:bodyPr>
          <a:lstStyle/>
          <a:p>
            <a:r>
              <a:rPr lang="en-US" sz="3200" dirty="0">
                <a:solidFill>
                  <a:srgbClr val="C00000"/>
                </a:solidFill>
              </a:rPr>
              <a:t>Feedback from Program Mapping Session, N=7</a:t>
            </a:r>
          </a:p>
        </p:txBody>
      </p:sp>
      <p:sp>
        <p:nvSpPr>
          <p:cNvPr id="3" name="Content Placeholder 2"/>
          <p:cNvSpPr>
            <a:spLocks noGrp="1"/>
          </p:cNvSpPr>
          <p:nvPr>
            <p:ph idx="1"/>
          </p:nvPr>
        </p:nvSpPr>
        <p:spPr>
          <a:xfrm>
            <a:off x="457200" y="1600200"/>
            <a:ext cx="8458200" cy="4876800"/>
          </a:xfrm>
        </p:spPr>
        <p:txBody>
          <a:bodyPr>
            <a:noAutofit/>
          </a:bodyPr>
          <a:lstStyle/>
          <a:p>
            <a:pPr marL="0" indent="0">
              <a:buNone/>
            </a:pPr>
            <a:r>
              <a:rPr lang="en-US" sz="2200" dirty="0"/>
              <a:t>“The </a:t>
            </a:r>
            <a:r>
              <a:rPr lang="en-US" sz="2200" b="1" u="sng" dirty="0"/>
              <a:t>gym was absolutely not conducive </a:t>
            </a:r>
            <a:r>
              <a:rPr lang="en-US" sz="2200" dirty="0"/>
              <a:t>to a workshop. It was so loud we could not hear people at our table without shouting. I agree </a:t>
            </a:r>
            <a:r>
              <a:rPr lang="en-US" sz="2200" b="1" u="sng" dirty="0"/>
              <a:t>it was the right time</a:t>
            </a:r>
            <a:r>
              <a:rPr lang="en-US" sz="2200" dirty="0"/>
              <a:t>, but it wasn't the right place.”</a:t>
            </a:r>
          </a:p>
          <a:p>
            <a:pPr marL="0" indent="0">
              <a:buNone/>
            </a:pPr>
            <a:endParaRPr lang="en-US" sz="2200" dirty="0"/>
          </a:p>
          <a:p>
            <a:pPr marL="0" indent="0">
              <a:buNone/>
            </a:pPr>
            <a:r>
              <a:rPr lang="en-US" sz="2200" dirty="0"/>
              <a:t>“I am completely on board with Guided Pathways and believe it will bring great benefits to our students. The objective of the </a:t>
            </a:r>
            <a:r>
              <a:rPr lang="en-US" sz="2200" b="1" u="sng" dirty="0"/>
              <a:t>activity was unclear</a:t>
            </a:r>
            <a:r>
              <a:rPr lang="en-US" sz="2200" dirty="0"/>
              <a:t> and many of the faculty member I sat with were </a:t>
            </a:r>
            <a:r>
              <a:rPr lang="en-US" sz="2200" b="1" u="sng" dirty="0"/>
              <a:t>confused</a:t>
            </a:r>
            <a:r>
              <a:rPr lang="en-US" sz="2200" dirty="0"/>
              <a:t> about what was being expected of them. Although, our group was able to complete the activity with the support of a counselor this activity could of been explained better. Perhaps this could of been explained while at the Phillips Hall instead of the gym where it was loud and hard to hear.”</a:t>
            </a:r>
          </a:p>
          <a:p>
            <a:pPr marL="742950" indent="-742950">
              <a:buFont typeface="Arial" pitchFamily="34" charset="0"/>
              <a:buAutoNum type="arabicParenR"/>
            </a:pPr>
            <a:endParaRPr lang="en-US" sz="2200" dirty="0"/>
          </a:p>
          <a:p>
            <a:pPr marL="742950" indent="-742950">
              <a:buAutoNum type="arabicParenR"/>
            </a:pPr>
            <a:endParaRPr lang="en-US" sz="22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46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Autofit/>
          </a:bodyPr>
          <a:lstStyle/>
          <a:p>
            <a:r>
              <a:rPr lang="en-US" sz="3200" dirty="0">
                <a:solidFill>
                  <a:srgbClr val="C00000"/>
                </a:solidFill>
              </a:rPr>
              <a:t>Feedback from Program Mapping Session, N=7</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6324600"/>
            <a:ext cx="23738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a:stretch>
            <a:fillRect/>
          </a:stretch>
        </p:blipFill>
        <p:spPr>
          <a:xfrm>
            <a:off x="1285731" y="1920108"/>
            <a:ext cx="6562869" cy="3947291"/>
          </a:xfrm>
          <a:prstGeom prst="rect">
            <a:avLst/>
          </a:prstGeom>
        </p:spPr>
      </p:pic>
    </p:spTree>
    <p:extLst>
      <p:ext uri="{BB962C8B-B14F-4D97-AF65-F5344CB8AC3E}">
        <p14:creationId xmlns:p14="http://schemas.microsoft.com/office/powerpoint/2010/main" val="4183409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DF5AEA5A0336B4991C002B3BDCCED4B" ma:contentTypeVersion="2" ma:contentTypeDescription="Create a new document." ma:contentTypeScope="" ma:versionID="114a1fd8bef7bc0502e343046580bd77">
  <xsd:schema xmlns:xsd="http://www.w3.org/2001/XMLSchema" xmlns:xs="http://www.w3.org/2001/XMLSchema" xmlns:p="http://schemas.microsoft.com/office/2006/metadata/properties" xmlns:ns1="http://schemas.microsoft.com/sharepoint/v3" xmlns:ns2="431189f8-a51b-453f-9f0c-3a0b3b65b12f" xmlns:ns3="fa8d6ec8-8c56-42c8-b131-841833154725" targetNamespace="http://schemas.microsoft.com/office/2006/metadata/properties" ma:root="true" ma:fieldsID="2683c5d882ee27c408ed06f49df17452" ns1:_="" ns2:_="" ns3:_="">
    <xsd:import namespace="http://schemas.microsoft.com/sharepoint/v3"/>
    <xsd:import namespace="431189f8-a51b-453f-9f0c-3a0b3b65b12f"/>
    <xsd:import namespace="fa8d6ec8-8c56-42c8-b131-841833154725"/>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a8d6ec8-8c56-42c8-b131-84183315472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HNYXMCCMVK3K-551642359-54</_dlc_DocId>
    <_dlc_DocIdUrl xmlns="431189f8-a51b-453f-9f0c-3a0b3b65b12f">
      <Url>https://www.sac.edu/FacultyStaff/GuidedPathways/_layouts/15/DocIdRedir.aspx?ID=HNYXMCCMVK3K-551642359-54</Url>
      <Description>HNYXMCCMVK3K-551642359-54</Description>
    </_dlc_DocIdUrl>
  </documentManagement>
</p:properties>
</file>

<file path=customXml/itemProps1.xml><?xml version="1.0" encoding="utf-8"?>
<ds:datastoreItem xmlns:ds="http://schemas.openxmlformats.org/officeDocument/2006/customXml" ds:itemID="{FF371564-19BD-4939-95DA-814D26CE1A2B}"/>
</file>

<file path=customXml/itemProps2.xml><?xml version="1.0" encoding="utf-8"?>
<ds:datastoreItem xmlns:ds="http://schemas.openxmlformats.org/officeDocument/2006/customXml" ds:itemID="{7F856BA2-CF99-4191-9134-4E696BB1DB60}"/>
</file>

<file path=customXml/itemProps3.xml><?xml version="1.0" encoding="utf-8"?>
<ds:datastoreItem xmlns:ds="http://schemas.openxmlformats.org/officeDocument/2006/customXml" ds:itemID="{060BBCA7-C2AE-40D7-99D9-0F38F28810DA}"/>
</file>

<file path=customXml/itemProps4.xml><?xml version="1.0" encoding="utf-8"?>
<ds:datastoreItem xmlns:ds="http://schemas.openxmlformats.org/officeDocument/2006/customXml" ds:itemID="{A660F5DD-5B53-4D1D-BED7-6D1F89689351}"/>
</file>

<file path=docProps/app.xml><?xml version="1.0" encoding="utf-8"?>
<Properties xmlns="http://schemas.openxmlformats.org/officeDocument/2006/extended-properties" xmlns:vt="http://schemas.openxmlformats.org/officeDocument/2006/docPropsVTypes">
  <Template>Clarity</Template>
  <TotalTime>2335</TotalTime>
  <Words>591</Words>
  <Application>Microsoft Office PowerPoint</Application>
  <PresentationFormat>On-screen Show (4:3)</PresentationFormat>
  <Paragraphs>98</Paragraphs>
  <Slides>20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Clarity</vt:lpstr>
      <vt:lpstr>PowerPoint Presentation</vt:lpstr>
      <vt:lpstr>Guided Pathways Updates</vt:lpstr>
      <vt:lpstr>The Meritocracy Myth</vt:lpstr>
      <vt:lpstr>The Importance of Bundling Student Services</vt:lpstr>
      <vt:lpstr>Guided Pathways Updates</vt:lpstr>
      <vt:lpstr>Guided Pathways Updates</vt:lpstr>
      <vt:lpstr>Feedback from Program Mapping Session, N=7</vt:lpstr>
      <vt:lpstr>Feedback from Program Mapping Session, N=7</vt:lpstr>
      <vt:lpstr>Feedback from Program Mapping Session, N=7</vt:lpstr>
      <vt:lpstr>Feedback from Program Mapping Session, N=7</vt:lpstr>
      <vt:lpstr>Feedback from Program Mapping Session, N=7</vt:lpstr>
      <vt:lpstr>Feedback from Program Mapping Session, N=7</vt:lpstr>
      <vt:lpstr>Design Teams</vt:lpstr>
      <vt:lpstr>Data and Assessment Team</vt:lpstr>
      <vt:lpstr>Guided Pathways Operating Model</vt:lpstr>
      <vt:lpstr>Power Mapping</vt:lpstr>
      <vt:lpstr>Power Mapping</vt:lpstr>
      <vt:lpstr>90-Day Cycles</vt:lpstr>
      <vt:lpstr>90-Day Cycles</vt:lpstr>
      <vt:lpstr>The “91 Day” Challenge</vt:lpstr>
    </vt:vector>
  </TitlesOfParts>
  <Company>Rancho Santiago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rsccdd</dc:creator>
  <cp:lastModifiedBy>Ortiz, Fernando</cp:lastModifiedBy>
  <cp:revision>87</cp:revision>
  <cp:lastPrinted>2018-09-10T20:17:07Z</cp:lastPrinted>
  <dcterms:created xsi:type="dcterms:W3CDTF">2018-01-29T17:30:21Z</dcterms:created>
  <dcterms:modified xsi:type="dcterms:W3CDTF">2018-09-13T16:57:53Z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0x010100BDF5AEA5A0336B4991C002B3BDCCED4B</vt:lpwstr>
  </property>
  <property fmtid="{D5CDD505-2E9C-101B-9397-08002B2CF9AE}" pid="3" name="_dlc_DocIdItemGuid">
    <vt:lpwstr>0f58b85d-3c83-4a34-a681-97ba7edb9a8d</vt:lpwstr>
  </property>
</Properties>
</file>