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21.xml" ContentType="application/vnd.openxmlformats-officedocument.presentationml.slide+xml"/>
  <Override PartName="/ppt/slides/slide8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20.xml" ContentType="application/vnd.openxmlformats-officedocument.presentationml.slide+xml"/>
  <Override PartName="/ppt/slides/slide19.xml" ContentType="application/vnd.openxmlformats-officedocument.presentationml.slide+xml"/>
  <Override PartName="/ppt/slides/slide18.xml" ContentType="application/vnd.openxmlformats-officedocument.presentationml.slide+xml"/>
  <Override PartName="/ppt/slides/slide11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4.xml" ContentType="application/vnd.openxmlformats-officedocument.presentationml.slide+xml"/>
  <Override PartName="/ppt/slides/slide12.xml" ContentType="application/vnd.openxmlformats-officedocument.presentationml.slide+xml"/>
  <Override PartName="/ppt/slides/slide15.xml" ContentType="application/vnd.openxmlformats-officedocument.presentationml.slide+xml"/>
  <Override PartName="/ppt/slides/slide13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theme/themeOverride3.xml" ContentType="application/vnd.openxmlformats-officedocument.themeOverride+xml"/>
  <Override PartName="/ppt/charts/colors2.xml" ContentType="application/vnd.ms-office.chartcolorstyle+xml"/>
  <Override PartName="/ppt/charts/style2.xml" ContentType="application/vnd.ms-office.chartstyle+xml"/>
  <Override PartName="/ppt/charts/chart2.xml" ContentType="application/vnd.openxmlformats-officedocument.drawingml.chart+xml"/>
  <Override PartName="/ppt/theme/theme1.xml" ContentType="application/vnd.openxmlformats-officedocument.theme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23"/>
  </p:notesMasterIdLst>
  <p:sldIdLst>
    <p:sldId id="256" r:id="rId2"/>
    <p:sldId id="286" r:id="rId3"/>
    <p:sldId id="265" r:id="rId4"/>
    <p:sldId id="266" r:id="rId5"/>
    <p:sldId id="267" r:id="rId6"/>
    <p:sldId id="287" r:id="rId7"/>
    <p:sldId id="274" r:id="rId8"/>
    <p:sldId id="275" r:id="rId9"/>
    <p:sldId id="269" r:id="rId10"/>
    <p:sldId id="288" r:id="rId11"/>
    <p:sldId id="276" r:id="rId12"/>
    <p:sldId id="278" r:id="rId13"/>
    <p:sldId id="279" r:id="rId14"/>
    <p:sldId id="277" r:id="rId15"/>
    <p:sldId id="282" r:id="rId16"/>
    <p:sldId id="280" r:id="rId17"/>
    <p:sldId id="281" r:id="rId18"/>
    <p:sldId id="283" r:id="rId19"/>
    <p:sldId id="285" r:id="rId20"/>
    <p:sldId id="289" r:id="rId21"/>
    <p:sldId id="284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33" autoAdjust="0"/>
    <p:restoredTop sz="95149" autoAdjust="0"/>
  </p:normalViewPr>
  <p:slideViewPr>
    <p:cSldViewPr snapToGrid="0">
      <p:cViewPr varScale="1">
        <p:scale>
          <a:sx n="81" d="100"/>
          <a:sy n="81" d="100"/>
        </p:scale>
        <p:origin x="76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ustomXml" Target="../customXml/item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Relationship Id="rId30" Type="http://schemas.openxmlformats.org/officeDocument/2006/relationships/customXml" Target="../customXml/item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3.xml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Online Ed Plan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Sheet1!$C$3</c:f>
              <c:strCache>
                <c:ptCount val="1"/>
                <c:pt idx="0">
                  <c:v>Ed Plan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DBDA-44D0-9E5B-20BE6EA6E5A6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DBDA-44D0-9E5B-20BE6EA6E5A6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DBDA-44D0-9E5B-20BE6EA6E5A6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DBDA-44D0-9E5B-20BE6EA6E5A6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BDA-44D0-9E5B-20BE6EA6E5A6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DBDA-44D0-9E5B-20BE6EA6E5A6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DBDA-44D0-9E5B-20BE6EA6E5A6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DBDA-44D0-9E5B-20BE6EA6E5A6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DBDA-44D0-9E5B-20BE6EA6E5A6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DBDA-44D0-9E5B-20BE6EA6E5A6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DBDA-44D0-9E5B-20BE6EA6E5A6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DBDA-44D0-9E5B-20BE6EA6E5A6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DBDA-44D0-9E5B-20BE6EA6E5A6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DBDA-44D0-9E5B-20BE6EA6E5A6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Sheet1!$A$4:$B$17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Sheet1!$C$4:$C$17</c:f>
              <c:numCache>
                <c:formatCode>0%</c:formatCode>
                <c:ptCount val="14"/>
                <c:pt idx="0">
                  <c:v>0.34767025089605702</c:v>
                </c:pt>
                <c:pt idx="1">
                  <c:v>0.64527027027026995</c:v>
                </c:pt>
                <c:pt idx="2">
                  <c:v>0.38775510204081598</c:v>
                </c:pt>
                <c:pt idx="3">
                  <c:v>0.71896551724137903</c:v>
                </c:pt>
                <c:pt idx="4">
                  <c:v>0.500863557858377</c:v>
                </c:pt>
                <c:pt idx="5">
                  <c:v>0.82</c:v>
                </c:pt>
                <c:pt idx="6">
                  <c:v>0.41641840450182099</c:v>
                </c:pt>
                <c:pt idx="7">
                  <c:v>0.76988823142669305</c:v>
                </c:pt>
                <c:pt idx="8">
                  <c:v>0.42364532019704398</c:v>
                </c:pt>
                <c:pt idx="9">
                  <c:v>0.76061007957559701</c:v>
                </c:pt>
                <c:pt idx="10">
                  <c:v>0.36499148211243598</c:v>
                </c:pt>
                <c:pt idx="11">
                  <c:v>0.66849960722702295</c:v>
                </c:pt>
                <c:pt idx="12">
                  <c:v>0.44603773584905698</c:v>
                </c:pt>
                <c:pt idx="13">
                  <c:v>0.76441631504922603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DBDA-44D0-9E5B-20BE6EA6E5A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07792"/>
        <c:axId val="481610744"/>
      </c:barChart>
      <c:catAx>
        <c:axId val="481607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10744"/>
        <c:crosses val="autoZero"/>
        <c:auto val="1"/>
        <c:lblAlgn val="ctr"/>
        <c:lblOffset val="100"/>
        <c:noMultiLvlLbl val="0"/>
      </c:catAx>
      <c:valAx>
        <c:axId val="4816107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with an Archived Online Ed Plan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07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FAFSA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Sheet2!$C$3</c:f>
              <c:strCache>
                <c:ptCount val="1"/>
                <c:pt idx="0">
                  <c:v>FAFSA Applied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01A-4D0B-8A39-CEEF06F2A7F7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01A-4D0B-8A39-CEEF06F2A7F7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01A-4D0B-8A39-CEEF06F2A7F7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01A-4D0B-8A39-CEEF06F2A7F7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01A-4D0B-8A39-CEEF06F2A7F7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01A-4D0B-8A39-CEEF06F2A7F7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01A-4D0B-8A39-CEEF06F2A7F7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01A-4D0B-8A39-CEEF06F2A7F7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01A-4D0B-8A39-CEEF06F2A7F7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01A-4D0B-8A39-CEEF06F2A7F7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01A-4D0B-8A39-CEEF06F2A7F7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01A-4D0B-8A39-CEEF06F2A7F7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01A-4D0B-8A39-CEEF06F2A7F7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01A-4D0B-8A39-CEEF06F2A7F7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Sheet2!$A$4:$B$17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Sheet2!$C$4:$C$17</c:f>
              <c:numCache>
                <c:formatCode>0%</c:formatCode>
                <c:ptCount val="14"/>
                <c:pt idx="0">
                  <c:v>0.38590203106332099</c:v>
                </c:pt>
                <c:pt idx="1">
                  <c:v>0.40090090090090102</c:v>
                </c:pt>
                <c:pt idx="2">
                  <c:v>0.38033395176252299</c:v>
                </c:pt>
                <c:pt idx="3">
                  <c:v>0.41379310344827602</c:v>
                </c:pt>
                <c:pt idx="4">
                  <c:v>0.45941278065630398</c:v>
                </c:pt>
                <c:pt idx="5">
                  <c:v>0.49166666666666697</c:v>
                </c:pt>
                <c:pt idx="6">
                  <c:v>0.46673286991062601</c:v>
                </c:pt>
                <c:pt idx="7">
                  <c:v>0.49243918474687698</c:v>
                </c:pt>
                <c:pt idx="8">
                  <c:v>0.388341543513957</c:v>
                </c:pt>
                <c:pt idx="9">
                  <c:v>0.43236074270557001</c:v>
                </c:pt>
                <c:pt idx="10">
                  <c:v>0.322402044293015</c:v>
                </c:pt>
                <c:pt idx="11">
                  <c:v>0.36017282010997598</c:v>
                </c:pt>
                <c:pt idx="12">
                  <c:v>0.42867924528301898</c:v>
                </c:pt>
                <c:pt idx="13">
                  <c:v>0.44655414908579499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01A-4D0B-8A39-CEEF06F2A7F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29768"/>
        <c:axId val="481634360"/>
      </c:barChart>
      <c:catAx>
        <c:axId val="4816297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4360"/>
        <c:crosses val="autoZero"/>
        <c:auto val="1"/>
        <c:lblAlgn val="ctr"/>
        <c:lblOffset val="100"/>
        <c:noMultiLvlLbl val="0"/>
      </c:catAx>
      <c:valAx>
        <c:axId val="481634360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who Submitted a FAFSA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297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 b="0"/>
      </a:pPr>
      <a:endParaRPr lang="en-US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1440" b="1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b="1"/>
              <a:t>Dream Act by Career &amp; Academic Pathway - Baseline and Follow-up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40" b="1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Sheet3!$C$3</c:f>
              <c:strCache>
                <c:ptCount val="1"/>
                <c:pt idx="0">
                  <c:v>Dream Act Applied - Yes (%)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36C-4DB0-B23B-6FA64D9EA6C4}"/>
              </c:ext>
            </c:extLst>
          </c:dPt>
          <c:dPt>
            <c:idx val="1"/>
            <c:invertIfNegative val="0"/>
            <c:bubble3D val="0"/>
            <c:spPr>
              <a:solidFill>
                <a:srgbClr val="5D438A"/>
              </a:solidFill>
              <a:ln>
                <a:solidFill>
                  <a:srgbClr val="5D438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36C-4DB0-B23B-6FA64D9EA6C4}"/>
              </c:ext>
            </c:extLst>
          </c:dPt>
          <c:dPt>
            <c:idx val="2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36C-4DB0-B23B-6FA64D9EA6C4}"/>
              </c:ext>
            </c:extLst>
          </c:dPt>
          <c:dPt>
            <c:idx val="3"/>
            <c:invertIfNegative val="0"/>
            <c:bubble3D val="0"/>
            <c:spPr>
              <a:solidFill>
                <a:srgbClr val="71563F"/>
              </a:solidFill>
              <a:ln>
                <a:solidFill>
                  <a:srgbClr val="71563F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736C-4DB0-B23B-6FA64D9EA6C4}"/>
              </c:ext>
            </c:extLst>
          </c:dPt>
          <c:dPt>
            <c:idx val="4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9-736C-4DB0-B23B-6FA64D9EA6C4}"/>
              </c:ext>
            </c:extLst>
          </c:dPt>
          <c:dPt>
            <c:idx val="5"/>
            <c:invertIfNegative val="0"/>
            <c:bubble3D val="0"/>
            <c:spPr>
              <a:solidFill>
                <a:srgbClr val="703257"/>
              </a:solidFill>
              <a:ln>
                <a:solidFill>
                  <a:srgbClr val="703257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736C-4DB0-B23B-6FA64D9EA6C4}"/>
              </c:ext>
            </c:extLst>
          </c:dPt>
          <c:dPt>
            <c:idx val="6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736C-4DB0-B23B-6FA64D9EA6C4}"/>
              </c:ext>
            </c:extLst>
          </c:dPt>
          <c:dPt>
            <c:idx val="7"/>
            <c:invertIfNegative val="0"/>
            <c:bubble3D val="0"/>
            <c:spPr>
              <a:solidFill>
                <a:srgbClr val="087D94"/>
              </a:solidFill>
              <a:ln>
                <a:solidFill>
                  <a:srgbClr val="087D94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736C-4DB0-B23B-6FA64D9EA6C4}"/>
              </c:ext>
            </c:extLst>
          </c:dPt>
          <c:dPt>
            <c:idx val="8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1-736C-4DB0-B23B-6FA64D9EA6C4}"/>
              </c:ext>
            </c:extLst>
          </c:dPt>
          <c:dPt>
            <c:idx val="9"/>
            <c:invertIfNegative val="0"/>
            <c:bubble3D val="0"/>
            <c:spPr>
              <a:solidFill>
                <a:srgbClr val="687E36"/>
              </a:solidFill>
              <a:ln>
                <a:solidFill>
                  <a:srgbClr val="687E36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3-736C-4DB0-B23B-6FA64D9EA6C4}"/>
              </c:ext>
            </c:extLst>
          </c:dPt>
          <c:dPt>
            <c:idx val="10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5-736C-4DB0-B23B-6FA64D9EA6C4}"/>
              </c:ext>
            </c:extLst>
          </c:dPt>
          <c:dPt>
            <c:idx val="11"/>
            <c:invertIfNegative val="0"/>
            <c:bubble3D val="0"/>
            <c:spPr>
              <a:solidFill>
                <a:srgbClr val="F47629"/>
              </a:solidFill>
              <a:ln>
                <a:solidFill>
                  <a:srgbClr val="F47629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7-736C-4DB0-B23B-6FA64D9EA6C4}"/>
              </c:ext>
            </c:extLst>
          </c:dPt>
          <c:dPt>
            <c:idx val="12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9-736C-4DB0-B23B-6FA64D9EA6C4}"/>
              </c:ext>
            </c:extLst>
          </c:dPt>
          <c:dPt>
            <c:idx val="13"/>
            <c:invertIfNegative val="0"/>
            <c:bubble3D val="0"/>
            <c:spPr>
              <a:solidFill>
                <a:srgbClr val="1A396A"/>
              </a:solidFill>
              <a:ln>
                <a:solidFill>
                  <a:srgbClr val="1A396A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1B-736C-4DB0-B23B-6FA64D9EA6C4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multiLvlStrRef>
              <c:f>Sheet3!$A$4:$B$17</c:f>
              <c:multiLvlStrCache>
                <c:ptCount val="14"/>
                <c:lvl>
                  <c:pt idx="0">
                    <c:v>Baseline   (n = 837)</c:v>
                  </c:pt>
                  <c:pt idx="1">
                    <c:v>Follow-up (n = 888)</c:v>
                  </c:pt>
                  <c:pt idx="2">
                    <c:v>Baseline   (n = 539)</c:v>
                  </c:pt>
                  <c:pt idx="3">
                    <c:v>Follow-up (n = 580)</c:v>
                  </c:pt>
                  <c:pt idx="4">
                    <c:v>Baseline   (n = 579)</c:v>
                  </c:pt>
                  <c:pt idx="5">
                    <c:v>Follow-up (n = 600)</c:v>
                  </c:pt>
                  <c:pt idx="6">
                    <c:v>Baseline   (n = 3021)</c:v>
                  </c:pt>
                  <c:pt idx="7">
                    <c:v>Follow-up (n = 3042)</c:v>
                  </c:pt>
                  <c:pt idx="8">
                    <c:v>Baseline   (n = 1218)</c:v>
                  </c:pt>
                  <c:pt idx="9">
                    <c:v>Follow-up (n = 1508)</c:v>
                  </c:pt>
                  <c:pt idx="10">
                    <c:v>Baseline   (n = 2348)</c:v>
                  </c:pt>
                  <c:pt idx="11">
                    <c:v>Follow-up (n = 2546)</c:v>
                  </c:pt>
                  <c:pt idx="12">
                    <c:v>Baseline   (n = 1325)</c:v>
                  </c:pt>
                  <c:pt idx="13">
                    <c:v>Follow-up (n = 1422)</c:v>
                  </c:pt>
                </c:lvl>
                <c:lvl>
                  <c:pt idx="0">
                    <c:v>Creating Our World</c:v>
                  </c:pt>
                  <c:pt idx="2">
                    <c:v>Design, Make &amp; Move</c:v>
                  </c:pt>
                  <c:pt idx="4">
                    <c:v>Future Educators</c:v>
                  </c:pt>
                  <c:pt idx="6">
                    <c:v>Helping Others</c:v>
                  </c:pt>
                  <c:pt idx="8">
                    <c:v>Money Matters</c:v>
                  </c:pt>
                  <c:pt idx="10">
                    <c:v>People, Ideas &amp; Culture</c:v>
                  </c:pt>
                  <c:pt idx="12">
                    <c:v>STEM</c:v>
                  </c:pt>
                </c:lvl>
              </c:multiLvlStrCache>
            </c:multiLvlStrRef>
          </c:cat>
          <c:val>
            <c:numRef>
              <c:f>Sheet3!$C$4:$C$17</c:f>
              <c:numCache>
                <c:formatCode>0%</c:formatCode>
                <c:ptCount val="14"/>
                <c:pt idx="0">
                  <c:v>1.7921146953405E-2</c:v>
                </c:pt>
                <c:pt idx="1">
                  <c:v>1.4639639639639599E-2</c:v>
                </c:pt>
                <c:pt idx="2">
                  <c:v>2.04081632653061E-2</c:v>
                </c:pt>
                <c:pt idx="3">
                  <c:v>2.24137931034483E-2</c:v>
                </c:pt>
                <c:pt idx="4">
                  <c:v>3.6269430051813503E-2</c:v>
                </c:pt>
                <c:pt idx="5">
                  <c:v>0.03</c:v>
                </c:pt>
                <c:pt idx="6">
                  <c:v>2.6481297583581601E-2</c:v>
                </c:pt>
                <c:pt idx="7">
                  <c:v>2.7613412228796801E-2</c:v>
                </c:pt>
                <c:pt idx="8">
                  <c:v>2.7914614121510702E-2</c:v>
                </c:pt>
                <c:pt idx="9">
                  <c:v>3.18302387267905E-2</c:v>
                </c:pt>
                <c:pt idx="10">
                  <c:v>2.21465076660988E-2</c:v>
                </c:pt>
                <c:pt idx="11">
                  <c:v>2.6315789473684199E-2</c:v>
                </c:pt>
                <c:pt idx="12">
                  <c:v>2.56603773584906E-2</c:v>
                </c:pt>
                <c:pt idx="13">
                  <c:v>2.53164556962025E-2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736C-4DB0-B23B-6FA64D9EA6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81634032"/>
        <c:axId val="481635344"/>
      </c:barChart>
      <c:catAx>
        <c:axId val="48163403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5344"/>
        <c:crosses val="autoZero"/>
        <c:auto val="1"/>
        <c:lblAlgn val="ctr"/>
        <c:lblOffset val="100"/>
        <c:noMultiLvlLbl val="0"/>
      </c:catAx>
      <c:valAx>
        <c:axId val="481635344"/>
        <c:scaling>
          <c:orientation val="minMax"/>
          <c:max val="1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% of Students who Applied for the Dream Act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1634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solidFill>
        <a:sysClr val="window" lastClr="FFFFFF">
          <a:lumMod val="75000"/>
        </a:sysClr>
      </a:solidFill>
    </a:ln>
    <a:effectLst/>
  </c:spPr>
  <c:txPr>
    <a:bodyPr/>
    <a:lstStyle/>
    <a:p>
      <a:pPr>
        <a:defRPr sz="1200"/>
      </a:pPr>
      <a:endParaRPr lang="en-US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413822-C642-4747-90D6-B4B1CB16FD96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CD6EA-1D8C-416F-A0C9-5673360C04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096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CD6EA-1D8C-416F-A0C9-5673360C04A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4576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09845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2502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9426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32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36490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2629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9997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758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665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9122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5394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5FC1A47C-8929-4FA3-BE0B-0D5EF3A374C1}" type="datetimeFigureOut">
              <a:rPr lang="en-US" smtClean="0"/>
              <a:t>1/25/2022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709255E-7B0A-4D58-B9D6-683A69C15133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9556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sv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9AA201-CE00-44E0-9064-95AB4070E67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dirty="0"/>
              <a:t>Career &amp; Academic Pathways (CAP) Fall 2021 Data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0F2ACBA-FD36-4CCC-84C0-BD787354316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01/21/2022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8B8134AE-98FD-4D77-BBB5-D67BE6718D13}"/>
              </a:ext>
            </a:extLst>
          </p:cNvPr>
          <p:cNvGrpSpPr/>
          <p:nvPr/>
        </p:nvGrpSpPr>
        <p:grpSpPr>
          <a:xfrm>
            <a:off x="8697334" y="5598621"/>
            <a:ext cx="2394615" cy="718810"/>
            <a:chOff x="8697334" y="5598621"/>
            <a:chExt cx="2394615" cy="718810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6741969A-0207-4379-BCBA-3C4B28873B9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97335" y="5598621"/>
              <a:ext cx="2394614" cy="457200"/>
            </a:xfrm>
            <a:prstGeom prst="rect">
              <a:avLst/>
            </a:prstGeom>
          </p:spPr>
        </p:pic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DF4EBDE2-300E-4F31-B3D8-116BA5AF121E}"/>
                </a:ext>
              </a:extLst>
            </p:cNvPr>
            <p:cNvSpPr txBox="1"/>
            <p:nvPr/>
          </p:nvSpPr>
          <p:spPr>
            <a:xfrm>
              <a:off x="8697334" y="6055821"/>
              <a:ext cx="2394614" cy="2616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100" dirty="0"/>
                <a:t>01/21/2022, kk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748923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C3B74C1-9FF1-42FA-BEC1-8606760B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Student Demographics by CAP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4CC676DE-0B10-4864-AE56-DEDCFC4E3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cap="none" dirty="0">
                <a:solidFill>
                  <a:schemeClr val="tx1"/>
                </a:solidFill>
              </a:rPr>
              <a:t>Includes data from degree-seeking students and their most recent major in fall 2021.</a:t>
            </a:r>
          </a:p>
        </p:txBody>
      </p:sp>
    </p:spTree>
    <p:extLst>
      <p:ext uri="{BB962C8B-B14F-4D97-AF65-F5344CB8AC3E}">
        <p14:creationId xmlns:p14="http://schemas.microsoft.com/office/powerpoint/2010/main" val="185027183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30121EDB-C0E8-4D5C-92C7-E2DE1753CACE}"/>
              </a:ext>
            </a:extLst>
          </p:cNvPr>
          <p:cNvGrpSpPr/>
          <p:nvPr/>
        </p:nvGrpSpPr>
        <p:grpSpPr>
          <a:xfrm>
            <a:off x="478454" y="421658"/>
            <a:ext cx="11235091" cy="5499069"/>
            <a:chOff x="478454" y="421658"/>
            <a:chExt cx="11235091" cy="5499069"/>
          </a:xfrm>
        </p:grpSpPr>
        <p:pic>
          <p:nvPicPr>
            <p:cNvPr id="3" name="Picture 2">
              <a:extLst>
                <a:ext uri="{FF2B5EF4-FFF2-40B4-BE49-F238E27FC236}">
                  <a16:creationId xmlns:a16="http://schemas.microsoft.com/office/drawing/2014/main" id="{72B8FB70-42F3-4AC1-A6AF-D353E1C7E4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8454" y="421658"/>
              <a:ext cx="8242506" cy="5499069"/>
            </a:xfrm>
            <a:prstGeom prst="rect">
              <a:avLst/>
            </a:prstGeom>
          </p:spPr>
        </p:pic>
        <p:sp>
          <p:nvSpPr>
            <p:cNvPr id="8" name="Speech Bubble: Rectangle with Corners Rounded 7">
              <a:extLst>
                <a:ext uri="{FF2B5EF4-FFF2-40B4-BE49-F238E27FC236}">
                  <a16:creationId xmlns:a16="http://schemas.microsoft.com/office/drawing/2014/main" id="{88B5D516-F9A8-449E-A119-A3AAFDB77772}"/>
                </a:ext>
              </a:extLst>
            </p:cNvPr>
            <p:cNvSpPr/>
            <p:nvPr/>
          </p:nvSpPr>
          <p:spPr>
            <a:xfrm>
              <a:off x="8882740" y="2155576"/>
              <a:ext cx="2830805" cy="1145764"/>
            </a:xfrm>
            <a:prstGeom prst="wedgeRoundRectCallout">
              <a:avLst>
                <a:gd name="adj1" fmla="val -40156"/>
                <a:gd name="adj2" fmla="val 7712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Greater % of females than males in </a:t>
              </a:r>
              <a:r>
                <a:rPr lang="en-US" sz="1600" b="1" dirty="0"/>
                <a:t>People, Ideas &amp; Culture</a:t>
              </a:r>
              <a:r>
                <a:rPr lang="en-US" sz="1600" dirty="0"/>
                <a:t>. </a:t>
              </a:r>
            </a:p>
            <a:p>
              <a:pPr algn="ctr"/>
              <a:r>
                <a:rPr lang="en-US" sz="1600" dirty="0"/>
                <a:t>Opposite pattern for </a:t>
              </a:r>
              <a:r>
                <a:rPr lang="en-US" sz="1600" b="1" dirty="0"/>
                <a:t>STEM</a:t>
              </a:r>
              <a:r>
                <a:rPr lang="en-US" sz="1600" dirty="0"/>
                <a:t>.</a:t>
              </a:r>
            </a:p>
          </p:txBody>
        </p:sp>
        <p:sp>
          <p:nvSpPr>
            <p:cNvPr id="2" name="Rectangle: Rounded Corners 1">
              <a:extLst>
                <a:ext uri="{FF2B5EF4-FFF2-40B4-BE49-F238E27FC236}">
                  <a16:creationId xmlns:a16="http://schemas.microsoft.com/office/drawing/2014/main" id="{2BA473A5-D96B-4DE1-84C8-9D5899BB8987}"/>
                </a:ext>
              </a:extLst>
            </p:cNvPr>
            <p:cNvSpPr/>
            <p:nvPr/>
          </p:nvSpPr>
          <p:spPr>
            <a:xfrm>
              <a:off x="4702628" y="2291938"/>
              <a:ext cx="2232562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4A20AEC7-073A-46F8-8C62-24AE123ED8C2}"/>
                </a:ext>
              </a:extLst>
            </p:cNvPr>
            <p:cNvSpPr/>
            <p:nvPr/>
          </p:nvSpPr>
          <p:spPr>
            <a:xfrm>
              <a:off x="4702628" y="4439391"/>
              <a:ext cx="2232562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18078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6C848AE2-BA32-4D72-9D76-5AFBE5D22356}"/>
              </a:ext>
            </a:extLst>
          </p:cNvPr>
          <p:cNvGrpSpPr/>
          <p:nvPr/>
        </p:nvGrpSpPr>
        <p:grpSpPr>
          <a:xfrm>
            <a:off x="1173200" y="552202"/>
            <a:ext cx="10428992" cy="4578493"/>
            <a:chOff x="1173200" y="552202"/>
            <a:chExt cx="10428992" cy="457849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8F134ED6-1C67-4CB1-9E8F-4A584544AE1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173200" y="552202"/>
              <a:ext cx="7328027" cy="4578493"/>
            </a:xfrm>
            <a:prstGeom prst="rect">
              <a:avLst/>
            </a:prstGeom>
          </p:spPr>
        </p:pic>
        <p:sp>
          <p:nvSpPr>
            <p:cNvPr id="6" name="Speech Bubble: Rectangle with Corners Rounded 5">
              <a:extLst>
                <a:ext uri="{FF2B5EF4-FFF2-40B4-BE49-F238E27FC236}">
                  <a16:creationId xmlns:a16="http://schemas.microsoft.com/office/drawing/2014/main" id="{E24BD7D9-DDD7-4661-9E42-8AF20081569A}"/>
                </a:ext>
              </a:extLst>
            </p:cNvPr>
            <p:cNvSpPr/>
            <p:nvPr/>
          </p:nvSpPr>
          <p:spPr>
            <a:xfrm>
              <a:off x="8621483" y="2283236"/>
              <a:ext cx="2980709" cy="1145764"/>
            </a:xfrm>
            <a:prstGeom prst="wedgeRoundRectCallout">
              <a:avLst>
                <a:gd name="adj1" fmla="val -39725"/>
                <a:gd name="adj2" fmla="val 80232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Much greater % of females than males in </a:t>
              </a:r>
              <a:r>
                <a:rPr lang="en-US" sz="1600" b="1" dirty="0"/>
                <a:t>Future Educators</a:t>
              </a:r>
              <a:r>
                <a:rPr lang="en-US" sz="1600" dirty="0"/>
                <a:t>. </a:t>
              </a:r>
            </a:p>
            <a:p>
              <a:pPr algn="ctr"/>
              <a:r>
                <a:rPr lang="en-US" sz="1600" dirty="0"/>
                <a:t>Opposite pattern for </a:t>
              </a:r>
              <a:r>
                <a:rPr lang="en-US" sz="1600" b="1" dirty="0"/>
                <a:t>Design, Make &amp; Move</a:t>
              </a:r>
              <a:r>
                <a:rPr lang="en-US" sz="1600" dirty="0"/>
                <a:t>.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C64A61B-6899-4EB4-AE9C-BF850E318343}"/>
                </a:ext>
              </a:extLst>
            </p:cNvPr>
            <p:cNvSpPr/>
            <p:nvPr/>
          </p:nvSpPr>
          <p:spPr>
            <a:xfrm>
              <a:off x="3910937" y="2485189"/>
              <a:ext cx="4223659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: Rounded Corners 4">
              <a:extLst>
                <a:ext uri="{FF2B5EF4-FFF2-40B4-BE49-F238E27FC236}">
                  <a16:creationId xmlns:a16="http://schemas.microsoft.com/office/drawing/2014/main" id="{2A077125-40EA-4C59-BF06-EE018AB2247D}"/>
                </a:ext>
              </a:extLst>
            </p:cNvPr>
            <p:cNvSpPr/>
            <p:nvPr/>
          </p:nvSpPr>
          <p:spPr>
            <a:xfrm>
              <a:off x="3910936" y="3624669"/>
              <a:ext cx="4223659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585913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3A946363-83BC-4A5A-9E0C-381894A72746}"/>
              </a:ext>
            </a:extLst>
          </p:cNvPr>
          <p:cNvGrpSpPr/>
          <p:nvPr/>
        </p:nvGrpSpPr>
        <p:grpSpPr>
          <a:xfrm>
            <a:off x="897465" y="676615"/>
            <a:ext cx="10397067" cy="4578493"/>
            <a:chOff x="897465" y="676615"/>
            <a:chExt cx="10397067" cy="4578493"/>
          </a:xfrm>
        </p:grpSpPr>
        <p:pic>
          <p:nvPicPr>
            <p:cNvPr id="2" name="Picture 1">
              <a:extLst>
                <a:ext uri="{FF2B5EF4-FFF2-40B4-BE49-F238E27FC236}">
                  <a16:creationId xmlns:a16="http://schemas.microsoft.com/office/drawing/2014/main" id="{04E383A1-D88D-4EA0-87E9-02821270FF5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897465" y="676615"/>
              <a:ext cx="7328027" cy="4578493"/>
            </a:xfrm>
            <a:prstGeom prst="rect">
              <a:avLst/>
            </a:prstGeom>
          </p:spPr>
        </p:pic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B8492EF8-653B-4035-9D21-2C061BE836BB}"/>
                </a:ext>
              </a:extLst>
            </p:cNvPr>
            <p:cNvSpPr/>
            <p:nvPr/>
          </p:nvSpPr>
          <p:spPr>
            <a:xfrm>
              <a:off x="8463727" y="1466806"/>
              <a:ext cx="2830805" cy="1490149"/>
            </a:xfrm>
            <a:prstGeom prst="wedgeRoundRectCallout">
              <a:avLst>
                <a:gd name="adj1" fmla="val -48546"/>
                <a:gd name="adj2" fmla="val 71480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Greater % of females than males with </a:t>
              </a:r>
              <a:r>
                <a:rPr lang="en-US" sz="1600" b="1" dirty="0"/>
                <a:t>General majors</a:t>
              </a:r>
              <a:r>
                <a:rPr lang="en-US" sz="1600" dirty="0"/>
                <a:t>. </a:t>
              </a:r>
            </a:p>
            <a:p>
              <a:pPr algn="ctr"/>
              <a:r>
                <a:rPr lang="en-US" sz="1600" dirty="0"/>
                <a:t>Opposite pattern for </a:t>
              </a:r>
              <a:r>
                <a:rPr lang="en-US" sz="1600" b="1" dirty="0"/>
                <a:t>Undecided </a:t>
              </a:r>
              <a:r>
                <a:rPr lang="en-US" sz="1600" dirty="0"/>
                <a:t>students; however, notice the relatively low sample size.</a:t>
              </a:r>
            </a:p>
          </p:txBody>
        </p:sp>
        <p:sp>
          <p:nvSpPr>
            <p:cNvPr id="4" name="Rectangle: Rounded Corners 3">
              <a:extLst>
                <a:ext uri="{FF2B5EF4-FFF2-40B4-BE49-F238E27FC236}">
                  <a16:creationId xmlns:a16="http://schemas.microsoft.com/office/drawing/2014/main" id="{E64ACBC3-892B-43F2-9A72-BC79F7713AA2}"/>
                </a:ext>
              </a:extLst>
            </p:cNvPr>
            <p:cNvSpPr/>
            <p:nvPr/>
          </p:nvSpPr>
          <p:spPr>
            <a:xfrm>
              <a:off x="5371602" y="1478681"/>
              <a:ext cx="1326081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: Rounded Corners 5">
              <a:extLst>
                <a:ext uri="{FF2B5EF4-FFF2-40B4-BE49-F238E27FC236}">
                  <a16:creationId xmlns:a16="http://schemas.microsoft.com/office/drawing/2014/main" id="{3E3FD20A-08F9-412D-8215-5D0F5D230311}"/>
                </a:ext>
              </a:extLst>
            </p:cNvPr>
            <p:cNvSpPr/>
            <p:nvPr/>
          </p:nvSpPr>
          <p:spPr>
            <a:xfrm>
              <a:off x="4769919" y="2613256"/>
              <a:ext cx="2545281" cy="665018"/>
            </a:xfrm>
            <a:prstGeom prst="roundRect">
              <a:avLst/>
            </a:prstGeom>
            <a:noFill/>
            <a:ln w="44450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8695249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971B6E9B-A787-4470-B0F7-FF4ABD52A39D}"/>
              </a:ext>
            </a:extLst>
          </p:cNvPr>
          <p:cNvGrpSpPr/>
          <p:nvPr/>
        </p:nvGrpSpPr>
        <p:grpSpPr>
          <a:xfrm>
            <a:off x="229072" y="133882"/>
            <a:ext cx="11733856" cy="5852160"/>
            <a:chOff x="229072" y="133882"/>
            <a:chExt cx="11733856" cy="5852160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DF519A20-2C8A-4722-A6A5-855E20395E35}"/>
                </a:ext>
              </a:extLst>
            </p:cNvPr>
            <p:cNvSpPr/>
            <p:nvPr/>
          </p:nvSpPr>
          <p:spPr>
            <a:xfrm>
              <a:off x="9132123" y="890649"/>
              <a:ext cx="2830805" cy="4191990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/>
                <a:t>Generally similar pattern of racial group representation across each CAP with the following exceptions: </a:t>
              </a:r>
            </a:p>
            <a:p>
              <a:endParaRPr lang="en-US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Latinx students in the </a:t>
              </a:r>
              <a:r>
                <a:rPr lang="en-US" sz="1400" b="1" dirty="0"/>
                <a:t>People, Ideas &amp; Culture </a:t>
              </a:r>
              <a:r>
                <a:rPr lang="en-US" sz="1400" dirty="0"/>
                <a:t>CAP relative to their representation in other CAPs.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Asian students in the </a:t>
              </a:r>
              <a:r>
                <a:rPr lang="en-US" sz="1400" b="1" dirty="0"/>
                <a:t>STEM </a:t>
              </a:r>
              <a:r>
                <a:rPr lang="en-US" sz="1400" dirty="0"/>
                <a:t>CAP relative to their representation in other CAPs.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White students in the </a:t>
              </a:r>
              <a:r>
                <a:rPr lang="en-US" sz="1400" b="1" dirty="0"/>
                <a:t>Helping Others </a:t>
              </a:r>
              <a:r>
                <a:rPr lang="en-US" sz="1400" dirty="0"/>
                <a:t>CAP relative to their representation in the other CAPs. </a:t>
              </a:r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10281E0-E088-479C-90B4-5C9ADD9B3F94}"/>
                </a:ext>
              </a:extLst>
            </p:cNvPr>
            <p:cNvGrpSpPr/>
            <p:nvPr/>
          </p:nvGrpSpPr>
          <p:grpSpPr>
            <a:xfrm>
              <a:off x="229072" y="133882"/>
              <a:ext cx="8771752" cy="5852160"/>
              <a:chOff x="229072" y="133882"/>
              <a:chExt cx="8771752" cy="5852160"/>
            </a:xfrm>
          </p:grpSpPr>
          <p:pic>
            <p:nvPicPr>
              <p:cNvPr id="3" name="Picture 2">
                <a:extLst>
                  <a:ext uri="{FF2B5EF4-FFF2-40B4-BE49-F238E27FC236}">
                    <a16:creationId xmlns:a16="http://schemas.microsoft.com/office/drawing/2014/main" id="{A988C993-171B-4D3D-8183-3B315A39B43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229072" y="133882"/>
                <a:ext cx="8771752" cy="5852160"/>
              </a:xfrm>
              <a:prstGeom prst="rect">
                <a:avLst/>
              </a:prstGeom>
            </p:spPr>
          </p:pic>
          <p:sp>
            <p:nvSpPr>
              <p:cNvPr id="2" name="Oval 1">
                <a:extLst>
                  <a:ext uri="{FF2B5EF4-FFF2-40B4-BE49-F238E27FC236}">
                    <a16:creationId xmlns:a16="http://schemas.microsoft.com/office/drawing/2014/main" id="{F83CE42C-2BEB-484C-A98C-2B1479003C96}"/>
                  </a:ext>
                </a:extLst>
              </p:cNvPr>
              <p:cNvSpPr/>
              <p:nvPr/>
            </p:nvSpPr>
            <p:spPr>
              <a:xfrm>
                <a:off x="7315199" y="2125683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BD1A9766-87BF-42CC-83CB-439AE008CC4F}"/>
                  </a:ext>
                </a:extLst>
              </p:cNvPr>
              <p:cNvSpPr/>
              <p:nvPr/>
            </p:nvSpPr>
            <p:spPr>
              <a:xfrm>
                <a:off x="3667493" y="3964379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D1B30544-A7EE-4359-9DBA-CFA2BE5E71C7}"/>
                  </a:ext>
                </a:extLst>
              </p:cNvPr>
              <p:cNvSpPr/>
              <p:nvPr/>
            </p:nvSpPr>
            <p:spPr>
              <a:xfrm>
                <a:off x="3857498" y="1500491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637222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CF478E3C-8581-411E-ABF8-17902AE8E8FB}"/>
              </a:ext>
            </a:extLst>
          </p:cNvPr>
          <p:cNvGrpSpPr/>
          <p:nvPr/>
        </p:nvGrpSpPr>
        <p:grpSpPr>
          <a:xfrm>
            <a:off x="609082" y="412372"/>
            <a:ext cx="10973836" cy="5035732"/>
            <a:chOff x="609082" y="412372"/>
            <a:chExt cx="10973836" cy="5035732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B5BA5395-B714-413B-A6A8-7895AF72FA98}"/>
                </a:ext>
              </a:extLst>
            </p:cNvPr>
            <p:cNvSpPr/>
            <p:nvPr/>
          </p:nvSpPr>
          <p:spPr>
            <a:xfrm>
              <a:off x="8752113" y="1199408"/>
              <a:ext cx="2830805" cy="3372592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/>
                <a:t>Generally similar pattern of racial group representation across each CAP with the following exceptions (cont’d.): </a:t>
              </a:r>
            </a:p>
            <a:p>
              <a:endParaRPr lang="en-US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Latinx students in the </a:t>
              </a:r>
              <a:r>
                <a:rPr lang="en-US" sz="1400" b="1" dirty="0"/>
                <a:t>Future Educators </a:t>
              </a:r>
              <a:r>
                <a:rPr lang="en-US" sz="1400" dirty="0"/>
                <a:t>CAP relative to their representation in other CAPs.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Asian students in the </a:t>
              </a:r>
              <a:r>
                <a:rPr lang="en-US" sz="1400" b="1" dirty="0"/>
                <a:t>Design, Make &amp; Move </a:t>
              </a:r>
              <a:r>
                <a:rPr lang="en-US" sz="1400" dirty="0"/>
                <a:t>CAP relative to their representation in other CAPs.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D2CBE14E-045C-4930-917B-AB741BE30BAE}"/>
                </a:ext>
              </a:extLst>
            </p:cNvPr>
            <p:cNvGrpSpPr/>
            <p:nvPr/>
          </p:nvGrpSpPr>
          <p:grpSpPr>
            <a:xfrm>
              <a:off x="609082" y="412372"/>
              <a:ext cx="8059611" cy="5035732"/>
              <a:chOff x="609082" y="412372"/>
              <a:chExt cx="8059611" cy="503573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B3E0EE76-D419-4915-8FFC-2A108CA57AD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09082" y="412372"/>
                <a:ext cx="8059611" cy="5035732"/>
              </a:xfrm>
              <a:prstGeom prst="rect">
                <a:avLst/>
              </a:prstGeom>
            </p:spPr>
          </p:pic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F1A757C8-6626-4D44-8AF1-C54874670C13}"/>
                  </a:ext>
                </a:extLst>
              </p:cNvPr>
              <p:cNvSpPr/>
              <p:nvPr/>
            </p:nvSpPr>
            <p:spPr>
              <a:xfrm>
                <a:off x="3596241" y="3429000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6" name="Oval 5">
                <a:extLst>
                  <a:ext uri="{FF2B5EF4-FFF2-40B4-BE49-F238E27FC236}">
                    <a16:creationId xmlns:a16="http://schemas.microsoft.com/office/drawing/2014/main" id="{4C8C8476-C163-40C2-972C-4E47E7D9E07D}"/>
                  </a:ext>
                </a:extLst>
              </p:cNvPr>
              <p:cNvSpPr/>
              <p:nvPr/>
            </p:nvSpPr>
            <p:spPr>
              <a:xfrm>
                <a:off x="7325092" y="2520539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2404727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74C7308D-16B2-4E75-A837-1DDDB35629EE}"/>
              </a:ext>
            </a:extLst>
          </p:cNvPr>
          <p:cNvGrpSpPr/>
          <p:nvPr/>
        </p:nvGrpSpPr>
        <p:grpSpPr>
          <a:xfrm>
            <a:off x="569903" y="542999"/>
            <a:ext cx="11179269" cy="5035732"/>
            <a:chOff x="569903" y="542999"/>
            <a:chExt cx="11179269" cy="503573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FBF5780-3755-41DB-81D4-3AB1FCDAB858}"/>
                </a:ext>
              </a:extLst>
            </p:cNvPr>
            <p:cNvGrpSpPr/>
            <p:nvPr/>
          </p:nvGrpSpPr>
          <p:grpSpPr>
            <a:xfrm>
              <a:off x="569903" y="542999"/>
              <a:ext cx="8059611" cy="5035732"/>
              <a:chOff x="569903" y="542999"/>
              <a:chExt cx="8059611" cy="503573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06E9D46A-F6F3-435C-9800-5893EC98011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569903" y="542999"/>
                <a:ext cx="8059611" cy="5035732"/>
              </a:xfrm>
              <a:prstGeom prst="rect">
                <a:avLst/>
              </a:prstGeom>
            </p:spPr>
          </p:pic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74E09290-FAAE-4E61-A8F5-3D1F5A9DF39C}"/>
                  </a:ext>
                </a:extLst>
              </p:cNvPr>
              <p:cNvSpPr/>
              <p:nvPr/>
            </p:nvSpPr>
            <p:spPr>
              <a:xfrm>
                <a:off x="7135087" y="1541813"/>
                <a:ext cx="548640" cy="54864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DC99F393-5C55-4EEC-A149-50BF6E9EAF7D}"/>
                </a:ext>
              </a:extLst>
            </p:cNvPr>
            <p:cNvSpPr/>
            <p:nvPr/>
          </p:nvSpPr>
          <p:spPr>
            <a:xfrm>
              <a:off x="8918367" y="1270660"/>
              <a:ext cx="2830805" cy="1947554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1400" dirty="0"/>
                <a:t>Generally similar pattern of racial group representation across each CAP with the following exceptions (cont’d.): </a:t>
              </a:r>
            </a:p>
            <a:p>
              <a:endParaRPr lang="en-US" sz="1400" dirty="0"/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Greater % of Latinx students with </a:t>
              </a:r>
              <a:r>
                <a:rPr lang="en-US" sz="1400" b="1" dirty="0"/>
                <a:t>General  majors</a:t>
              </a:r>
              <a:r>
                <a:rPr lang="en-US" sz="1400" dirty="0"/>
                <a:t> relative to their representation in other CAPs.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478973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9936CBD-868C-4672-9CF2-F3BBC3ABF9D8}"/>
              </a:ext>
            </a:extLst>
          </p:cNvPr>
          <p:cNvGrpSpPr/>
          <p:nvPr/>
        </p:nvGrpSpPr>
        <p:grpSpPr>
          <a:xfrm>
            <a:off x="585334" y="430083"/>
            <a:ext cx="11318218" cy="5499069"/>
            <a:chOff x="585334" y="430083"/>
            <a:chExt cx="11318218" cy="5499069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2F6CBF2D-1E7F-49DE-AA57-2F3A7051AC48}"/>
                </a:ext>
              </a:extLst>
            </p:cNvPr>
            <p:cNvSpPr/>
            <p:nvPr/>
          </p:nvSpPr>
          <p:spPr>
            <a:xfrm>
              <a:off x="9072747" y="1151907"/>
              <a:ext cx="2830805" cy="3372592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Notice the higher % of 30-39 year </a:t>
              </a:r>
              <a:r>
                <a:rPr lang="en-US" sz="1400" dirty="0" err="1"/>
                <a:t>olds</a:t>
              </a:r>
              <a:r>
                <a:rPr lang="en-US" sz="1400" dirty="0"/>
                <a:t> in the </a:t>
              </a:r>
              <a:r>
                <a:rPr lang="en-US" sz="1400" b="1" dirty="0"/>
                <a:t>Helping Others</a:t>
              </a:r>
              <a:r>
                <a:rPr lang="en-US" sz="1400" dirty="0"/>
                <a:t> and </a:t>
              </a:r>
              <a:r>
                <a:rPr lang="en-US" sz="1400" b="1" dirty="0"/>
                <a:t>Money Matters </a:t>
              </a:r>
              <a:r>
                <a:rPr lang="en-US" sz="1400" dirty="0"/>
                <a:t>CAPs relative to their representation in other CAPs.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Regarding 20-25 year </a:t>
              </a:r>
              <a:r>
                <a:rPr lang="en-US" sz="1400" dirty="0" err="1"/>
                <a:t>olds</a:t>
              </a:r>
              <a:r>
                <a:rPr lang="en-US" sz="1400" dirty="0"/>
                <a:t>, they had greater representation in the </a:t>
              </a:r>
              <a:r>
                <a:rPr lang="en-US" sz="1400" b="1" dirty="0"/>
                <a:t>STEM</a:t>
              </a:r>
              <a:r>
                <a:rPr lang="en-US" sz="1400" dirty="0"/>
                <a:t> CAP. 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The 19 and under age group had greater representation in the </a:t>
              </a:r>
              <a:r>
                <a:rPr lang="en-US" sz="1400" b="1" dirty="0"/>
                <a:t>People, Ideas &amp; Culture </a:t>
              </a:r>
              <a:r>
                <a:rPr lang="en-US" sz="1400" dirty="0"/>
                <a:t>CAP. </a:t>
              </a:r>
            </a:p>
          </p:txBody>
        </p: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C8B62DB9-21C1-493C-B941-E51424C88E1E}"/>
                </a:ext>
              </a:extLst>
            </p:cNvPr>
            <p:cNvGrpSpPr/>
            <p:nvPr/>
          </p:nvGrpSpPr>
          <p:grpSpPr>
            <a:xfrm>
              <a:off x="585334" y="430083"/>
              <a:ext cx="8242506" cy="5499069"/>
              <a:chOff x="585334" y="430083"/>
              <a:chExt cx="8242506" cy="5499069"/>
            </a:xfrm>
          </p:grpSpPr>
          <p:grpSp>
            <p:nvGrpSpPr>
              <p:cNvPr id="3" name="Group 2">
                <a:extLst>
                  <a:ext uri="{FF2B5EF4-FFF2-40B4-BE49-F238E27FC236}">
                    <a16:creationId xmlns:a16="http://schemas.microsoft.com/office/drawing/2014/main" id="{668600CE-2394-498C-AD8B-3CB666011EB2}"/>
                  </a:ext>
                </a:extLst>
              </p:cNvPr>
              <p:cNvGrpSpPr/>
              <p:nvPr/>
            </p:nvGrpSpPr>
            <p:grpSpPr>
              <a:xfrm>
                <a:off x="585334" y="430083"/>
                <a:ext cx="8242506" cy="5499069"/>
                <a:chOff x="585334" y="430083"/>
                <a:chExt cx="8242506" cy="5499069"/>
              </a:xfrm>
            </p:grpSpPr>
            <p:pic>
              <p:nvPicPr>
                <p:cNvPr id="2" name="Picture 1">
                  <a:extLst>
                    <a:ext uri="{FF2B5EF4-FFF2-40B4-BE49-F238E27FC236}">
                      <a16:creationId xmlns:a16="http://schemas.microsoft.com/office/drawing/2014/main" id="{6EE09B31-B95E-49A4-A14F-9A7B774C9440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585334" y="430083"/>
                  <a:ext cx="8242506" cy="5499069"/>
                </a:xfrm>
                <a:prstGeom prst="rect">
                  <a:avLst/>
                </a:prstGeom>
              </p:spPr>
            </p:pic>
            <p:sp>
              <p:nvSpPr>
                <p:cNvPr id="5" name="Oval 4">
                  <a:extLst>
                    <a:ext uri="{FF2B5EF4-FFF2-40B4-BE49-F238E27FC236}">
                      <a16:creationId xmlns:a16="http://schemas.microsoft.com/office/drawing/2014/main" id="{63F6C0ED-88A8-412C-9F5D-C01555B4E793}"/>
                    </a:ext>
                  </a:extLst>
                </p:cNvPr>
                <p:cNvSpPr/>
                <p:nvPr/>
              </p:nvSpPr>
              <p:spPr>
                <a:xfrm>
                  <a:off x="4106879" y="1553690"/>
                  <a:ext cx="365760" cy="365760"/>
                </a:xfrm>
                <a:prstGeom prst="ellipse">
                  <a:avLst/>
                </a:prstGeom>
                <a:noFill/>
                <a:ln w="3810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6" name="Oval 5">
                  <a:extLst>
                    <a:ext uri="{FF2B5EF4-FFF2-40B4-BE49-F238E27FC236}">
                      <a16:creationId xmlns:a16="http://schemas.microsoft.com/office/drawing/2014/main" id="{8359A205-5FAC-4DB7-8D96-BF68DF2C3194}"/>
                    </a:ext>
                  </a:extLst>
                </p:cNvPr>
                <p:cNvSpPr/>
                <p:nvPr/>
              </p:nvSpPr>
              <p:spPr>
                <a:xfrm>
                  <a:off x="4030874" y="3717671"/>
                  <a:ext cx="365760" cy="365760"/>
                </a:xfrm>
                <a:prstGeom prst="ellipse">
                  <a:avLst/>
                </a:prstGeom>
                <a:noFill/>
                <a:ln w="38100">
                  <a:solidFill>
                    <a:schemeClr val="bg1">
                      <a:lumMod val="6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8" name="Oval 7">
                <a:extLst>
                  <a:ext uri="{FF2B5EF4-FFF2-40B4-BE49-F238E27FC236}">
                    <a16:creationId xmlns:a16="http://schemas.microsoft.com/office/drawing/2014/main" id="{E10BE75A-D231-4D4E-BDF9-336DA67B7B75}"/>
                  </a:ext>
                </a:extLst>
              </p:cNvPr>
              <p:cNvSpPr/>
              <p:nvPr/>
            </p:nvSpPr>
            <p:spPr>
              <a:xfrm>
                <a:off x="5529939" y="2181102"/>
                <a:ext cx="365760" cy="36576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CB4A7F6C-76AC-43D2-B666-764538FC4008}"/>
                  </a:ext>
                </a:extLst>
              </p:cNvPr>
              <p:cNvSpPr/>
              <p:nvPr/>
            </p:nvSpPr>
            <p:spPr>
              <a:xfrm>
                <a:off x="5411976" y="4488874"/>
                <a:ext cx="365760" cy="36576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7833345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A53125D3-A1DF-4221-818C-7F53BDBC2F5F}"/>
              </a:ext>
            </a:extLst>
          </p:cNvPr>
          <p:cNvGrpSpPr/>
          <p:nvPr/>
        </p:nvGrpSpPr>
        <p:grpSpPr>
          <a:xfrm>
            <a:off x="451150" y="430184"/>
            <a:ext cx="11191145" cy="5035732"/>
            <a:chOff x="451150" y="430184"/>
            <a:chExt cx="11191145" cy="5035732"/>
          </a:xfrm>
        </p:grpSpPr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B1DFFF82-411E-4BB3-9E11-6539F1ED4E3B}"/>
                </a:ext>
              </a:extLst>
            </p:cNvPr>
            <p:cNvGrpSpPr/>
            <p:nvPr/>
          </p:nvGrpSpPr>
          <p:grpSpPr>
            <a:xfrm>
              <a:off x="451150" y="430184"/>
              <a:ext cx="8059611" cy="5035732"/>
              <a:chOff x="451150" y="430184"/>
              <a:chExt cx="8059611" cy="503573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9A4B42D3-36DB-4FDD-A63E-4B2A4F477A2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451150" y="430184"/>
                <a:ext cx="8059611" cy="5035732"/>
              </a:xfrm>
              <a:prstGeom prst="rect">
                <a:avLst/>
              </a:prstGeom>
            </p:spPr>
          </p:pic>
          <p:sp>
            <p:nvSpPr>
              <p:cNvPr id="4" name="Oval 3">
                <a:extLst>
                  <a:ext uri="{FF2B5EF4-FFF2-40B4-BE49-F238E27FC236}">
                    <a16:creationId xmlns:a16="http://schemas.microsoft.com/office/drawing/2014/main" id="{B8242077-092F-4687-B2A9-859FCB0C2083}"/>
                  </a:ext>
                </a:extLst>
              </p:cNvPr>
              <p:cNvSpPr/>
              <p:nvPr/>
            </p:nvSpPr>
            <p:spPr>
              <a:xfrm>
                <a:off x="5543792" y="1126178"/>
                <a:ext cx="365760" cy="36576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5" name="Speech Bubble: Rectangle with Corners Rounded 4">
              <a:extLst>
                <a:ext uri="{FF2B5EF4-FFF2-40B4-BE49-F238E27FC236}">
                  <a16:creationId xmlns:a16="http://schemas.microsoft.com/office/drawing/2014/main" id="{230BCF8C-610D-4A90-8689-4A2A649D8093}"/>
                </a:ext>
              </a:extLst>
            </p:cNvPr>
            <p:cNvSpPr/>
            <p:nvPr/>
          </p:nvSpPr>
          <p:spPr>
            <a:xfrm>
              <a:off x="8811490" y="1009404"/>
              <a:ext cx="2830805" cy="1021278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The 19 and under age group also had greater representation in the </a:t>
              </a:r>
              <a:r>
                <a:rPr lang="en-US" sz="1400" b="1" dirty="0"/>
                <a:t>Creating Our World </a:t>
              </a:r>
              <a:r>
                <a:rPr lang="en-US" sz="1400" dirty="0"/>
                <a:t>CAP.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4925537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3D83FDC8-5A0C-4C7B-AEC8-41DC43B92581}"/>
              </a:ext>
            </a:extLst>
          </p:cNvPr>
          <p:cNvGrpSpPr/>
          <p:nvPr/>
        </p:nvGrpSpPr>
        <p:grpSpPr>
          <a:xfrm>
            <a:off x="629280" y="542999"/>
            <a:ext cx="11203020" cy="5035732"/>
            <a:chOff x="629280" y="542999"/>
            <a:chExt cx="11203020" cy="5035732"/>
          </a:xfrm>
        </p:grpSpPr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1B38AFBF-21F7-4808-BC44-49124036F426}"/>
                </a:ext>
              </a:extLst>
            </p:cNvPr>
            <p:cNvSpPr/>
            <p:nvPr/>
          </p:nvSpPr>
          <p:spPr>
            <a:xfrm>
              <a:off x="9001495" y="1187533"/>
              <a:ext cx="2830805" cy="1033153"/>
            </a:xfrm>
            <a:prstGeom prst="wedgeRoundRectCallout">
              <a:avLst>
                <a:gd name="adj1" fmla="val 10184"/>
                <a:gd name="adj2" fmla="val 49173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en-US" sz="1400" dirty="0"/>
                <a:t>The 20-25 year old age group also had greater representation in the General majors group.  </a:t>
              </a:r>
            </a:p>
          </p:txBody>
        </p:sp>
        <p:grpSp>
          <p:nvGrpSpPr>
            <p:cNvPr id="3" name="Group 2">
              <a:extLst>
                <a:ext uri="{FF2B5EF4-FFF2-40B4-BE49-F238E27FC236}">
                  <a16:creationId xmlns:a16="http://schemas.microsoft.com/office/drawing/2014/main" id="{7E5D43B5-3A04-421F-AB28-F9F2FE13DAE9}"/>
                </a:ext>
              </a:extLst>
            </p:cNvPr>
            <p:cNvGrpSpPr/>
            <p:nvPr/>
          </p:nvGrpSpPr>
          <p:grpSpPr>
            <a:xfrm>
              <a:off x="629280" y="542999"/>
              <a:ext cx="8059611" cy="5035732"/>
              <a:chOff x="629280" y="542999"/>
              <a:chExt cx="8059611" cy="5035732"/>
            </a:xfrm>
          </p:grpSpPr>
          <p:pic>
            <p:nvPicPr>
              <p:cNvPr id="2" name="Picture 1">
                <a:extLst>
                  <a:ext uri="{FF2B5EF4-FFF2-40B4-BE49-F238E27FC236}">
                    <a16:creationId xmlns:a16="http://schemas.microsoft.com/office/drawing/2014/main" id="{11B1777A-FE32-453C-921F-9B930B5A694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/>
              <a:stretch>
                <a:fillRect/>
              </a:stretch>
            </p:blipFill>
            <p:spPr>
              <a:xfrm>
                <a:off x="629280" y="542999"/>
                <a:ext cx="8059611" cy="5035732"/>
              </a:xfrm>
              <a:prstGeom prst="rect">
                <a:avLst/>
              </a:prstGeom>
            </p:spPr>
          </p:pic>
          <p:sp>
            <p:nvSpPr>
              <p:cNvPr id="5" name="Oval 4">
                <a:extLst>
                  <a:ext uri="{FF2B5EF4-FFF2-40B4-BE49-F238E27FC236}">
                    <a16:creationId xmlns:a16="http://schemas.microsoft.com/office/drawing/2014/main" id="{7B326F9C-C0A7-4932-ADB1-43CD7DD5FF6C}"/>
                  </a:ext>
                </a:extLst>
              </p:cNvPr>
              <p:cNvSpPr/>
              <p:nvPr/>
            </p:nvSpPr>
            <p:spPr>
              <a:xfrm>
                <a:off x="5995053" y="1434937"/>
                <a:ext cx="365760" cy="365760"/>
              </a:xfrm>
              <a:prstGeom prst="ellipse">
                <a:avLst/>
              </a:prstGeom>
              <a:noFill/>
              <a:ln w="38100">
                <a:solidFill>
                  <a:schemeClr val="bg1">
                    <a:lumMod val="6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6747659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C3B74C1-9FF1-42FA-BEC1-8606760B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% of Students with Online Ed. Plans, FAFSA, and Dream Act Applications Submitted by CAP</a:t>
            </a:r>
          </a:p>
        </p:txBody>
      </p:sp>
      <p:sp>
        <p:nvSpPr>
          <p:cNvPr id="12" name="Text Placeholder 11">
            <a:extLst>
              <a:ext uri="{FF2B5EF4-FFF2-40B4-BE49-F238E27FC236}">
                <a16:creationId xmlns:a16="http://schemas.microsoft.com/office/drawing/2014/main" id="{4A303690-1806-44C6-A0FF-54AB511C028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cap="none" dirty="0">
                <a:solidFill>
                  <a:schemeClr val="tx1"/>
                </a:solidFill>
              </a:rPr>
              <a:t>Two time points in fall 2021: </a:t>
            </a:r>
          </a:p>
          <a:p>
            <a:pPr marL="457200" indent="-457200"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</a:rPr>
              <a:t>Baseline = One day before fall 2021 first census (09/04/2021). </a:t>
            </a:r>
          </a:p>
          <a:p>
            <a:pPr marL="457200" indent="-457200">
              <a:buFont typeface="+mj-lt"/>
              <a:buAutoNum type="arabicPeriod"/>
            </a:pPr>
            <a:r>
              <a:rPr lang="en-US" cap="none" dirty="0">
                <a:solidFill>
                  <a:schemeClr val="tx1"/>
                </a:solidFill>
              </a:rPr>
              <a:t>Follow-up = Fall 2021 end of term. </a:t>
            </a:r>
          </a:p>
          <a:p>
            <a:endParaRPr lang="en-US" cap="non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0017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C3B74C1-9FF1-42FA-BEC1-8606760B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Demographics of Students who Used Counseling Services in Fall 2021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4CC676DE-0B10-4864-AE56-DEDCFC4E3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cap="none" dirty="0">
                <a:solidFill>
                  <a:schemeClr val="tx1"/>
                </a:solidFill>
              </a:rPr>
              <a:t>Includes data from degree-seeking students.</a:t>
            </a:r>
          </a:p>
        </p:txBody>
      </p:sp>
    </p:spTree>
    <p:extLst>
      <p:ext uri="{BB962C8B-B14F-4D97-AF65-F5344CB8AC3E}">
        <p14:creationId xmlns:p14="http://schemas.microsoft.com/office/powerpoint/2010/main" val="400115914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B32A3E52-BA7C-44D5-A72E-C25498E363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9019085"/>
              </p:ext>
            </p:extLst>
          </p:nvPr>
        </p:nvGraphicFramePr>
        <p:xfrm>
          <a:off x="2450887" y="231569"/>
          <a:ext cx="3866507" cy="5625365"/>
        </p:xfrm>
        <a:graphic>
          <a:graphicData uri="http://schemas.openxmlformats.org/drawingml/2006/table">
            <a:tbl>
              <a:tblPr/>
              <a:tblGrid>
                <a:gridCol w="2270498">
                  <a:extLst>
                    <a:ext uri="{9D8B030D-6E8A-4147-A177-3AD203B41FA5}">
                      <a16:colId xmlns:a16="http://schemas.microsoft.com/office/drawing/2014/main" val="319830200"/>
                    </a:ext>
                  </a:extLst>
                </a:gridCol>
                <a:gridCol w="672791">
                  <a:extLst>
                    <a:ext uri="{9D8B030D-6E8A-4147-A177-3AD203B41FA5}">
                      <a16:colId xmlns:a16="http://schemas.microsoft.com/office/drawing/2014/main" val="3419762968"/>
                    </a:ext>
                  </a:extLst>
                </a:gridCol>
                <a:gridCol w="923218">
                  <a:extLst>
                    <a:ext uri="{9D8B030D-6E8A-4147-A177-3AD203B41FA5}">
                      <a16:colId xmlns:a16="http://schemas.microsoft.com/office/drawing/2014/main" val="3274187989"/>
                    </a:ext>
                  </a:extLst>
                </a:gridCol>
              </a:tblGrid>
              <a:tr h="159949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Students who used Counseling Services in Fall 2021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819399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6782585"/>
                  </a:ext>
                </a:extLst>
              </a:tr>
              <a:tr h="167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Female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1089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9681198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Male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778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63714893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Other/Unknown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02635485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1876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19550698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Racial Group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8152745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African American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9895701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American Indian/Alaska Native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875681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Asian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08753694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Filipino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7256292"/>
                  </a:ext>
                </a:extLst>
              </a:tr>
              <a:tr h="167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Latinx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72%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1347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2099619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MultiRace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63921266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Other/Unknown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93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7068959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Pacific Islander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72273020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White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15315260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1876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47060992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Age Group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Count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63204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 and under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481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93931769"/>
                  </a:ext>
                </a:extLst>
              </a:tr>
              <a:tr h="167947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 to 25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795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1829227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 to 29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253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2918530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to 39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246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0134066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 to 49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6048412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 and older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70704863"/>
                  </a:ext>
                </a:extLst>
              </a:tr>
              <a:tr h="15994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100%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1876</a:t>
                      </a:r>
                    </a:p>
                  </a:txBody>
                  <a:tcPr marL="7997" marR="7997" marT="799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769111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B8FC9E9B-47B7-4BD1-B1A4-B0BEDDA3BC90}"/>
              </a:ext>
            </a:extLst>
          </p:cNvPr>
          <p:cNvSpPr txBox="1"/>
          <p:nvPr/>
        </p:nvSpPr>
        <p:spPr>
          <a:xfrm>
            <a:off x="6662057" y="380011"/>
            <a:ext cx="37407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Students who used SAC’s Counseling Services were primarily female, Latinx, and 20-25 years of age. </a:t>
            </a:r>
          </a:p>
        </p:txBody>
      </p:sp>
      <p:sp>
        <p:nvSpPr>
          <p:cNvPr id="6" name="Content Placeholder 11">
            <a:extLst>
              <a:ext uri="{FF2B5EF4-FFF2-40B4-BE49-F238E27FC236}">
                <a16:creationId xmlns:a16="http://schemas.microsoft.com/office/drawing/2014/main" id="{67871136-A774-4C83-A40A-45E4F9650E1C}"/>
              </a:ext>
            </a:extLst>
          </p:cNvPr>
          <p:cNvSpPr txBox="1">
            <a:spLocks/>
          </p:cNvSpPr>
          <p:nvPr/>
        </p:nvSpPr>
        <p:spPr>
          <a:xfrm>
            <a:off x="2450887" y="5856935"/>
            <a:ext cx="7951897" cy="365736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Source: Counseling Center Fall 2021 MIS Data file joined with RSCCD Research Data Warehouse.</a:t>
            </a:r>
          </a:p>
        </p:txBody>
      </p:sp>
    </p:spTree>
    <p:extLst>
      <p:ext uri="{BB962C8B-B14F-4D97-AF65-F5344CB8AC3E}">
        <p14:creationId xmlns:p14="http://schemas.microsoft.com/office/powerpoint/2010/main" val="23399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11">
            <a:extLst>
              <a:ext uri="{FF2B5EF4-FFF2-40B4-BE49-F238E27FC236}">
                <a16:creationId xmlns:a16="http://schemas.microsoft.com/office/drawing/2014/main" id="{37CE4BCE-BF94-4C56-9FBD-248ADEC1EE99}"/>
              </a:ext>
            </a:extLst>
          </p:cNvPr>
          <p:cNvSpPr txBox="1">
            <a:spLocks/>
          </p:cNvSpPr>
          <p:nvPr/>
        </p:nvSpPr>
        <p:spPr>
          <a:xfrm>
            <a:off x="783336" y="5114290"/>
            <a:ext cx="10625328" cy="125264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Notes for the charts on this slide and next two slides: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Baseline = One day before fall 2021 first census (09/04/2021).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Follow-up = Fall 2021 end of term.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>
                <a:solidFill>
                  <a:schemeClr val="tx1"/>
                </a:solidFill>
              </a:rPr>
              <a:t>Source: Starfish Early Alert &amp; Connect data joined with RSCCD Research Data Warehouse daily batch data from 09/04/2021 to match the data download date from Starfish. Excludes “Exclusively Academy” students. </a:t>
            </a: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85B0F8E-94DF-427F-A9EC-B7F89554BE94}"/>
              </a:ext>
            </a:extLst>
          </p:cNvPr>
          <p:cNvGrpSpPr/>
          <p:nvPr/>
        </p:nvGrpSpPr>
        <p:grpSpPr>
          <a:xfrm>
            <a:off x="783336" y="156526"/>
            <a:ext cx="10890108" cy="4957764"/>
            <a:chOff x="783336" y="156526"/>
            <a:chExt cx="10890108" cy="4957764"/>
          </a:xfrm>
        </p:grpSpPr>
        <p:graphicFrame>
          <p:nvGraphicFramePr>
            <p:cNvPr id="8" name="Chart 7">
              <a:extLst>
                <a:ext uri="{FF2B5EF4-FFF2-40B4-BE49-F238E27FC236}">
                  <a16:creationId xmlns:a16="http://schemas.microsoft.com/office/drawing/2014/main" id="{C636554D-8F56-434B-89C2-F2ED2AAAD4DE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1442055096"/>
                </p:ext>
              </p:extLst>
            </p:nvPr>
          </p:nvGraphicFramePr>
          <p:xfrm>
            <a:off x="783336" y="156526"/>
            <a:ext cx="10625328" cy="4957764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D7D105C7-1C0A-4029-AAC7-BE6D6BFBE59F}"/>
                </a:ext>
              </a:extLst>
            </p:cNvPr>
            <p:cNvSpPr/>
            <p:nvPr/>
          </p:nvSpPr>
          <p:spPr>
            <a:xfrm>
              <a:off x="9995995" y="156526"/>
              <a:ext cx="1677449" cy="672715"/>
            </a:xfrm>
            <a:prstGeom prst="wedgeRoundRectCallout">
              <a:avLst>
                <a:gd name="adj1" fmla="val -45849"/>
                <a:gd name="adj2" fmla="val 74255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Large increases across each CAP.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878820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4C94BDD7-1777-40CD-9B8E-44AC34B3E94E}"/>
              </a:ext>
            </a:extLst>
          </p:cNvPr>
          <p:cNvGrpSpPr/>
          <p:nvPr/>
        </p:nvGrpSpPr>
        <p:grpSpPr>
          <a:xfrm>
            <a:off x="783336" y="538255"/>
            <a:ext cx="10625328" cy="4956048"/>
            <a:chOff x="783336" y="538255"/>
            <a:chExt cx="10625328" cy="4956048"/>
          </a:xfrm>
        </p:grpSpPr>
        <p:graphicFrame>
          <p:nvGraphicFramePr>
            <p:cNvPr id="13" name="Chart 12">
              <a:extLst>
                <a:ext uri="{FF2B5EF4-FFF2-40B4-BE49-F238E27FC236}">
                  <a16:creationId xmlns:a16="http://schemas.microsoft.com/office/drawing/2014/main" id="{794FFC04-CDEA-4C3D-9255-A978F1BE42FC}"/>
                </a:ext>
              </a:extLst>
            </p:cNvPr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3351436366"/>
                </p:ext>
              </p:extLst>
            </p:nvPr>
          </p:nvGraphicFramePr>
          <p:xfrm>
            <a:off x="783336" y="538255"/>
            <a:ext cx="10625328" cy="4956048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  <p:sp>
          <p:nvSpPr>
            <p:cNvPr id="4" name="Speech Bubble: Rectangle with Corners Rounded 3">
              <a:extLst>
                <a:ext uri="{FF2B5EF4-FFF2-40B4-BE49-F238E27FC236}">
                  <a16:creationId xmlns:a16="http://schemas.microsoft.com/office/drawing/2014/main" id="{7F820558-6634-4D21-BFA0-8206F4BD2EDB}"/>
                </a:ext>
              </a:extLst>
            </p:cNvPr>
            <p:cNvSpPr/>
            <p:nvPr/>
          </p:nvSpPr>
          <p:spPr>
            <a:xfrm>
              <a:off x="7160819" y="1716189"/>
              <a:ext cx="2636322" cy="872633"/>
            </a:xfrm>
            <a:prstGeom prst="wedgeRoundRectCallout">
              <a:avLst>
                <a:gd name="adj1" fmla="val 116"/>
                <a:gd name="adj2" fmla="val 111326"/>
                <a:gd name="adj3" fmla="val 16667"/>
              </a:avLst>
            </a:prstGeom>
            <a:solidFill>
              <a:srgbClr val="0070C0"/>
            </a:solidFill>
            <a:ln w="38100">
              <a:solidFill>
                <a:srgbClr val="0070C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/>
                <a:t>Largest increases in % in </a:t>
              </a:r>
              <a:r>
                <a:rPr lang="en-US" sz="1600" b="1" dirty="0"/>
                <a:t>Money Matters</a:t>
              </a:r>
              <a:r>
                <a:rPr lang="en-US" sz="1600" dirty="0"/>
                <a:t> and </a:t>
              </a:r>
              <a:r>
                <a:rPr lang="en-US" sz="1600" b="1" dirty="0"/>
                <a:t>People, Ideas &amp; Culture</a:t>
              </a:r>
              <a:r>
                <a:rPr lang="en-US" sz="1600" dirty="0"/>
                <a:t> CAPs.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81376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1">
            <a:extLst>
              <a:ext uri="{FF2B5EF4-FFF2-40B4-BE49-F238E27FC236}">
                <a16:creationId xmlns:a16="http://schemas.microsoft.com/office/drawing/2014/main" id="{2005001E-71E5-48B4-A182-7A7DE5849A92}"/>
              </a:ext>
            </a:extLst>
          </p:cNvPr>
          <p:cNvSpPr txBox="1">
            <a:spLocks/>
          </p:cNvSpPr>
          <p:nvPr/>
        </p:nvSpPr>
        <p:spPr>
          <a:xfrm>
            <a:off x="783336" y="5652280"/>
            <a:ext cx="10625327" cy="645161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400" dirty="0">
                <a:solidFill>
                  <a:schemeClr val="tx1"/>
                </a:solidFill>
              </a:rPr>
              <a:t>Relatively unchanged from baseline to follow-up.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657C4B0A-DFA7-4584-9AD5-C60A33C9ACC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32133916"/>
              </p:ext>
            </p:extLst>
          </p:nvPr>
        </p:nvGraphicFramePr>
        <p:xfrm>
          <a:off x="783336" y="696232"/>
          <a:ext cx="10625328" cy="49560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416605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1C3B74C1-9FF1-42FA-BEC1-8606760B1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/>
              <a:t>Students by CAP and Top 5 Academic Programs (Majors) per CAP</a:t>
            </a:r>
          </a:p>
        </p:txBody>
      </p:sp>
      <p:sp>
        <p:nvSpPr>
          <p:cNvPr id="4" name="Text Placeholder 11">
            <a:extLst>
              <a:ext uri="{FF2B5EF4-FFF2-40B4-BE49-F238E27FC236}">
                <a16:creationId xmlns:a16="http://schemas.microsoft.com/office/drawing/2014/main" id="{4CC676DE-0B10-4864-AE56-DEDCFC4E39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/>
          <a:lstStyle/>
          <a:p>
            <a:r>
              <a:rPr lang="en-US" cap="none" dirty="0">
                <a:solidFill>
                  <a:schemeClr val="tx1"/>
                </a:solidFill>
              </a:rPr>
              <a:t>Includes data from degree-seeking students and their most recent major in fall 2021.</a:t>
            </a:r>
          </a:p>
        </p:txBody>
      </p:sp>
    </p:spTree>
    <p:extLst>
      <p:ext uri="{BB962C8B-B14F-4D97-AF65-F5344CB8AC3E}">
        <p14:creationId xmlns:p14="http://schemas.microsoft.com/office/powerpoint/2010/main" val="36699316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22E8AE7-B669-45CB-A775-C1EF39FF3A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0525961"/>
              </p:ext>
            </p:extLst>
          </p:nvPr>
        </p:nvGraphicFramePr>
        <p:xfrm>
          <a:off x="7172646" y="45261"/>
          <a:ext cx="5019354" cy="923925"/>
        </p:xfrm>
        <a:graphic>
          <a:graphicData uri="http://schemas.openxmlformats.org/drawingml/2006/table">
            <a:tbl>
              <a:tblPr/>
              <a:tblGrid>
                <a:gridCol w="5019354">
                  <a:extLst>
                    <a:ext uri="{9D8B030D-6E8A-4147-A177-3AD203B41FA5}">
                      <a16:colId xmlns:a16="http://schemas.microsoft.com/office/drawing/2014/main" val="29935763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*Includes only degree-seeking students’ most recent academic program (major) in Fall 2021. Sorted in decreasing order of size. </a:t>
                      </a:r>
                    </a:p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Source: RSCCD Research Data Warehouse and SAC Research ‘Academic programs with CAP listed.xlsx’ file.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823159840"/>
                  </a:ext>
                </a:extLst>
              </a:tr>
            </a:tbl>
          </a:graphicData>
        </a:graphic>
      </p:graphicFrame>
      <p:graphicFrame>
        <p:nvGraphicFramePr>
          <p:cNvPr id="24" name="Table 23">
            <a:extLst>
              <a:ext uri="{FF2B5EF4-FFF2-40B4-BE49-F238E27FC236}">
                <a16:creationId xmlns:a16="http://schemas.microsoft.com/office/drawing/2014/main" id="{12E41340-1E48-433C-B097-24E5A64B6F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2773547"/>
              </p:ext>
            </p:extLst>
          </p:nvPr>
        </p:nvGraphicFramePr>
        <p:xfrm>
          <a:off x="1712346" y="-14667"/>
          <a:ext cx="2918143" cy="276225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1241018496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750" b="1" i="0" u="sng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Number of Students* per CAP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  <a:prstDash val="soli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950469"/>
                  </a:ext>
                </a:extLst>
              </a:tr>
            </a:tbl>
          </a:graphicData>
        </a:graphic>
      </p:graphicFrame>
      <p:pic>
        <p:nvPicPr>
          <p:cNvPr id="30" name="Picture 29">
            <a:extLst>
              <a:ext uri="{FF2B5EF4-FFF2-40B4-BE49-F238E27FC236}">
                <a16:creationId xmlns:a16="http://schemas.microsoft.com/office/drawing/2014/main" id="{357BDD9E-059D-485A-A222-C236D3F82AF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18108"/>
          <a:stretch/>
        </p:blipFill>
        <p:spPr>
          <a:xfrm>
            <a:off x="554048" y="240411"/>
            <a:ext cx="1110675" cy="4867275"/>
          </a:xfrm>
          <a:prstGeom prst="rect">
            <a:avLst/>
          </a:prstGeom>
          <a:ln>
            <a:solidFill>
              <a:schemeClr val="bg1">
                <a:lumMod val="65000"/>
              </a:schemeClr>
            </a:solidFill>
          </a:ln>
        </p:spPr>
      </p:pic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id="{422062FE-DEDF-4B03-AA26-01658D7374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6614851"/>
              </p:ext>
            </p:extLst>
          </p:nvPr>
        </p:nvGraphicFramePr>
        <p:xfrm>
          <a:off x="1870842" y="215884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3248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3" name="Table 32">
            <a:extLst>
              <a:ext uri="{FF2B5EF4-FFF2-40B4-BE49-F238E27FC236}">
                <a16:creationId xmlns:a16="http://schemas.microsoft.com/office/drawing/2014/main" id="{F681C414-7674-4478-BB38-78F7398B18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9163765"/>
              </p:ext>
            </p:extLst>
          </p:nvPr>
        </p:nvGraphicFramePr>
        <p:xfrm>
          <a:off x="1870842" y="972056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2103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4" name="Table 33">
            <a:extLst>
              <a:ext uri="{FF2B5EF4-FFF2-40B4-BE49-F238E27FC236}">
                <a16:creationId xmlns:a16="http://schemas.microsoft.com/office/drawing/2014/main" id="{391BEE73-89B2-4BF9-A391-B4394A29BF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1012414"/>
              </p:ext>
            </p:extLst>
          </p:nvPr>
        </p:nvGraphicFramePr>
        <p:xfrm>
          <a:off x="1870841" y="1731912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1243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5" name="Table 34">
            <a:extLst>
              <a:ext uri="{FF2B5EF4-FFF2-40B4-BE49-F238E27FC236}">
                <a16:creationId xmlns:a16="http://schemas.microsoft.com/office/drawing/2014/main" id="{DD09CB0C-0E92-48F0-80AD-51FD3FAB6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0793944"/>
              </p:ext>
            </p:extLst>
          </p:nvPr>
        </p:nvGraphicFramePr>
        <p:xfrm>
          <a:off x="1870840" y="2371661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1081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6" name="Table 35">
            <a:extLst>
              <a:ext uri="{FF2B5EF4-FFF2-40B4-BE49-F238E27FC236}">
                <a16:creationId xmlns:a16="http://schemas.microsoft.com/office/drawing/2014/main" id="{EAA12195-E5F2-4688-84BD-1D5750639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9926777"/>
              </p:ext>
            </p:extLst>
          </p:nvPr>
        </p:nvGraphicFramePr>
        <p:xfrm>
          <a:off x="1870840" y="3127833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668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7" name="Table 36">
            <a:extLst>
              <a:ext uri="{FF2B5EF4-FFF2-40B4-BE49-F238E27FC236}">
                <a16:creationId xmlns:a16="http://schemas.microsoft.com/office/drawing/2014/main" id="{4498A649-8113-4913-AAB5-C320EEC575E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4586866"/>
              </p:ext>
            </p:extLst>
          </p:nvPr>
        </p:nvGraphicFramePr>
        <p:xfrm>
          <a:off x="1870840" y="3771266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476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8" name="Table 37">
            <a:extLst>
              <a:ext uri="{FF2B5EF4-FFF2-40B4-BE49-F238E27FC236}">
                <a16:creationId xmlns:a16="http://schemas.microsoft.com/office/drawing/2014/main" id="{59AC82D4-20D0-40FB-8A0D-4AE8AAADE9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7841620"/>
              </p:ext>
            </p:extLst>
          </p:nvPr>
        </p:nvGraphicFramePr>
        <p:xfrm>
          <a:off x="1870840" y="4437568"/>
          <a:ext cx="5095685" cy="525621"/>
        </p:xfrm>
        <a:graphic>
          <a:graphicData uri="http://schemas.openxmlformats.org/drawingml/2006/table">
            <a:tbl>
              <a:tblPr/>
              <a:tblGrid>
                <a:gridCol w="291814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5256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474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39" name="Table 38">
            <a:extLst>
              <a:ext uri="{FF2B5EF4-FFF2-40B4-BE49-F238E27FC236}">
                <a16:creationId xmlns:a16="http://schemas.microsoft.com/office/drawing/2014/main" id="{442123FC-A3CD-4C55-9746-0156CB990C3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4790252"/>
              </p:ext>
            </p:extLst>
          </p:nvPr>
        </p:nvGraphicFramePr>
        <p:xfrm>
          <a:off x="1870839" y="5107686"/>
          <a:ext cx="5835810" cy="466725"/>
        </p:xfrm>
        <a:graphic>
          <a:graphicData uri="http://schemas.openxmlformats.org/drawingml/2006/table">
            <a:tbl>
              <a:tblPr/>
              <a:tblGrid>
                <a:gridCol w="1311273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2346995">
                  <a:extLst>
                    <a:ext uri="{9D8B030D-6E8A-4147-A177-3AD203B41FA5}">
                      <a16:colId xmlns:a16="http://schemas.microsoft.com/office/drawing/2014/main" val="2714710445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400168">
                <a:tc>
                  <a:txBody>
                    <a:bodyPr/>
                    <a:lstStyle/>
                    <a:p>
                      <a:pPr algn="l" fontAlgn="b"/>
                      <a:r>
                        <a:rPr lang="en-US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General, e.g., CSU or IGETC: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332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3%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43" name="Table 42">
            <a:extLst>
              <a:ext uri="{FF2B5EF4-FFF2-40B4-BE49-F238E27FC236}">
                <a16:creationId xmlns:a16="http://schemas.microsoft.com/office/drawing/2014/main" id="{320B650B-C33F-4CFD-9726-9764CA8324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7989332"/>
              </p:ext>
            </p:extLst>
          </p:nvPr>
        </p:nvGraphicFramePr>
        <p:xfrm>
          <a:off x="1870839" y="5425255"/>
          <a:ext cx="5095686" cy="400168"/>
        </p:xfrm>
        <a:graphic>
          <a:graphicData uri="http://schemas.openxmlformats.org/drawingml/2006/table">
            <a:tbl>
              <a:tblPr/>
              <a:tblGrid>
                <a:gridCol w="1299081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1619063">
                  <a:extLst>
                    <a:ext uri="{9D8B030D-6E8A-4147-A177-3AD203B41FA5}">
                      <a16:colId xmlns:a16="http://schemas.microsoft.com/office/drawing/2014/main" val="2714710445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4001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Undecided: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27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0.3%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97B72213-13EA-470F-A8D2-291D78C177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6791622"/>
              </p:ext>
            </p:extLst>
          </p:nvPr>
        </p:nvGraphicFramePr>
        <p:xfrm>
          <a:off x="1870839" y="5667512"/>
          <a:ext cx="5095686" cy="400168"/>
        </p:xfrm>
        <a:graphic>
          <a:graphicData uri="http://schemas.openxmlformats.org/drawingml/2006/table">
            <a:tbl>
              <a:tblPr/>
              <a:tblGrid>
                <a:gridCol w="1299081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1619063">
                  <a:extLst>
                    <a:ext uri="{9D8B030D-6E8A-4147-A177-3AD203B41FA5}">
                      <a16:colId xmlns:a16="http://schemas.microsoft.com/office/drawing/2014/main" val="2714710445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4001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Unknown: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13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0.1%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graphicFrame>
        <p:nvGraphicFramePr>
          <p:cNvPr id="45" name="Table 44">
            <a:extLst>
              <a:ext uri="{FF2B5EF4-FFF2-40B4-BE49-F238E27FC236}">
                <a16:creationId xmlns:a16="http://schemas.microsoft.com/office/drawing/2014/main" id="{FD825867-2718-4202-B8C6-0D7FBF22F8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168033"/>
              </p:ext>
            </p:extLst>
          </p:nvPr>
        </p:nvGraphicFramePr>
        <p:xfrm>
          <a:off x="4788983" y="-18351"/>
          <a:ext cx="2177542" cy="276225"/>
        </p:xfrm>
        <a:graphic>
          <a:graphicData uri="http://schemas.openxmlformats.org/drawingml/2006/table">
            <a:tbl>
              <a:tblPr/>
              <a:tblGrid>
                <a:gridCol w="2177542">
                  <a:extLst>
                    <a:ext uri="{9D8B030D-6E8A-4147-A177-3AD203B41FA5}">
                      <a16:colId xmlns:a16="http://schemas.microsoft.com/office/drawing/2014/main" val="955091850"/>
                    </a:ext>
                  </a:extLst>
                </a:gridCol>
              </a:tblGrid>
              <a:tr h="274320">
                <a:tc>
                  <a:txBody>
                    <a:bodyPr/>
                    <a:lstStyle/>
                    <a:p>
                      <a:pPr algn="l" fontAlgn="b"/>
                      <a:r>
                        <a:rPr lang="en-US" sz="1750" b="1" i="0" u="none" strike="noStrike" dirty="0">
                          <a:solidFill>
                            <a:srgbClr val="C00000"/>
                          </a:solidFill>
                          <a:effectLst/>
                          <a:latin typeface="Calibri" panose="020F0502020204030204" pitchFamily="34" charset="0"/>
                        </a:rPr>
                        <a:t>           % of Total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72950469"/>
                  </a:ext>
                </a:extLst>
              </a:tr>
            </a:tbl>
          </a:graphicData>
        </a:graphic>
      </p:graphicFrame>
      <p:graphicFrame>
        <p:nvGraphicFramePr>
          <p:cNvPr id="46" name="Table 45">
            <a:extLst>
              <a:ext uri="{FF2B5EF4-FFF2-40B4-BE49-F238E27FC236}">
                <a16:creationId xmlns:a16="http://schemas.microsoft.com/office/drawing/2014/main" id="{0556046B-3CD5-4B87-B254-362FD83DDE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8076801"/>
              </p:ext>
            </p:extLst>
          </p:nvPr>
        </p:nvGraphicFramePr>
        <p:xfrm>
          <a:off x="1870839" y="5960697"/>
          <a:ext cx="5095686" cy="400168"/>
        </p:xfrm>
        <a:graphic>
          <a:graphicData uri="http://schemas.openxmlformats.org/drawingml/2006/table">
            <a:tbl>
              <a:tblPr/>
              <a:tblGrid>
                <a:gridCol w="1299081">
                  <a:extLst>
                    <a:ext uri="{9D8B030D-6E8A-4147-A177-3AD203B41FA5}">
                      <a16:colId xmlns:a16="http://schemas.microsoft.com/office/drawing/2014/main" val="4167038246"/>
                    </a:ext>
                  </a:extLst>
                </a:gridCol>
                <a:gridCol w="1619063">
                  <a:extLst>
                    <a:ext uri="{9D8B030D-6E8A-4147-A177-3AD203B41FA5}">
                      <a16:colId xmlns:a16="http://schemas.microsoft.com/office/drawing/2014/main" val="2714710445"/>
                    </a:ext>
                  </a:extLst>
                </a:gridCol>
                <a:gridCol w="2177542">
                  <a:extLst>
                    <a:ext uri="{9D8B030D-6E8A-4147-A177-3AD203B41FA5}">
                      <a16:colId xmlns:a16="http://schemas.microsoft.com/office/drawing/2014/main" val="732666277"/>
                    </a:ext>
                  </a:extLst>
                </a:gridCol>
              </a:tblGrid>
              <a:tr h="400168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Total: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9665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100%</a:t>
                      </a:r>
                    </a:p>
                  </a:txBody>
                  <a:tcPr marL="9525" marR="9525" marT="9525" marB="0" anchor="b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79307885"/>
                  </a:ext>
                </a:extLst>
              </a:tr>
            </a:tbl>
          </a:graphicData>
        </a:graphic>
      </p:graphicFrame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FF5FD9B9-B44C-489B-A995-23E6F8F3B7E1}"/>
              </a:ext>
            </a:extLst>
          </p:cNvPr>
          <p:cNvCxnSpPr/>
          <p:nvPr/>
        </p:nvCxnSpPr>
        <p:spPr>
          <a:xfrm>
            <a:off x="1687962" y="6068886"/>
            <a:ext cx="283464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0CCC97C4-12E8-454E-B2BA-DC7779B3C614}"/>
              </a:ext>
            </a:extLst>
          </p:cNvPr>
          <p:cNvCxnSpPr/>
          <p:nvPr/>
        </p:nvCxnSpPr>
        <p:spPr>
          <a:xfrm>
            <a:off x="4788744" y="6067680"/>
            <a:ext cx="210312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E6B5E6CC-3456-4D68-B936-24CA2C224FFE}"/>
              </a:ext>
            </a:extLst>
          </p:cNvPr>
          <p:cNvCxnSpPr/>
          <p:nvPr/>
        </p:nvCxnSpPr>
        <p:spPr>
          <a:xfrm>
            <a:off x="4800936" y="222123"/>
            <a:ext cx="2103120" cy="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81944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78E8E21D-95C0-49BC-83AD-625456352EC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856727"/>
              </p:ext>
            </p:extLst>
          </p:nvPr>
        </p:nvGraphicFramePr>
        <p:xfrm>
          <a:off x="1799651" y="412870"/>
          <a:ext cx="8318127" cy="5107964"/>
        </p:xfrm>
        <a:graphic>
          <a:graphicData uri="http://schemas.openxmlformats.org/drawingml/2006/table">
            <a:tbl>
              <a:tblPr/>
              <a:tblGrid>
                <a:gridCol w="3698625">
                  <a:extLst>
                    <a:ext uri="{9D8B030D-6E8A-4147-A177-3AD203B41FA5}">
                      <a16:colId xmlns:a16="http://schemas.microsoft.com/office/drawing/2014/main" val="3498465373"/>
                    </a:ext>
                  </a:extLst>
                </a:gridCol>
                <a:gridCol w="3954863">
                  <a:extLst>
                    <a:ext uri="{9D8B030D-6E8A-4147-A177-3AD203B41FA5}">
                      <a16:colId xmlns:a16="http://schemas.microsoft.com/office/drawing/2014/main" val="2670748154"/>
                    </a:ext>
                  </a:extLst>
                </a:gridCol>
                <a:gridCol w="664639">
                  <a:extLst>
                    <a:ext uri="{9D8B030D-6E8A-4147-A177-3AD203B41FA5}">
                      <a16:colId xmlns:a16="http://schemas.microsoft.com/office/drawing/2014/main" val="2504290417"/>
                    </a:ext>
                  </a:extLst>
                </a:gridCol>
              </a:tblGrid>
              <a:tr h="1915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Academic Programs/Majors per Career and Academic Pathway in Fall 2021</a:t>
                      </a:r>
                    </a:p>
                  </a:txBody>
                  <a:tcPr marL="9122" marR="9122" marT="91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2" marR="9122" marT="91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122" marR="9122" marT="9122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00203361"/>
                  </a:ext>
                </a:extLst>
              </a:tr>
              <a:tr h="18243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Career and Academic Pathway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Academic Program Title | Degree/Certificate Type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Distinct Count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1175653"/>
                  </a:ext>
                </a:extLst>
              </a:tr>
              <a:tr h="182436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Helping Others - Public Health and Safety Services</a:t>
                      </a:r>
                    </a:p>
                  </a:txBody>
                  <a:tcPr marL="9122" marR="9122" marT="912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Nursing-Registered Nursing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743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71285453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Law Enforcement Option | CA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357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30794001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Public Fire Service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315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38819297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Pre-Nursing for the Bachelor's Degree in Nurs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236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2539439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Criminal Justice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9761361"/>
                  </a:ext>
                </a:extLst>
              </a:tr>
              <a:tr h="182436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People, Ideas, and Culture - Humanities, Social Sciences, and Languages</a:t>
                      </a:r>
                    </a:p>
                  </a:txBody>
                  <a:tcPr marL="9122" marR="9122" marT="912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 Arts: Arts, Humanities &amp; Communications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844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8156587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Psychology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196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13570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Psychology for Transfer | AAT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194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46178245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 Arts, University Transfer Studies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131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4163870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 Arts: Social and Behavioral Sciences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101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5434750"/>
                  </a:ext>
                </a:extLst>
              </a:tr>
              <a:tr h="182436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Money Matters - Business and Paralegal</a:t>
                      </a:r>
                    </a:p>
                  </a:txBody>
                  <a:tcPr marL="9122" marR="9122" marT="912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Administration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249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94948939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Administration for Transfer | AST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225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03279163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Accounting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542135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Business Administration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112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85416847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Paralegal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0320713"/>
                  </a:ext>
                </a:extLst>
              </a:tr>
              <a:tr h="182436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STEM - Computers, Math, and Science</a:t>
                      </a:r>
                    </a:p>
                  </a:txBody>
                  <a:tcPr marL="9122" marR="9122" marT="9122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Engineering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177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8080194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Biological Science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6015673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Science | AS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7612383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Computer Science for Transfer | AST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3101384"/>
                  </a:ext>
                </a:extLst>
              </a:tr>
              <a:tr h="182436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Liberal Arts: Mathematics and Science | AA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122" marR="9122" marT="9122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98489928"/>
                  </a:ext>
                </a:extLst>
              </a:tr>
            </a:tbl>
          </a:graphicData>
        </a:graphic>
      </p:graphicFrame>
      <p:grpSp>
        <p:nvGrpSpPr>
          <p:cNvPr id="13" name="Group 12">
            <a:extLst>
              <a:ext uri="{FF2B5EF4-FFF2-40B4-BE49-F238E27FC236}">
                <a16:creationId xmlns:a16="http://schemas.microsoft.com/office/drawing/2014/main" id="{25A96EA0-DEB2-4401-9B24-267C5A425A9D}"/>
              </a:ext>
            </a:extLst>
          </p:cNvPr>
          <p:cNvGrpSpPr/>
          <p:nvPr/>
        </p:nvGrpSpPr>
        <p:grpSpPr>
          <a:xfrm>
            <a:off x="2012249" y="1303317"/>
            <a:ext cx="838200" cy="4164176"/>
            <a:chOff x="2012249" y="1303317"/>
            <a:chExt cx="838200" cy="4164176"/>
          </a:xfrm>
        </p:grpSpPr>
        <p:pic>
          <p:nvPicPr>
            <p:cNvPr id="4" name="Graphic 3">
              <a:extLst>
                <a:ext uri="{FF2B5EF4-FFF2-40B4-BE49-F238E27FC236}">
                  <a16:creationId xmlns:a16="http://schemas.microsoft.com/office/drawing/2014/main" id="{164F5494-62A9-41AC-8280-AB04D46EE34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2012249" y="4629293"/>
              <a:ext cx="838200" cy="838200"/>
            </a:xfrm>
            <a:prstGeom prst="rect">
              <a:avLst/>
            </a:prstGeom>
          </p:spPr>
        </p:pic>
        <p:pic>
          <p:nvPicPr>
            <p:cNvPr id="5" name="Graphic 4">
              <a:extLst>
                <a:ext uri="{FF2B5EF4-FFF2-40B4-BE49-F238E27FC236}">
                  <a16:creationId xmlns:a16="http://schemas.microsoft.com/office/drawing/2014/main" id="{538078A2-A1BF-4B82-9253-A18844D9729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2012249" y="2520042"/>
              <a:ext cx="838200" cy="838200"/>
            </a:xfrm>
            <a:prstGeom prst="rect">
              <a:avLst/>
            </a:prstGeom>
          </p:spPr>
        </p:pic>
        <p:pic>
          <p:nvPicPr>
            <p:cNvPr id="6" name="Graphic 5">
              <a:extLst>
                <a:ext uri="{FF2B5EF4-FFF2-40B4-BE49-F238E27FC236}">
                  <a16:creationId xmlns:a16="http://schemas.microsoft.com/office/drawing/2014/main" id="{5849069D-991E-4167-8062-ACD8754AA48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2012249" y="1303317"/>
              <a:ext cx="838200" cy="838200"/>
            </a:xfrm>
            <a:prstGeom prst="rect">
              <a:avLst/>
            </a:prstGeom>
          </p:spPr>
        </p:pic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A7BA00AC-5CD0-43A9-9115-EADE54D6F5C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2012249" y="3500252"/>
              <a:ext cx="838200" cy="838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393689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EC84F41-C1B4-4D34-AF7E-F7E395C4652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6681017"/>
              </p:ext>
            </p:extLst>
          </p:nvPr>
        </p:nvGraphicFramePr>
        <p:xfrm>
          <a:off x="1931168" y="334928"/>
          <a:ext cx="8068405" cy="3998223"/>
        </p:xfrm>
        <a:graphic>
          <a:graphicData uri="http://schemas.openxmlformats.org/drawingml/2006/table">
            <a:tbl>
              <a:tblPr/>
              <a:tblGrid>
                <a:gridCol w="3686410">
                  <a:extLst>
                    <a:ext uri="{9D8B030D-6E8A-4147-A177-3AD203B41FA5}">
                      <a16:colId xmlns:a16="http://schemas.microsoft.com/office/drawing/2014/main" val="4078373722"/>
                    </a:ext>
                  </a:extLst>
                </a:gridCol>
                <a:gridCol w="3723339">
                  <a:extLst>
                    <a:ext uri="{9D8B030D-6E8A-4147-A177-3AD203B41FA5}">
                      <a16:colId xmlns:a16="http://schemas.microsoft.com/office/drawing/2014/main" val="2194228523"/>
                    </a:ext>
                  </a:extLst>
                </a:gridCol>
                <a:gridCol w="658656">
                  <a:extLst>
                    <a:ext uri="{9D8B030D-6E8A-4147-A177-3AD203B41FA5}">
                      <a16:colId xmlns:a16="http://schemas.microsoft.com/office/drawing/2014/main" val="2284740996"/>
                    </a:ext>
                  </a:extLst>
                </a:gridCol>
              </a:tblGrid>
              <a:tr h="194858">
                <a:tc gridSpan="3"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Top 5 Academic Programs/Majors per Career and Academic Pathway in Fall 2021 (cont'd.)</a:t>
                      </a: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279" marR="9279" marT="927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82698526"/>
                  </a:ext>
                </a:extLst>
              </a:tr>
              <a:tr h="185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Career and Academic Pathway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Academic Program Title | Degree/Certificate Type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Distinct Count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9474774"/>
                  </a:ext>
                </a:extLst>
              </a:tr>
              <a:tr h="185579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Creating Our World - Art, Media, and Performance</a:t>
                      </a:r>
                    </a:p>
                  </a:txBody>
                  <a:tcPr marL="9279" marR="9279" marT="92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Art | AA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85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89789257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Digital Media Arts | AA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7826512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Graphic Design | AA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1788776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Music | AA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7939715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Film, TV, and Electronic Media for Transfer | AST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3352670"/>
                  </a:ext>
                </a:extLst>
              </a:tr>
              <a:tr h="185579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Future Educators - Child Development, Teaching, and Library Tech</a:t>
                      </a:r>
                    </a:p>
                  </a:txBody>
                  <a:tcPr marL="9279" marR="9279" marT="92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Elementary Education (Pre-Professional) | AA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69838763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Childhood Education for Transfer | AST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1119878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Early Childhood Teacher | CA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99577876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School Age Teacher | CA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6203363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Elementary Teacher Education for Transfer | AAT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46855881"/>
                  </a:ext>
                </a:extLst>
              </a:tr>
              <a:tr h="185579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Design, Make, and Move - Automotive, Manufacturing, and Engineering Tech</a:t>
                      </a:r>
                    </a:p>
                  </a:txBody>
                  <a:tcPr marL="9279" marR="9279" marT="92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Automotive Technology | AS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82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106532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Welding Technology | AS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3561117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Civil Engineering Technology | As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4576278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Welding Technology | CA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5997889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Automotive Engine Maintenance | CERT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8233130"/>
                  </a:ext>
                </a:extLst>
              </a:tr>
            </a:tbl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5A3AD814-5ED4-40CD-8CF8-4174908C78F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72175" y="1180606"/>
            <a:ext cx="838200" cy="838200"/>
          </a:xfrm>
          <a:prstGeom prst="rect">
            <a:avLst/>
          </a:prstGeom>
        </p:spPr>
      </p:pic>
      <p:pic>
        <p:nvPicPr>
          <p:cNvPr id="6" name="Graphic 5">
            <a:extLst>
              <a:ext uri="{FF2B5EF4-FFF2-40B4-BE49-F238E27FC236}">
                <a16:creationId xmlns:a16="http://schemas.microsoft.com/office/drawing/2014/main" id="{7665A62E-9C6D-4807-89EF-EBD7BB7DC85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2072175" y="3551711"/>
            <a:ext cx="838200" cy="838200"/>
          </a:xfrm>
          <a:prstGeom prst="rect">
            <a:avLst/>
          </a:prstGeom>
        </p:spPr>
      </p:pic>
      <p:pic>
        <p:nvPicPr>
          <p:cNvPr id="7" name="Graphic 6">
            <a:extLst>
              <a:ext uri="{FF2B5EF4-FFF2-40B4-BE49-F238E27FC236}">
                <a16:creationId xmlns:a16="http://schemas.microsoft.com/office/drawing/2014/main" id="{89C2C9B8-B715-4508-BF54-5A5217BC8CB2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2072175" y="2424545"/>
            <a:ext cx="838200" cy="838200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FF9566BE-BA9C-4BFC-9012-2C3DD5E77E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75027239"/>
              </p:ext>
            </p:extLst>
          </p:nvPr>
        </p:nvGraphicFramePr>
        <p:xfrm>
          <a:off x="1931168" y="4333151"/>
          <a:ext cx="8068405" cy="1558473"/>
        </p:xfrm>
        <a:graphic>
          <a:graphicData uri="http://schemas.openxmlformats.org/drawingml/2006/table">
            <a:tbl>
              <a:tblPr/>
              <a:tblGrid>
                <a:gridCol w="3697735">
                  <a:extLst>
                    <a:ext uri="{9D8B030D-6E8A-4147-A177-3AD203B41FA5}">
                      <a16:colId xmlns:a16="http://schemas.microsoft.com/office/drawing/2014/main" val="659611349"/>
                    </a:ext>
                  </a:extLst>
                </a:gridCol>
                <a:gridCol w="3705102">
                  <a:extLst>
                    <a:ext uri="{9D8B030D-6E8A-4147-A177-3AD203B41FA5}">
                      <a16:colId xmlns:a16="http://schemas.microsoft.com/office/drawing/2014/main" val="1326912752"/>
                    </a:ext>
                  </a:extLst>
                </a:gridCol>
                <a:gridCol w="665568">
                  <a:extLst>
                    <a:ext uri="{9D8B030D-6E8A-4147-A177-3AD203B41FA5}">
                      <a16:colId xmlns:a16="http://schemas.microsoft.com/office/drawing/2014/main" val="3935157356"/>
                    </a:ext>
                  </a:extLst>
                </a:gridCol>
              </a:tblGrid>
              <a:tr h="185579">
                <a:tc rowSpan="5"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General majors such as CSU or IGETC</a:t>
                      </a:r>
                    </a:p>
                  </a:txBody>
                  <a:tcPr marL="9279" marR="9279" marT="9279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CSU GE-Breadth (Plan B) | CA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151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83860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IGETC (Plan C) | CA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7334724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IGETC/UC Certification | CTF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0548308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CSU Certification | CTF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111503"/>
                  </a:ext>
                </a:extLst>
              </a:tr>
              <a:tr h="18557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IGETC/CSU Certification | CTF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9135066"/>
                  </a:ext>
                </a:extLst>
              </a:tr>
              <a:tr h="185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Undecided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Undeclared Program at SAC | ND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8557052"/>
                  </a:ext>
                </a:extLst>
              </a:tr>
              <a:tr h="18557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Unknown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279" marR="9279" marT="927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421333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58399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F5AEA5A0336B4991C002B3BDCCED4B" ma:contentTypeVersion="2" ma:contentTypeDescription="Create a new document." ma:contentTypeScope="" ma:versionID="114a1fd8bef7bc0502e343046580bd77">
  <xsd:schema xmlns:xsd="http://www.w3.org/2001/XMLSchema" xmlns:xs="http://www.w3.org/2001/XMLSchema" xmlns:p="http://schemas.microsoft.com/office/2006/metadata/properties" xmlns:ns1="http://schemas.microsoft.com/sharepoint/v3" xmlns:ns2="431189f8-a51b-453f-9f0c-3a0b3b65b12f" xmlns:ns3="fa8d6ec8-8c56-42c8-b131-841833154725" targetNamespace="http://schemas.microsoft.com/office/2006/metadata/properties" ma:root="true" ma:fieldsID="2683c5d882ee27c408ed06f49df17452" ns1:_="" ns2:_="" ns3:_="">
    <xsd:import namespace="http://schemas.microsoft.com/sharepoint/v3"/>
    <xsd:import namespace="431189f8-a51b-453f-9f0c-3a0b3b65b12f"/>
    <xsd:import namespace="fa8d6ec8-8c56-42c8-b131-84183315472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1:PublishingStartDate" minOccurs="0"/>
                <xsd:element ref="ns1:PublishingExpirationDat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11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12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31189f8-a51b-453f-9f0c-3a0b3b65b12f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8d6ec8-8c56-42c8-b131-841833154725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  <_dlc_DocId xmlns="431189f8-a51b-453f-9f0c-3a0b3b65b12f">HNYXMCCMVK3K-551642359-117</_dlc_DocId>
    <_dlc_DocIdUrl xmlns="431189f8-a51b-453f-9f0c-3a0b3b65b12f">
      <Url>https://www.sac.edu/FacultyStaff/GuidedPathways/_layouts/15/DocIdRedir.aspx?ID=HNYXMCCMVK3K-551642359-117</Url>
      <Description>HNYXMCCMVK3K-551642359-117</Description>
    </_dlc_DocIdUrl>
  </documentManagement>
</p:properties>
</file>

<file path=customXml/itemProps1.xml><?xml version="1.0" encoding="utf-8"?>
<ds:datastoreItem xmlns:ds="http://schemas.openxmlformats.org/officeDocument/2006/customXml" ds:itemID="{5D0B246A-0436-46BA-8EA9-03086402AA37}"/>
</file>

<file path=customXml/itemProps2.xml><?xml version="1.0" encoding="utf-8"?>
<ds:datastoreItem xmlns:ds="http://schemas.openxmlformats.org/officeDocument/2006/customXml" ds:itemID="{B0F08456-7EC6-4898-8D34-D994CE242D02}"/>
</file>

<file path=customXml/itemProps3.xml><?xml version="1.0" encoding="utf-8"?>
<ds:datastoreItem xmlns:ds="http://schemas.openxmlformats.org/officeDocument/2006/customXml" ds:itemID="{7DA3FCF3-C6D9-4DF3-9DFE-0EC75B683DB7}"/>
</file>

<file path=customXml/itemProps4.xml><?xml version="1.0" encoding="utf-8"?>
<ds:datastoreItem xmlns:ds="http://schemas.openxmlformats.org/officeDocument/2006/customXml" ds:itemID="{E3DFD236-93A2-42AF-8334-6441A302D298}"/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2082</TotalTime>
  <Words>1260</Words>
  <Application>Microsoft Office PowerPoint</Application>
  <PresentationFormat>Widescreen</PresentationFormat>
  <Paragraphs>257</Paragraphs>
  <Slides>21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Retrospect</vt:lpstr>
      <vt:lpstr>Career &amp; Academic Pathways (CAP) Fall 2021 Data</vt:lpstr>
      <vt:lpstr>% of Students with Online Ed. Plans, FAFSA, and Dream Act Applications Submitted by CAP</vt:lpstr>
      <vt:lpstr>PowerPoint Presentation</vt:lpstr>
      <vt:lpstr>PowerPoint Presentation</vt:lpstr>
      <vt:lpstr>PowerPoint Presentation</vt:lpstr>
      <vt:lpstr>Students by CAP and Top 5 Academic Programs (Majors) per CAP</vt:lpstr>
      <vt:lpstr>PowerPoint Presentation</vt:lpstr>
      <vt:lpstr>PowerPoint Presentation</vt:lpstr>
      <vt:lpstr>PowerPoint Presentation</vt:lpstr>
      <vt:lpstr>Student Demographics by CAP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Demographics of Students who Used Counseling Services in Fall 2021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Men of Color</dc:title>
  <dc:creator>Kawa, Kevin</dc:creator>
  <cp:lastModifiedBy>Kawa, Kevin</cp:lastModifiedBy>
  <cp:revision>114</cp:revision>
  <dcterms:created xsi:type="dcterms:W3CDTF">2022-01-04T17:53:44Z</dcterms:created>
  <dcterms:modified xsi:type="dcterms:W3CDTF">2022-01-25T16:09:35Z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0x010100BDF5AEA5A0336B4991C002B3BDCCED4B</vt:lpwstr>
  </property>
  <property fmtid="{D5CDD505-2E9C-101B-9397-08002B2CF9AE}" pid="3" name="_dlc_DocIdItemGuid">
    <vt:lpwstr>aef23cdf-5e27-41a6-a111-9df89bd675ef</vt:lpwstr>
  </property>
</Properties>
</file>