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rawings/drawing6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drawings/drawing5.xml" ContentType="application/vnd.openxmlformats-officedocument.drawingml.chartshapes+xml"/>
  <Override PartName="/ppt/drawings/drawing1.xml" ContentType="application/vnd.openxmlformats-officedocument.drawingml.chartshapes+xml"/>
  <Override PartName="/ppt/drawings/drawing4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2.xml" ContentType="application/vnd.openxmlformats-officedocument.drawingml.chart+xml"/>
  <Override PartName="/ppt/charts/style2.xml" ContentType="application/vnd.ms-office.chartstyl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6.xml" ContentType="application/vnd.ms-office.chartcolor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Fiscal%20Services\Attendance%20Reporting\2016-2017\Data%20for%20P1%20January-2017\Apportionment%20Analysis%20with%20MYP%20scenarios%20with%20dollar%20and%20FT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RSCCD Effects of Stabilization and Borrowing FTES in 2016-17 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</a:rPr>
              <a:t>-3.90%</a:t>
            </a:r>
          </a:p>
        </c:rich>
      </c:tx>
      <c:layout>
        <c:manualLayout>
          <c:xMode val="edge"/>
          <c:yMode val="edge"/>
          <c:x val="0.10657547131168721"/>
          <c:y val="1.3605442176870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0799194252"/>
          <c:y val="0.14229185637509595"/>
          <c:w val="0.85314679291379647"/>
          <c:h val="0.673850947203028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(7)'!$C$2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(7)'!$B$3:$B$6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'Graph (7)'!$C$3:$C$6</c:f>
              <c:numCache>
                <c:formatCode>#,##0_);[Red]\(#,##0\)</c:formatCode>
                <c:ptCount val="4"/>
                <c:pt idx="0">
                  <c:v>28902</c:v>
                </c:pt>
                <c:pt idx="1">
                  <c:v>27775.75</c:v>
                </c:pt>
                <c:pt idx="2">
                  <c:v>26592.48</c:v>
                </c:pt>
                <c:pt idx="3">
                  <c:v>27775.759999999998</c:v>
                </c:pt>
              </c:numCache>
            </c:numRef>
          </c:val>
        </c:ser>
        <c:ser>
          <c:idx val="1"/>
          <c:order val="1"/>
          <c:tx>
            <c:strRef>
              <c:f>'Graph (7)'!$D$2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2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(7)'!$B$3:$B$6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'Graph (7)'!$D$3:$D$6</c:f>
              <c:numCache>
                <c:formatCode>General</c:formatCode>
                <c:ptCount val="4"/>
                <c:pt idx="2" formatCode="#,##0_);[Red]\(#,##0\)">
                  <c:v>2366.56</c:v>
                </c:pt>
                <c:pt idx="3" formatCode="#,##0_);[Red]\(#,##0\)">
                  <c:v>1183</c:v>
                </c:pt>
              </c:numCache>
            </c:numRef>
          </c:val>
        </c:ser>
        <c:ser>
          <c:idx val="2"/>
          <c:order val="2"/>
          <c:tx>
            <c:strRef>
              <c:f>'Graph (7)'!$E$2</c:f>
              <c:strCache>
                <c:ptCount val="1"/>
                <c:pt idx="0">
                  <c:v>Borrowed</c:v>
                </c:pt>
              </c:strCache>
            </c:strRef>
          </c:tx>
          <c:spPr>
            <a:solidFill>
              <a:srgbClr val="339933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(7)'!$B$3:$B$6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'Graph (7)'!$E$3:$E$6</c:f>
              <c:numCache>
                <c:formatCode>#,##0_);[Red]\(#,##0\)</c:formatCode>
                <c:ptCount val="4"/>
                <c:pt idx="1">
                  <c:v>1183.28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7603704"/>
        <c:axId val="337604096"/>
      </c:barChart>
      <c:catAx>
        <c:axId val="33760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604096"/>
        <c:crosses val="autoZero"/>
        <c:auto val="1"/>
        <c:lblAlgn val="ctr"/>
        <c:lblOffset val="100"/>
        <c:noMultiLvlLbl val="0"/>
      </c:catAx>
      <c:valAx>
        <c:axId val="337604096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7603704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0334595217651117"/>
          <c:y val="0.94558044058654711"/>
          <c:w val="0.80527746206212236"/>
          <c:h val="5.44194139680169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RSCCD Effects of Stabilization and Borrowing FTES</a:t>
            </a:r>
          </a:p>
          <a:p>
            <a:pPr>
              <a:defRPr sz="2400" cap="none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-3.90% </a:t>
            </a:r>
          </a:p>
        </c:rich>
      </c:tx>
      <c:layout>
        <c:manualLayout>
          <c:xMode val="edge"/>
          <c:yMode val="edge"/>
          <c:x val="0.15055598069236603"/>
          <c:y val="2.1366878265385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0799194252"/>
          <c:y val="0.13320630345163784"/>
          <c:w val="0.85314679291379647"/>
          <c:h val="0.682936382615699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(2)'!$C$2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(2)'!$B$3:$B$7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(2)'!$C$3:$C$7</c:f>
              <c:numCache>
                <c:formatCode>#,##0_);[Red]\(#,##0\)</c:formatCode>
                <c:ptCount val="5"/>
                <c:pt idx="0">
                  <c:v>28902</c:v>
                </c:pt>
                <c:pt idx="1">
                  <c:v>27775.75</c:v>
                </c:pt>
                <c:pt idx="2">
                  <c:v>27775.759999999998</c:v>
                </c:pt>
                <c:pt idx="3">
                  <c:v>26592.48</c:v>
                </c:pt>
                <c:pt idx="4">
                  <c:v>27775.759999999998</c:v>
                </c:pt>
              </c:numCache>
            </c:numRef>
          </c:val>
        </c:ser>
        <c:ser>
          <c:idx val="1"/>
          <c:order val="1"/>
          <c:tx>
            <c:strRef>
              <c:f>'Graph (2)'!$D$2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(2)'!$B$3:$B$7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(2)'!$D$3:$D$7</c:f>
              <c:numCache>
                <c:formatCode>#,##0_);[Red]\(#,##0\)</c:formatCode>
                <c:ptCount val="5"/>
                <c:pt idx="1">
                  <c:v>1183.28</c:v>
                </c:pt>
                <c:pt idx="3">
                  <c:v>2366.56</c:v>
                </c:pt>
                <c:pt idx="4">
                  <c:v>1183.28</c:v>
                </c:pt>
              </c:numCache>
            </c:numRef>
          </c:val>
        </c:ser>
        <c:ser>
          <c:idx val="2"/>
          <c:order val="2"/>
          <c:tx>
            <c:strRef>
              <c:f>'Graph (2)'!$E$2</c:f>
              <c:strCache>
                <c:ptCount val="1"/>
                <c:pt idx="0">
                  <c:v>Borrowed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2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(2)'!$B$3:$B$7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(2)'!$E$3:$E$7</c:f>
              <c:numCache>
                <c:formatCode>General</c:formatCode>
                <c:ptCount val="5"/>
                <c:pt idx="2" formatCode="#,##0_);[Red]\(#,##0\)">
                  <c:v>1183.28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7602528"/>
        <c:axId val="337602920"/>
      </c:barChart>
      <c:catAx>
        <c:axId val="33760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602920"/>
        <c:crosses val="autoZero"/>
        <c:auto val="1"/>
        <c:lblAlgn val="ctr"/>
        <c:lblOffset val="100"/>
        <c:noMultiLvlLbl val="0"/>
      </c:catAx>
      <c:valAx>
        <c:axId val="337602920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7602528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0334595217651117"/>
          <c:y val="0.94558044058654711"/>
          <c:w val="0.80527746206212236"/>
          <c:h val="5.44194139680169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5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RSCCD Effects of Stabilization and Borrowing FTES 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</a:rPr>
              <a:t>-3.90% </a:t>
            </a: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and 0.50% Constrained Rate</a:t>
            </a: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5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10397901188"/>
          <c:y val="0.12583275714388911"/>
          <c:w val="0.85314679291379647"/>
          <c:h val="0.713772613285724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(3)'!$C$2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(3)'!$B$3:$B$7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(3)'!$C$3:$C$7</c:f>
              <c:numCache>
                <c:formatCode>#,##0_);[Red]\(#,##0\)</c:formatCode>
                <c:ptCount val="5"/>
                <c:pt idx="0">
                  <c:v>28902</c:v>
                </c:pt>
                <c:pt idx="1">
                  <c:v>27775.75</c:v>
                </c:pt>
                <c:pt idx="2">
                  <c:v>27775.759999999998</c:v>
                </c:pt>
                <c:pt idx="3">
                  <c:v>26447.48</c:v>
                </c:pt>
                <c:pt idx="4">
                  <c:v>27775.759999999998</c:v>
                </c:pt>
              </c:numCache>
            </c:numRef>
          </c:val>
        </c:ser>
        <c:ser>
          <c:idx val="1"/>
          <c:order val="1"/>
          <c:tx>
            <c:strRef>
              <c:f>'Graph (3)'!$D$2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(3)'!$B$3:$B$7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(3)'!$D$3:$D$7</c:f>
              <c:numCache>
                <c:formatCode>#,##0_);[Red]\(#,##0\)</c:formatCode>
                <c:ptCount val="5"/>
                <c:pt idx="1">
                  <c:v>1183.28</c:v>
                </c:pt>
                <c:pt idx="3">
                  <c:v>2656.36</c:v>
                </c:pt>
                <c:pt idx="4">
                  <c:v>1183.28</c:v>
                </c:pt>
              </c:numCache>
            </c:numRef>
          </c:val>
        </c:ser>
        <c:ser>
          <c:idx val="2"/>
          <c:order val="2"/>
          <c:tx>
            <c:strRef>
              <c:f>'Graph (3)'!$E$2</c:f>
              <c:strCache>
                <c:ptCount val="1"/>
                <c:pt idx="0">
                  <c:v>Borrowed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2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(3)'!$B$3:$B$7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(3)'!$E$3:$E$7</c:f>
              <c:numCache>
                <c:formatCode>General</c:formatCode>
                <c:ptCount val="5"/>
                <c:pt idx="2" formatCode="#,##0_);[Red]\(#,##0\)">
                  <c:v>1183.28</c:v>
                </c:pt>
              </c:numCache>
            </c:numRef>
          </c:val>
        </c:ser>
        <c:ser>
          <c:idx val="3"/>
          <c:order val="3"/>
          <c:tx>
            <c:strRef>
              <c:f>'Graph (3)'!$F$2</c:f>
              <c:strCache>
                <c:ptCount val="1"/>
                <c:pt idx="0">
                  <c:v>Constrained Growth Rate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(3)'!$B$3:$B$7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(3)'!$F$3:$F$7</c:f>
              <c:numCache>
                <c:formatCode>General</c:formatCode>
                <c:ptCount val="5"/>
                <c:pt idx="2" formatCode="#,##0_);[Red]\(#,##0\)">
                  <c:v>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7604880"/>
        <c:axId val="337605272"/>
      </c:barChart>
      <c:catAx>
        <c:axId val="3376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605272"/>
        <c:crosses val="autoZero"/>
        <c:auto val="1"/>
        <c:lblAlgn val="ctr"/>
        <c:lblOffset val="100"/>
        <c:noMultiLvlLbl val="0"/>
      </c:catAx>
      <c:valAx>
        <c:axId val="337605272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7604880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2512123538602565"/>
          <c:y val="0.95388207459982999"/>
          <c:w val="0.74878204090769529"/>
          <c:h val="4.2436784290852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30" b="1" i="0" u="none" strike="noStrike" kern="1200" cap="none" spc="5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RSCCD Effects of Stabilization and 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</a:rPr>
              <a:t>-3.90% </a:t>
            </a: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and Maximum Borrowing FTES from Summer Credit</a:t>
            </a:r>
          </a:p>
        </c:rich>
      </c:tx>
      <c:layout>
        <c:manualLayout>
          <c:xMode val="edge"/>
          <c:yMode val="edge"/>
          <c:x val="0.15983495920616528"/>
          <c:y val="7.684918347742555E-3"/>
        </c:manualLayout>
      </c:layout>
      <c:overlay val="0"/>
      <c:spPr>
        <a:noFill/>
        <a:ln w="222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30" b="1" i="0" u="none" strike="noStrike" kern="1200" cap="none" spc="5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0799194252"/>
          <c:y val="0.1720020876352992"/>
          <c:w val="0.85314679291379647"/>
          <c:h val="0.644140627954646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(4)'!$C$2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(4)'!$B$3:$B$7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(4)'!$C$3:$C$7</c:f>
              <c:numCache>
                <c:formatCode>#,##0_);[Red]\(#,##0\)</c:formatCode>
                <c:ptCount val="5"/>
                <c:pt idx="0">
                  <c:v>28902</c:v>
                </c:pt>
                <c:pt idx="1">
                  <c:v>27775.75</c:v>
                </c:pt>
                <c:pt idx="2">
                  <c:v>27775.759999999998</c:v>
                </c:pt>
                <c:pt idx="3">
                  <c:v>26090.48</c:v>
                </c:pt>
                <c:pt idx="4">
                  <c:v>27775.759999999998</c:v>
                </c:pt>
              </c:numCache>
            </c:numRef>
          </c:val>
        </c:ser>
        <c:ser>
          <c:idx val="1"/>
          <c:order val="1"/>
          <c:tx>
            <c:strRef>
              <c:f>'Graph (4)'!$D$2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(4)'!$B$3:$B$7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(4)'!$D$3:$D$7</c:f>
              <c:numCache>
                <c:formatCode>#,##0_);[Red]\(#,##0\)</c:formatCode>
                <c:ptCount val="5"/>
                <c:pt idx="1">
                  <c:v>1183.28</c:v>
                </c:pt>
                <c:pt idx="3">
                  <c:v>3370.56</c:v>
                </c:pt>
                <c:pt idx="4">
                  <c:v>1183.28</c:v>
                </c:pt>
              </c:numCache>
            </c:numRef>
          </c:val>
        </c:ser>
        <c:ser>
          <c:idx val="2"/>
          <c:order val="2"/>
          <c:tx>
            <c:strRef>
              <c:f>'Graph (4)'!$E$2</c:f>
              <c:strCache>
                <c:ptCount val="1"/>
                <c:pt idx="0">
                  <c:v>Borrow</c:v>
                </c:pt>
              </c:strCache>
            </c:strRef>
          </c:tx>
          <c:spPr>
            <a:solidFill>
              <a:srgbClr val="339933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(4)'!$B$3:$B$7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(4)'!$E$3:$E$7</c:f>
              <c:numCache>
                <c:formatCode>General</c:formatCode>
                <c:ptCount val="5"/>
                <c:pt idx="2" formatCode="#,##0_);[Red]\(#,##0\)">
                  <c:v>1183.28</c:v>
                </c:pt>
              </c:numCache>
            </c:numRef>
          </c:val>
        </c:ser>
        <c:ser>
          <c:idx val="3"/>
          <c:order val="3"/>
          <c:tx>
            <c:strRef>
              <c:f>'Graph (4)'!$F$2</c:f>
              <c:strCache>
                <c:ptCount val="1"/>
                <c:pt idx="0">
                  <c:v>Maximum Borrowed from Summer Credit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2"/>
            <c:invertIfNegative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invertIfNegative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4"/>
            <c:invertIfNegative val="0"/>
            <c:bubble3D val="0"/>
            <c:spPr>
              <a:solidFill>
                <a:srgbClr val="66FF66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(4)'!$B$3:$B$7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(4)'!$F$3:$F$7</c:f>
              <c:numCache>
                <c:formatCode>General</c:formatCode>
                <c:ptCount val="5"/>
                <c:pt idx="2" formatCode="#,##0_);[Red]\(#,##0\)">
                  <c:v>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7606056"/>
        <c:axId val="337606448"/>
      </c:barChart>
      <c:catAx>
        <c:axId val="33760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606448"/>
        <c:crosses val="autoZero"/>
        <c:auto val="1"/>
        <c:lblAlgn val="ctr"/>
        <c:lblOffset val="100"/>
        <c:noMultiLvlLbl val="0"/>
      </c:catAx>
      <c:valAx>
        <c:axId val="337606448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7606056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1395064219052604"/>
          <c:y val="0.93965447652376788"/>
          <c:w val="0.63945644977509286"/>
          <c:h val="4.2436784290852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RSCCD E</a:t>
            </a: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ffects of Stabilization and Borrowing FTES 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</a:rPr>
              <a:t>-3.90% </a:t>
            </a: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and 1% Out Years Growth</a:t>
            </a:r>
            <a:endParaRPr lang="en-US"/>
          </a:p>
        </c:rich>
      </c:tx>
      <c:layout>
        <c:manualLayout>
          <c:xMode val="edge"/>
          <c:yMode val="edge"/>
          <c:x val="0.13520766773162937"/>
          <c:y val="1.1267605633802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0799194252"/>
          <c:y val="0.15615023474178405"/>
          <c:w val="0.85314679291379647"/>
          <c:h val="0.659992458689142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(5)'!$C$2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(5)'!$B$3:$B$8</c:f>
              <c:strCache>
                <c:ptCount val="6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</c:strCache>
            </c:strRef>
          </c:cat>
          <c:val>
            <c:numRef>
              <c:f>'Graph (5)'!$C$3:$C$8</c:f>
              <c:numCache>
                <c:formatCode>#,##0_);[Red]\(#,##0\)</c:formatCode>
                <c:ptCount val="6"/>
                <c:pt idx="0">
                  <c:v>28902</c:v>
                </c:pt>
                <c:pt idx="1">
                  <c:v>27775.759999999998</c:v>
                </c:pt>
                <c:pt idx="2">
                  <c:v>28053.52</c:v>
                </c:pt>
                <c:pt idx="3">
                  <c:v>27425.155999999999</c:v>
                </c:pt>
                <c:pt idx="4">
                  <c:v>27076.73</c:v>
                </c:pt>
                <c:pt idx="5">
                  <c:v>28903.57</c:v>
                </c:pt>
              </c:numCache>
            </c:numRef>
          </c:val>
        </c:ser>
        <c:ser>
          <c:idx val="1"/>
          <c:order val="1"/>
          <c:tx>
            <c:strRef>
              <c:f>'Graph (5)'!$D$2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(5)'!$B$3:$B$8</c:f>
              <c:strCache>
                <c:ptCount val="6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</c:strCache>
            </c:strRef>
          </c:cat>
          <c:val>
            <c:numRef>
              <c:f>'Graph (5)'!$D$3:$D$8</c:f>
              <c:numCache>
                <c:formatCode>#,##0_);[Red]\(#,##0\)</c:formatCode>
                <c:ptCount val="6"/>
                <c:pt idx="1">
                  <c:v>1183.28</c:v>
                </c:pt>
                <c:pt idx="4">
                  <c:v>1892.53</c:v>
                </c:pt>
              </c:numCache>
            </c:numRef>
          </c:val>
        </c:ser>
        <c:ser>
          <c:idx val="2"/>
          <c:order val="2"/>
          <c:tx>
            <c:strRef>
              <c:f>'Graph (5)'!$E$2</c:f>
              <c:strCache>
                <c:ptCount val="1"/>
                <c:pt idx="0">
                  <c:v>Borrowed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2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5"/>
            <c:invertIfNegative val="0"/>
            <c:bubble3D val="0"/>
            <c:spPr>
              <a:solidFill>
                <a:srgbClr val="FFD966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(5)'!$B$3:$B$8</c:f>
              <c:strCache>
                <c:ptCount val="6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</c:strCache>
            </c:strRef>
          </c:cat>
          <c:val>
            <c:numRef>
              <c:f>'Graph (5)'!$E$3:$E$8</c:f>
              <c:numCache>
                <c:formatCode>General</c:formatCode>
                <c:ptCount val="6"/>
                <c:pt idx="2" formatCode="#,##0_);[Red]\(#,##0\)">
                  <c:v>908.89400000000001</c:v>
                </c:pt>
                <c:pt idx="3" formatCode="#,##0_);[Red]\(#,##0\)">
                  <c:v>1540.66</c:v>
                </c:pt>
                <c:pt idx="5" formatCode="#,##0_);[Red]\(#,##0\)">
                  <c:v>69.17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7607232"/>
        <c:axId val="337607624"/>
      </c:barChart>
      <c:catAx>
        <c:axId val="33760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7607624"/>
        <c:crosses val="autoZero"/>
        <c:auto val="1"/>
        <c:lblAlgn val="ctr"/>
        <c:lblOffset val="100"/>
        <c:noMultiLvlLbl val="0"/>
      </c:catAx>
      <c:valAx>
        <c:axId val="337607624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7607232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0334595217651117"/>
          <c:y val="0.94558044058654711"/>
          <c:w val="0.80527746206212236"/>
          <c:h val="5.44194139680169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RSCCD Effects of Stabilization and Borrowing FTES Based on Negative Growth </a:t>
            </a:r>
            <a:r>
              <a:rPr lang="en-US" sz="2400" cap="none" baseline="0">
                <a:solidFill>
                  <a:srgbClr val="FF0000"/>
                </a:solidFill>
                <a:latin typeface="Arial" panose="020B0604020202020204" pitchFamily="34" charset="0"/>
              </a:rPr>
              <a:t>-6.00% </a:t>
            </a:r>
            <a:r>
              <a:rPr lang="en-US" sz="2400" cap="none" baseline="0">
                <a:solidFill>
                  <a:sysClr val="windowText" lastClr="000000"/>
                </a:solidFill>
                <a:latin typeface="Arial" panose="020B0604020202020204" pitchFamily="34" charset="0"/>
              </a:rPr>
              <a:t>and 1% Out Years Growth</a:t>
            </a:r>
          </a:p>
        </c:rich>
      </c:tx>
      <c:layout>
        <c:manualLayout>
          <c:xMode val="edge"/>
          <c:yMode val="edge"/>
          <c:x val="0.12735742971887551"/>
          <c:y val="1.67715412178327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720799194252"/>
          <c:y val="0.15637594605788377"/>
          <c:w val="0.85314679291379647"/>
          <c:h val="0.659766641944132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(6)'!$C$2</c:f>
              <c:strCache>
                <c:ptCount val="1"/>
                <c:pt idx="0">
                  <c:v>Actuals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(6)'!$B$3:$B$7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(6)'!$C$3:$C$7</c:f>
              <c:numCache>
                <c:formatCode>#,##0_);[Red]\(#,##0\)</c:formatCode>
                <c:ptCount val="5"/>
                <c:pt idx="0">
                  <c:v>28902</c:v>
                </c:pt>
                <c:pt idx="1">
                  <c:v>27167.53</c:v>
                </c:pt>
                <c:pt idx="2">
                  <c:v>27439.21</c:v>
                </c:pt>
                <c:pt idx="3">
                  <c:v>26265.34</c:v>
                </c:pt>
                <c:pt idx="4">
                  <c:v>27990.76</c:v>
                </c:pt>
              </c:numCache>
            </c:numRef>
          </c:val>
        </c:ser>
        <c:ser>
          <c:idx val="1"/>
          <c:order val="1"/>
          <c:tx>
            <c:strRef>
              <c:f>'Graph (6)'!$D$2</c:f>
              <c:strCache>
                <c:ptCount val="1"/>
                <c:pt idx="0">
                  <c:v>Stabilization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(6)'!$B$3:$B$7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(6)'!$D$3:$D$7</c:f>
              <c:numCache>
                <c:formatCode>#,##0_);[Red]\(#,##0\)</c:formatCode>
                <c:ptCount val="5"/>
                <c:pt idx="1">
                  <c:v>1717.3</c:v>
                </c:pt>
                <c:pt idx="3">
                  <c:v>2624.79</c:v>
                </c:pt>
              </c:numCache>
            </c:numRef>
          </c:val>
        </c:ser>
        <c:ser>
          <c:idx val="2"/>
          <c:order val="2"/>
          <c:tx>
            <c:strRef>
              <c:f>'Graph (6)'!$E$2</c:f>
              <c:strCache>
                <c:ptCount val="1"/>
                <c:pt idx="0">
                  <c:v>Borrowed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softEdge"/>
          </c:spPr>
          <c:invertIfNegative val="0"/>
          <c:dPt>
            <c:idx val="2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 (6)'!$B$3:$B$7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'Graph (6)'!$E$3:$E$7</c:f>
              <c:numCache>
                <c:formatCode>General</c:formatCode>
                <c:ptCount val="5"/>
                <c:pt idx="2" formatCode="#,##0_);[Red]\(#,##0\)">
                  <c:v>1448.26</c:v>
                </c:pt>
                <c:pt idx="4" formatCode="#,##0_);[Red]\(#,##0\)">
                  <c:v>902.07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338392416"/>
        <c:axId val="338392808"/>
      </c:barChart>
      <c:catAx>
        <c:axId val="33839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38392808"/>
        <c:crosses val="autoZero"/>
        <c:auto val="1"/>
        <c:lblAlgn val="ctr"/>
        <c:lblOffset val="100"/>
        <c:noMultiLvlLbl val="0"/>
      </c:catAx>
      <c:valAx>
        <c:axId val="338392808"/>
        <c:scaling>
          <c:orientation val="minMax"/>
          <c:max val="295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FTES</a:t>
                </a:r>
              </a:p>
            </c:rich>
          </c:tx>
          <c:layout>
            <c:manualLayout>
              <c:xMode val="edge"/>
              <c:yMode val="edge"/>
              <c:x val="6.6059568640876414E-3"/>
              <c:y val="0.3880713236537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8392416"/>
        <c:crosses val="autoZero"/>
        <c:crossBetween val="between"/>
      </c:valAx>
      <c:spPr>
        <a:noFill/>
        <a:ln>
          <a:solidFill>
            <a:schemeClr val="lt1">
              <a:shade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0334595217651117"/>
          <c:y val="0.94558044058654711"/>
          <c:w val="0.80527746206212236"/>
          <c:h val="5.44194139680169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0.60187</cdr:x>
      <cdr:y>0.86565</cdr:y>
    </cdr:from>
    <cdr:to>
      <cdr:x>0.7084</cdr:x>
      <cdr:y>0.90255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88862" y="4848265"/>
          <a:ext cx="1113124" cy="20666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0.82038</cdr:x>
      <cdr:y>0.85374</cdr:y>
    </cdr:from>
    <cdr:to>
      <cdr:x>0.92111</cdr:x>
      <cdr:y>0.91394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572127" y="4781550"/>
          <a:ext cx="1052520" cy="33715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0.86964</cdr:x>
      <cdr:y>0.26787</cdr:y>
    </cdr:from>
    <cdr:to>
      <cdr:x>0.89607</cdr:x>
      <cdr:y>0.34787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086841" y="1719687"/>
          <a:ext cx="276165" cy="513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  <cdr:relSizeAnchor xmlns:cdr="http://schemas.openxmlformats.org/drawingml/2006/chartDrawing">
    <cdr:from>
      <cdr:x>0.38955</cdr:x>
      <cdr:y>0.86211</cdr:y>
    </cdr:from>
    <cdr:to>
      <cdr:x>0.48109</cdr:x>
      <cdr:y>0.89754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4070350" y="4828427"/>
          <a:ext cx="956495" cy="19843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Borrow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0.49825</cdr:x>
      <cdr:y>0.85668</cdr:y>
    </cdr:from>
    <cdr:to>
      <cdr:x>0.58979</cdr:x>
      <cdr:y>0.89211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206191" y="5507919"/>
          <a:ext cx="956484" cy="22778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  <cdr:relSizeAnchor xmlns:cdr="http://schemas.openxmlformats.org/drawingml/2006/chartDrawing">
    <cdr:from>
      <cdr:x>0.67297</cdr:x>
      <cdr:y>0.85715</cdr:y>
    </cdr:from>
    <cdr:to>
      <cdr:x>0.7795</cdr:x>
      <cdr:y>0.89405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31780" y="5510937"/>
          <a:ext cx="1113124" cy="23724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0.84135</cdr:x>
      <cdr:y>0.8516</cdr:y>
    </cdr:from>
    <cdr:to>
      <cdr:x>0.94208</cdr:x>
      <cdr:y>0.91372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91180" y="5475255"/>
          <a:ext cx="1052521" cy="39939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0.31844</cdr:x>
      <cdr:y>0.85375</cdr:y>
    </cdr:from>
    <cdr:to>
      <cdr:x>0.42496</cdr:x>
      <cdr:y>0.89065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27371" y="5489075"/>
          <a:ext cx="1113019" cy="23724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0.89152</cdr:x>
      <cdr:y>0.2622</cdr:y>
    </cdr:from>
    <cdr:to>
      <cdr:x>0.91795</cdr:x>
      <cdr:y>0.3422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15441" y="1855607"/>
          <a:ext cx="276165" cy="566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0.49825</cdr:x>
      <cdr:y>0.87497</cdr:y>
    </cdr:from>
    <cdr:to>
      <cdr:x>0.58979</cdr:x>
      <cdr:y>0.9104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600080" y="5467179"/>
          <a:ext cx="1028864" cy="22138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  <cdr:relSizeAnchor xmlns:cdr="http://schemas.openxmlformats.org/drawingml/2006/chartDrawing">
    <cdr:from>
      <cdr:x>0.66958</cdr:x>
      <cdr:y>0.87697</cdr:y>
    </cdr:from>
    <cdr:to>
      <cdr:x>0.77611</cdr:x>
      <cdr:y>0.91387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25746" y="5479641"/>
          <a:ext cx="1197343" cy="23056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0.84559</cdr:x>
      <cdr:y>0.86684</cdr:y>
    </cdr:from>
    <cdr:to>
      <cdr:x>0.94632</cdr:x>
      <cdr:y>0.92896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503977" y="5416387"/>
          <a:ext cx="1132155" cy="38815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0.32437</cdr:x>
      <cdr:y>0.87814</cdr:y>
    </cdr:from>
    <cdr:to>
      <cdr:x>0.43089</cdr:x>
      <cdr:y>0.91504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45781" y="5486972"/>
          <a:ext cx="1197231" cy="23056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0.88957</cdr:x>
      <cdr:y>0.24465</cdr:y>
    </cdr:from>
    <cdr:to>
      <cdr:x>0.916</cdr:x>
      <cdr:y>0.32465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98350" y="1778015"/>
          <a:ext cx="297060" cy="581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0.49825</cdr:x>
      <cdr:y>0.85668</cdr:y>
    </cdr:from>
    <cdr:to>
      <cdr:x>0.58979</cdr:x>
      <cdr:y>0.89211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206191" y="5507919"/>
          <a:ext cx="956484" cy="22778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  <cdr:relSizeAnchor xmlns:cdr="http://schemas.openxmlformats.org/drawingml/2006/chartDrawing">
    <cdr:from>
      <cdr:x>0.67297</cdr:x>
      <cdr:y>0.85715</cdr:y>
    </cdr:from>
    <cdr:to>
      <cdr:x>0.7795</cdr:x>
      <cdr:y>0.89405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31780" y="5510937"/>
          <a:ext cx="1113124" cy="23724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0.84135</cdr:x>
      <cdr:y>0.8516</cdr:y>
    </cdr:from>
    <cdr:to>
      <cdr:x>0.94208</cdr:x>
      <cdr:y>0.91372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91180" y="5475255"/>
          <a:ext cx="1052521" cy="39939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0.31844</cdr:x>
      <cdr:y>0.85375</cdr:y>
    </cdr:from>
    <cdr:to>
      <cdr:x>0.42496</cdr:x>
      <cdr:y>0.89065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27371" y="5489075"/>
          <a:ext cx="1113019" cy="23724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0.88871</cdr:x>
      <cdr:y>0.25111</cdr:y>
    </cdr:from>
    <cdr:to>
      <cdr:x>0.91514</cdr:x>
      <cdr:y>0.33111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90259" y="1659947"/>
          <a:ext cx="300081" cy="528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0.42806</cdr:x>
      <cdr:y>0.86026</cdr:y>
    </cdr:from>
    <cdr:to>
      <cdr:x>0.53458</cdr:x>
      <cdr:y>0.89716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472766" y="4736119"/>
          <a:ext cx="1113020" cy="20315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  <cdr:relSizeAnchor xmlns:cdr="http://schemas.openxmlformats.org/drawingml/2006/chartDrawing">
    <cdr:from>
      <cdr:x>0.70943</cdr:x>
      <cdr:y>0.85876</cdr:y>
    </cdr:from>
    <cdr:to>
      <cdr:x>0.81596</cdr:x>
      <cdr:y>0.89566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2817" y="4613368"/>
          <a:ext cx="1113037" cy="19823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0.85411</cdr:x>
      <cdr:y>0.86048</cdr:y>
    </cdr:from>
    <cdr:to>
      <cdr:x>0.95484</cdr:x>
      <cdr:y>0.9226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924530" y="4614392"/>
          <a:ext cx="1052521" cy="33312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0.28289</cdr:x>
      <cdr:y>0.85697</cdr:y>
    </cdr:from>
    <cdr:to>
      <cdr:x>0.38941</cdr:x>
      <cdr:y>0.89387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55925" y="4603750"/>
          <a:ext cx="1113037" cy="19823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0.89585</cdr:x>
      <cdr:y>0.22423</cdr:y>
    </cdr:from>
    <cdr:to>
      <cdr:x>0.91408</cdr:x>
      <cdr:y>0.27093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10683250" y="1516435"/>
          <a:ext cx="217398" cy="3158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  <cdr:relSizeAnchor xmlns:cdr="http://schemas.openxmlformats.org/drawingml/2006/chartDrawing">
    <cdr:from>
      <cdr:x>0.56822</cdr:x>
      <cdr:y>0.85871</cdr:y>
    </cdr:from>
    <cdr:to>
      <cdr:x>0.67474</cdr:x>
      <cdr:y>0.89561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5937250" y="4727575"/>
          <a:ext cx="1113020" cy="20315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0.49734</cdr:x>
      <cdr:y>0.85853</cdr:y>
    </cdr:from>
    <cdr:to>
      <cdr:x>0.60386</cdr:x>
      <cdr:y>0.89543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196695" y="4391315"/>
          <a:ext cx="1113020" cy="18874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</a:p>
      </cdr:txBody>
    </cdr:sp>
  </cdr:relSizeAnchor>
  <cdr:relSizeAnchor xmlns:cdr="http://schemas.openxmlformats.org/drawingml/2006/chartDrawing">
    <cdr:from>
      <cdr:x>0.66476</cdr:x>
      <cdr:y>0.86172</cdr:y>
    </cdr:from>
    <cdr:to>
      <cdr:x>0.77129</cdr:x>
      <cdr:y>0.89752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46032" y="4407643"/>
          <a:ext cx="1113124" cy="18311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0.84408</cdr:x>
      <cdr:y>0.85877</cdr:y>
    </cdr:from>
    <cdr:to>
      <cdr:x>0.94481</cdr:x>
      <cdr:y>0.92089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19755" y="4564310"/>
          <a:ext cx="1052521" cy="33016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 Reduction</a:t>
          </a:r>
        </a:p>
      </cdr:txBody>
    </cdr:sp>
  </cdr:relSizeAnchor>
  <cdr:relSizeAnchor xmlns:cdr="http://schemas.openxmlformats.org/drawingml/2006/chartDrawing">
    <cdr:from>
      <cdr:x>0.323</cdr:x>
      <cdr:y>0.85697</cdr:y>
    </cdr:from>
    <cdr:to>
      <cdr:x>0.42952</cdr:x>
      <cdr:y>0.89387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74996" y="4718005"/>
          <a:ext cx="1113019" cy="20315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>
              <a:latin typeface="Arial" panose="020B0604020202020204" pitchFamily="34" charset="0"/>
              <a:cs typeface="Arial" panose="020B0604020202020204" pitchFamily="34" charset="0"/>
            </a:rPr>
            <a:t>Stabilization</a:t>
          </a:r>
        </a:p>
      </cdr:txBody>
    </cdr:sp>
  </cdr:relSizeAnchor>
  <cdr:relSizeAnchor xmlns:cdr="http://schemas.openxmlformats.org/drawingml/2006/chartDrawing">
    <cdr:from>
      <cdr:x>0.88401</cdr:x>
      <cdr:y>0.26948</cdr:y>
    </cdr:from>
    <cdr:to>
      <cdr:x>0.90224</cdr:x>
      <cdr:y>0.31618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10483101" y="1632485"/>
          <a:ext cx="216182" cy="2829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8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5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5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9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F4C0-3E82-46E7-AE36-DABE83122A7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63D9-6005-45DF-9366-B6F94D07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RSCCD Scenarios and Effects of Stabilization and Borrowing FTES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4, 2017</a:t>
            </a:r>
          </a:p>
          <a:p>
            <a:r>
              <a:rPr lang="en-US" dirty="0" smtClean="0"/>
              <a:t>SAC Planning and Budget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77034"/>
              </p:ext>
            </p:extLst>
          </p:nvPr>
        </p:nvGraphicFramePr>
        <p:xfrm>
          <a:off x="871538" y="219075"/>
          <a:ext cx="10448924" cy="641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5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260087"/>
              </p:ext>
            </p:extLst>
          </p:nvPr>
        </p:nvGraphicFramePr>
        <p:xfrm>
          <a:off x="847475" y="156411"/>
          <a:ext cx="10448924" cy="653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3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367171"/>
              </p:ext>
            </p:extLst>
          </p:nvPr>
        </p:nvGraphicFramePr>
        <p:xfrm>
          <a:off x="476250" y="233916"/>
          <a:ext cx="11239499" cy="646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38359"/>
              </p:ext>
            </p:extLst>
          </p:nvPr>
        </p:nvGraphicFramePr>
        <p:xfrm>
          <a:off x="57150" y="123825"/>
          <a:ext cx="12077700" cy="661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0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76102"/>
              </p:ext>
            </p:extLst>
          </p:nvPr>
        </p:nvGraphicFramePr>
        <p:xfrm>
          <a:off x="133350" y="132347"/>
          <a:ext cx="11925300" cy="6593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3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832792"/>
              </p:ext>
            </p:extLst>
          </p:nvPr>
        </p:nvGraphicFramePr>
        <p:xfrm>
          <a:off x="166687" y="90487"/>
          <a:ext cx="118586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9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HNYXMCCMVK3K-1115-318</_dlc_DocId>
    <_dlc_DocIdUrl xmlns="431189f8-a51b-453f-9f0c-3a0b3b65b12f">
      <Url>http://www.sac.edu/AdminServices/budget/_layouts/15/DocIdRedir.aspx?ID=HNYXMCCMVK3K-1115-318</Url>
      <Description>HNYXMCCMVK3K-1115-318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E49AF40821D48B390A58CCEBC1BEB" ma:contentTypeVersion="2" ma:contentTypeDescription="Create a new document." ma:contentTypeScope="" ma:versionID="d000630135ab3032a476c101ea43db3c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91652ebe-b777-4d92-adc7-8ff6c82ff5f3" targetNamespace="http://schemas.microsoft.com/office/2006/metadata/properties" ma:root="true" ma:fieldsID="d19dfe2b065b9477093ee5ceb816b161" ns1:_="" ns2:_="" ns3:_="">
    <xsd:import namespace="http://schemas.microsoft.com/sharepoint/v3"/>
    <xsd:import namespace="431189f8-a51b-453f-9f0c-3a0b3b65b12f"/>
    <xsd:import namespace="91652ebe-b777-4d92-adc7-8ff6c82ff5f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52ebe-b777-4d92-adc7-8ff6c82ff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94497B-5ADA-4B3D-8ED3-B708E02F222B}"/>
</file>

<file path=customXml/itemProps2.xml><?xml version="1.0" encoding="utf-8"?>
<ds:datastoreItem xmlns:ds="http://schemas.openxmlformats.org/officeDocument/2006/customXml" ds:itemID="{A9C4E53F-A9DA-42B3-85A0-8A393A588EF0}"/>
</file>

<file path=customXml/itemProps3.xml><?xml version="1.0" encoding="utf-8"?>
<ds:datastoreItem xmlns:ds="http://schemas.openxmlformats.org/officeDocument/2006/customXml" ds:itemID="{48BBB22E-7EAD-4C23-B6DA-7D495C275272}"/>
</file>

<file path=customXml/itemProps4.xml><?xml version="1.0" encoding="utf-8"?>
<ds:datastoreItem xmlns:ds="http://schemas.openxmlformats.org/officeDocument/2006/customXml" ds:itemID="{6AE7D4E4-B07F-47F9-9591-6B6C84B95E00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RSCCD Scenarios and Effects of Stabilization and Borrowing FTES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Huegli, Gina</dc:creator>
  <cp:lastModifiedBy>O'Connor, Adam</cp:lastModifiedBy>
  <cp:revision>14</cp:revision>
  <dcterms:created xsi:type="dcterms:W3CDTF">2017-03-23T18:40:17Z</dcterms:created>
  <dcterms:modified xsi:type="dcterms:W3CDTF">2017-04-03T17:19:02Z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0x010100F07E49AF40821D48B390A58CCEBC1BEB</vt:lpwstr>
  </property>
  <property fmtid="{D5CDD505-2E9C-101B-9397-08002B2CF9AE}" pid="3" name="_dlc_DocIdItemGuid">
    <vt:lpwstr>24dbc01c-7e02-442c-8554-3aabd615d517</vt:lpwstr>
  </property>
</Properties>
</file>