
<file path=[Content_Types].xml><?xml version="1.0" encoding="utf-8"?>
<Types xmlns="http://schemas.openxmlformats.org/package/2006/content-types">
  <Default Extension="png" ContentType="image/png"/>
  <Default Extension="bin" ContentType="application/vnd.openxmlformats-officedocument.presentationml.printerSettings"/>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20.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0.xml" ContentType="application/vnd.openxmlformats-officedocument.presentationml.notesSlide+xml"/>
  <Override PartName="/ppt/notesSlides/notesSlide7.xml" ContentType="application/vnd.openxmlformats-officedocument.presentationml.notesSlide+xml"/>
  <Override PartName="/ppt/notesSlides/notesSlide11.xml" ContentType="application/vnd.openxmlformats-officedocument.presentationml.notesSlide+xml"/>
  <Override PartName="/ppt/notesSlides/notesSlide21.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4.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23"/>
  </p:notesMasterIdLst>
  <p:sldIdLst>
    <p:sldId id="269" r:id="rId2"/>
    <p:sldId id="274" r:id="rId3"/>
    <p:sldId id="288" r:id="rId4"/>
    <p:sldId id="305" r:id="rId5"/>
    <p:sldId id="307" r:id="rId6"/>
    <p:sldId id="306" r:id="rId7"/>
    <p:sldId id="312" r:id="rId8"/>
    <p:sldId id="313" r:id="rId9"/>
    <p:sldId id="310" r:id="rId10"/>
    <p:sldId id="290" r:id="rId11"/>
    <p:sldId id="291" r:id="rId12"/>
    <p:sldId id="294" r:id="rId13"/>
    <p:sldId id="299" r:id="rId14"/>
    <p:sldId id="300" r:id="rId15"/>
    <p:sldId id="301" r:id="rId16"/>
    <p:sldId id="311" r:id="rId17"/>
    <p:sldId id="284" r:id="rId18"/>
    <p:sldId id="285" r:id="rId19"/>
    <p:sldId id="286" r:id="rId20"/>
    <p:sldId id="287" r:id="rId21"/>
    <p:sldId id="28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80649" autoAdjust="0"/>
  </p:normalViewPr>
  <p:slideViewPr>
    <p:cSldViewPr>
      <p:cViewPr varScale="1">
        <p:scale>
          <a:sx n="100" d="100"/>
          <a:sy n="100" d="100"/>
        </p:scale>
        <p:origin x="-1128" y="-11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8" Type="http://schemas.openxmlformats.org/officeDocument/2006/relationships/slide" Target="slides/slide7.xml"/><Relationship Id="rId21" Type="http://schemas.openxmlformats.org/officeDocument/2006/relationships/slide" Target="slides/slide20.xml"/><Relationship Id="rId3" Type="http://schemas.openxmlformats.org/officeDocument/2006/relationships/slide" Target="slides/slide2.xml"/><Relationship Id="rId25"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7" Type="http://schemas.openxmlformats.org/officeDocument/2006/relationships/slide" Target="slides/slide6.xml"/><Relationship Id="rId20" Type="http://schemas.openxmlformats.org/officeDocument/2006/relationships/slide" Target="slides/slide19.xml"/><Relationship Id="rId16" Type="http://schemas.openxmlformats.org/officeDocument/2006/relationships/slide" Target="slides/slide15.xml"/><Relationship Id="rId2" Type="http://schemas.openxmlformats.org/officeDocument/2006/relationships/slide" Target="slides/slide1.xml"/><Relationship Id="rId29" Type="http://schemas.openxmlformats.org/officeDocument/2006/relationships/customXml" Target="../customXml/item1.xml"/><Relationship Id="rId24" Type="http://schemas.openxmlformats.org/officeDocument/2006/relationships/printerSettings" Target="printerSettings/printerSettings1.bin"/><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32" Type="http://schemas.openxmlformats.org/officeDocument/2006/relationships/customXml" Target="../customXml/item4.xml"/><Relationship Id="rId23" Type="http://schemas.openxmlformats.org/officeDocument/2006/relationships/notesMaster" Target="notesMasters/notesMaster1.xml"/><Relationship Id="rId28" Type="http://schemas.openxmlformats.org/officeDocument/2006/relationships/tableStyles" Target="tableStyles.xml"/><Relationship Id="rId15" Type="http://schemas.openxmlformats.org/officeDocument/2006/relationships/slide" Target="slides/slide14.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9" Type="http://schemas.openxmlformats.org/officeDocument/2006/relationships/slide" Target="slides/slide8.xml"/><Relationship Id="rId22" Type="http://schemas.openxmlformats.org/officeDocument/2006/relationships/slide" Target="slides/slide21.xml"/><Relationship Id="rId27" Type="http://schemas.openxmlformats.org/officeDocument/2006/relationships/theme" Target="theme/theme1.xml"/><Relationship Id="rId14" Type="http://schemas.openxmlformats.org/officeDocument/2006/relationships/slide" Target="slides/slide13.xml"/><Relationship Id="rId4" Type="http://schemas.openxmlformats.org/officeDocument/2006/relationships/slide" Target="slides/slide3.xml"/><Relationship Id="rId30"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B259BB-40DB-4454-A35E-0125573910D8}" type="datetimeFigureOut">
              <a:rPr lang="en-US" smtClean="0"/>
              <a:pPr/>
              <a:t>9/8/18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2F44E3-CC46-4E69-9A56-EDFD4CE7A241}"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02264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79347026"/>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45058"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b="1" dirty="0">
                <a:latin typeface="Arial" pitchFamily="34" charset="0"/>
              </a:rPr>
              <a:t>In-text Citations for Print Sources with Known Author</a:t>
            </a:r>
          </a:p>
          <a:p>
            <a:pPr eaLnBrk="1" hangingPunct="1">
              <a:spcBef>
                <a:spcPct val="0"/>
              </a:spcBef>
              <a:spcAft>
                <a:spcPts val="1200"/>
              </a:spcAft>
            </a:pPr>
            <a:endParaRPr lang="en-US" altLang="en-US" b="1" dirty="0">
              <a:latin typeface="Arial" pitchFamily="34" charset="0"/>
            </a:endParaRPr>
          </a:p>
          <a:p>
            <a:pPr eaLnBrk="1" hangingPunct="1">
              <a:spcBef>
                <a:spcPct val="0"/>
              </a:spcBef>
              <a:spcAft>
                <a:spcPts val="1200"/>
              </a:spcAft>
            </a:pPr>
            <a:r>
              <a:rPr lang="en-US" altLang="en-US" dirty="0">
                <a:latin typeface="Arial" pitchFamily="34" charset="0"/>
              </a:rPr>
              <a:t>For print sources like books, magazines, scholarly journal articles, and newspapers, provide a signal word or phrase (usually the author</a:t>
            </a:r>
            <a:r>
              <a:rPr lang="ja-JP" altLang="en-US" dirty="0">
                <a:latin typeface="Arial" pitchFamily="34" charset="0"/>
              </a:rPr>
              <a:t>’</a:t>
            </a:r>
            <a:r>
              <a:rPr lang="en-US" altLang="ja-JP" dirty="0">
                <a:latin typeface="Arial" pitchFamily="34" charset="0"/>
              </a:rPr>
              <a:t>s last name) and a page number. If you provide the signal word/phrase in the sentence, you do not need to include it in the parenthetical citation. These examples must correspond to an entry that begins with Burke, which will be the first thing that appears on the left-hand margin of an entry in the works-cited list (as noted in the corresponding entry on this slide). </a:t>
            </a:r>
            <a:r>
              <a:rPr lang="en-US" altLang="ja-JP" b="1" dirty="0">
                <a:latin typeface="Arial" pitchFamily="34" charset="0"/>
              </a:rPr>
              <a:t>See comments from previous slide.</a:t>
            </a:r>
            <a:endParaRPr lang="en-US" altLang="en-US" dirty="0"/>
          </a:p>
        </p:txBody>
      </p:sp>
      <p:sp>
        <p:nvSpPr>
          <p:cNvPr id="45059"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188EDDE9-47F2-4279-A614-C6F7DA4F18FE}" type="slidenum">
              <a:rPr lang="en-US" altLang="en-US"/>
              <a:pPr>
                <a:spcBef>
                  <a:spcPct val="0"/>
                </a:spcBef>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47106"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b="1" dirty="0">
                <a:latin typeface="Arial" pitchFamily="34" charset="0"/>
              </a:rPr>
              <a:t>In-text Citations for Print Sources with No Known Author</a:t>
            </a:r>
          </a:p>
          <a:p>
            <a:pPr eaLnBrk="1" hangingPunct="1">
              <a:spcBef>
                <a:spcPct val="0"/>
              </a:spcBef>
              <a:spcAft>
                <a:spcPts val="1200"/>
              </a:spcAft>
            </a:pPr>
            <a:endParaRPr lang="en-US" altLang="en-US" b="1" dirty="0">
              <a:latin typeface="Arial" pitchFamily="34" charset="0"/>
            </a:endParaRPr>
          </a:p>
          <a:p>
            <a:pPr eaLnBrk="1" hangingPunct="1">
              <a:spcBef>
                <a:spcPct val="0"/>
              </a:spcBef>
              <a:spcAft>
                <a:spcPts val="1200"/>
              </a:spcAft>
            </a:pPr>
            <a:r>
              <a:rPr lang="en-US" altLang="en-US" dirty="0">
                <a:latin typeface="Verdana" pitchFamily="34" charset="0"/>
              </a:rPr>
              <a:t>When a source has no known author, use a shortened title of the work instead of an author name. Place the title in quotation marks if it's a short work (e.g. articles) or italicize it if it's a longer work (e.g. plays, books, television shows, entire websites) and provide a page number.</a:t>
            </a:r>
          </a:p>
          <a:p>
            <a:pPr eaLnBrk="1" hangingPunct="1">
              <a:spcBef>
                <a:spcPct val="0"/>
              </a:spcBef>
              <a:spcAft>
                <a:spcPts val="1200"/>
              </a:spcAft>
            </a:pPr>
            <a:endParaRPr lang="en-US" altLang="en-US" dirty="0">
              <a:latin typeface="Verdana" pitchFamily="34" charset="0"/>
            </a:endParaRPr>
          </a:p>
          <a:p>
            <a:pPr eaLnBrk="1" hangingPunct="1">
              <a:spcBef>
                <a:spcPct val="0"/>
              </a:spcBef>
              <a:spcAft>
                <a:spcPts val="1200"/>
              </a:spcAft>
            </a:pPr>
            <a:r>
              <a:rPr lang="en-US" altLang="en-US" dirty="0">
                <a:latin typeface="Verdana" pitchFamily="34" charset="0"/>
              </a:rPr>
              <a:t>In this example, since the reader does not know the author of the article, an abbreviated title of the article appears in the parenthetical citation which corresponds to the full name of the article which appears first at the left-hand margin of its respective entry in the works-cited list. Thus, the writer includes the title in quotation marks as the signal phrase in the parenthetical citation in order to lead the reader directly to the source on the works-cited page. </a:t>
            </a:r>
            <a:r>
              <a:rPr lang="en-US" altLang="en-US" b="1" dirty="0">
                <a:latin typeface="Verdana" pitchFamily="34" charset="0"/>
              </a:rPr>
              <a:t>See comments from previous slide.</a:t>
            </a:r>
            <a:endParaRPr lang="en-US" altLang="en-US" dirty="0">
              <a:latin typeface="Verdana" pitchFamily="34" charset="0"/>
            </a:endParaRPr>
          </a:p>
          <a:p>
            <a:pPr eaLnBrk="1" hangingPunct="1">
              <a:spcBef>
                <a:spcPct val="0"/>
              </a:spcBef>
            </a:pPr>
            <a:endParaRPr lang="en-US" altLang="en-US" dirty="0"/>
          </a:p>
        </p:txBody>
      </p:sp>
      <p:sp>
        <p:nvSpPr>
          <p:cNvPr id="47107"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2541F807-99D1-4C62-82CB-D65369F361EB}" type="slidenum">
              <a:rPr lang="en-US" altLang="en-US"/>
              <a:pPr>
                <a:spcBef>
                  <a:spcPct val="0"/>
                </a:spcBef>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53250"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b="1">
                <a:latin typeface="Arial" pitchFamily="34" charset="0"/>
              </a:rPr>
              <a:t>Citing a Work by Multiple Authors</a:t>
            </a:r>
          </a:p>
          <a:p>
            <a:pPr eaLnBrk="1" hangingPunct="1">
              <a:spcBef>
                <a:spcPct val="0"/>
              </a:spcBef>
              <a:spcAft>
                <a:spcPts val="1200"/>
              </a:spcAft>
            </a:pPr>
            <a:endParaRPr lang="en-US" altLang="en-US" b="1">
              <a:latin typeface="Arial" pitchFamily="34" charset="0"/>
            </a:endParaRPr>
          </a:p>
          <a:p>
            <a:pPr eaLnBrk="1" hangingPunct="1">
              <a:spcBef>
                <a:spcPct val="0"/>
              </a:spcBef>
              <a:spcAft>
                <a:spcPts val="1200"/>
              </a:spcAft>
            </a:pPr>
            <a:r>
              <a:rPr lang="en-US" altLang="en-US">
                <a:latin typeface="Arial" pitchFamily="34" charset="0"/>
              </a:rPr>
              <a:t>If the entry in the works-cited list begins with the names of two authors, include both last names in the in-text citation, connected by </a:t>
            </a:r>
            <a:r>
              <a:rPr lang="en-US" altLang="en-US" i="1">
                <a:latin typeface="Arial" pitchFamily="34" charset="0"/>
              </a:rPr>
              <a:t>and</a:t>
            </a:r>
            <a:r>
              <a:rPr lang="en-US" altLang="en-US">
                <a:latin typeface="Arial" pitchFamily="34" charset="0"/>
              </a:rPr>
              <a:t>.</a:t>
            </a:r>
          </a:p>
          <a:p>
            <a:pPr eaLnBrk="1" hangingPunct="1">
              <a:spcBef>
                <a:spcPct val="0"/>
              </a:spcBef>
              <a:spcAft>
                <a:spcPts val="1200"/>
              </a:spcAft>
            </a:pPr>
            <a:r>
              <a:rPr lang="en-US" altLang="en-US">
                <a:latin typeface="Arial" pitchFamily="34" charset="0"/>
              </a:rPr>
              <a:t>If the source has three or more authors, the entry in the works-cited list should begin with the first author’s name followed by et al. The in-text citation should follow suit.</a:t>
            </a:r>
          </a:p>
        </p:txBody>
      </p:sp>
      <p:sp>
        <p:nvSpPr>
          <p:cNvPr id="53251"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D91065D9-FC0B-4872-8980-D080EB0A4B7F}" type="slidenum">
              <a:rPr lang="en-US" altLang="en-US"/>
              <a:pPr>
                <a:spcBef>
                  <a:spcPct val="0"/>
                </a:spcBef>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63490"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a:latin typeface="Arial" pitchFamily="34" charset="0"/>
              </a:rPr>
              <a:t>When a source has no page numbers or any other kind of part number, no number should be given in a parenthetical citation. Do not count unnumbered paragraphs, pauses, or other parts. This is an example of how to cite a direct quotation from an oral address.</a:t>
            </a:r>
          </a:p>
          <a:p>
            <a:pPr eaLnBrk="1" hangingPunct="1">
              <a:spcBef>
                <a:spcPct val="0"/>
              </a:spcBef>
            </a:pPr>
            <a:endParaRPr lang="en-US" altLang="en-US"/>
          </a:p>
        </p:txBody>
      </p:sp>
      <p:sp>
        <p:nvSpPr>
          <p:cNvPr id="63491"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4E6DB462-9B48-4AE2-BAAE-6ABF24CFA441}" type="slidenum">
              <a:rPr lang="en-US" altLang="en-US"/>
              <a:pPr>
                <a:spcBef>
                  <a:spcPct val="0"/>
                </a:spcBef>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65538"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b="1">
                <a:latin typeface="Arial" pitchFamily="34" charset="0"/>
              </a:rPr>
              <a:t>Short Quotations</a:t>
            </a:r>
          </a:p>
          <a:p>
            <a:pPr eaLnBrk="1" hangingPunct="1">
              <a:spcBef>
                <a:spcPct val="0"/>
              </a:spcBef>
              <a:spcAft>
                <a:spcPts val="1200"/>
              </a:spcAft>
            </a:pPr>
            <a:r>
              <a:rPr lang="en-US" altLang="en-US">
                <a:latin typeface="Arial" pitchFamily="34" charset="0"/>
              </a:rPr>
              <a:t>If a prose quotation runs no more than four lines and requires no special emphasis, put it in quotation marks and incorporate it into the text.. Provide the author and specific page citation in the text, and include a complete entry in the works-cited page. Punctuation marks such as periods, commas, and semicolons should appear after the parenthetical citation. Question marks and exclamation points should appear within the quotation marks if they are a part of the quoted passage but after the parenthetical citation if they are a part of your text. </a:t>
            </a:r>
          </a:p>
        </p:txBody>
      </p:sp>
      <p:sp>
        <p:nvSpPr>
          <p:cNvPr id="65539"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EDA3B928-5554-437D-801A-01E61CE7D52C}" type="slidenum">
              <a:rPr lang="en-US" altLang="en-US"/>
              <a:pPr>
                <a:spcBef>
                  <a:spcPct val="0"/>
                </a:spcBef>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67586"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dirty="0">
                <a:latin typeface="Arial" pitchFamily="34" charset="0"/>
              </a:rPr>
              <a:t>In quotations that are five or more lines of text, start the quotation on a new line, with the entire quote indented </a:t>
            </a:r>
            <a:r>
              <a:rPr lang="en-US" altLang="en-US" b="1" dirty="0">
                <a:latin typeface="Arial" pitchFamily="34" charset="0"/>
              </a:rPr>
              <a:t>half an inch</a:t>
            </a:r>
            <a:r>
              <a:rPr lang="en-US" altLang="en-US" dirty="0">
                <a:latin typeface="Arial" pitchFamily="34" charset="0"/>
              </a:rPr>
              <a:t> from the left margin; maintain double-spacing. Do not indent the first line an extra amount or add quotation marks not present in the original. Use a colon to introduce the quotation (unless your introductory wording does not require punctuation). Your parenthetical citation should come </a:t>
            </a:r>
            <a:r>
              <a:rPr lang="en-US" altLang="en-US" b="1" dirty="0">
                <a:latin typeface="Arial" pitchFamily="34" charset="0"/>
              </a:rPr>
              <a:t>after</a:t>
            </a:r>
            <a:r>
              <a:rPr lang="en-US" altLang="en-US" dirty="0">
                <a:latin typeface="Arial" pitchFamily="34" charset="0"/>
              </a:rPr>
              <a:t> the closing punctuation mark. </a:t>
            </a:r>
            <a:endParaRPr lang="en-US" altLang="en-US" dirty="0"/>
          </a:p>
        </p:txBody>
      </p:sp>
      <p:sp>
        <p:nvSpPr>
          <p:cNvPr id="67587"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DC3B07C3-96F5-4176-8C70-0F75D8FAC868}" type="slidenum">
              <a:rPr lang="en-US" altLang="en-US"/>
              <a:pPr>
                <a:spcBef>
                  <a:spcPct val="0"/>
                </a:spcBef>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73730"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r>
              <a:rPr lang="en-US" altLang="en-US" b="1">
                <a:latin typeface="Arial" pitchFamily="34" charset="0"/>
              </a:rPr>
              <a:t>Adding or Omitting Words In Quotations</a:t>
            </a:r>
          </a:p>
          <a:p>
            <a:pPr eaLnBrk="1" hangingPunct="1">
              <a:spcBef>
                <a:spcPct val="0"/>
              </a:spcBef>
              <a:spcAft>
                <a:spcPts val="1200"/>
              </a:spcAft>
            </a:pPr>
            <a:endParaRPr lang="en-US" altLang="en-US" b="1">
              <a:latin typeface="Arial" pitchFamily="34" charset="0"/>
            </a:endParaRPr>
          </a:p>
          <a:p>
            <a:pPr eaLnBrk="1" hangingPunct="1">
              <a:spcBef>
                <a:spcPct val="0"/>
              </a:spcBef>
              <a:spcAft>
                <a:spcPts val="1200"/>
              </a:spcAft>
            </a:pPr>
            <a:r>
              <a:rPr lang="en-US" altLang="en-US">
                <a:latin typeface="Arial" pitchFamily="34" charset="0"/>
              </a:rPr>
              <a:t>If you add a word or words in a quotation, you should put brackets around the words to indicate that they are not part of the original text. This is illustrated in the first example on this slide.</a:t>
            </a:r>
          </a:p>
          <a:p>
            <a:pPr eaLnBrk="1" hangingPunct="1">
              <a:spcBef>
                <a:spcPct val="0"/>
              </a:spcBef>
              <a:spcAft>
                <a:spcPts val="1200"/>
              </a:spcAft>
            </a:pPr>
            <a:endParaRPr lang="en-US" altLang="en-US">
              <a:latin typeface="Arial" pitchFamily="34" charset="0"/>
            </a:endParaRPr>
          </a:p>
          <a:p>
            <a:pPr eaLnBrk="1" hangingPunct="1">
              <a:spcBef>
                <a:spcPct val="0"/>
              </a:spcBef>
              <a:spcAft>
                <a:spcPts val="1200"/>
              </a:spcAft>
            </a:pPr>
            <a:r>
              <a:rPr lang="en-US" altLang="en-US">
                <a:latin typeface="Arial" pitchFamily="34" charset="0"/>
              </a:rPr>
              <a:t>If you omit a word or words from a quotation, you should indicate the deleted word or words by using ellipsis marks, which are three periods ( . . . ) preceded and followed by a space. Please note that brackets are not needed around ellipses unless adding brackets would clarify your use of ellipses. This is illustrated in the second example on this slide.</a:t>
            </a:r>
          </a:p>
          <a:p>
            <a:pPr eaLnBrk="1" hangingPunct="1">
              <a:spcBef>
                <a:spcPct val="0"/>
              </a:spcBef>
            </a:pPr>
            <a:endParaRPr lang="en-US" altLang="en-US"/>
          </a:p>
        </p:txBody>
      </p:sp>
      <p:sp>
        <p:nvSpPr>
          <p:cNvPr id="73731"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8BCFEF61-2521-41CC-88E5-FDE5FEA4AF66}" type="slidenum">
              <a:rPr lang="en-US" altLang="en-US"/>
              <a:pPr>
                <a:spcBef>
                  <a:spcPct val="0"/>
                </a:spcBef>
              </a:pPr>
              <a:t>16</a:t>
            </a:fld>
            <a:endParaRPr lang="en-US"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70950416"/>
      </p:ext>
    </p:extLst>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17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3403299"/>
      </p:ext>
    </p:extLst>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18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08750576"/>
      </p:ext>
    </p:extLst>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19</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83990310"/>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24253374"/>
      </p:ext>
    </p:extLst>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20</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24253374"/>
      </p:ext>
    </p:extLst>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21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21653059"/>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lvl="2" eaLnBrk="1" hangingPunct="1">
              <a:spcBef>
                <a:spcPct val="0"/>
              </a:spcBef>
            </a:pPr>
            <a:r>
              <a:rPr lang="en-US" altLang="en-US">
                <a:latin typeface="Arial" pitchFamily="34" charset="0"/>
              </a:rPr>
              <a:t>Basic In-Text Citation Rules</a:t>
            </a:r>
          </a:p>
          <a:p>
            <a:pPr lvl="2" eaLnBrk="1" hangingPunct="1">
              <a:spcBef>
                <a:spcPct val="0"/>
              </a:spcBef>
            </a:pPr>
            <a:endParaRPr lang="en-US" altLang="en-US">
              <a:latin typeface="Arial" pitchFamily="34" charset="0"/>
            </a:endParaRPr>
          </a:p>
          <a:p>
            <a:pPr lvl="2" eaLnBrk="1" hangingPunct="1">
              <a:spcBef>
                <a:spcPct val="0"/>
              </a:spcBef>
              <a:buFontTx/>
              <a:buChar char="•"/>
            </a:pPr>
            <a:r>
              <a:rPr lang="en-US" altLang="en-US">
                <a:latin typeface="Arial" pitchFamily="34" charset="0"/>
              </a:rPr>
              <a:t>The source information in a parenthetical citation should direct readers to the source’</a:t>
            </a:r>
            <a:r>
              <a:rPr lang="en-US" altLang="ja-JP">
                <a:latin typeface="Arial" pitchFamily="34" charset="0"/>
              </a:rPr>
              <a:t>s entry in the works-cited list.</a:t>
            </a:r>
          </a:p>
          <a:p>
            <a:pPr lvl="2" eaLnBrk="1" hangingPunct="1">
              <a:spcBef>
                <a:spcPct val="0"/>
              </a:spcBef>
            </a:pPr>
            <a:endParaRPr lang="en-US" altLang="ja-JP">
              <a:latin typeface="Arial" pitchFamily="34" charset="0"/>
            </a:endParaRPr>
          </a:p>
          <a:p>
            <a:pPr lvl="2" eaLnBrk="1" hangingPunct="1">
              <a:spcBef>
                <a:spcPct val="0"/>
              </a:spcBef>
              <a:buFontTx/>
              <a:buChar char="•"/>
            </a:pPr>
            <a:r>
              <a:rPr lang="en-US" altLang="ja-JP">
                <a:latin typeface="Arial" pitchFamily="34" charset="0"/>
              </a:rPr>
              <a:t>The in-text citation should be placed, if possible, where there is a natural pause in your text. If the citation refers to a direct quotation, it should be placed directly following the closing quotation mark.</a:t>
            </a:r>
          </a:p>
          <a:p>
            <a:pPr lvl="2" eaLnBrk="1" hangingPunct="1">
              <a:spcBef>
                <a:spcPct val="0"/>
              </a:spcBef>
            </a:pPr>
            <a:endParaRPr lang="en-US" altLang="ja-JP">
              <a:latin typeface="Arial" pitchFamily="34" charset="0"/>
            </a:endParaRPr>
          </a:p>
          <a:p>
            <a:pPr lvl="2" eaLnBrk="1" hangingPunct="1">
              <a:spcBef>
                <a:spcPct val="0"/>
              </a:spcBef>
              <a:buFontTx/>
              <a:buChar char="•"/>
            </a:pPr>
            <a:r>
              <a:rPr lang="en-US" altLang="en-US">
                <a:latin typeface="Arial" pitchFamily="34" charset="0"/>
              </a:rPr>
              <a:t>Any source information that you provide in-text must correspond to the source information on the works-cited page. More specifically, whatever signal word or phrase you provide to your readers in the text, must be the first thing that appears on the left-hand margin of the corresponding entry in the works-cited list (so the author’s last name or the title, usually, with no punctuation in between) </a:t>
            </a: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F1C7E5B5-D1A0-4AA3-9AD3-CECE68796834}" type="slidenum">
              <a:rPr lang="en-US" altLang="en-US"/>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lvl="2" eaLnBrk="1" hangingPunct="1">
              <a:spcBef>
                <a:spcPct val="0"/>
              </a:spcBef>
            </a:pPr>
            <a:endParaRPr lang="en-US" altLang="en-US" dirty="0">
              <a:latin typeface="Arial" pitchFamily="34" charset="0"/>
            </a:endParaRP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F1C7E5B5-D1A0-4AA3-9AD3-CECE68796834}" type="slidenum">
              <a:rPr lang="en-US" altLang="en-US"/>
              <a:pPr>
                <a:spcBef>
                  <a:spcPct val="0"/>
                </a:spcBef>
              </a:pPr>
              <a:t>4</a:t>
            </a:fld>
            <a:endParaRPr lang="en-US"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96008638"/>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lvl="2" eaLnBrk="1" hangingPunct="1">
              <a:spcBef>
                <a:spcPct val="0"/>
              </a:spcBef>
            </a:pPr>
            <a:r>
              <a:rPr lang="en-US" altLang="en-US" dirty="0">
                <a:latin typeface="Arial" pitchFamily="34" charset="0"/>
              </a:rPr>
              <a:t>Instructors are encouraged to take questions from students here in regards to what is or what is not common knowledge. You might begin this discussion with questions like, “What are some things that would be considered common knowledge in an English 101 class?” or “What are some things that would be considered common knowledge in an Biology 101 class?”</a:t>
            </a: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F1C7E5B5-D1A0-4AA3-9AD3-CECE68796834}" type="slidenum">
              <a:rPr lang="en-US" altLang="en-US"/>
              <a:pPr>
                <a:spcBef>
                  <a:spcPct val="0"/>
                </a:spcBef>
              </a:pPr>
              <a:t>5</a:t>
            </a:fld>
            <a:endParaRPr lang="en-US"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91647961"/>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lvl="2" eaLnBrk="1" hangingPunct="1">
              <a:spcBef>
                <a:spcPct val="0"/>
              </a:spcBef>
            </a:pPr>
            <a:r>
              <a:rPr lang="en-US" altLang="en-US" dirty="0">
                <a:latin typeface="Arial" pitchFamily="34" charset="0"/>
              </a:rPr>
              <a:t>Instructors should clarify what paraphrasing is; if students have changed the words in a quote they must cite the source from which they are paraphrasing. </a:t>
            </a: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F1C7E5B5-D1A0-4AA3-9AD3-CECE68796834}" type="slidenum">
              <a:rPr lang="en-US" altLang="en-US"/>
              <a:pPr>
                <a:spcBef>
                  <a:spcPct val="0"/>
                </a:spcBef>
              </a:pPr>
              <a:t>6</a:t>
            </a:fld>
            <a:endParaRPr lang="en-US"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37141277"/>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lvl="2" eaLnBrk="1" hangingPunct="1">
              <a:spcBef>
                <a:spcPct val="0"/>
              </a:spcBef>
            </a:pPr>
            <a:endParaRPr lang="en-US" altLang="en-US" dirty="0">
              <a:latin typeface="Arial" pitchFamily="34" charset="0"/>
            </a:endParaRP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F1C7E5B5-D1A0-4AA3-9AD3-CECE68796834}" type="slidenum">
              <a:rPr lang="en-US" altLang="en-US"/>
              <a:pPr>
                <a:spcBef>
                  <a:spcPct val="0"/>
                </a:spcBef>
              </a:pPr>
              <a:t>7</a:t>
            </a:fld>
            <a:endParaRPr lang="en-US"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54648081"/>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lvl="2" eaLnBrk="1" hangingPunct="1">
              <a:spcBef>
                <a:spcPct val="0"/>
              </a:spcBef>
            </a:pPr>
            <a:endParaRPr lang="en-US" altLang="en-US" dirty="0">
              <a:latin typeface="Arial" pitchFamily="34" charset="0"/>
            </a:endParaRP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F1C7E5B5-D1A0-4AA3-9AD3-CECE68796834}" type="slidenum">
              <a:rPr lang="en-US" altLang="en-US"/>
              <a:pPr>
                <a:spcBef>
                  <a:spcPct val="0"/>
                </a:spcBef>
              </a:pPr>
              <a:t>8</a:t>
            </a:fld>
            <a:endParaRPr lang="en-US"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9426165"/>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43010"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numCol="1" anchor="t" anchorCtr="0" compatLnSpc="1">
            <a:prstTxWarp prst="textNoShape">
              <a:avLst/>
            </a:prstTxWarp>
          </a:bodyPr>
          <a:lstStyle/>
          <a:p>
            <a:pPr lvl="2" eaLnBrk="1" hangingPunct="1">
              <a:spcBef>
                <a:spcPct val="0"/>
              </a:spcBef>
            </a:pPr>
            <a:r>
              <a:rPr lang="en-US" altLang="en-US">
                <a:latin typeface="Arial" pitchFamily="34" charset="0"/>
              </a:rPr>
              <a:t>In-Text Citations: Author-Page Style</a:t>
            </a:r>
          </a:p>
          <a:p>
            <a:pPr lvl="2" eaLnBrk="1" hangingPunct="1">
              <a:spcBef>
                <a:spcPct val="0"/>
              </a:spcBef>
            </a:pPr>
            <a:endParaRPr lang="en-US" altLang="en-US">
              <a:latin typeface="Arial" pitchFamily="34" charset="0"/>
            </a:endParaRPr>
          </a:p>
          <a:p>
            <a:pPr lvl="2" eaLnBrk="1" hangingPunct="1">
              <a:spcBef>
                <a:spcPct val="0"/>
              </a:spcBef>
            </a:pPr>
            <a:r>
              <a:rPr lang="en-US" altLang="en-US">
                <a:latin typeface="Arial" pitchFamily="34" charset="0"/>
              </a:rPr>
              <a:t>MLA format follows the author-page method of in-text citation. This means that the author's last name and the page number(s) from which the quotation or paraphrase is taken must appear in the text, and a complete reference should appear in your works-cited page. The author's name may appear either in the sentence itself or in parentheses following the quotation or paraphrase, but the page number(s) should always appear in the parentheses, not in the text of your sentence.</a:t>
            </a:r>
          </a:p>
          <a:p>
            <a:pPr lvl="2" eaLnBrk="1" hangingPunct="1">
              <a:spcBef>
                <a:spcPct val="0"/>
              </a:spcBef>
            </a:pPr>
            <a:endParaRPr lang="en-US" altLang="en-US">
              <a:latin typeface="Arial" pitchFamily="34" charset="0"/>
            </a:endParaRPr>
          </a:p>
          <a:p>
            <a:pPr lvl="2" eaLnBrk="1" hangingPunct="1">
              <a:spcBef>
                <a:spcPct val="0"/>
              </a:spcBef>
            </a:pPr>
            <a:r>
              <a:rPr lang="en-US" altLang="en-US">
                <a:latin typeface="Arial" pitchFamily="34" charset="0"/>
              </a:rPr>
              <a:t>The both citations in the in-text examples on this slide, (263) and (Wordsworth 263), tell readers that the information in the sentence can be located on page 263 of a work by the author, William Wordsworth. If readers want more information about this source, they can turn to the works-cited list, where, under Wordsworth, they would find the information in the corresponding entry also shown on this slide. </a:t>
            </a:r>
          </a:p>
          <a:p>
            <a:pPr eaLnBrk="1" hangingPunct="1">
              <a:spcBef>
                <a:spcPct val="0"/>
              </a:spcBef>
            </a:pPr>
            <a:endParaRPr lang="en-US" altLang="en-US"/>
          </a:p>
        </p:txBody>
      </p:sp>
      <p:sp>
        <p:nvSpPr>
          <p:cNvPr id="43011"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F963E955-CD5E-4BD2-9998-5A61D5E3C177}" type="slidenum">
              <a:rPr lang="en-US" altLang="en-US"/>
              <a:pPr>
                <a:spcBef>
                  <a:spcPct val="0"/>
                </a:spcBef>
              </a:pPr>
              <a:t>9</a:t>
            </a:fld>
            <a:endParaRPr lang="en-US"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61619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55FC2220-7113-40FD-9F30-99A40957F494}" type="datetimeFigureOut">
              <a:rPr lang="en-US" smtClean="0"/>
              <a:pPr/>
              <a:t>9/8/18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06833CD2-9FCC-4806-8960-7DCF8930902A}"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C2220-7113-40FD-9F30-99A40957F494}" type="datetimeFigureOut">
              <a:rPr lang="en-US" smtClean="0"/>
              <a:pPr/>
              <a:t>9/8/18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33CD2-9FCC-4806-8960-7DCF893090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FC2220-7113-40FD-9F30-99A40957F494}" type="datetimeFigureOut">
              <a:rPr lang="en-US" smtClean="0"/>
              <a:pPr/>
              <a:t>9/8/18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06833CD2-9FCC-4806-8960-7DCF893090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FC2220-7113-40FD-9F30-99A40957F494}" type="datetimeFigureOut">
              <a:rPr lang="en-US" smtClean="0"/>
              <a:pPr/>
              <a:t>9/8/18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833CD2-9FCC-4806-8960-7DCF8930902A}"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55FC2220-7113-40FD-9F30-99A40957F494}" type="datetimeFigureOut">
              <a:rPr lang="en-US" smtClean="0"/>
              <a:pPr/>
              <a:t>9/8/18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06833CD2-9FCC-4806-8960-7DCF8930902A}"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FC2220-7113-40FD-9F30-99A40957F494}" type="datetimeFigureOut">
              <a:rPr lang="en-US" smtClean="0"/>
              <a:pPr/>
              <a:t>9/8/18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833CD2-9FCC-4806-8960-7DCF8930902A}"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FC2220-7113-40FD-9F30-99A40957F494}" type="datetimeFigureOut">
              <a:rPr lang="en-US" smtClean="0"/>
              <a:pPr/>
              <a:t>9/8/18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833CD2-9FCC-4806-8960-7DCF8930902A}"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5FC2220-7113-40FD-9F30-99A40957F494}" type="datetimeFigureOut">
              <a:rPr lang="en-US" smtClean="0"/>
              <a:pPr/>
              <a:t>9/8/18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833CD2-9FCC-4806-8960-7DCF8930902A}" type="slidenum">
              <a:rPr lang="en-US" smtClean="0"/>
              <a:pPr/>
              <a:t>‹#›</a:t>
            </a:fld>
            <a:endParaRPr lang="en-US"/>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5FC2220-7113-40FD-9F30-99A40957F494}" type="datetimeFigureOut">
              <a:rPr lang="en-US" smtClean="0"/>
              <a:pPr/>
              <a:t>9/8/18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833CD2-9FCC-4806-8960-7DCF893090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C2220-7113-40FD-9F30-99A40957F494}" type="datetimeFigureOut">
              <a:rPr lang="en-US" smtClean="0"/>
              <a:pPr/>
              <a:t>9/8/18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06833CD2-9FCC-4806-8960-7DCF8930902A}"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C2220-7113-40FD-9F30-99A40957F494}" type="datetimeFigureOut">
              <a:rPr lang="en-US" smtClean="0"/>
              <a:pPr/>
              <a:t>9/8/18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833CD2-9FCC-4806-8960-7DCF8930902A}"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55FC2220-7113-40FD-9F30-99A40957F494}" type="datetimeFigureOut">
              <a:rPr lang="en-US" smtClean="0"/>
              <a:pPr/>
              <a:t>9/8/18</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06833CD2-9FCC-4806-8960-7DCF8930902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s://owl.purdue.edu/owl/purdue_owl.html"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Autofit/>
          </a:bodyPr>
          <a:lstStyle/>
          <a:p>
            <a:pPr algn="ctr"/>
            <a:r>
              <a:rPr lang="en-US" altLang="en-US" sz="1800" dirty="0"/>
              <a:t>Adapted from the Purdue Online Writing Lab</a:t>
            </a:r>
            <a:r>
              <a:rPr lang="en-US" altLang="en-US" sz="1600" dirty="0"/>
              <a:t> </a:t>
            </a:r>
          </a:p>
          <a:p>
            <a:pPr algn="ctr"/>
            <a:endParaRPr lang="en-US" altLang="en-US" sz="1600" dirty="0"/>
          </a:p>
          <a:p>
            <a:pPr algn="ctr"/>
            <a:r>
              <a:rPr lang="en-US" altLang="en-US" sz="1600" dirty="0"/>
              <a:t>for </a:t>
            </a:r>
          </a:p>
          <a:p>
            <a:pPr algn="ctr"/>
            <a:endParaRPr lang="en-US" altLang="en-US" sz="1600" dirty="0"/>
          </a:p>
          <a:p>
            <a:pPr algn="ctr"/>
            <a:r>
              <a:rPr lang="en-US" altLang="en-US" sz="1600" dirty="0"/>
              <a:t>Santa Ana College</a:t>
            </a:r>
            <a:endParaRPr lang="en-US" altLang="en-US" sz="1800" dirty="0"/>
          </a:p>
        </p:txBody>
      </p:sp>
      <p:sp>
        <p:nvSpPr>
          <p:cNvPr id="4" name="TextBox 3"/>
          <p:cNvSpPr txBox="1"/>
          <p:nvPr/>
        </p:nvSpPr>
        <p:spPr>
          <a:xfrm>
            <a:off x="341870" y="1066800"/>
            <a:ext cx="6248400" cy="4832092"/>
          </a:xfrm>
          <a:prstGeom prst="rect">
            <a:avLst/>
          </a:prstGeom>
          <a:noFill/>
        </p:spPr>
        <p:txBody>
          <a:bodyPr wrap="square">
            <a:spAutoFit/>
          </a:bodyPr>
          <a:lstStyle/>
          <a:p>
            <a:pPr algn="ctr" eaLnBrk="1" fontAlgn="auto" hangingPunct="1">
              <a:spcBef>
                <a:spcPts val="0"/>
              </a:spcBef>
              <a:spcAft>
                <a:spcPts val="0"/>
              </a:spcAft>
              <a:defRPr/>
            </a:pPr>
            <a:r>
              <a:rPr lang="en-US" sz="4400" spc="-100" dirty="0">
                <a:solidFill>
                  <a:schemeClr val="bg1"/>
                </a:solidFill>
                <a:cs typeface="Book Antiqua"/>
              </a:rPr>
              <a:t>MLA 8th Edition Formatting </a:t>
            </a:r>
          </a:p>
          <a:p>
            <a:pPr algn="ctr" eaLnBrk="1" fontAlgn="auto" hangingPunct="1">
              <a:spcBef>
                <a:spcPts val="0"/>
              </a:spcBef>
              <a:spcAft>
                <a:spcPts val="0"/>
              </a:spcAft>
              <a:defRPr/>
            </a:pPr>
            <a:r>
              <a:rPr lang="en-US" sz="4400" spc="-100" dirty="0">
                <a:solidFill>
                  <a:schemeClr val="bg1"/>
                </a:solidFill>
                <a:cs typeface="Book Antiqua"/>
              </a:rPr>
              <a:t>and </a:t>
            </a:r>
          </a:p>
          <a:p>
            <a:pPr algn="ctr" eaLnBrk="1" fontAlgn="auto" hangingPunct="1">
              <a:spcBef>
                <a:spcPts val="0"/>
              </a:spcBef>
              <a:spcAft>
                <a:spcPts val="0"/>
              </a:spcAft>
              <a:defRPr/>
            </a:pPr>
            <a:r>
              <a:rPr lang="en-US" sz="4400" spc="-100" dirty="0">
                <a:solidFill>
                  <a:schemeClr val="bg1"/>
                </a:solidFill>
                <a:cs typeface="Book Antiqua"/>
              </a:rPr>
              <a:t>Style Guide: </a:t>
            </a:r>
          </a:p>
          <a:p>
            <a:pPr algn="ctr" eaLnBrk="1" fontAlgn="auto" hangingPunct="1">
              <a:spcBef>
                <a:spcPts val="0"/>
              </a:spcBef>
              <a:spcAft>
                <a:spcPts val="0"/>
              </a:spcAft>
              <a:defRPr/>
            </a:pPr>
            <a:endParaRPr lang="en-US" sz="4400" spc="-100" dirty="0">
              <a:solidFill>
                <a:schemeClr val="bg1"/>
              </a:solidFill>
              <a:cs typeface="Book Antiqua"/>
            </a:endParaRPr>
          </a:p>
          <a:p>
            <a:pPr algn="ctr" eaLnBrk="1" fontAlgn="auto" hangingPunct="1">
              <a:spcBef>
                <a:spcPts val="0"/>
              </a:spcBef>
              <a:spcAft>
                <a:spcPts val="0"/>
              </a:spcAft>
              <a:defRPr/>
            </a:pPr>
            <a:r>
              <a:rPr lang="en-US" sz="4400" i="1" spc="-100" dirty="0">
                <a:solidFill>
                  <a:schemeClr val="bg1"/>
                </a:solidFill>
                <a:cs typeface="Book Antiqua"/>
              </a:rPr>
              <a:t>In-Text Citations: </a:t>
            </a:r>
          </a:p>
          <a:p>
            <a:pPr algn="ctr" eaLnBrk="1" fontAlgn="auto" hangingPunct="1">
              <a:spcBef>
                <a:spcPts val="0"/>
              </a:spcBef>
              <a:spcAft>
                <a:spcPts val="0"/>
              </a:spcAft>
              <a:defRPr/>
            </a:pPr>
            <a:r>
              <a:rPr lang="en-US" sz="4400" i="1" spc="-100" dirty="0">
                <a:solidFill>
                  <a:schemeClr val="bg1"/>
                </a:solidFill>
                <a:cs typeface="Book Antiqua"/>
              </a:rPr>
              <a:t>The Basics</a:t>
            </a:r>
          </a:p>
        </p:txBody>
      </p:sp>
      <p:pic>
        <p:nvPicPr>
          <p:cNvPr id="6" name="Picture 3" descr="High-Rez-OWL-Logo.png"/>
          <p:cNvPicPr>
            <a:picLocks noChangeAspect="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7141288" y="685800"/>
            <a:ext cx="1545512" cy="996218"/>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pic>
      <p:pic>
        <p:nvPicPr>
          <p:cNvPr id="8" name="Picture 7"/>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00" y="4686883"/>
            <a:ext cx="816655" cy="1304013"/>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93834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additive="base">
                                        <p:cTn id="1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0" end="0"/>
                                            </p:txEl>
                                          </p:spTgt>
                                        </p:tgtEl>
                                        <p:attrNameLst>
                                          <p:attrName>style.visibility</p:attrName>
                                        </p:attrNameLst>
                                      </p:cBhvr>
                                      <p:to>
                                        <p:strVal val="visible"/>
                                      </p:to>
                                    </p:set>
                                    <p:anim calcmode="lin" valueType="num">
                                      <p:cBhvr additive="base">
                                        <p:cTn id="3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 calcmode="lin" valueType="num">
                                      <p:cBhvr additive="base">
                                        <p:cTn id="3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4" end="4"/>
                                            </p:txEl>
                                          </p:spTgt>
                                        </p:tgtEl>
                                        <p:attrNameLst>
                                          <p:attrName>style.visibility</p:attrName>
                                        </p:attrNameLst>
                                      </p:cBhvr>
                                      <p:to>
                                        <p:strVal val="visible"/>
                                      </p:to>
                                    </p:set>
                                    <p:anim calcmode="lin" valueType="num">
                                      <p:cBhvr additive="base">
                                        <p:cTn id="4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uiExpand="1" build="allAtOnce"/>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TextBox 7"/>
          <p:cNvSpPr txBox="1">
            <a:spLocks noChangeArrowheads="1"/>
          </p:cNvSpPr>
          <p:nvPr/>
        </p:nvSpPr>
        <p:spPr bwMode="auto">
          <a:xfrm>
            <a:off x="212098" y="1676400"/>
            <a:ext cx="8779502" cy="1384995"/>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latin typeface="+mn-lt"/>
              </a:rPr>
              <a:t>If the essay provides a signal word or phrase—usually the author’s last name—the citation does not need to also include that information.</a:t>
            </a:r>
          </a:p>
          <a:p>
            <a:pPr eaLnBrk="1" hangingPunct="1">
              <a:spcBef>
                <a:spcPct val="0"/>
              </a:spcBef>
              <a:buFontTx/>
              <a:buNone/>
            </a:pPr>
            <a:endParaRPr lang="en-US" altLang="en-US" sz="1200" dirty="0">
              <a:latin typeface="+mn-lt"/>
            </a:endParaRPr>
          </a:p>
        </p:txBody>
      </p:sp>
      <p:pic>
        <p:nvPicPr>
          <p:cNvPr id="44035" name="Picture 1"/>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381000" y="2895600"/>
            <a:ext cx="8305800" cy="2057400"/>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pic>
      <p:grpSp>
        <p:nvGrpSpPr>
          <p:cNvPr id="9" name="Group 8"/>
          <p:cNvGrpSpPr>
            <a:grpSpLocks/>
          </p:cNvGrpSpPr>
          <p:nvPr/>
        </p:nvGrpSpPr>
        <p:grpSpPr bwMode="auto">
          <a:xfrm>
            <a:off x="1214918" y="302133"/>
            <a:ext cx="6773862" cy="898636"/>
            <a:chOff x="0" y="973629"/>
            <a:chExt cx="9144000" cy="1227487"/>
          </a:xfrm>
          <a:solidFill>
            <a:schemeClr val="accent4"/>
          </a:solidFill>
        </p:grpSpPr>
        <p:sp>
          <p:nvSpPr>
            <p:cNvPr id="10"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11" name="TextBox 10"/>
            <p:cNvSpPr txBox="1">
              <a:spLocks noChangeArrowheads="1"/>
            </p:cNvSpPr>
            <p:nvPr/>
          </p:nvSpPr>
          <p:spPr bwMode="auto">
            <a:xfrm>
              <a:off x="4381502" y="1066020"/>
              <a:ext cx="4692316" cy="1135096"/>
            </a:xfrm>
            <a:prstGeom prst="rect">
              <a:avLst/>
            </a:prstGeom>
            <a:grpFill/>
            <a:ln w="9525">
              <a:solidFill>
                <a:srgbClr val="000000"/>
              </a:solidFill>
              <a:miter lim="800000"/>
              <a:headEnd/>
              <a:tailEnd/>
            </a:ln>
            <a:extLst/>
          </p:spPr>
          <p:txBody>
            <a:bodyPr>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Print Source with Author</a:t>
              </a:r>
            </a:p>
          </p:txBody>
        </p:sp>
      </p:grpSp>
      <p:sp>
        <p:nvSpPr>
          <p:cNvPr id="13" name="TextBox 13"/>
          <p:cNvSpPr txBox="1">
            <a:spLocks noChangeArrowheads="1"/>
          </p:cNvSpPr>
          <p:nvPr/>
        </p:nvSpPr>
        <p:spPr bwMode="auto">
          <a:xfrm>
            <a:off x="389910" y="5105400"/>
            <a:ext cx="8296889" cy="1938992"/>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000" dirty="0">
                <a:latin typeface="+mn-lt"/>
              </a:rPr>
              <a:t>Works Cited Entry:</a:t>
            </a:r>
          </a:p>
          <a:p>
            <a:pPr>
              <a:lnSpc>
                <a:spcPct val="200000"/>
              </a:lnSpc>
              <a:spcBef>
                <a:spcPct val="0"/>
              </a:spcBef>
              <a:buNone/>
            </a:pPr>
            <a:r>
              <a:rPr lang="en-US" altLang="en-US" sz="2000" dirty="0">
                <a:latin typeface="+mn-lt"/>
              </a:rPr>
              <a:t>Burke, Kenneth. </a:t>
            </a:r>
            <a:r>
              <a:rPr lang="en-US" altLang="en-US" sz="2000" i="1" dirty="0">
                <a:latin typeface="+mn-lt"/>
              </a:rPr>
              <a:t>Language as Symbolic Action: Essays on Life, 	Literature, and Method</a:t>
            </a:r>
            <a:r>
              <a:rPr lang="en-US" altLang="en-US" sz="2000" dirty="0">
                <a:latin typeface="+mn-lt"/>
              </a:rPr>
              <a:t>. U of California P, 1966.</a:t>
            </a:r>
          </a:p>
          <a:p>
            <a:pPr eaLnBrk="1" hangingPunct="1">
              <a:spcBef>
                <a:spcPct val="0"/>
              </a:spcBef>
              <a:buFontTx/>
              <a:buNone/>
            </a:pPr>
            <a:endParaRPr lang="en-US" altLang="en-US" sz="2000" dirty="0">
              <a:latin typeface="+mn-lt"/>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658633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fade">
                                      <p:cBhvr>
                                        <p:cTn id="7" dur="500"/>
                                        <p:tgtEl>
                                          <p:spTgt spid="4403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403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 calcmode="lin" valueType="num">
                                      <p:cBhvr additive="base">
                                        <p:cTn id="16" dur="500" fill="hold"/>
                                        <p:tgtEl>
                                          <p:spTgt spid="13"/>
                                        </p:tgtEl>
                                        <p:attrNameLst>
                                          <p:attrName>ppt_x</p:attrName>
                                        </p:attrNameLst>
                                      </p:cBhvr>
                                      <p:tavLst>
                                        <p:tav tm="0">
                                          <p:val>
                                            <p:strVal val="#ppt_x"/>
                                          </p:val>
                                        </p:tav>
                                        <p:tav tm="100000">
                                          <p:val>
                                            <p:strVal val="#ppt_x"/>
                                          </p:val>
                                        </p:tav>
                                      </p:tavLst>
                                    </p:anim>
                                    <p:anim calcmode="lin" valueType="num">
                                      <p:cBhvr additive="base">
                                        <p:cTn id="17"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13" grpId="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1" name="TextBox 5"/>
          <p:cNvSpPr txBox="1">
            <a:spLocks noChangeArrowheads="1"/>
          </p:cNvSpPr>
          <p:nvPr/>
        </p:nvSpPr>
        <p:spPr bwMode="auto">
          <a:xfrm>
            <a:off x="381000" y="1371600"/>
            <a:ext cx="8458200" cy="2793778"/>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lnSpc>
                <a:spcPct val="150000"/>
              </a:lnSpc>
              <a:spcBef>
                <a:spcPct val="0"/>
              </a:spcBef>
              <a:buFontTx/>
              <a:buNone/>
            </a:pPr>
            <a:r>
              <a:rPr lang="en-US" altLang="en-US" sz="2400" b="1" dirty="0">
                <a:latin typeface="+mn-lt"/>
              </a:rPr>
              <a:t>How to cite a work with no known author</a:t>
            </a:r>
            <a:r>
              <a:rPr lang="en-US" altLang="en-US" sz="2400" dirty="0">
                <a:latin typeface="+mn-lt"/>
              </a:rPr>
              <a:t>:</a:t>
            </a:r>
          </a:p>
          <a:p>
            <a:pPr eaLnBrk="1" hangingPunct="1">
              <a:lnSpc>
                <a:spcPct val="150000"/>
              </a:lnSpc>
              <a:spcBef>
                <a:spcPct val="0"/>
              </a:spcBef>
              <a:buFontTx/>
              <a:buNone/>
            </a:pPr>
            <a:r>
              <a:rPr lang="en-US" altLang="en-US" sz="2400" dirty="0">
                <a:latin typeface="+mn-lt"/>
              </a:rPr>
              <a:t>We see so many global warming hotspots in North America likely because this region has </a:t>
            </a:r>
            <a:r>
              <a:rPr lang="en-US" altLang="ja-JP" sz="2400" dirty="0">
                <a:latin typeface="+mn-lt"/>
                <a:ea typeface="ヒラギノ角ゴ Pro W3" charset="-128"/>
              </a:rPr>
              <a:t>“more readily accessible climatic data and more comprehensive programs to monitor and study environmental change. . .” (“Impact of Global Warming” 6).</a:t>
            </a:r>
            <a:endParaRPr lang="en-US" altLang="en-US" sz="2400" dirty="0">
              <a:latin typeface="+mn-lt"/>
              <a:ea typeface="ヒラギノ角ゴ Pro W3" charset="-128"/>
            </a:endParaRPr>
          </a:p>
        </p:txBody>
      </p:sp>
      <p:grpSp>
        <p:nvGrpSpPr>
          <p:cNvPr id="8" name="Group 8"/>
          <p:cNvGrpSpPr>
            <a:grpSpLocks/>
          </p:cNvGrpSpPr>
          <p:nvPr/>
        </p:nvGrpSpPr>
        <p:grpSpPr bwMode="auto">
          <a:xfrm>
            <a:off x="1128713" y="351405"/>
            <a:ext cx="6773862" cy="869949"/>
            <a:chOff x="0" y="973629"/>
            <a:chExt cx="9144000" cy="1188302"/>
          </a:xfrm>
          <a:solidFill>
            <a:schemeClr val="accent4"/>
          </a:solidFill>
        </p:grpSpPr>
        <p:sp>
          <p:nvSpPr>
            <p:cNvPr id="9"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10" name="TextBox 10"/>
            <p:cNvSpPr txBox="1">
              <a:spLocks noChangeArrowheads="1"/>
            </p:cNvSpPr>
            <p:nvPr/>
          </p:nvSpPr>
          <p:spPr bwMode="auto">
            <a:xfrm>
              <a:off x="4381502" y="1066020"/>
              <a:ext cx="4692316" cy="630609"/>
            </a:xfrm>
            <a:prstGeom prst="rect">
              <a:avLst/>
            </a:prstGeom>
            <a:grpFill/>
            <a:ln w="9525">
              <a:solidFill>
                <a:srgbClr val="000000"/>
              </a:solidFill>
              <a:miter lim="800000"/>
              <a:headEnd/>
              <a:tailEnd/>
            </a:ln>
            <a:extLst/>
          </p:spPr>
          <p:txBody>
            <a:bodyPr>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With Unknown Author</a:t>
              </a:r>
            </a:p>
          </p:txBody>
        </p:sp>
      </p:grpSp>
      <p:sp>
        <p:nvSpPr>
          <p:cNvPr id="2" name="Rectangle 1"/>
          <p:cNvSpPr/>
          <p:nvPr/>
        </p:nvSpPr>
        <p:spPr>
          <a:xfrm>
            <a:off x="381000" y="4787899"/>
            <a:ext cx="8153400" cy="1538242"/>
          </a:xfrm>
          <a:prstGeom prst="rect">
            <a:avLst/>
          </a:prstGeom>
        </p:spPr>
        <p:txBody>
          <a:bodyPr wrap="square">
            <a:spAutoFit/>
          </a:bodyPr>
          <a:lstStyle/>
          <a:p>
            <a:pPr>
              <a:lnSpc>
                <a:spcPct val="150000"/>
              </a:lnSpc>
              <a:spcBef>
                <a:spcPct val="0"/>
              </a:spcBef>
            </a:pPr>
            <a:r>
              <a:rPr lang="en-US" altLang="en-US" b="1" dirty="0"/>
              <a:t>Corresponding Entry in the List of Works Cited:</a:t>
            </a:r>
          </a:p>
          <a:p>
            <a:pPr>
              <a:lnSpc>
                <a:spcPct val="200000"/>
              </a:lnSpc>
              <a:spcBef>
                <a:spcPct val="0"/>
              </a:spcBef>
            </a:pPr>
            <a:r>
              <a:rPr lang="en-US" altLang="ja-JP" dirty="0">
                <a:ea typeface="ヒラギノ角ゴ Pro W3" charset="-128"/>
              </a:rPr>
              <a:t>“The Impact of Global Warming in North America.” </a:t>
            </a:r>
            <a:r>
              <a:rPr lang="en-US" altLang="en-US" i="1" dirty="0">
                <a:ea typeface="ヒラギノ角ゴ Pro W3" charset="-128"/>
              </a:rPr>
              <a:t>Global  Warming: Early Signs</a:t>
            </a:r>
            <a:r>
              <a:rPr lang="en-US" altLang="en-US" dirty="0">
                <a:ea typeface="ヒラギノ角ゴ Pro W3" charset="-128"/>
              </a:rPr>
              <a:t>. 	Penguin Press, 1999.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791512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081"/>
                                        </p:tgtEl>
                                        <p:attrNameLst>
                                          <p:attrName>style.visibility</p:attrName>
                                        </p:attrNameLst>
                                      </p:cBhvr>
                                      <p:to>
                                        <p:strVal val="visible"/>
                                      </p:to>
                                    </p:set>
                                    <p:animEffect transition="in" filter="fade">
                                      <p:cBhvr>
                                        <p:cTn id="7" dur="500"/>
                                        <p:tgtEl>
                                          <p:spTgt spid="4608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1" grpId="0"/>
      <p:bldP spid="2" grpId="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5" name="TextBox 5"/>
          <p:cNvSpPr txBox="1">
            <a:spLocks noChangeArrowheads="1"/>
          </p:cNvSpPr>
          <p:nvPr/>
        </p:nvSpPr>
        <p:spPr bwMode="auto">
          <a:xfrm>
            <a:off x="381000" y="1524000"/>
            <a:ext cx="8172450" cy="5722592"/>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lnSpc>
                <a:spcPct val="160000"/>
              </a:lnSpc>
              <a:spcBef>
                <a:spcPct val="0"/>
              </a:spcBef>
              <a:buFontTx/>
              <a:buNone/>
            </a:pPr>
            <a:r>
              <a:rPr lang="en-US" altLang="en-US" sz="2800" b="1" dirty="0">
                <a:latin typeface="+mn-lt"/>
              </a:rPr>
              <a:t>Work by Multiple Authors</a:t>
            </a:r>
          </a:p>
          <a:p>
            <a:pPr eaLnBrk="1" hangingPunct="1">
              <a:lnSpc>
                <a:spcPct val="160000"/>
              </a:lnSpc>
              <a:spcBef>
                <a:spcPct val="0"/>
              </a:spcBef>
              <a:buFontTx/>
              <a:buNone/>
            </a:pPr>
            <a:r>
              <a:rPr lang="en-US" altLang="en-US" sz="2400" i="1" dirty="0">
                <a:latin typeface="+mn-lt"/>
              </a:rPr>
              <a:t>In-text Examples:</a:t>
            </a:r>
          </a:p>
          <a:p>
            <a:pPr eaLnBrk="1" hangingPunct="1">
              <a:spcBef>
                <a:spcPct val="0"/>
              </a:spcBef>
              <a:buFontTx/>
              <a:buNone/>
            </a:pPr>
            <a:r>
              <a:rPr lang="en-US" altLang="en-US" sz="2400" dirty="0">
                <a:latin typeface="+mn-lt"/>
              </a:rPr>
              <a:t>Smith et al. argues that tougher gun control is not needed in the United States (76).</a:t>
            </a:r>
          </a:p>
          <a:p>
            <a:pPr eaLnBrk="1" hangingPunct="1">
              <a:spcBef>
                <a:spcPct val="0"/>
              </a:spcBef>
              <a:buFontTx/>
              <a:buNone/>
            </a:pPr>
            <a:endParaRPr lang="en-US" altLang="en-US" sz="2400" dirty="0">
              <a:latin typeface="+mn-lt"/>
            </a:endParaRPr>
          </a:p>
          <a:p>
            <a:pPr eaLnBrk="1" hangingPunct="1">
              <a:spcBef>
                <a:spcPct val="0"/>
              </a:spcBef>
              <a:spcAft>
                <a:spcPts val="4000"/>
              </a:spcAft>
              <a:buFontTx/>
              <a:buNone/>
            </a:pPr>
            <a:r>
              <a:rPr lang="en-US" altLang="en-US" sz="2400" dirty="0">
                <a:latin typeface="+mn-lt"/>
              </a:rPr>
              <a:t>The authors state, “Tighter gun control in the United States erodes Second Amendment rights” (Smith et al. 76).</a:t>
            </a:r>
          </a:p>
          <a:p>
            <a:pPr eaLnBrk="1" hangingPunct="1">
              <a:spcBef>
                <a:spcPct val="0"/>
              </a:spcBef>
              <a:spcAft>
                <a:spcPts val="4000"/>
              </a:spcAft>
              <a:buFontTx/>
              <a:buNone/>
            </a:pPr>
            <a:r>
              <a:rPr lang="en-US" altLang="en-US" sz="2400" dirty="0">
                <a:latin typeface="+mn-lt"/>
              </a:rPr>
              <a:t>A 2016 study suggests that stricter gun control in the United States will significantly prevent accidental shootings (Strong and Ellis 23).  </a:t>
            </a:r>
          </a:p>
          <a:p>
            <a:pPr eaLnBrk="1" hangingPunct="1">
              <a:spcBef>
                <a:spcPct val="0"/>
              </a:spcBef>
              <a:spcAft>
                <a:spcPts val="4000"/>
              </a:spcAft>
              <a:buFontTx/>
              <a:buNone/>
            </a:pPr>
            <a:endParaRPr lang="en-US" altLang="en-US" sz="2400" dirty="0">
              <a:solidFill>
                <a:srgbClr val="0070C0"/>
              </a:solidFill>
              <a:latin typeface="+mn-lt"/>
            </a:endParaRPr>
          </a:p>
        </p:txBody>
      </p:sp>
      <p:grpSp>
        <p:nvGrpSpPr>
          <p:cNvPr id="8" name="Group 8"/>
          <p:cNvGrpSpPr>
            <a:grpSpLocks/>
          </p:cNvGrpSpPr>
          <p:nvPr/>
        </p:nvGrpSpPr>
        <p:grpSpPr bwMode="auto">
          <a:xfrm>
            <a:off x="1128713" y="316476"/>
            <a:ext cx="6773862" cy="869949"/>
            <a:chOff x="0" y="973629"/>
            <a:chExt cx="9144000" cy="1188302"/>
          </a:xfrm>
          <a:solidFill>
            <a:schemeClr val="accent4"/>
          </a:solidFill>
        </p:grpSpPr>
        <p:sp>
          <p:nvSpPr>
            <p:cNvPr id="9"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10" name="TextBox 10"/>
            <p:cNvSpPr txBox="1">
              <a:spLocks noChangeArrowheads="1"/>
            </p:cNvSpPr>
            <p:nvPr/>
          </p:nvSpPr>
          <p:spPr bwMode="auto">
            <a:xfrm>
              <a:off x="3940386" y="1066020"/>
              <a:ext cx="5133432" cy="630609"/>
            </a:xfrm>
            <a:prstGeom prst="rect">
              <a:avLst/>
            </a:prstGeom>
            <a:grpFill/>
            <a:ln w="9525">
              <a:solidFill>
                <a:srgbClr val="000000"/>
              </a:solidFill>
              <a:miter lim="800000"/>
              <a:headEnd/>
              <a:tailEnd/>
            </a:ln>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Other In-Text Citations </a:t>
              </a:r>
            </a:p>
          </p:txBody>
        </p:sp>
      </p:gr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217282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225">
                                            <p:txEl>
                                              <p:pRg st="0" end="0"/>
                                            </p:txEl>
                                          </p:spTgt>
                                        </p:tgtEl>
                                        <p:attrNameLst>
                                          <p:attrName>style.visibility</p:attrName>
                                        </p:attrNameLst>
                                      </p:cBhvr>
                                      <p:to>
                                        <p:strVal val="visible"/>
                                      </p:to>
                                    </p:set>
                                    <p:animEffect transition="in" filter="fade">
                                      <p:cBhvr>
                                        <p:cTn id="7" dur="500"/>
                                        <p:tgtEl>
                                          <p:spTgt spid="522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2225">
                                            <p:txEl>
                                              <p:pRg st="1" end="1"/>
                                            </p:txEl>
                                          </p:spTgt>
                                        </p:tgtEl>
                                        <p:attrNameLst>
                                          <p:attrName>style.visibility</p:attrName>
                                        </p:attrNameLst>
                                      </p:cBhvr>
                                      <p:to>
                                        <p:strVal val="visible"/>
                                      </p:to>
                                    </p:set>
                                    <p:animEffect transition="in" filter="fade">
                                      <p:cBhvr>
                                        <p:cTn id="12" dur="500"/>
                                        <p:tgtEl>
                                          <p:spTgt spid="522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2225">
                                            <p:txEl>
                                              <p:pRg st="2" end="2"/>
                                            </p:txEl>
                                          </p:spTgt>
                                        </p:tgtEl>
                                        <p:attrNameLst>
                                          <p:attrName>style.visibility</p:attrName>
                                        </p:attrNameLst>
                                      </p:cBhvr>
                                      <p:to>
                                        <p:strVal val="visible"/>
                                      </p:to>
                                    </p:set>
                                    <p:animEffect transition="in" filter="fade">
                                      <p:cBhvr>
                                        <p:cTn id="17" dur="500"/>
                                        <p:tgtEl>
                                          <p:spTgt spid="5222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2225">
                                            <p:txEl>
                                              <p:pRg st="4" end="4"/>
                                            </p:txEl>
                                          </p:spTgt>
                                        </p:tgtEl>
                                        <p:attrNameLst>
                                          <p:attrName>style.visibility</p:attrName>
                                        </p:attrNameLst>
                                      </p:cBhvr>
                                      <p:to>
                                        <p:strVal val="visible"/>
                                      </p:to>
                                    </p:set>
                                    <p:animEffect transition="in" filter="fade">
                                      <p:cBhvr>
                                        <p:cTn id="22" dur="500"/>
                                        <p:tgtEl>
                                          <p:spTgt spid="5222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2225">
                                            <p:txEl>
                                              <p:pRg st="5" end="5"/>
                                            </p:txEl>
                                          </p:spTgt>
                                        </p:tgtEl>
                                        <p:attrNameLst>
                                          <p:attrName>style.visibility</p:attrName>
                                        </p:attrNameLst>
                                      </p:cBhvr>
                                      <p:to>
                                        <p:strVal val="visible"/>
                                      </p:to>
                                    </p:set>
                                    <p:animEffect transition="in" filter="fade">
                                      <p:cBhvr>
                                        <p:cTn id="27" dur="500"/>
                                        <p:tgtEl>
                                          <p:spTgt spid="5222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5"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5" name="TextBox 5"/>
          <p:cNvSpPr txBox="1">
            <a:spLocks noChangeArrowheads="1"/>
          </p:cNvSpPr>
          <p:nvPr/>
        </p:nvSpPr>
        <p:spPr bwMode="auto">
          <a:xfrm>
            <a:off x="595312" y="1752600"/>
            <a:ext cx="7953375" cy="4329112"/>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lnSpc>
                <a:spcPct val="150000"/>
              </a:lnSpc>
              <a:spcBef>
                <a:spcPct val="0"/>
              </a:spcBef>
              <a:buFontTx/>
              <a:buNone/>
            </a:pPr>
            <a:r>
              <a:rPr lang="en-US" altLang="en-US" sz="2400" b="1" dirty="0">
                <a:latin typeface="+mn-lt"/>
              </a:rPr>
              <a:t>Sources without page numbers</a:t>
            </a:r>
          </a:p>
          <a:p>
            <a:pPr eaLnBrk="1" hangingPunct="1">
              <a:lnSpc>
                <a:spcPct val="150000"/>
              </a:lnSpc>
              <a:spcBef>
                <a:spcPct val="0"/>
              </a:spcBef>
              <a:buFontTx/>
              <a:buNone/>
            </a:pPr>
            <a:r>
              <a:rPr lang="en-US" altLang="en-US" sz="2000" i="1" dirty="0">
                <a:latin typeface="+mn-lt"/>
              </a:rPr>
              <a:t>In-text Example:</a:t>
            </a:r>
          </a:p>
          <a:p>
            <a:pPr eaLnBrk="1" hangingPunct="1">
              <a:lnSpc>
                <a:spcPct val="150000"/>
              </a:lnSpc>
              <a:spcBef>
                <a:spcPct val="0"/>
              </a:spcBef>
              <a:buFontTx/>
              <a:buNone/>
            </a:pPr>
            <a:r>
              <a:rPr lang="en-US" altLang="ja-JP" sz="2000" dirty="0">
                <a:latin typeface="+mn-lt"/>
                <a:ea typeface="ヒラギノ角ゴ Pro W3" charset="-128"/>
              </a:rPr>
              <a:t>Disability activism should work toward “creating a habitable space for all beings” (Garland-Thomson).</a:t>
            </a:r>
          </a:p>
          <a:p>
            <a:pPr eaLnBrk="1" hangingPunct="1">
              <a:lnSpc>
                <a:spcPct val="150000"/>
              </a:lnSpc>
              <a:spcBef>
                <a:spcPct val="0"/>
              </a:spcBef>
              <a:buFontTx/>
              <a:buNone/>
            </a:pPr>
            <a:endParaRPr lang="en-US" altLang="en-US" sz="1800" i="1" dirty="0">
              <a:latin typeface="+mn-lt"/>
              <a:ea typeface="ヒラギノ角ゴ Pro W3" charset="-128"/>
            </a:endParaRPr>
          </a:p>
          <a:p>
            <a:pPr eaLnBrk="1" hangingPunct="1">
              <a:lnSpc>
                <a:spcPct val="150000"/>
              </a:lnSpc>
              <a:spcBef>
                <a:spcPct val="0"/>
              </a:spcBef>
              <a:buFontTx/>
              <a:buNone/>
            </a:pPr>
            <a:r>
              <a:rPr lang="en-US" altLang="en-US" sz="2000" i="1" dirty="0">
                <a:latin typeface="+mn-lt"/>
                <a:ea typeface="ヒラギノ角ゴ Pro W3" charset="-128"/>
              </a:rPr>
              <a:t>Corresponding Works Cited Entry:</a:t>
            </a:r>
          </a:p>
          <a:p>
            <a:pPr eaLnBrk="1" hangingPunct="1">
              <a:spcBef>
                <a:spcPct val="0"/>
              </a:spcBef>
              <a:buFontTx/>
              <a:buNone/>
            </a:pPr>
            <a:endParaRPr lang="en-US" altLang="en-US" sz="400" dirty="0">
              <a:latin typeface="+mn-lt"/>
              <a:ea typeface="ヒラギノ角ゴ Pro W3" charset="-128"/>
            </a:endParaRPr>
          </a:p>
          <a:p>
            <a:pPr eaLnBrk="1" hangingPunct="1">
              <a:lnSpc>
                <a:spcPct val="150000"/>
              </a:lnSpc>
              <a:spcBef>
                <a:spcPct val="0"/>
              </a:spcBef>
              <a:buFontTx/>
              <a:buNone/>
            </a:pPr>
            <a:r>
              <a:rPr lang="en-US" altLang="en-US" sz="2000" dirty="0">
                <a:latin typeface="+mn-lt"/>
                <a:ea typeface="ヒラギノ角ゴ Pro W3" charset="-128"/>
              </a:rPr>
              <a:t>Garland-Thomson, Rosemarie. “Habitable Worlds.” Critical Disability </a:t>
            </a:r>
          </a:p>
          <a:p>
            <a:pPr eaLnBrk="1" hangingPunct="1">
              <a:lnSpc>
                <a:spcPct val="150000"/>
              </a:lnSpc>
              <a:spcBef>
                <a:spcPct val="0"/>
              </a:spcBef>
              <a:buFontTx/>
              <a:buNone/>
            </a:pPr>
            <a:r>
              <a:rPr lang="en-US" altLang="en-US" sz="2000" dirty="0">
                <a:latin typeface="+mn-lt"/>
                <a:ea typeface="ヒラギノ角ゴ Pro W3" charset="-128"/>
              </a:rPr>
              <a:t>     Studies Symposium. Feb. 2016, Purdue University, Indiana.  </a:t>
            </a:r>
          </a:p>
          <a:p>
            <a:pPr eaLnBrk="1" hangingPunct="1">
              <a:lnSpc>
                <a:spcPct val="150000"/>
              </a:lnSpc>
              <a:spcBef>
                <a:spcPct val="0"/>
              </a:spcBef>
              <a:buFontTx/>
              <a:buNone/>
            </a:pPr>
            <a:r>
              <a:rPr lang="en-US" altLang="en-US" sz="2000" dirty="0">
                <a:latin typeface="+mn-lt"/>
                <a:ea typeface="ヒラギノ角ゴ Pro W3" charset="-128"/>
              </a:rPr>
              <a:t>     Address.</a:t>
            </a:r>
          </a:p>
        </p:txBody>
      </p:sp>
      <p:grpSp>
        <p:nvGrpSpPr>
          <p:cNvPr id="8" name="Group 8"/>
          <p:cNvGrpSpPr>
            <a:grpSpLocks/>
          </p:cNvGrpSpPr>
          <p:nvPr/>
        </p:nvGrpSpPr>
        <p:grpSpPr bwMode="auto">
          <a:xfrm>
            <a:off x="1185069" y="291429"/>
            <a:ext cx="6773862" cy="869949"/>
            <a:chOff x="0" y="973629"/>
            <a:chExt cx="9144000" cy="1188302"/>
          </a:xfrm>
          <a:solidFill>
            <a:schemeClr val="accent4"/>
          </a:solidFill>
        </p:grpSpPr>
        <p:sp>
          <p:nvSpPr>
            <p:cNvPr id="9"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10" name="TextBox 10"/>
            <p:cNvSpPr txBox="1">
              <a:spLocks noChangeArrowheads="1"/>
            </p:cNvSpPr>
            <p:nvPr/>
          </p:nvSpPr>
          <p:spPr bwMode="auto">
            <a:xfrm>
              <a:off x="3940386" y="1066020"/>
              <a:ext cx="5133432" cy="630609"/>
            </a:xfrm>
            <a:prstGeom prst="rect">
              <a:avLst/>
            </a:prstGeom>
            <a:grpFill/>
            <a:ln w="9525">
              <a:solidFill>
                <a:srgbClr val="000000"/>
              </a:solidFill>
              <a:miter lim="800000"/>
              <a:headEnd/>
              <a:tailEnd/>
            </a:ln>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Other In-Text Citations </a:t>
              </a:r>
            </a:p>
          </p:txBody>
        </p:sp>
      </p:gr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111558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2465">
                                            <p:txEl>
                                              <p:pRg st="0" end="0"/>
                                            </p:txEl>
                                          </p:spTgt>
                                        </p:tgtEl>
                                        <p:attrNameLst>
                                          <p:attrName>style.visibility</p:attrName>
                                        </p:attrNameLst>
                                      </p:cBhvr>
                                      <p:to>
                                        <p:strVal val="visible"/>
                                      </p:to>
                                    </p:set>
                                    <p:animEffect transition="in" filter="fade">
                                      <p:cBhvr>
                                        <p:cTn id="7" dur="500"/>
                                        <p:tgtEl>
                                          <p:spTgt spid="6246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2465">
                                            <p:txEl>
                                              <p:pRg st="1" end="1"/>
                                            </p:txEl>
                                          </p:spTgt>
                                        </p:tgtEl>
                                        <p:attrNameLst>
                                          <p:attrName>style.visibility</p:attrName>
                                        </p:attrNameLst>
                                      </p:cBhvr>
                                      <p:to>
                                        <p:strVal val="visible"/>
                                      </p:to>
                                    </p:set>
                                    <p:animEffect transition="in" filter="fade">
                                      <p:cBhvr>
                                        <p:cTn id="12" dur="500"/>
                                        <p:tgtEl>
                                          <p:spTgt spid="6246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2465">
                                            <p:txEl>
                                              <p:pRg st="2" end="2"/>
                                            </p:txEl>
                                          </p:spTgt>
                                        </p:tgtEl>
                                        <p:attrNameLst>
                                          <p:attrName>style.visibility</p:attrName>
                                        </p:attrNameLst>
                                      </p:cBhvr>
                                      <p:to>
                                        <p:strVal val="visible"/>
                                      </p:to>
                                    </p:set>
                                    <p:animEffect transition="in" filter="fade">
                                      <p:cBhvr>
                                        <p:cTn id="17" dur="500"/>
                                        <p:tgtEl>
                                          <p:spTgt spid="6246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2465">
                                            <p:txEl>
                                              <p:pRg st="4" end="4"/>
                                            </p:txEl>
                                          </p:spTgt>
                                        </p:tgtEl>
                                        <p:attrNameLst>
                                          <p:attrName>style.visibility</p:attrName>
                                        </p:attrNameLst>
                                      </p:cBhvr>
                                      <p:to>
                                        <p:strVal val="visible"/>
                                      </p:to>
                                    </p:set>
                                    <p:animEffect transition="in" filter="fade">
                                      <p:cBhvr>
                                        <p:cTn id="22" dur="500"/>
                                        <p:tgtEl>
                                          <p:spTgt spid="6246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2465">
                                            <p:txEl>
                                              <p:pRg st="6" end="6"/>
                                            </p:txEl>
                                          </p:spTgt>
                                        </p:tgtEl>
                                        <p:attrNameLst>
                                          <p:attrName>style.visibility</p:attrName>
                                        </p:attrNameLst>
                                      </p:cBhvr>
                                      <p:to>
                                        <p:strVal val="visible"/>
                                      </p:to>
                                    </p:set>
                                    <p:animEffect transition="in" filter="fade">
                                      <p:cBhvr>
                                        <p:cTn id="27" dur="500"/>
                                        <p:tgtEl>
                                          <p:spTgt spid="6246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2465">
                                            <p:txEl>
                                              <p:pRg st="7" end="7"/>
                                            </p:txEl>
                                          </p:spTgt>
                                        </p:tgtEl>
                                        <p:attrNameLst>
                                          <p:attrName>style.visibility</p:attrName>
                                        </p:attrNameLst>
                                      </p:cBhvr>
                                      <p:to>
                                        <p:strVal val="visible"/>
                                      </p:to>
                                    </p:set>
                                    <p:animEffect transition="in" filter="fade">
                                      <p:cBhvr>
                                        <p:cTn id="32" dur="500"/>
                                        <p:tgtEl>
                                          <p:spTgt spid="6246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2465">
                                            <p:txEl>
                                              <p:pRg st="8" end="8"/>
                                            </p:txEl>
                                          </p:spTgt>
                                        </p:tgtEl>
                                        <p:attrNameLst>
                                          <p:attrName>style.visibility</p:attrName>
                                        </p:attrNameLst>
                                      </p:cBhvr>
                                      <p:to>
                                        <p:strVal val="visible"/>
                                      </p:to>
                                    </p:set>
                                    <p:animEffect transition="in" filter="fade">
                                      <p:cBhvr>
                                        <p:cTn id="37" dur="500"/>
                                        <p:tgtEl>
                                          <p:spTgt spid="6246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5" grpId="0" build="allAtOnce"/>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TextBox 5"/>
          <p:cNvSpPr txBox="1">
            <a:spLocks noChangeArrowheads="1"/>
          </p:cNvSpPr>
          <p:nvPr/>
        </p:nvSpPr>
        <p:spPr bwMode="auto">
          <a:xfrm>
            <a:off x="520700" y="1981200"/>
            <a:ext cx="8102600" cy="2985433"/>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lnSpc>
                <a:spcPct val="150000"/>
              </a:lnSpc>
              <a:spcBef>
                <a:spcPct val="0"/>
              </a:spcBef>
              <a:buFontTx/>
              <a:buNone/>
            </a:pPr>
            <a:r>
              <a:rPr lang="en-US" altLang="en-US" sz="2400" b="1" dirty="0">
                <a:latin typeface="+mn-lt"/>
              </a:rPr>
              <a:t>Short prose quotations</a:t>
            </a:r>
          </a:p>
          <a:p>
            <a:pPr eaLnBrk="1" hangingPunct="1">
              <a:lnSpc>
                <a:spcPct val="150000"/>
              </a:lnSpc>
              <a:spcBef>
                <a:spcPct val="0"/>
              </a:spcBef>
              <a:buFontTx/>
              <a:buNone/>
            </a:pPr>
            <a:r>
              <a:rPr lang="en-US" altLang="en-US" sz="2400" i="1" dirty="0">
                <a:latin typeface="+mn-lt"/>
              </a:rPr>
              <a:t>In-text Example:</a:t>
            </a:r>
          </a:p>
          <a:p>
            <a:pPr eaLnBrk="1" hangingPunct="1">
              <a:lnSpc>
                <a:spcPct val="150000"/>
              </a:lnSpc>
              <a:spcBef>
                <a:spcPct val="0"/>
              </a:spcBef>
              <a:buFontTx/>
              <a:buNone/>
            </a:pPr>
            <a:endParaRPr lang="en-US" altLang="en-US" sz="400" b="1" dirty="0">
              <a:latin typeface="+mn-lt"/>
            </a:endParaRPr>
          </a:p>
          <a:p>
            <a:pPr eaLnBrk="1" hangingPunct="1">
              <a:spcBef>
                <a:spcPct val="0"/>
              </a:spcBef>
              <a:spcAft>
                <a:spcPts val="3600"/>
              </a:spcAft>
              <a:buFontTx/>
              <a:buNone/>
            </a:pPr>
            <a:r>
              <a:rPr lang="en-US" altLang="en-US" sz="2000" dirty="0">
                <a:latin typeface="+mn-lt"/>
              </a:rPr>
              <a:t>According to Foulkes's study, dreams may express “profound aspects of personality” (184).</a:t>
            </a:r>
          </a:p>
          <a:p>
            <a:pPr eaLnBrk="1" hangingPunct="1">
              <a:spcBef>
                <a:spcPct val="0"/>
              </a:spcBef>
              <a:spcAft>
                <a:spcPts val="3600"/>
              </a:spcAft>
              <a:buFontTx/>
              <a:buNone/>
            </a:pPr>
            <a:r>
              <a:rPr lang="en-US" altLang="en-US" sz="2000" dirty="0">
                <a:latin typeface="+mn-lt"/>
              </a:rPr>
              <a:t>Is it possible that dreams may express “profound aspects of personality” (Foulkes 184)?</a:t>
            </a:r>
          </a:p>
        </p:txBody>
      </p:sp>
      <p:grpSp>
        <p:nvGrpSpPr>
          <p:cNvPr id="11" name="Group 8"/>
          <p:cNvGrpSpPr>
            <a:grpSpLocks/>
          </p:cNvGrpSpPr>
          <p:nvPr/>
        </p:nvGrpSpPr>
        <p:grpSpPr bwMode="auto">
          <a:xfrm>
            <a:off x="1185069" y="291429"/>
            <a:ext cx="6773862" cy="898636"/>
            <a:chOff x="0" y="973629"/>
            <a:chExt cx="9144000" cy="1227487"/>
          </a:xfrm>
          <a:solidFill>
            <a:schemeClr val="accent4"/>
          </a:solidFill>
        </p:grpSpPr>
        <p:sp>
          <p:nvSpPr>
            <p:cNvPr id="13"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14" name="TextBox 10"/>
            <p:cNvSpPr txBox="1">
              <a:spLocks noChangeArrowheads="1"/>
            </p:cNvSpPr>
            <p:nvPr/>
          </p:nvSpPr>
          <p:spPr bwMode="auto">
            <a:xfrm>
              <a:off x="3940386" y="1066020"/>
              <a:ext cx="5133432" cy="1135096"/>
            </a:xfrm>
            <a:prstGeom prst="rect">
              <a:avLst/>
            </a:prstGeom>
            <a:grpFill/>
            <a:ln w="9525">
              <a:solidFill>
                <a:srgbClr val="000000"/>
              </a:solidFill>
              <a:miter lim="800000"/>
              <a:headEnd/>
              <a:tailEnd/>
            </a:ln>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Formatting Short Quotations in Prose</a:t>
              </a:r>
            </a:p>
          </p:txBody>
        </p:sp>
      </p:gr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874558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514">
                                            <p:txEl>
                                              <p:pRg st="0" end="0"/>
                                            </p:txEl>
                                          </p:spTgt>
                                        </p:tgtEl>
                                        <p:attrNameLst>
                                          <p:attrName>style.visibility</p:attrName>
                                        </p:attrNameLst>
                                      </p:cBhvr>
                                      <p:to>
                                        <p:strVal val="visible"/>
                                      </p:to>
                                    </p:set>
                                    <p:anim calcmode="lin" valueType="num">
                                      <p:cBhvr additive="base">
                                        <p:cTn id="7" dur="500" fill="hold"/>
                                        <p:tgtEl>
                                          <p:spTgt spid="645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5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4514">
                                            <p:txEl>
                                              <p:pRg st="1" end="1"/>
                                            </p:txEl>
                                          </p:spTgt>
                                        </p:tgtEl>
                                        <p:attrNameLst>
                                          <p:attrName>style.visibility</p:attrName>
                                        </p:attrNameLst>
                                      </p:cBhvr>
                                      <p:to>
                                        <p:strVal val="visible"/>
                                      </p:to>
                                    </p:set>
                                    <p:anim calcmode="lin" valueType="num">
                                      <p:cBhvr additive="base">
                                        <p:cTn id="13" dur="500" fill="hold"/>
                                        <p:tgtEl>
                                          <p:spTgt spid="645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4514">
                                            <p:txEl>
                                              <p:pRg st="3" end="3"/>
                                            </p:txEl>
                                          </p:spTgt>
                                        </p:tgtEl>
                                        <p:attrNameLst>
                                          <p:attrName>style.visibility</p:attrName>
                                        </p:attrNameLst>
                                      </p:cBhvr>
                                      <p:to>
                                        <p:strVal val="visible"/>
                                      </p:to>
                                    </p:set>
                                    <p:anim calcmode="lin" valueType="num">
                                      <p:cBhvr additive="base">
                                        <p:cTn id="19" dur="500" fill="hold"/>
                                        <p:tgtEl>
                                          <p:spTgt spid="6451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5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4514">
                                            <p:txEl>
                                              <p:pRg st="4" end="4"/>
                                            </p:txEl>
                                          </p:spTgt>
                                        </p:tgtEl>
                                        <p:attrNameLst>
                                          <p:attrName>style.visibility</p:attrName>
                                        </p:attrNameLst>
                                      </p:cBhvr>
                                      <p:to>
                                        <p:strVal val="visible"/>
                                      </p:to>
                                    </p:set>
                                    <p:anim calcmode="lin" valueType="num">
                                      <p:cBhvr additive="base">
                                        <p:cTn id="25" dur="500" fill="hold"/>
                                        <p:tgtEl>
                                          <p:spTgt spid="6451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51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build="p"/>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1" name="TextBox 5"/>
          <p:cNvSpPr txBox="1">
            <a:spLocks noChangeArrowheads="1"/>
          </p:cNvSpPr>
          <p:nvPr/>
        </p:nvSpPr>
        <p:spPr bwMode="auto">
          <a:xfrm>
            <a:off x="535577" y="1447800"/>
            <a:ext cx="8127410" cy="5036187"/>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lnSpc>
                <a:spcPct val="120000"/>
              </a:lnSpc>
              <a:spcBef>
                <a:spcPct val="0"/>
              </a:spcBef>
              <a:buFontTx/>
              <a:buNone/>
            </a:pPr>
            <a:r>
              <a:rPr lang="en-US" altLang="en-US" sz="2400" b="1" dirty="0">
                <a:latin typeface="Cambria" panose="02040503050406030204" pitchFamily="18" charset="0"/>
              </a:rPr>
              <a:t>Quotes longer than four lines become block quotes </a:t>
            </a:r>
          </a:p>
          <a:p>
            <a:pPr eaLnBrk="1" hangingPunct="1">
              <a:lnSpc>
                <a:spcPct val="120000"/>
              </a:lnSpc>
              <a:spcBef>
                <a:spcPct val="0"/>
              </a:spcBef>
              <a:buFontTx/>
              <a:buNone/>
            </a:pPr>
            <a:endParaRPr lang="en-US" altLang="en-US" sz="2400" b="1" i="1" dirty="0">
              <a:latin typeface="Cambria" panose="02040503050406030204" pitchFamily="18" charset="0"/>
            </a:endParaRPr>
          </a:p>
          <a:p>
            <a:pPr eaLnBrk="1" hangingPunct="1">
              <a:lnSpc>
                <a:spcPct val="120000"/>
              </a:lnSpc>
              <a:spcBef>
                <a:spcPct val="0"/>
              </a:spcBef>
              <a:buFontTx/>
              <a:buNone/>
            </a:pPr>
            <a:r>
              <a:rPr lang="en-US" altLang="en-US" sz="2000" i="1" dirty="0">
                <a:latin typeface="Cambria" panose="02040503050406030204" pitchFamily="18" charset="0"/>
              </a:rPr>
              <a:t>In-text Example:</a:t>
            </a:r>
          </a:p>
          <a:p>
            <a:pPr eaLnBrk="1" hangingPunct="1">
              <a:lnSpc>
                <a:spcPct val="150000"/>
              </a:lnSpc>
              <a:spcBef>
                <a:spcPct val="0"/>
              </a:spcBef>
              <a:buFontTx/>
              <a:buNone/>
            </a:pPr>
            <a:r>
              <a:rPr lang="en-US" altLang="en-US" sz="1800" dirty="0">
                <a:latin typeface="Cambria" panose="02040503050406030204" pitchFamily="18" charset="0"/>
              </a:rPr>
              <a:t>Nelly Dean treats Heathcliff poorly and dehumanizes him throughout her narration:</a:t>
            </a:r>
          </a:p>
          <a:p>
            <a:pPr eaLnBrk="1" hangingPunct="1">
              <a:lnSpc>
                <a:spcPct val="150000"/>
              </a:lnSpc>
              <a:spcBef>
                <a:spcPct val="0"/>
              </a:spcBef>
              <a:buFontTx/>
              <a:buNone/>
            </a:pPr>
            <a:r>
              <a:rPr lang="en-US" altLang="en-US" sz="1800" dirty="0">
                <a:latin typeface="Cambria" panose="02040503050406030204" pitchFamily="18" charset="0"/>
              </a:rPr>
              <a:t>	They entirely refused to have it in bed with them, or even in their 	room, 	and I had no more sense, so, I put it on the landing of the stairs, hoping 	it would be gone on the morrow. By chance, or else attracted by hearing 	his voice, it crept to Mr. Earnshaw's door, and 	there he found it on 	quitting his chamber. Inquiries were made as to how it got there; I was 	obliged to confess, and in recompense for my cowardice and inhumanity 	was sent out of the house. (Bronte 78)</a:t>
            </a:r>
          </a:p>
        </p:txBody>
      </p:sp>
      <p:grpSp>
        <p:nvGrpSpPr>
          <p:cNvPr id="8" name="Group 8"/>
          <p:cNvGrpSpPr>
            <a:grpSpLocks/>
          </p:cNvGrpSpPr>
          <p:nvPr/>
        </p:nvGrpSpPr>
        <p:grpSpPr bwMode="auto">
          <a:xfrm>
            <a:off x="1185069" y="349251"/>
            <a:ext cx="6773862" cy="869949"/>
            <a:chOff x="0" y="1052610"/>
            <a:chExt cx="9144000" cy="1188302"/>
          </a:xfrm>
          <a:solidFill>
            <a:schemeClr val="accent4"/>
          </a:solidFill>
        </p:grpSpPr>
        <p:sp>
          <p:nvSpPr>
            <p:cNvPr id="9" name="Rectangle 2"/>
            <p:cNvSpPr>
              <a:spLocks noChangeArrowheads="1"/>
            </p:cNvSpPr>
            <p:nvPr/>
          </p:nvSpPr>
          <p:spPr bwMode="auto">
            <a:xfrm>
              <a:off x="0" y="1052610"/>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10" name="TextBox 10"/>
            <p:cNvSpPr txBox="1">
              <a:spLocks noChangeArrowheads="1"/>
            </p:cNvSpPr>
            <p:nvPr/>
          </p:nvSpPr>
          <p:spPr bwMode="auto">
            <a:xfrm>
              <a:off x="1691865" y="1066020"/>
              <a:ext cx="7381954" cy="1135096"/>
            </a:xfrm>
            <a:prstGeom prst="rect">
              <a:avLst/>
            </a:prstGeom>
            <a:grpFill/>
            <a:ln w="9525">
              <a:solidFill>
                <a:srgbClr val="000000"/>
              </a:solidFill>
              <a:miter lim="800000"/>
              <a:headEnd/>
              <a:tailEnd/>
            </a:ln>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Formatting Long Quotations in Prose: Block Quotes</a:t>
              </a:r>
            </a:p>
          </p:txBody>
        </p:sp>
      </p:gr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372725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6561">
                                            <p:txEl>
                                              <p:pRg st="0" end="0"/>
                                            </p:txEl>
                                          </p:spTgt>
                                        </p:tgtEl>
                                        <p:attrNameLst>
                                          <p:attrName>style.visibility</p:attrName>
                                        </p:attrNameLst>
                                      </p:cBhvr>
                                      <p:to>
                                        <p:strVal val="visible"/>
                                      </p:to>
                                    </p:set>
                                    <p:animEffect transition="in" filter="fade">
                                      <p:cBhvr>
                                        <p:cTn id="7" dur="500"/>
                                        <p:tgtEl>
                                          <p:spTgt spid="665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6561">
                                            <p:txEl>
                                              <p:pRg st="2" end="2"/>
                                            </p:txEl>
                                          </p:spTgt>
                                        </p:tgtEl>
                                        <p:attrNameLst>
                                          <p:attrName>style.visibility</p:attrName>
                                        </p:attrNameLst>
                                      </p:cBhvr>
                                      <p:to>
                                        <p:strVal val="visible"/>
                                      </p:to>
                                    </p:set>
                                    <p:animEffect transition="in" filter="fade">
                                      <p:cBhvr>
                                        <p:cTn id="12" dur="500"/>
                                        <p:tgtEl>
                                          <p:spTgt spid="6656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6561">
                                            <p:txEl>
                                              <p:pRg st="3" end="3"/>
                                            </p:txEl>
                                          </p:spTgt>
                                        </p:tgtEl>
                                        <p:attrNameLst>
                                          <p:attrName>style.visibility</p:attrName>
                                        </p:attrNameLst>
                                      </p:cBhvr>
                                      <p:to>
                                        <p:strVal val="visible"/>
                                      </p:to>
                                    </p:set>
                                    <p:animEffect transition="in" filter="fade">
                                      <p:cBhvr>
                                        <p:cTn id="17" dur="500"/>
                                        <p:tgtEl>
                                          <p:spTgt spid="6656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6561">
                                            <p:txEl>
                                              <p:pRg st="4" end="4"/>
                                            </p:txEl>
                                          </p:spTgt>
                                        </p:tgtEl>
                                        <p:attrNameLst>
                                          <p:attrName>style.visibility</p:attrName>
                                        </p:attrNameLst>
                                      </p:cBhvr>
                                      <p:to>
                                        <p:strVal val="visible"/>
                                      </p:to>
                                    </p:set>
                                    <p:animEffect transition="in" filter="fade">
                                      <p:cBhvr>
                                        <p:cTn id="22" dur="500"/>
                                        <p:tgtEl>
                                          <p:spTgt spid="6656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1"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8" name="Group 8"/>
          <p:cNvGrpSpPr>
            <a:grpSpLocks/>
          </p:cNvGrpSpPr>
          <p:nvPr/>
        </p:nvGrpSpPr>
        <p:grpSpPr bwMode="auto">
          <a:xfrm>
            <a:off x="1185069" y="291429"/>
            <a:ext cx="6773862" cy="869949"/>
            <a:chOff x="0" y="973629"/>
            <a:chExt cx="9144000" cy="1188302"/>
          </a:xfrm>
          <a:solidFill>
            <a:schemeClr val="accent4"/>
          </a:solidFill>
        </p:grpSpPr>
        <p:sp>
          <p:nvSpPr>
            <p:cNvPr id="9"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10" name="TextBox 10"/>
            <p:cNvSpPr txBox="1">
              <a:spLocks noChangeArrowheads="1"/>
            </p:cNvSpPr>
            <p:nvPr/>
          </p:nvSpPr>
          <p:spPr bwMode="auto">
            <a:xfrm>
              <a:off x="3940386" y="1066020"/>
              <a:ext cx="5133432" cy="630609"/>
            </a:xfrm>
            <a:prstGeom prst="rect">
              <a:avLst/>
            </a:prstGeom>
            <a:grpFill/>
            <a:ln w="9525">
              <a:solidFill>
                <a:srgbClr val="000000"/>
              </a:solidFill>
              <a:miter lim="800000"/>
              <a:headEnd/>
              <a:tailEnd/>
            </a:ln>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Adding/Omitting Words</a:t>
              </a:r>
            </a:p>
          </p:txBody>
        </p:sp>
      </p:grpSp>
      <p:sp>
        <p:nvSpPr>
          <p:cNvPr id="3" name="TextBox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91F5DC8B-2555-4488-A51D-1DD153D77C67}"/>
              </a:ext>
            </a:extLst>
          </p:cNvPr>
          <p:cNvSpPr txBox="1"/>
          <p:nvPr/>
        </p:nvSpPr>
        <p:spPr>
          <a:xfrm>
            <a:off x="723900" y="1905000"/>
            <a:ext cx="7696200" cy="3908762"/>
          </a:xfrm>
          <a:prstGeom prst="rect">
            <a:avLst/>
          </a:prstGeom>
          <a:noFill/>
        </p:spPr>
        <p:txBody>
          <a:bodyPr wrap="square" rtlCol="0">
            <a:spAutoFit/>
          </a:bodyPr>
          <a:lstStyle/>
          <a:p>
            <a:r>
              <a:rPr lang="en-US" sz="2800" b="1" dirty="0"/>
              <a:t>In-Text Example for </a:t>
            </a:r>
            <a:r>
              <a:rPr lang="en-US" sz="2800" b="1" u="sng" dirty="0"/>
              <a:t>Adding Words</a:t>
            </a:r>
            <a:r>
              <a:rPr lang="en-US" sz="2800" b="1" dirty="0"/>
              <a:t>:</a:t>
            </a:r>
          </a:p>
          <a:p>
            <a:r>
              <a:rPr lang="en-US" sz="2400" dirty="0"/>
              <a:t>Jan Harold Brunvand, in an essay on urban legends, states, “Some individuals [who retell urban legends] make a point of learning every rumor or tale” (78). </a:t>
            </a:r>
          </a:p>
          <a:p>
            <a:endParaRPr lang="en-US" sz="2400" dirty="0"/>
          </a:p>
          <a:p>
            <a:r>
              <a:rPr lang="en-US" sz="2800" b="1" dirty="0"/>
              <a:t>In-Text Example for </a:t>
            </a:r>
            <a:r>
              <a:rPr lang="en-US" sz="2800" b="1" u="sng" dirty="0"/>
              <a:t>Omitting Words</a:t>
            </a:r>
            <a:r>
              <a:rPr lang="en-US" sz="2800" b="1" dirty="0"/>
              <a:t>:</a:t>
            </a:r>
            <a:endParaRPr lang="en-US" sz="2800" dirty="0"/>
          </a:p>
          <a:p>
            <a:r>
              <a:rPr lang="en-US" sz="2400" dirty="0"/>
              <a:t>In an essay on urban legends, Jan </a:t>
            </a:r>
            <a:r>
              <a:rPr lang="en-US" sz="2400" dirty="0" err="1"/>
              <a:t>Harlod</a:t>
            </a:r>
            <a:r>
              <a:rPr lang="en-US" sz="2400" dirty="0"/>
              <a:t> Brunvand notes that “some individuals make a point of learning every recent rumor or tale. . . and in short time a lively exchange of details occurs” (78). </a:t>
            </a:r>
          </a:p>
        </p:txBody>
      </p:sp>
      <p:sp>
        <p:nvSpPr>
          <p:cNvPr id="11" name="Oval 10">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203C3933-5492-4D68-B0AB-E6E7ABC5569C}"/>
              </a:ext>
            </a:extLst>
          </p:cNvPr>
          <p:cNvSpPr/>
          <p:nvPr/>
        </p:nvSpPr>
        <p:spPr>
          <a:xfrm>
            <a:off x="3810000" y="2667000"/>
            <a:ext cx="4038600" cy="5388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E079094-7AE5-4E14-B980-EC3E18F6ED30}"/>
              </a:ext>
            </a:extLst>
          </p:cNvPr>
          <p:cNvSpPr/>
          <p:nvPr/>
        </p:nvSpPr>
        <p:spPr>
          <a:xfrm>
            <a:off x="3352800" y="5105400"/>
            <a:ext cx="559526" cy="3091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368247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1" grpId="0" animBg="1"/>
      <p:bldP spid="12" grpId="0" animBg="1"/>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09800"/>
            <a:ext cx="8407893" cy="3307079"/>
          </a:xfrm>
        </p:spPr>
        <p:txBody>
          <a:bodyPr>
            <a:normAutofit/>
          </a:bodyPr>
          <a:lstStyle/>
          <a:p>
            <a:r>
              <a:rPr lang="en-US" sz="2400" dirty="0"/>
              <a:t>The best open (free) source with information about MLA in-text citations is the Online Writing Lab from Purdue University, more commonly known as OWL.</a:t>
            </a:r>
          </a:p>
          <a:p>
            <a:pPr marL="45720" indent="0">
              <a:buNone/>
            </a:pPr>
            <a:endParaRPr lang="en-US" sz="2400" dirty="0"/>
          </a:p>
          <a:p>
            <a:r>
              <a:rPr lang="en-US" sz="2400" dirty="0"/>
              <a:t>Their website can be accessed through the url: </a:t>
            </a:r>
            <a:r>
              <a:rPr lang="en-US" sz="2400" dirty="0">
                <a:hlinkClick r:id="rId3"/>
              </a:rPr>
              <a:t>https://owl.purdue.edu/owl/purdue_owl.html</a:t>
            </a:r>
            <a:r>
              <a:rPr lang="en-US" sz="2400" dirty="0"/>
              <a:t> </a:t>
            </a:r>
          </a:p>
        </p:txBody>
      </p:sp>
      <p:sp>
        <p:nvSpPr>
          <p:cNvPr id="3" name="Title 2"/>
          <p:cNvSpPr>
            <a:spLocks noGrp="1"/>
          </p:cNvSpPr>
          <p:nvPr>
            <p:ph type="title"/>
          </p:nvPr>
        </p:nvSpPr>
        <p:spPr>
          <a:xfrm>
            <a:off x="152400" y="355847"/>
            <a:ext cx="8839200" cy="1054394"/>
          </a:xfrm>
        </p:spPr>
        <p:txBody>
          <a:bodyPr/>
          <a:lstStyle/>
          <a:p>
            <a:r>
              <a:rPr lang="en-US"/>
              <a:t>Where do I go to Review or Learn More?</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1994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6699" y="1866617"/>
            <a:ext cx="4114801" cy="800383"/>
          </a:xfrm>
        </p:spPr>
        <p:txBody>
          <a:bodyPr>
            <a:normAutofit/>
          </a:bodyPr>
          <a:lstStyle/>
          <a:p>
            <a:r>
              <a:rPr lang="en-US" dirty="0"/>
              <a:t>Choose “The Purdue Online Writing Lab”</a:t>
            </a:r>
          </a:p>
          <a:p>
            <a:endParaRPr lang="en-US" dirty="0"/>
          </a:p>
          <a:p>
            <a:pPr marL="45720" indent="0">
              <a:buNone/>
            </a:pPr>
            <a:endParaRPr lang="en-US" dirty="0"/>
          </a:p>
        </p:txBody>
      </p:sp>
      <p:sp>
        <p:nvSpPr>
          <p:cNvPr id="3" name="Title 2"/>
          <p:cNvSpPr>
            <a:spLocks noGrp="1"/>
          </p:cNvSpPr>
          <p:nvPr>
            <p:ph type="title"/>
          </p:nvPr>
        </p:nvSpPr>
        <p:spPr/>
        <p:txBody>
          <a:bodyPr/>
          <a:lstStyle/>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75054" y="2590800"/>
            <a:ext cx="4343400" cy="2520032"/>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666735" y="1600200"/>
            <a:ext cx="4195631" cy="5029200"/>
          </a:xfrm>
          <a:prstGeom prst="rect">
            <a:avLst/>
          </a:prstGeom>
        </p:spPr>
      </p:pic>
      <p:sp>
        <p:nvSpPr>
          <p:cNvPr id="6" name="Rectangle 5"/>
          <p:cNvSpPr/>
          <p:nvPr/>
        </p:nvSpPr>
        <p:spPr>
          <a:xfrm>
            <a:off x="185351" y="5410200"/>
            <a:ext cx="4572000" cy="369332"/>
          </a:xfrm>
          <a:prstGeom prst="rect">
            <a:avLst/>
          </a:prstGeom>
        </p:spPr>
        <p:txBody>
          <a:bodyPr>
            <a:spAutoFit/>
          </a:bodyPr>
          <a:lstStyle/>
          <a:p>
            <a:pPr marL="285750" indent="-285750">
              <a:buFont typeface="Arial" panose="020B0604020202020204" pitchFamily="34" charset="0"/>
              <a:buChar char="•"/>
            </a:pPr>
            <a:endParaRPr lang="en-US" dirty="0"/>
          </a:p>
        </p:txBody>
      </p:sp>
      <p:sp>
        <p:nvSpPr>
          <p:cNvPr id="8" name="Content Placeholder 1"/>
          <p:cNvSpPr txBox="1">
            <a:spLocks/>
          </p:cNvSpPr>
          <p:nvPr/>
        </p:nvSpPr>
        <p:spPr>
          <a:xfrm>
            <a:off x="304800" y="5375189"/>
            <a:ext cx="4195119" cy="1178011"/>
          </a:xfrm>
          <a:prstGeom prst="rect">
            <a:avLst/>
          </a:prstGeom>
        </p:spPr>
        <p:txBody>
          <a:bodyPr vert="horz" lIns="91440" tIns="45720" rIns="91440" bIns="45720" rtlCol="0">
            <a:normAutofit fontScale="92500" lnSpcReduction="10000"/>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dirty="0"/>
              <a:t>Next, select “MLA Guide” and then “General Format” under the “MLA Formatting and Style Guide” menu. </a:t>
            </a:r>
          </a:p>
          <a:p>
            <a:endParaRPr lang="en-US" dirty="0"/>
          </a:p>
          <a:p>
            <a:pPr marL="45720" indent="0">
              <a:buFont typeface="Wingdings 2" pitchFamily="18" charset="2"/>
              <a:buNone/>
            </a:pPr>
            <a:endParaRPr lang="en-US" dirty="0"/>
          </a:p>
        </p:txBody>
      </p:sp>
      <p:sp>
        <p:nvSpPr>
          <p:cNvPr id="9" name="Oval 8"/>
          <p:cNvSpPr/>
          <p:nvPr/>
        </p:nvSpPr>
        <p:spPr>
          <a:xfrm>
            <a:off x="2346754" y="3505200"/>
            <a:ext cx="2319981" cy="1752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522573" y="5038094"/>
            <a:ext cx="1370056" cy="4626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D3371DFA-8CDC-4FF2-9885-17F9E60779F4}"/>
              </a:ext>
            </a:extLst>
          </p:cNvPr>
          <p:cNvSpPr txBox="1">
            <a:spLocks/>
          </p:cNvSpPr>
          <p:nvPr/>
        </p:nvSpPr>
        <p:spPr>
          <a:xfrm>
            <a:off x="152400" y="355847"/>
            <a:ext cx="8839200" cy="105439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a:t>Where do I go to Review or Learn More?</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14545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down)">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8" grpId="0" build="p"/>
      <p:bldP spid="9" grpId="0" animBg="1"/>
      <p:bldP spid="10" grpId="0" animBg="1"/>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2590800" y="1676400"/>
            <a:ext cx="6293708" cy="4989606"/>
          </a:xfrm>
          <a:prstGeom prst="rect">
            <a:avLst/>
          </a:prstGeom>
        </p:spPr>
      </p:pic>
      <p:sp>
        <p:nvSpPr>
          <p:cNvPr id="2" name="Content Placeholder 1"/>
          <p:cNvSpPr>
            <a:spLocks noGrp="1"/>
          </p:cNvSpPr>
          <p:nvPr>
            <p:ph idx="1"/>
          </p:nvPr>
        </p:nvSpPr>
        <p:spPr>
          <a:xfrm>
            <a:off x="185351" y="2819400"/>
            <a:ext cx="2405449" cy="2095783"/>
          </a:xfrm>
        </p:spPr>
        <p:txBody>
          <a:bodyPr>
            <a:normAutofit/>
          </a:bodyPr>
          <a:lstStyle/>
          <a:p>
            <a:r>
              <a:rPr lang="en-US" dirty="0"/>
              <a:t>Click on the MLA Formatting and Style Guide. </a:t>
            </a:r>
          </a:p>
          <a:p>
            <a:pPr marL="45720" indent="0">
              <a:buNone/>
            </a:pPr>
            <a:endParaRPr lang="en-US" dirty="0"/>
          </a:p>
        </p:txBody>
      </p:sp>
      <p:sp>
        <p:nvSpPr>
          <p:cNvPr id="6" name="Rectangle 5"/>
          <p:cNvSpPr/>
          <p:nvPr/>
        </p:nvSpPr>
        <p:spPr>
          <a:xfrm>
            <a:off x="185351" y="5410200"/>
            <a:ext cx="4572000" cy="369332"/>
          </a:xfrm>
          <a:prstGeom prst="rect">
            <a:avLst/>
          </a:prstGeom>
        </p:spPr>
        <p:txBody>
          <a:bodyPr>
            <a:spAutoFit/>
          </a:bodyPr>
          <a:lstStyle/>
          <a:p>
            <a:pPr marL="285750" indent="-285750">
              <a:buFont typeface="Arial" panose="020B0604020202020204" pitchFamily="34" charset="0"/>
              <a:buChar char="•"/>
            </a:pPr>
            <a:endParaRPr lang="en-US" dirty="0"/>
          </a:p>
        </p:txBody>
      </p:sp>
      <p:sp>
        <p:nvSpPr>
          <p:cNvPr id="9" name="Oval 8"/>
          <p:cNvSpPr/>
          <p:nvPr/>
        </p:nvSpPr>
        <p:spPr>
          <a:xfrm>
            <a:off x="2831757" y="3962400"/>
            <a:ext cx="1686697"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1"/>
          <p:cNvSpPr txBox="1">
            <a:spLocks/>
          </p:cNvSpPr>
          <p:nvPr/>
        </p:nvSpPr>
        <p:spPr>
          <a:xfrm>
            <a:off x="5737654" y="3962400"/>
            <a:ext cx="2872946" cy="2514600"/>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dirty="0"/>
              <a:t>Select the “MLA In-Text Citations: The Basics” from the dropdown menu for more details about using in-text citations.</a:t>
            </a:r>
          </a:p>
          <a:p>
            <a:pPr marL="45720" indent="0">
              <a:buFont typeface="Wingdings 2" pitchFamily="18" charset="2"/>
              <a:buNone/>
            </a:pPr>
            <a:endParaRPr lang="en-US" dirty="0"/>
          </a:p>
        </p:txBody>
      </p:sp>
      <p:sp>
        <p:nvSpPr>
          <p:cNvPr id="12" name="Oval 11"/>
          <p:cNvSpPr/>
          <p:nvPr/>
        </p:nvSpPr>
        <p:spPr>
          <a:xfrm>
            <a:off x="3062416" y="5269410"/>
            <a:ext cx="1283043" cy="59799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014A3D9-C9D1-488F-AC42-9F20E80A4008}"/>
              </a:ext>
            </a:extLst>
          </p:cNvPr>
          <p:cNvSpPr>
            <a:spLocks noGrp="1"/>
          </p:cNvSpPr>
          <p:nvPr>
            <p:ph type="title"/>
          </p:nvPr>
        </p:nvSpPr>
        <p:spPr/>
        <p:txBody>
          <a:bodyPr/>
          <a:lstStyle/>
          <a:p>
            <a:endParaRPr lang="en-US"/>
          </a:p>
        </p:txBody>
      </p:sp>
      <p:sp>
        <p:nvSpPr>
          <p:cNvPr id="13" name="Title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5C1DD8A2-3948-4AEB-8CCA-14F376199DE8}"/>
              </a:ext>
            </a:extLst>
          </p:cNvPr>
          <p:cNvSpPr txBox="1">
            <a:spLocks/>
          </p:cNvSpPr>
          <p:nvPr/>
        </p:nvSpPr>
        <p:spPr>
          <a:xfrm>
            <a:off x="152400" y="355847"/>
            <a:ext cx="8839200" cy="105439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a:t>Where do I go to Review or Learn More?</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78111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arn(inVertical)">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animEffect transition="in" filter="fade">
                                      <p:cBhvr>
                                        <p:cTn id="21" dur="500"/>
                                        <p:tgtEl>
                                          <p:spTgt spid="11">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arn(inVertical)">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9" grpId="0" animBg="1"/>
      <p:bldP spid="11" grpId="0" build="p"/>
      <p:bldP spid="12"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800" cy="3200400"/>
          </a:xfrm>
        </p:spPr>
        <p:txBody>
          <a:bodyPr>
            <a:noAutofit/>
          </a:bodyPr>
          <a:lstStyle/>
          <a:p>
            <a:pPr lvl="0"/>
            <a:r>
              <a:rPr lang="en-US" sz="2200" dirty="0"/>
              <a:t>Understand the basic elements required to incorporate in-text citations in an MLA documented research assignment </a:t>
            </a:r>
          </a:p>
          <a:p>
            <a:pPr lvl="0"/>
            <a:r>
              <a:rPr lang="en-US" sz="2200" dirty="0"/>
              <a:t>Understand the relationship to and the importance of in-text citations to a Works Cited page in a research assignment </a:t>
            </a:r>
          </a:p>
          <a:p>
            <a:pPr lvl="0"/>
            <a:r>
              <a:rPr lang="en-US" sz="2200" dirty="0"/>
              <a:t>Know what information I should and should not cite</a:t>
            </a:r>
          </a:p>
          <a:p>
            <a:pPr lvl="0"/>
            <a:r>
              <a:rPr lang="en-US" sz="2200" dirty="0"/>
              <a:t>Know the different ways that I can create in-text citations</a:t>
            </a:r>
          </a:p>
          <a:p>
            <a:pPr lvl="0"/>
            <a:r>
              <a:rPr lang="en-US" sz="2200" dirty="0"/>
              <a:t>Know what plagiarism is and how to avoid it  </a:t>
            </a:r>
          </a:p>
          <a:p>
            <a:pPr lvl="0"/>
            <a:r>
              <a:rPr lang="en-US" sz="2200" dirty="0"/>
              <a:t>Search for information regarding MLA in-text citations by using the OWL at Purdue</a:t>
            </a:r>
          </a:p>
          <a:p>
            <a:pPr lvl="0"/>
            <a:r>
              <a:rPr lang="en-US" sz="2200" dirty="0"/>
              <a:t>Use Microsoft Word to create my own properly formatted MLA paragraph, essay, and research paper</a:t>
            </a:r>
          </a:p>
        </p:txBody>
      </p:sp>
      <p:sp>
        <p:nvSpPr>
          <p:cNvPr id="3" name="Title 2"/>
          <p:cNvSpPr>
            <a:spLocks noGrp="1"/>
          </p:cNvSpPr>
          <p:nvPr>
            <p:ph type="title"/>
          </p:nvPr>
        </p:nvSpPr>
        <p:spPr>
          <a:xfrm>
            <a:off x="152400" y="355847"/>
            <a:ext cx="8839200" cy="1015753"/>
          </a:xfrm>
        </p:spPr>
        <p:txBody>
          <a:bodyPr/>
          <a:lstStyle/>
          <a:p>
            <a:r>
              <a:rPr lang="en-US" altLang="en-US" sz="3600" b="1" dirty="0">
                <a:latin typeface="Calibri" panose="020F0502020204030204" pitchFamily="34" charset="0"/>
                <a:cs typeface="Calibri" panose="020F0502020204030204" pitchFamily="34" charset="0"/>
              </a:rPr>
              <a:t>After this Workshop I Will…</a:t>
            </a:r>
            <a:endParaRPr lang="en-US" sz="4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15910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Content Placeholder 1"/>
          <p:cNvSpPr txBox="1">
            <a:spLocks/>
          </p:cNvSpPr>
          <p:nvPr/>
        </p:nvSpPr>
        <p:spPr>
          <a:xfrm>
            <a:off x="228600" y="1752600"/>
            <a:ext cx="8686800" cy="3200400"/>
          </a:xfrm>
          <a:prstGeom prst="rect">
            <a:avLst/>
          </a:prstGeom>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sz="2200" dirty="0"/>
              <a:t>Understand the basic elements required to incorporate in-text citations in an MLA documented research assignment </a:t>
            </a:r>
          </a:p>
          <a:p>
            <a:r>
              <a:rPr lang="en-US" sz="2200" dirty="0"/>
              <a:t>Understand the relationship to and the importance of in-text citations to a Works Cited page in a research assignment</a:t>
            </a:r>
          </a:p>
          <a:p>
            <a:r>
              <a:rPr lang="en-US" sz="2200" dirty="0"/>
              <a:t>Know what information you should and should not cite</a:t>
            </a:r>
          </a:p>
          <a:p>
            <a:r>
              <a:rPr lang="en-US" sz="2200" dirty="0"/>
              <a:t>Know the different ways that you can create in-text citations</a:t>
            </a:r>
          </a:p>
          <a:p>
            <a:r>
              <a:rPr lang="en-US" sz="2200" dirty="0"/>
              <a:t>Know what plagiarism is and how to avoid it</a:t>
            </a:r>
          </a:p>
          <a:p>
            <a:r>
              <a:rPr lang="en-US" sz="2200" dirty="0"/>
              <a:t>Can search for information regarding MLA in-text citations by using the OWL at Purdue</a:t>
            </a:r>
          </a:p>
          <a:p>
            <a:r>
              <a:rPr lang="en-US" sz="2200" dirty="0"/>
              <a:t>Can use Microsoft Word to create your own properly formatted MLA paragraph, essay, and research paper.</a:t>
            </a:r>
          </a:p>
        </p:txBody>
      </p:sp>
      <p:sp>
        <p:nvSpPr>
          <p:cNvPr id="2" name="Title 1"/>
          <p:cNvSpPr>
            <a:spLocks noGrp="1"/>
          </p:cNvSpPr>
          <p:nvPr>
            <p:ph type="title"/>
          </p:nvPr>
        </p:nvSpPr>
        <p:spPr/>
        <p:txBody>
          <a:bodyPr/>
          <a:lstStyle/>
          <a:p>
            <a:r>
              <a:rPr lang="en-US" dirty="0"/>
              <a:t>Now You…</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46909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52600"/>
            <a:ext cx="8407893" cy="4648199"/>
          </a:xfrm>
        </p:spPr>
        <p:txBody>
          <a:bodyPr>
            <a:normAutofit/>
          </a:bodyPr>
          <a:lstStyle/>
          <a:p>
            <a:pPr marL="45720" indent="0">
              <a:lnSpc>
                <a:spcPct val="200000"/>
              </a:lnSpc>
              <a:buNone/>
            </a:pPr>
            <a:r>
              <a:rPr lang="en-US" dirty="0"/>
              <a:t>“What is Common Knowledge?” </a:t>
            </a:r>
            <a:r>
              <a:rPr lang="en-US" i="1" dirty="0"/>
              <a:t>Academic Integrity at MIT: A 	Handbook for Students, 	</a:t>
            </a:r>
            <a:r>
              <a:rPr lang="en-US" dirty="0"/>
              <a:t>integrity.mit.edu/handbook/citing-	your-sources/what-	common-knowledge. Accessed 17 Aug. 2018. </a:t>
            </a:r>
            <a:endParaRPr lang="en-US" i="1" dirty="0"/>
          </a:p>
          <a:p>
            <a:pPr marL="45720" indent="0">
              <a:lnSpc>
                <a:spcPct val="200000"/>
              </a:lnSpc>
              <a:buNone/>
            </a:pPr>
            <a:r>
              <a:rPr lang="en-US" i="1" dirty="0"/>
              <a:t>The Purdue OWL Family of Sites</a:t>
            </a:r>
            <a:r>
              <a:rPr lang="en-US" dirty="0"/>
              <a:t>. The Writing Lab and OWL at 	Purdue and Purdue U, 2008, owl.english.purdue.edu/owl. 	Accessed 17 Aug. 2018. </a:t>
            </a:r>
          </a:p>
        </p:txBody>
      </p:sp>
      <p:sp>
        <p:nvSpPr>
          <p:cNvPr id="4" name="Title 3"/>
          <p:cNvSpPr>
            <a:spLocks noGrp="1"/>
          </p:cNvSpPr>
          <p:nvPr>
            <p:ph type="title"/>
          </p:nvPr>
        </p:nvSpPr>
        <p:spPr/>
        <p:txBody>
          <a:bodyPr/>
          <a:lstStyle/>
          <a:p>
            <a:r>
              <a:rPr lang="en-US" dirty="0"/>
              <a:t>Works Cited</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84893961"/>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TextBox 5"/>
          <p:cNvSpPr txBox="1">
            <a:spLocks noChangeArrowheads="1"/>
          </p:cNvSpPr>
          <p:nvPr/>
        </p:nvSpPr>
        <p:spPr bwMode="auto">
          <a:xfrm>
            <a:off x="335756" y="1828800"/>
            <a:ext cx="8579644" cy="4247317"/>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lnSpc>
                <a:spcPct val="150000"/>
              </a:lnSpc>
              <a:spcBef>
                <a:spcPct val="0"/>
              </a:spcBef>
              <a:buClr>
                <a:schemeClr val="tx1"/>
              </a:buClr>
              <a:buFontTx/>
              <a:buNone/>
            </a:pPr>
            <a:r>
              <a:rPr lang="en-US" altLang="en-US" sz="2400" b="1" dirty="0">
                <a:latin typeface="+mn-lt"/>
              </a:rPr>
              <a:t>An </a:t>
            </a:r>
            <a:r>
              <a:rPr lang="en-US" altLang="en-US" sz="2400" b="1" dirty="0">
                <a:solidFill>
                  <a:srgbClr val="000090"/>
                </a:solidFill>
                <a:latin typeface="+mn-lt"/>
              </a:rPr>
              <a:t>in-text citation </a:t>
            </a:r>
            <a:r>
              <a:rPr lang="en-US" altLang="en-US" sz="2400" b="1" dirty="0">
                <a:latin typeface="+mn-lt"/>
              </a:rPr>
              <a:t>is a brief reference in your text that indicates the source you consulted. </a:t>
            </a:r>
          </a:p>
          <a:p>
            <a:pPr eaLnBrk="1" hangingPunct="1">
              <a:lnSpc>
                <a:spcPct val="150000"/>
              </a:lnSpc>
              <a:spcBef>
                <a:spcPct val="0"/>
              </a:spcBef>
              <a:buClr>
                <a:schemeClr val="tx1"/>
              </a:buClr>
            </a:pPr>
            <a:r>
              <a:rPr lang="en-US" altLang="en-US" sz="2200" dirty="0">
                <a:latin typeface="+mn-lt"/>
              </a:rPr>
              <a:t>It should direct readers to the entry in your works-cited list for that source.</a:t>
            </a:r>
          </a:p>
          <a:p>
            <a:pPr eaLnBrk="1" hangingPunct="1">
              <a:lnSpc>
                <a:spcPct val="150000"/>
              </a:lnSpc>
              <a:spcBef>
                <a:spcPct val="0"/>
              </a:spcBef>
              <a:buClr>
                <a:schemeClr val="tx1"/>
              </a:buClr>
            </a:pPr>
            <a:r>
              <a:rPr lang="en-US" altLang="en-US" sz="2200" dirty="0">
                <a:latin typeface="+mn-lt"/>
              </a:rPr>
              <a:t>It should provide the citation information without interrupting your own text.</a:t>
            </a:r>
          </a:p>
          <a:p>
            <a:pPr eaLnBrk="1" hangingPunct="1">
              <a:lnSpc>
                <a:spcPct val="150000"/>
              </a:lnSpc>
              <a:spcBef>
                <a:spcPct val="0"/>
              </a:spcBef>
              <a:buClr>
                <a:schemeClr val="tx1"/>
              </a:buClr>
            </a:pPr>
            <a:r>
              <a:rPr lang="en-US" altLang="en-US" sz="2200" dirty="0">
                <a:latin typeface="+mn-lt"/>
              </a:rPr>
              <a:t>In general, the in-text citation will be the author’s last name (or abbreviated title) with a page number enclosed in parentheses.</a:t>
            </a:r>
          </a:p>
        </p:txBody>
      </p:sp>
      <p:grpSp>
        <p:nvGrpSpPr>
          <p:cNvPr id="39938" name="Group 8"/>
          <p:cNvGrpSpPr>
            <a:grpSpLocks/>
          </p:cNvGrpSpPr>
          <p:nvPr/>
        </p:nvGrpSpPr>
        <p:grpSpPr bwMode="auto">
          <a:xfrm>
            <a:off x="1128713" y="683812"/>
            <a:ext cx="6773862" cy="898925"/>
            <a:chOff x="0" y="973629"/>
            <a:chExt cx="9144000" cy="1227882"/>
          </a:xfrm>
          <a:solidFill>
            <a:schemeClr val="accent4"/>
          </a:solidFill>
        </p:grpSpPr>
        <p:sp>
          <p:nvSpPr>
            <p:cNvPr id="12"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39940" name="TextBox 10"/>
            <p:cNvSpPr txBox="1">
              <a:spLocks noChangeArrowheads="1"/>
            </p:cNvSpPr>
            <p:nvPr/>
          </p:nvSpPr>
          <p:spPr bwMode="auto">
            <a:xfrm>
              <a:off x="4381501" y="1066020"/>
              <a:ext cx="4692316" cy="1135491"/>
            </a:xfrm>
            <a:prstGeom prst="rect">
              <a:avLst/>
            </a:prstGeom>
            <a:grpFill/>
            <a:ln w="9525">
              <a:solidFill>
                <a:srgbClr val="000000"/>
              </a:solidFill>
              <a:miter lim="800000"/>
              <a:headEnd/>
              <a:tailEnd/>
            </a:ln>
            <a:extLst/>
          </p:spPr>
          <p:txBody>
            <a:bodyPr>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a:t>In-Text Citations: the Basics</a:t>
              </a:r>
            </a:p>
          </p:txBody>
        </p:sp>
      </p:gr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1010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9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9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9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9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7"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TextBox 5"/>
          <p:cNvSpPr txBox="1">
            <a:spLocks noChangeArrowheads="1"/>
          </p:cNvSpPr>
          <p:nvPr/>
        </p:nvSpPr>
        <p:spPr bwMode="auto">
          <a:xfrm>
            <a:off x="152400" y="1163607"/>
            <a:ext cx="8686800" cy="4651915"/>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lnSpc>
                <a:spcPct val="150000"/>
              </a:lnSpc>
              <a:spcBef>
                <a:spcPct val="0"/>
              </a:spcBef>
              <a:buClr>
                <a:schemeClr val="tx1"/>
              </a:buClr>
              <a:buFontTx/>
              <a:buNone/>
            </a:pPr>
            <a:r>
              <a:rPr lang="en-US" altLang="en-US" sz="2400" b="1" dirty="0">
                <a:latin typeface="Cambria" panose="02040503050406030204" pitchFamily="18" charset="0"/>
              </a:rPr>
              <a:t>Did you:</a:t>
            </a:r>
          </a:p>
          <a:p>
            <a:pPr marL="342900" indent="-342900">
              <a:lnSpc>
                <a:spcPct val="150000"/>
              </a:lnSpc>
              <a:spcBef>
                <a:spcPct val="0"/>
              </a:spcBef>
              <a:buClr>
                <a:schemeClr val="tx1"/>
              </a:buClr>
            </a:pPr>
            <a:r>
              <a:rPr lang="en-US" altLang="en-US" sz="2400" dirty="0">
                <a:latin typeface="Cambria" panose="02040503050406030204" pitchFamily="18" charset="0"/>
              </a:rPr>
              <a:t>Look at or speak to a source? (Google, website, professor, book, magazine, YouTube, etc.) </a:t>
            </a:r>
          </a:p>
          <a:p>
            <a:pPr marL="1085850" lvl="1" indent="-342900">
              <a:lnSpc>
                <a:spcPct val="150000"/>
              </a:lnSpc>
              <a:spcBef>
                <a:spcPct val="0"/>
              </a:spcBef>
              <a:buClr>
                <a:schemeClr val="tx1"/>
              </a:buClr>
            </a:pPr>
            <a:r>
              <a:rPr lang="en-US" altLang="en-US" sz="2000" dirty="0">
                <a:latin typeface="Cambria" panose="02040503050406030204" pitchFamily="18" charset="0"/>
              </a:rPr>
              <a:t>If you said “yes” to this question, you should include an in-text citation. </a:t>
            </a:r>
          </a:p>
          <a:p>
            <a:pPr eaLnBrk="1" hangingPunct="1">
              <a:lnSpc>
                <a:spcPct val="150000"/>
              </a:lnSpc>
              <a:spcBef>
                <a:spcPct val="0"/>
              </a:spcBef>
              <a:buClr>
                <a:schemeClr val="tx1"/>
              </a:buClr>
              <a:buFontTx/>
              <a:buNone/>
            </a:pPr>
            <a:r>
              <a:rPr lang="en-US" altLang="en-US" sz="2400" b="1" dirty="0">
                <a:latin typeface="Cambria" panose="02040503050406030204" pitchFamily="18" charset="0"/>
              </a:rPr>
              <a:t>Ask yourself: </a:t>
            </a:r>
          </a:p>
          <a:p>
            <a:pPr marL="342900" indent="-342900">
              <a:lnSpc>
                <a:spcPct val="150000"/>
              </a:lnSpc>
              <a:spcBef>
                <a:spcPct val="0"/>
              </a:spcBef>
              <a:buClr>
                <a:schemeClr val="tx1"/>
              </a:buClr>
            </a:pPr>
            <a:r>
              <a:rPr lang="en-US" altLang="en-US" sz="2400" dirty="0">
                <a:latin typeface="Cambria" panose="02040503050406030204" pitchFamily="18" charset="0"/>
              </a:rPr>
              <a:t>Is this information something </a:t>
            </a:r>
            <a:r>
              <a:rPr lang="en-US" altLang="en-US" sz="2400" dirty="0">
                <a:solidFill>
                  <a:schemeClr val="accent1">
                    <a:lumMod val="50000"/>
                  </a:schemeClr>
                </a:solidFill>
                <a:latin typeface="Cambria" panose="02040503050406030204" pitchFamily="18" charset="0"/>
              </a:rPr>
              <a:t>most</a:t>
            </a:r>
            <a:r>
              <a:rPr lang="en-US" altLang="en-US" sz="2400" dirty="0">
                <a:solidFill>
                  <a:schemeClr val="accent1">
                    <a:lumMod val="75000"/>
                  </a:schemeClr>
                </a:solidFill>
                <a:latin typeface="Cambria" panose="02040503050406030204" pitchFamily="18" charset="0"/>
              </a:rPr>
              <a:t> </a:t>
            </a:r>
            <a:r>
              <a:rPr lang="en-US" altLang="en-US" sz="2400" dirty="0">
                <a:latin typeface="Cambria" panose="02040503050406030204" pitchFamily="18" charset="0"/>
              </a:rPr>
              <a:t>people</a:t>
            </a:r>
            <a:r>
              <a:rPr lang="en-US" altLang="en-US" sz="2400" dirty="0">
                <a:solidFill>
                  <a:schemeClr val="accent1">
                    <a:lumMod val="75000"/>
                  </a:schemeClr>
                </a:solidFill>
                <a:latin typeface="Cambria" panose="02040503050406030204" pitchFamily="18" charset="0"/>
              </a:rPr>
              <a:t> </a:t>
            </a:r>
            <a:r>
              <a:rPr lang="en-US" altLang="en-US" sz="2400" dirty="0">
                <a:latin typeface="Cambria" panose="02040503050406030204" pitchFamily="18" charset="0"/>
              </a:rPr>
              <a:t>would know?</a:t>
            </a:r>
          </a:p>
          <a:p>
            <a:pPr marL="1085850" lvl="1" indent="-342900">
              <a:lnSpc>
                <a:spcPct val="150000"/>
              </a:lnSpc>
              <a:spcBef>
                <a:spcPct val="0"/>
              </a:spcBef>
              <a:buClr>
                <a:schemeClr val="tx1"/>
              </a:buClr>
            </a:pPr>
            <a:r>
              <a:rPr lang="en-US" altLang="en-US" sz="2000" dirty="0">
                <a:latin typeface="Cambria" panose="02040503050406030204" pitchFamily="18" charset="0"/>
              </a:rPr>
              <a:t>If you answer “no” to this question, you should include an in-text citation.</a:t>
            </a:r>
          </a:p>
        </p:txBody>
      </p:sp>
      <p:grpSp>
        <p:nvGrpSpPr>
          <p:cNvPr id="39938" name="Group 8"/>
          <p:cNvGrpSpPr>
            <a:grpSpLocks/>
          </p:cNvGrpSpPr>
          <p:nvPr/>
        </p:nvGrpSpPr>
        <p:grpSpPr bwMode="auto">
          <a:xfrm>
            <a:off x="1185069" y="381000"/>
            <a:ext cx="6773862" cy="869949"/>
            <a:chOff x="0" y="973629"/>
            <a:chExt cx="9144000" cy="1188302"/>
          </a:xfrm>
          <a:solidFill>
            <a:schemeClr val="accent4"/>
          </a:solidFill>
        </p:grpSpPr>
        <p:sp>
          <p:nvSpPr>
            <p:cNvPr id="12"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39940" name="TextBox 10"/>
            <p:cNvSpPr txBox="1">
              <a:spLocks noChangeArrowheads="1"/>
            </p:cNvSpPr>
            <p:nvPr/>
          </p:nvSpPr>
          <p:spPr bwMode="auto">
            <a:xfrm>
              <a:off x="4381502" y="1066020"/>
              <a:ext cx="4692316" cy="630609"/>
            </a:xfrm>
            <a:prstGeom prst="rect">
              <a:avLst/>
            </a:prstGeom>
            <a:grpFill/>
            <a:ln w="9525">
              <a:solidFill>
                <a:srgbClr val="000000"/>
              </a:solidFill>
              <a:miter lim="800000"/>
              <a:headEnd/>
              <a:tailEnd/>
            </a:ln>
            <a:extLst/>
          </p:spPr>
          <p:txBody>
            <a:bodyPr>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What Should I Cite?</a:t>
              </a:r>
            </a:p>
          </p:txBody>
        </p:sp>
      </p:grpSp>
      <p:sp>
        <p:nvSpPr>
          <p:cNvPr id="2" name="TextBox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E1AF625-0FC4-4896-837F-E0A8C09E8ADB}"/>
              </a:ext>
            </a:extLst>
          </p:cNvPr>
          <p:cNvSpPr txBox="1"/>
          <p:nvPr/>
        </p:nvSpPr>
        <p:spPr>
          <a:xfrm>
            <a:off x="4038600" y="6047409"/>
            <a:ext cx="5562600" cy="584775"/>
          </a:xfrm>
          <a:prstGeom prst="rect">
            <a:avLst/>
          </a:prstGeom>
          <a:noFill/>
        </p:spPr>
        <p:txBody>
          <a:bodyPr wrap="square" rtlCol="0">
            <a:spAutoFit/>
          </a:bodyPr>
          <a:lstStyle/>
          <a:p>
            <a:r>
              <a:rPr lang="en-US" sz="3200" b="1" dirty="0">
                <a:solidFill>
                  <a:schemeClr val="accent6"/>
                </a:solidFill>
              </a:rPr>
              <a:t>When in doubt, CITE!</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849619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9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93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93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993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993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93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7" grpId="0" build="p"/>
      <p:bldP spid="2"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TextBox 5"/>
          <p:cNvSpPr txBox="1">
            <a:spLocks noChangeArrowheads="1"/>
          </p:cNvSpPr>
          <p:nvPr/>
        </p:nvSpPr>
        <p:spPr bwMode="auto">
          <a:xfrm>
            <a:off x="206829" y="1443347"/>
            <a:ext cx="8686800" cy="3748719"/>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buNone/>
            </a:pPr>
            <a:r>
              <a:rPr lang="en-US" sz="1800" dirty="0">
                <a:latin typeface="+mn-lt"/>
              </a:rPr>
              <a:t>Broadly speaking, common knowledge refers to </a:t>
            </a:r>
            <a:r>
              <a:rPr lang="en-US" sz="1800" b="1" dirty="0">
                <a:latin typeface="+mn-lt"/>
              </a:rPr>
              <a:t>information that the average, educated reader would accept as reliable without having to look it up.</a:t>
            </a:r>
            <a:r>
              <a:rPr lang="en-US" sz="1800" dirty="0">
                <a:latin typeface="+mn-lt"/>
              </a:rPr>
              <a:t> This includes:</a:t>
            </a:r>
          </a:p>
          <a:p>
            <a:pPr>
              <a:buNone/>
            </a:pPr>
            <a:endParaRPr lang="en-US" sz="1800" dirty="0">
              <a:latin typeface="+mn-lt"/>
            </a:endParaRPr>
          </a:p>
          <a:p>
            <a:r>
              <a:rPr lang="en-US" sz="1800" b="1" dirty="0">
                <a:latin typeface="+mn-lt"/>
              </a:rPr>
              <a:t>Information that most people know</a:t>
            </a:r>
            <a:r>
              <a:rPr lang="en-US" sz="1800" dirty="0">
                <a:latin typeface="+mn-lt"/>
              </a:rPr>
              <a:t>, such as Earth is the third planet from the sun or that Barack Obama was the first American of mixed race to be elected president.</a:t>
            </a:r>
          </a:p>
          <a:p>
            <a:pPr>
              <a:buNone/>
            </a:pPr>
            <a:endParaRPr lang="en-US" sz="1800" dirty="0">
              <a:latin typeface="+mn-lt"/>
            </a:endParaRPr>
          </a:p>
          <a:p>
            <a:r>
              <a:rPr lang="en-US" sz="1800" b="1" dirty="0">
                <a:latin typeface="+mn-lt"/>
              </a:rPr>
              <a:t>Information shared by a cultural or national group</a:t>
            </a:r>
            <a:r>
              <a:rPr lang="en-US" sz="1800" dirty="0">
                <a:latin typeface="+mn-lt"/>
              </a:rPr>
              <a:t>, such as the names of famous heroes or events in the nation’s history that are remembered and celebrated.</a:t>
            </a:r>
          </a:p>
          <a:p>
            <a:pPr>
              <a:buNone/>
            </a:pPr>
            <a:endParaRPr lang="en-US" sz="1800" dirty="0">
              <a:latin typeface="+mn-lt"/>
            </a:endParaRPr>
          </a:p>
          <a:p>
            <a:r>
              <a:rPr lang="en-US" sz="1800" b="1" dirty="0">
                <a:latin typeface="+mn-lt"/>
              </a:rPr>
              <a:t>However, what may be common knowledge in one culture, nation, academic discipline, or peer group may </a:t>
            </a:r>
            <a:r>
              <a:rPr lang="en-US" sz="1800" b="1" i="1" dirty="0">
                <a:latin typeface="+mn-lt"/>
              </a:rPr>
              <a:t>not </a:t>
            </a:r>
            <a:r>
              <a:rPr lang="en-US" sz="1800" b="1" dirty="0">
                <a:latin typeface="+mn-lt"/>
              </a:rPr>
              <a:t>be common knowledge in another.</a:t>
            </a:r>
            <a:endParaRPr lang="en-US" sz="1800" dirty="0">
              <a:latin typeface="+mn-lt"/>
            </a:endParaRPr>
          </a:p>
        </p:txBody>
      </p:sp>
      <p:grpSp>
        <p:nvGrpSpPr>
          <p:cNvPr id="39938" name="Group 8"/>
          <p:cNvGrpSpPr>
            <a:grpSpLocks/>
          </p:cNvGrpSpPr>
          <p:nvPr/>
        </p:nvGrpSpPr>
        <p:grpSpPr bwMode="auto">
          <a:xfrm>
            <a:off x="1185069" y="381000"/>
            <a:ext cx="6773862" cy="869949"/>
            <a:chOff x="0" y="973629"/>
            <a:chExt cx="9144000" cy="1188302"/>
          </a:xfrm>
          <a:solidFill>
            <a:schemeClr val="accent4"/>
          </a:solidFill>
        </p:grpSpPr>
        <p:sp>
          <p:nvSpPr>
            <p:cNvPr id="12"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39940" name="TextBox 10"/>
            <p:cNvSpPr txBox="1">
              <a:spLocks noChangeArrowheads="1"/>
            </p:cNvSpPr>
            <p:nvPr/>
          </p:nvSpPr>
          <p:spPr bwMode="auto">
            <a:xfrm>
              <a:off x="2309037" y="1089762"/>
              <a:ext cx="6764781" cy="630609"/>
            </a:xfrm>
            <a:prstGeom prst="rect">
              <a:avLst/>
            </a:prstGeom>
            <a:grpFill/>
            <a:ln w="9525">
              <a:solidFill>
                <a:srgbClr val="000000"/>
              </a:solidFill>
              <a:miter lim="800000"/>
              <a:headEnd/>
              <a:tailEnd/>
            </a:ln>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What is Common Knowledge?</a:t>
              </a:r>
            </a:p>
          </p:txBody>
        </p:sp>
      </p:grpSp>
      <p:sp>
        <p:nvSpPr>
          <p:cNvPr id="2" name="TextBox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E1AF625-0FC4-4896-837F-E0A8C09E8ADB}"/>
              </a:ext>
            </a:extLst>
          </p:cNvPr>
          <p:cNvSpPr txBox="1"/>
          <p:nvPr/>
        </p:nvSpPr>
        <p:spPr>
          <a:xfrm>
            <a:off x="2396331" y="5423362"/>
            <a:ext cx="5562600" cy="584775"/>
          </a:xfrm>
          <a:prstGeom prst="rect">
            <a:avLst/>
          </a:prstGeom>
          <a:noFill/>
        </p:spPr>
        <p:txBody>
          <a:bodyPr wrap="square" rtlCol="0">
            <a:spAutoFit/>
          </a:bodyPr>
          <a:lstStyle/>
          <a:p>
            <a:r>
              <a:rPr lang="en-US" sz="3200" b="1" dirty="0">
                <a:solidFill>
                  <a:schemeClr val="accent6"/>
                </a:solidFill>
              </a:rPr>
              <a:t>When in doubt, CITE!</a:t>
            </a:r>
          </a:p>
        </p:txBody>
      </p:sp>
      <p:sp>
        <p:nvSpPr>
          <p:cNvPr id="3" name="Rectangle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8AEEDD0-4782-40AA-B893-9DF80A9C59FF}"/>
              </a:ext>
            </a:extLst>
          </p:cNvPr>
          <p:cNvSpPr/>
          <p:nvPr/>
        </p:nvSpPr>
        <p:spPr>
          <a:xfrm>
            <a:off x="0" y="5867400"/>
            <a:ext cx="8915400" cy="887231"/>
          </a:xfrm>
          <a:prstGeom prst="rect">
            <a:avLst/>
          </a:prstGeom>
        </p:spPr>
        <p:txBody>
          <a:bodyPr wrap="square">
            <a:spAutoFit/>
          </a:bodyPr>
          <a:lstStyle/>
          <a:p>
            <a:pPr marL="45720" indent="0">
              <a:lnSpc>
                <a:spcPct val="200000"/>
              </a:lnSpc>
              <a:buNone/>
            </a:pPr>
            <a:r>
              <a:rPr lang="en-US" sz="1400" dirty="0"/>
              <a:t>“What is Common Knowledge?” </a:t>
            </a:r>
            <a:r>
              <a:rPr lang="en-US" sz="1400" i="1" dirty="0"/>
              <a:t>Academic Integrity at MIT: A Handbook for Students, 	</a:t>
            </a:r>
            <a:r>
              <a:rPr lang="en-US" sz="1400" dirty="0"/>
              <a:t>integrity.mit.edu/handbook/citing-	your-sources/what-common-knowledge. Accessed 17 Aug. 2018. </a:t>
            </a:r>
            <a:endParaRPr lang="en-US" sz="1400" i="1"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354334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7">
                                            <p:txEl>
                                              <p:pRg st="0" end="0"/>
                                            </p:txEl>
                                          </p:spTgt>
                                        </p:tgtEl>
                                        <p:attrNameLst>
                                          <p:attrName>style.visibility</p:attrName>
                                        </p:attrNameLst>
                                      </p:cBhvr>
                                      <p:to>
                                        <p:strVal val="visible"/>
                                      </p:to>
                                    </p:set>
                                    <p:animEffect transition="in" filter="fade">
                                      <p:cBhvr>
                                        <p:cTn id="7" dur="500"/>
                                        <p:tgtEl>
                                          <p:spTgt spid="399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937">
                                            <p:txEl>
                                              <p:pRg st="2" end="2"/>
                                            </p:txEl>
                                          </p:spTgt>
                                        </p:tgtEl>
                                        <p:attrNameLst>
                                          <p:attrName>style.visibility</p:attrName>
                                        </p:attrNameLst>
                                      </p:cBhvr>
                                      <p:to>
                                        <p:strVal val="visible"/>
                                      </p:to>
                                    </p:set>
                                    <p:animEffect transition="in" filter="fade">
                                      <p:cBhvr>
                                        <p:cTn id="12" dur="500"/>
                                        <p:tgtEl>
                                          <p:spTgt spid="3993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937">
                                            <p:txEl>
                                              <p:pRg st="4" end="4"/>
                                            </p:txEl>
                                          </p:spTgt>
                                        </p:tgtEl>
                                        <p:attrNameLst>
                                          <p:attrName>style.visibility</p:attrName>
                                        </p:attrNameLst>
                                      </p:cBhvr>
                                      <p:to>
                                        <p:strVal val="visible"/>
                                      </p:to>
                                    </p:set>
                                    <p:animEffect transition="in" filter="fade">
                                      <p:cBhvr>
                                        <p:cTn id="17" dur="500"/>
                                        <p:tgtEl>
                                          <p:spTgt spid="3993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9937">
                                            <p:txEl>
                                              <p:pRg st="6" end="6"/>
                                            </p:txEl>
                                          </p:spTgt>
                                        </p:tgtEl>
                                        <p:attrNameLst>
                                          <p:attrName>style.visibility</p:attrName>
                                        </p:attrNameLst>
                                      </p:cBhvr>
                                      <p:to>
                                        <p:strVal val="visible"/>
                                      </p:to>
                                    </p:set>
                                    <p:animEffect transition="in" filter="fade">
                                      <p:cBhvr>
                                        <p:cTn id="22" dur="500"/>
                                        <p:tgtEl>
                                          <p:spTgt spid="3993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7" grpId="0" build="p"/>
      <p:bldP spid="2"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TextBox 5"/>
          <p:cNvSpPr txBox="1">
            <a:spLocks noChangeArrowheads="1"/>
          </p:cNvSpPr>
          <p:nvPr/>
        </p:nvSpPr>
        <p:spPr bwMode="auto">
          <a:xfrm>
            <a:off x="228600" y="1752600"/>
            <a:ext cx="8686800" cy="4524315"/>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marL="342900" indent="-342900">
              <a:lnSpc>
                <a:spcPct val="150000"/>
              </a:lnSpc>
              <a:spcBef>
                <a:spcPct val="0"/>
              </a:spcBef>
              <a:buClr>
                <a:schemeClr val="tx1"/>
              </a:buClr>
            </a:pPr>
            <a:r>
              <a:rPr lang="en-US" altLang="en-US" sz="2400" dirty="0">
                <a:latin typeface="+mn-lt"/>
              </a:rPr>
              <a:t>Summaries, paraphrases, and direct quotations require citations within the text of your papers. </a:t>
            </a:r>
          </a:p>
          <a:p>
            <a:pPr marL="342900" indent="-342900">
              <a:lnSpc>
                <a:spcPct val="150000"/>
              </a:lnSpc>
              <a:spcBef>
                <a:spcPct val="0"/>
              </a:spcBef>
              <a:buClr>
                <a:schemeClr val="tx1"/>
              </a:buClr>
            </a:pPr>
            <a:r>
              <a:rPr lang="en-US" altLang="en-US" sz="2400" dirty="0">
                <a:latin typeface="+mn-lt"/>
              </a:rPr>
              <a:t>Without including citations in these circumstances, students risk </a:t>
            </a:r>
            <a:r>
              <a:rPr lang="en-US" altLang="en-US" sz="2400" b="1" dirty="0">
                <a:solidFill>
                  <a:schemeClr val="accent6"/>
                </a:solidFill>
                <a:latin typeface="+mn-lt"/>
              </a:rPr>
              <a:t>plagiarism</a:t>
            </a:r>
            <a:r>
              <a:rPr lang="en-US" altLang="en-US" sz="2400" dirty="0">
                <a:latin typeface="+mn-lt"/>
              </a:rPr>
              <a:t>.</a:t>
            </a:r>
          </a:p>
          <a:p>
            <a:pPr marL="342900" indent="-342900">
              <a:lnSpc>
                <a:spcPct val="150000"/>
              </a:lnSpc>
              <a:spcBef>
                <a:spcPct val="0"/>
              </a:spcBef>
              <a:buClr>
                <a:schemeClr val="tx1"/>
              </a:buClr>
            </a:pPr>
            <a:r>
              <a:rPr lang="en-US" altLang="en-US" sz="2400" b="1" dirty="0">
                <a:solidFill>
                  <a:schemeClr val="accent6"/>
                </a:solidFill>
                <a:latin typeface="+mn-lt"/>
              </a:rPr>
              <a:t>Plagiarism</a:t>
            </a:r>
            <a:r>
              <a:rPr lang="en-US" altLang="en-US" sz="2400" dirty="0">
                <a:latin typeface="+mn-lt"/>
              </a:rPr>
              <a:t> is presenting the ideas or exact words from a source as your own without proper citation.</a:t>
            </a:r>
          </a:p>
          <a:p>
            <a:pPr marL="342900" indent="-342900">
              <a:lnSpc>
                <a:spcPct val="150000"/>
              </a:lnSpc>
              <a:spcBef>
                <a:spcPct val="0"/>
              </a:spcBef>
              <a:buClr>
                <a:schemeClr val="tx1"/>
              </a:buClr>
            </a:pPr>
            <a:r>
              <a:rPr lang="en-US" altLang="en-US" sz="2400" dirty="0">
                <a:latin typeface="+mn-lt"/>
              </a:rPr>
              <a:t>To avoid plagiarism, be sure to use the citation style required by your professor. </a:t>
            </a:r>
          </a:p>
        </p:txBody>
      </p:sp>
      <p:grpSp>
        <p:nvGrpSpPr>
          <p:cNvPr id="6" name="Group 8"/>
          <p:cNvGrpSpPr>
            <a:grpSpLocks/>
          </p:cNvGrpSpPr>
          <p:nvPr/>
        </p:nvGrpSpPr>
        <p:grpSpPr bwMode="auto">
          <a:xfrm>
            <a:off x="1185069" y="370726"/>
            <a:ext cx="6773862" cy="869949"/>
            <a:chOff x="0" y="973629"/>
            <a:chExt cx="9144000" cy="1188302"/>
          </a:xfrm>
          <a:solidFill>
            <a:schemeClr val="accent4"/>
          </a:solidFill>
        </p:grpSpPr>
        <p:sp>
          <p:nvSpPr>
            <p:cNvPr id="7"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8" name="TextBox 10"/>
            <p:cNvSpPr txBox="1">
              <a:spLocks noChangeArrowheads="1"/>
            </p:cNvSpPr>
            <p:nvPr/>
          </p:nvSpPr>
          <p:spPr bwMode="auto">
            <a:xfrm>
              <a:off x="2379219" y="1091748"/>
              <a:ext cx="6615846" cy="630609"/>
            </a:xfrm>
            <a:prstGeom prst="rect">
              <a:avLst/>
            </a:prstGeom>
            <a:grpFill/>
            <a:ln w="9525">
              <a:solidFill>
                <a:srgbClr val="000000"/>
              </a:solidFill>
              <a:miter lim="800000"/>
              <a:headEnd/>
              <a:tailEnd/>
            </a:ln>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Where Should I Cite?</a:t>
              </a:r>
            </a:p>
          </p:txBody>
        </p:sp>
      </p:gr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116709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7">
                                            <p:txEl>
                                              <p:pRg st="0" end="0"/>
                                            </p:txEl>
                                          </p:spTgt>
                                        </p:tgtEl>
                                        <p:attrNameLst>
                                          <p:attrName>style.visibility</p:attrName>
                                        </p:attrNameLst>
                                      </p:cBhvr>
                                      <p:to>
                                        <p:strVal val="visible"/>
                                      </p:to>
                                    </p:set>
                                    <p:animEffect transition="in" filter="fade">
                                      <p:cBhvr>
                                        <p:cTn id="7" dur="500"/>
                                        <p:tgtEl>
                                          <p:spTgt spid="399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937">
                                            <p:txEl>
                                              <p:pRg st="1" end="1"/>
                                            </p:txEl>
                                          </p:spTgt>
                                        </p:tgtEl>
                                        <p:attrNameLst>
                                          <p:attrName>style.visibility</p:attrName>
                                        </p:attrNameLst>
                                      </p:cBhvr>
                                      <p:to>
                                        <p:strVal val="visible"/>
                                      </p:to>
                                    </p:set>
                                    <p:animEffect transition="in" filter="fade">
                                      <p:cBhvr>
                                        <p:cTn id="12" dur="500"/>
                                        <p:tgtEl>
                                          <p:spTgt spid="3993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937">
                                            <p:txEl>
                                              <p:pRg st="2" end="2"/>
                                            </p:txEl>
                                          </p:spTgt>
                                        </p:tgtEl>
                                        <p:attrNameLst>
                                          <p:attrName>style.visibility</p:attrName>
                                        </p:attrNameLst>
                                      </p:cBhvr>
                                      <p:to>
                                        <p:strVal val="visible"/>
                                      </p:to>
                                    </p:set>
                                    <p:animEffect transition="in" filter="fade">
                                      <p:cBhvr>
                                        <p:cTn id="17" dur="500"/>
                                        <p:tgtEl>
                                          <p:spTgt spid="3993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9937">
                                            <p:txEl>
                                              <p:pRg st="3" end="3"/>
                                            </p:txEl>
                                          </p:spTgt>
                                        </p:tgtEl>
                                        <p:attrNameLst>
                                          <p:attrName>style.visibility</p:attrName>
                                        </p:attrNameLst>
                                      </p:cBhvr>
                                      <p:to>
                                        <p:strVal val="visible"/>
                                      </p:to>
                                    </p:set>
                                    <p:animEffect transition="in" filter="fade">
                                      <p:cBhvr>
                                        <p:cTn id="22" dur="500"/>
                                        <p:tgtEl>
                                          <p:spTgt spid="3993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7"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TextBox 5"/>
          <p:cNvSpPr txBox="1">
            <a:spLocks noChangeArrowheads="1"/>
          </p:cNvSpPr>
          <p:nvPr/>
        </p:nvSpPr>
        <p:spPr bwMode="auto">
          <a:xfrm>
            <a:off x="228600" y="1752600"/>
            <a:ext cx="8686800" cy="4893647"/>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marL="342900" indent="-342900">
              <a:lnSpc>
                <a:spcPct val="150000"/>
              </a:lnSpc>
              <a:spcBef>
                <a:spcPct val="0"/>
              </a:spcBef>
              <a:buClr>
                <a:schemeClr val="tx1"/>
              </a:buClr>
            </a:pPr>
            <a:r>
              <a:rPr lang="en-US" altLang="en-US" sz="2400" dirty="0">
                <a:latin typeface="+mn-lt"/>
              </a:rPr>
              <a:t>Information which is borrowed or quoted directly from a source will require a signal phrase, a parenthetical, or both if the source uses page numbers. </a:t>
            </a:r>
          </a:p>
          <a:p>
            <a:pPr marL="342900" indent="-342900">
              <a:lnSpc>
                <a:spcPct val="150000"/>
              </a:lnSpc>
              <a:spcBef>
                <a:spcPct val="0"/>
              </a:spcBef>
              <a:buClr>
                <a:schemeClr val="tx1"/>
              </a:buClr>
            </a:pPr>
            <a:r>
              <a:rPr lang="en-US" altLang="en-US" sz="2400" dirty="0">
                <a:latin typeface="+mn-lt"/>
              </a:rPr>
              <a:t>A signal phrase is used to set up or lead into quoted or borrowed information. Some examples include:</a:t>
            </a:r>
          </a:p>
          <a:p>
            <a:pPr marL="1085850" lvl="1" indent="-342900">
              <a:lnSpc>
                <a:spcPct val="150000"/>
              </a:lnSpc>
              <a:spcBef>
                <a:spcPct val="0"/>
              </a:spcBef>
              <a:buClr>
                <a:schemeClr val="tx1"/>
              </a:buClr>
            </a:pPr>
            <a:r>
              <a:rPr lang="en-US" altLang="en-US" sz="1600" dirty="0">
                <a:latin typeface="+mn-lt"/>
              </a:rPr>
              <a:t>The author notes “...” </a:t>
            </a:r>
          </a:p>
          <a:p>
            <a:pPr marL="1085850" lvl="1" indent="-342900">
              <a:lnSpc>
                <a:spcPct val="150000"/>
              </a:lnSpc>
              <a:spcBef>
                <a:spcPct val="0"/>
              </a:spcBef>
              <a:buClr>
                <a:schemeClr val="tx1"/>
              </a:buClr>
            </a:pPr>
            <a:r>
              <a:rPr lang="en-US" altLang="en-US" sz="1600" dirty="0">
                <a:latin typeface="+mn-lt"/>
              </a:rPr>
              <a:t>“…” writes the director, Howard Hughes. </a:t>
            </a:r>
          </a:p>
          <a:p>
            <a:pPr marL="1085850" lvl="1" indent="-342900">
              <a:lnSpc>
                <a:spcPct val="150000"/>
              </a:lnSpc>
              <a:spcBef>
                <a:spcPct val="0"/>
              </a:spcBef>
              <a:buClr>
                <a:schemeClr val="tx1"/>
              </a:buClr>
            </a:pPr>
            <a:r>
              <a:rPr lang="en-US" altLang="en-US" sz="1600" dirty="0">
                <a:latin typeface="+mn-lt"/>
              </a:rPr>
              <a:t>Witnesses claimed “…”</a:t>
            </a:r>
          </a:p>
          <a:p>
            <a:pPr marL="1085850" lvl="1" indent="-342900">
              <a:lnSpc>
                <a:spcPct val="150000"/>
              </a:lnSpc>
              <a:spcBef>
                <a:spcPct val="0"/>
              </a:spcBef>
              <a:buClr>
                <a:schemeClr val="tx1"/>
              </a:buClr>
            </a:pPr>
            <a:r>
              <a:rPr lang="en-US" altLang="en-US" sz="1600" dirty="0">
                <a:latin typeface="+mn-lt"/>
              </a:rPr>
              <a:t>Evidence in a study by Purdue University concludes “…”</a:t>
            </a:r>
          </a:p>
          <a:p>
            <a:pPr marL="342900" indent="-342900">
              <a:lnSpc>
                <a:spcPct val="150000"/>
              </a:lnSpc>
              <a:spcBef>
                <a:spcPct val="0"/>
              </a:spcBef>
              <a:buClr>
                <a:schemeClr val="tx1"/>
              </a:buClr>
            </a:pPr>
            <a:endParaRPr lang="en-US" altLang="en-US" sz="2400" dirty="0">
              <a:latin typeface="+mn-lt"/>
            </a:endParaRPr>
          </a:p>
        </p:txBody>
      </p:sp>
      <p:grpSp>
        <p:nvGrpSpPr>
          <p:cNvPr id="6" name="Group 8"/>
          <p:cNvGrpSpPr>
            <a:grpSpLocks/>
          </p:cNvGrpSpPr>
          <p:nvPr/>
        </p:nvGrpSpPr>
        <p:grpSpPr bwMode="auto">
          <a:xfrm>
            <a:off x="1185069" y="381000"/>
            <a:ext cx="6773862" cy="869949"/>
            <a:chOff x="0" y="973629"/>
            <a:chExt cx="9144000" cy="1188302"/>
          </a:xfrm>
          <a:solidFill>
            <a:schemeClr val="accent4"/>
          </a:solidFill>
        </p:grpSpPr>
        <p:sp>
          <p:nvSpPr>
            <p:cNvPr id="7"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8" name="TextBox 10"/>
            <p:cNvSpPr txBox="1">
              <a:spLocks noChangeArrowheads="1"/>
            </p:cNvSpPr>
            <p:nvPr/>
          </p:nvSpPr>
          <p:spPr bwMode="auto">
            <a:xfrm>
              <a:off x="148935" y="1000231"/>
              <a:ext cx="8995065" cy="1135096"/>
            </a:xfrm>
            <a:prstGeom prst="rect">
              <a:avLst/>
            </a:prstGeom>
            <a:grpFill/>
            <a:ln w="9525">
              <a:solidFill>
                <a:srgbClr val="000000"/>
              </a:solidFill>
              <a:miter lim="800000"/>
              <a:headEnd/>
              <a:tailEnd/>
            </a:ln>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r" eaLnBrk="1" hangingPunct="1">
                <a:spcBef>
                  <a:spcPct val="0"/>
                </a:spcBef>
                <a:buFontTx/>
                <a:buNone/>
              </a:pPr>
              <a:r>
                <a:rPr lang="en-US" altLang="en-US" sz="2400" dirty="0"/>
                <a:t>How Should I Cite?</a:t>
              </a:r>
            </a:p>
            <a:p>
              <a:pPr algn="r" eaLnBrk="1" hangingPunct="1">
                <a:spcBef>
                  <a:spcPct val="0"/>
                </a:spcBef>
                <a:buFontTx/>
                <a:buNone/>
              </a:pPr>
              <a:r>
                <a:rPr lang="en-US" altLang="en-US" sz="2400" dirty="0"/>
                <a:t>Signal Phrases and Parentheticals</a:t>
              </a:r>
            </a:p>
          </p:txBody>
        </p:sp>
      </p:gr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686587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7">
                                            <p:txEl>
                                              <p:pRg st="0" end="0"/>
                                            </p:txEl>
                                          </p:spTgt>
                                        </p:tgtEl>
                                        <p:attrNameLst>
                                          <p:attrName>style.visibility</p:attrName>
                                        </p:attrNameLst>
                                      </p:cBhvr>
                                      <p:to>
                                        <p:strVal val="visible"/>
                                      </p:to>
                                    </p:set>
                                    <p:animEffect transition="in" filter="fade">
                                      <p:cBhvr>
                                        <p:cTn id="7" dur="500"/>
                                        <p:tgtEl>
                                          <p:spTgt spid="399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937">
                                            <p:txEl>
                                              <p:pRg st="1" end="1"/>
                                            </p:txEl>
                                          </p:spTgt>
                                        </p:tgtEl>
                                        <p:attrNameLst>
                                          <p:attrName>style.visibility</p:attrName>
                                        </p:attrNameLst>
                                      </p:cBhvr>
                                      <p:to>
                                        <p:strVal val="visible"/>
                                      </p:to>
                                    </p:set>
                                    <p:animEffect transition="in" filter="fade">
                                      <p:cBhvr>
                                        <p:cTn id="12" dur="500"/>
                                        <p:tgtEl>
                                          <p:spTgt spid="3993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937">
                                            <p:txEl>
                                              <p:pRg st="2" end="2"/>
                                            </p:txEl>
                                          </p:spTgt>
                                        </p:tgtEl>
                                        <p:attrNameLst>
                                          <p:attrName>style.visibility</p:attrName>
                                        </p:attrNameLst>
                                      </p:cBhvr>
                                      <p:to>
                                        <p:strVal val="visible"/>
                                      </p:to>
                                    </p:set>
                                    <p:animEffect transition="in" filter="fade">
                                      <p:cBhvr>
                                        <p:cTn id="17" dur="500"/>
                                        <p:tgtEl>
                                          <p:spTgt spid="3993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9937">
                                            <p:txEl>
                                              <p:pRg st="3" end="3"/>
                                            </p:txEl>
                                          </p:spTgt>
                                        </p:tgtEl>
                                        <p:attrNameLst>
                                          <p:attrName>style.visibility</p:attrName>
                                        </p:attrNameLst>
                                      </p:cBhvr>
                                      <p:to>
                                        <p:strVal val="visible"/>
                                      </p:to>
                                    </p:set>
                                    <p:animEffect transition="in" filter="fade">
                                      <p:cBhvr>
                                        <p:cTn id="22" dur="500"/>
                                        <p:tgtEl>
                                          <p:spTgt spid="3993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9937">
                                            <p:txEl>
                                              <p:pRg st="4" end="4"/>
                                            </p:txEl>
                                          </p:spTgt>
                                        </p:tgtEl>
                                        <p:attrNameLst>
                                          <p:attrName>style.visibility</p:attrName>
                                        </p:attrNameLst>
                                      </p:cBhvr>
                                      <p:to>
                                        <p:strVal val="visible"/>
                                      </p:to>
                                    </p:set>
                                    <p:animEffect transition="in" filter="fade">
                                      <p:cBhvr>
                                        <p:cTn id="27" dur="500"/>
                                        <p:tgtEl>
                                          <p:spTgt spid="3993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9937">
                                            <p:txEl>
                                              <p:pRg st="5" end="5"/>
                                            </p:txEl>
                                          </p:spTgt>
                                        </p:tgtEl>
                                        <p:attrNameLst>
                                          <p:attrName>style.visibility</p:attrName>
                                        </p:attrNameLst>
                                      </p:cBhvr>
                                      <p:to>
                                        <p:strVal val="visible"/>
                                      </p:to>
                                    </p:set>
                                    <p:animEffect transition="in" filter="fade">
                                      <p:cBhvr>
                                        <p:cTn id="32" dur="500"/>
                                        <p:tgtEl>
                                          <p:spTgt spid="3993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7" grpId="0" build="allAtOnce"/>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TextBox 5"/>
          <p:cNvSpPr txBox="1">
            <a:spLocks noChangeArrowheads="1"/>
          </p:cNvSpPr>
          <p:nvPr/>
        </p:nvSpPr>
        <p:spPr bwMode="auto">
          <a:xfrm>
            <a:off x="207565" y="1410355"/>
            <a:ext cx="8686800" cy="5032147"/>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marL="342900" indent="-342900">
              <a:lnSpc>
                <a:spcPct val="150000"/>
              </a:lnSpc>
              <a:spcBef>
                <a:spcPct val="0"/>
              </a:spcBef>
              <a:buClr>
                <a:schemeClr val="tx1"/>
              </a:buClr>
            </a:pPr>
            <a:r>
              <a:rPr lang="en-US" altLang="en-US" sz="2000" dirty="0">
                <a:latin typeface="+mn-lt"/>
              </a:rPr>
              <a:t>A parenthetical ends a sentence that contains borrowed information or direct quotes. </a:t>
            </a:r>
          </a:p>
          <a:p>
            <a:pPr marL="342900" indent="-342900">
              <a:lnSpc>
                <a:spcPct val="150000"/>
              </a:lnSpc>
              <a:spcBef>
                <a:spcPct val="0"/>
              </a:spcBef>
              <a:buClr>
                <a:schemeClr val="tx1"/>
              </a:buClr>
            </a:pPr>
            <a:r>
              <a:rPr lang="en-US" altLang="en-US" sz="2000" dirty="0">
                <a:latin typeface="+mn-lt"/>
              </a:rPr>
              <a:t>The type of source and information available indicate what will be included in a parenthetical but will always correspond exactly with the first element listed on the Works Cited page.</a:t>
            </a:r>
          </a:p>
          <a:p>
            <a:pPr marL="342900" indent="-342900">
              <a:lnSpc>
                <a:spcPct val="150000"/>
              </a:lnSpc>
              <a:spcBef>
                <a:spcPct val="0"/>
              </a:spcBef>
              <a:buClr>
                <a:schemeClr val="tx1"/>
              </a:buClr>
            </a:pPr>
            <a:r>
              <a:rPr lang="en-US" altLang="en-US" sz="2000" dirty="0">
                <a:latin typeface="+mn-lt"/>
              </a:rPr>
              <a:t>Parentheticals include:</a:t>
            </a:r>
          </a:p>
          <a:p>
            <a:pPr marL="1085850" lvl="1" indent="-342900">
              <a:lnSpc>
                <a:spcPct val="150000"/>
              </a:lnSpc>
              <a:spcBef>
                <a:spcPct val="0"/>
              </a:spcBef>
              <a:buClr>
                <a:schemeClr val="tx1"/>
              </a:buClr>
            </a:pPr>
            <a:r>
              <a:rPr lang="en-US" altLang="en-US" sz="1800" dirty="0">
                <a:latin typeface="+mn-lt"/>
              </a:rPr>
              <a:t>Source’s author’s last name, if available</a:t>
            </a:r>
          </a:p>
          <a:p>
            <a:pPr marL="1485900" lvl="2" indent="-342900">
              <a:lnSpc>
                <a:spcPct val="150000"/>
              </a:lnSpc>
              <a:spcBef>
                <a:spcPct val="0"/>
              </a:spcBef>
              <a:buClr>
                <a:schemeClr val="tx1"/>
              </a:buClr>
            </a:pPr>
            <a:r>
              <a:rPr lang="en-US" altLang="en-US" sz="1400" dirty="0">
                <a:latin typeface="+mn-lt"/>
              </a:rPr>
              <a:t>(Twain)</a:t>
            </a:r>
          </a:p>
          <a:p>
            <a:pPr marL="1085850" lvl="1" indent="-342900">
              <a:lnSpc>
                <a:spcPct val="150000"/>
              </a:lnSpc>
              <a:spcBef>
                <a:spcPct val="0"/>
              </a:spcBef>
              <a:buClr>
                <a:schemeClr val="tx1"/>
              </a:buClr>
            </a:pPr>
            <a:r>
              <a:rPr lang="en-US" altLang="en-US" sz="1800" dirty="0">
                <a:latin typeface="+mn-lt"/>
              </a:rPr>
              <a:t>Source’s page number, if available</a:t>
            </a:r>
          </a:p>
          <a:p>
            <a:pPr marL="1485900" lvl="2" indent="-342900">
              <a:lnSpc>
                <a:spcPct val="150000"/>
              </a:lnSpc>
              <a:spcBef>
                <a:spcPct val="0"/>
              </a:spcBef>
              <a:buClr>
                <a:schemeClr val="tx1"/>
              </a:buClr>
            </a:pPr>
            <a:r>
              <a:rPr lang="en-US" altLang="en-US" sz="1400" dirty="0">
                <a:latin typeface="+mn-lt"/>
              </a:rPr>
              <a:t>(Twain 22)</a:t>
            </a:r>
          </a:p>
          <a:p>
            <a:pPr marL="1085850" lvl="1" indent="-342900">
              <a:lnSpc>
                <a:spcPct val="150000"/>
              </a:lnSpc>
              <a:spcBef>
                <a:spcPct val="0"/>
              </a:spcBef>
              <a:buClr>
                <a:schemeClr val="tx1"/>
              </a:buClr>
            </a:pPr>
            <a:r>
              <a:rPr lang="en-US" altLang="en-US" sz="1800" dirty="0">
                <a:latin typeface="+mn-lt"/>
              </a:rPr>
              <a:t>Source’s title if there is no known author</a:t>
            </a:r>
          </a:p>
          <a:p>
            <a:pPr marL="1485900" lvl="2" indent="-342900">
              <a:lnSpc>
                <a:spcPct val="150000"/>
              </a:lnSpc>
              <a:spcBef>
                <a:spcPct val="0"/>
              </a:spcBef>
              <a:buClr>
                <a:schemeClr val="tx1"/>
              </a:buClr>
            </a:pPr>
            <a:r>
              <a:rPr lang="en-US" altLang="en-US" sz="1400" dirty="0">
                <a:latin typeface="+mn-lt"/>
              </a:rPr>
              <a:t>(“Painting Fences: A Tall Tale”)</a:t>
            </a:r>
          </a:p>
        </p:txBody>
      </p:sp>
      <p:grpSp>
        <p:nvGrpSpPr>
          <p:cNvPr id="9" name="Group 8"/>
          <p:cNvGrpSpPr>
            <a:grpSpLocks/>
          </p:cNvGrpSpPr>
          <p:nvPr/>
        </p:nvGrpSpPr>
        <p:grpSpPr bwMode="auto">
          <a:xfrm>
            <a:off x="1185069" y="381000"/>
            <a:ext cx="6773862" cy="869949"/>
            <a:chOff x="0" y="973629"/>
            <a:chExt cx="9144000" cy="1188302"/>
          </a:xfrm>
          <a:solidFill>
            <a:schemeClr val="accent4"/>
          </a:solidFill>
        </p:grpSpPr>
        <p:sp>
          <p:nvSpPr>
            <p:cNvPr id="10"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11" name="TextBox 10"/>
            <p:cNvSpPr txBox="1">
              <a:spLocks noChangeArrowheads="1"/>
            </p:cNvSpPr>
            <p:nvPr/>
          </p:nvSpPr>
          <p:spPr bwMode="auto">
            <a:xfrm>
              <a:off x="144821" y="1000231"/>
              <a:ext cx="8995065" cy="1135096"/>
            </a:xfrm>
            <a:prstGeom prst="rect">
              <a:avLst/>
            </a:prstGeom>
            <a:grpFill/>
            <a:ln w="9525">
              <a:solidFill>
                <a:srgbClr val="000000"/>
              </a:solidFill>
              <a:miter lim="800000"/>
              <a:headEnd/>
              <a:tailEnd/>
            </a:ln>
            <a:extLst/>
          </p:spPr>
          <p:txBody>
            <a:bodyPr wrap="squar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r" eaLnBrk="1" hangingPunct="1">
                <a:spcBef>
                  <a:spcPct val="0"/>
                </a:spcBef>
                <a:buFontTx/>
                <a:buNone/>
              </a:pPr>
              <a:r>
                <a:rPr lang="en-US" altLang="en-US" sz="2400" dirty="0"/>
                <a:t>How Should I Cite?</a:t>
              </a:r>
            </a:p>
            <a:p>
              <a:pPr algn="r" eaLnBrk="1" hangingPunct="1">
                <a:spcBef>
                  <a:spcPct val="0"/>
                </a:spcBef>
                <a:buFontTx/>
                <a:buNone/>
              </a:pPr>
              <a:r>
                <a:rPr lang="en-US" altLang="en-US" sz="2400" dirty="0"/>
                <a:t>Signal Phrases and Parentheticals</a:t>
              </a:r>
            </a:p>
          </p:txBody>
        </p:sp>
      </p:gr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92289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9937">
                                            <p:txEl>
                                              <p:pRg st="0" end="0"/>
                                            </p:txEl>
                                          </p:spTgt>
                                        </p:tgtEl>
                                        <p:attrNameLst>
                                          <p:attrName>style.visibility</p:attrName>
                                        </p:attrNameLst>
                                      </p:cBhvr>
                                      <p:to>
                                        <p:strVal val="visible"/>
                                      </p:to>
                                    </p:set>
                                    <p:anim calcmode="lin" valueType="num">
                                      <p:cBhvr additive="base">
                                        <p:cTn id="7" dur="500" fill="hold"/>
                                        <p:tgtEl>
                                          <p:spTgt spid="3993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993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9937">
                                            <p:txEl>
                                              <p:pRg st="1" end="1"/>
                                            </p:txEl>
                                          </p:spTgt>
                                        </p:tgtEl>
                                        <p:attrNameLst>
                                          <p:attrName>style.visibility</p:attrName>
                                        </p:attrNameLst>
                                      </p:cBhvr>
                                      <p:to>
                                        <p:strVal val="visible"/>
                                      </p:to>
                                    </p:set>
                                    <p:anim calcmode="lin" valueType="num">
                                      <p:cBhvr additive="base">
                                        <p:cTn id="13" dur="500" fill="hold"/>
                                        <p:tgtEl>
                                          <p:spTgt spid="3993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993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9937">
                                            <p:txEl>
                                              <p:pRg st="2" end="2"/>
                                            </p:txEl>
                                          </p:spTgt>
                                        </p:tgtEl>
                                        <p:attrNameLst>
                                          <p:attrName>style.visibility</p:attrName>
                                        </p:attrNameLst>
                                      </p:cBhvr>
                                      <p:to>
                                        <p:strVal val="visible"/>
                                      </p:to>
                                    </p:set>
                                    <p:anim calcmode="lin" valueType="num">
                                      <p:cBhvr additive="base">
                                        <p:cTn id="19" dur="500" fill="hold"/>
                                        <p:tgtEl>
                                          <p:spTgt spid="3993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993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9937">
                                            <p:txEl>
                                              <p:pRg st="3" end="3"/>
                                            </p:txEl>
                                          </p:spTgt>
                                        </p:tgtEl>
                                        <p:attrNameLst>
                                          <p:attrName>style.visibility</p:attrName>
                                        </p:attrNameLst>
                                      </p:cBhvr>
                                      <p:to>
                                        <p:strVal val="visible"/>
                                      </p:to>
                                    </p:set>
                                    <p:anim calcmode="lin" valueType="num">
                                      <p:cBhvr additive="base">
                                        <p:cTn id="25" dur="500" fill="hold"/>
                                        <p:tgtEl>
                                          <p:spTgt spid="3993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993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9937">
                                            <p:txEl>
                                              <p:pRg st="4" end="4"/>
                                            </p:txEl>
                                          </p:spTgt>
                                        </p:tgtEl>
                                        <p:attrNameLst>
                                          <p:attrName>style.visibility</p:attrName>
                                        </p:attrNameLst>
                                      </p:cBhvr>
                                      <p:to>
                                        <p:strVal val="visible"/>
                                      </p:to>
                                    </p:set>
                                    <p:anim calcmode="lin" valueType="num">
                                      <p:cBhvr additive="base">
                                        <p:cTn id="31" dur="500" fill="hold"/>
                                        <p:tgtEl>
                                          <p:spTgt spid="3993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993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9937">
                                            <p:txEl>
                                              <p:pRg st="5" end="5"/>
                                            </p:txEl>
                                          </p:spTgt>
                                        </p:tgtEl>
                                        <p:attrNameLst>
                                          <p:attrName>style.visibility</p:attrName>
                                        </p:attrNameLst>
                                      </p:cBhvr>
                                      <p:to>
                                        <p:strVal val="visible"/>
                                      </p:to>
                                    </p:set>
                                    <p:anim calcmode="lin" valueType="num">
                                      <p:cBhvr additive="base">
                                        <p:cTn id="37" dur="500" fill="hold"/>
                                        <p:tgtEl>
                                          <p:spTgt spid="3993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993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9937">
                                            <p:txEl>
                                              <p:pRg st="6" end="6"/>
                                            </p:txEl>
                                          </p:spTgt>
                                        </p:tgtEl>
                                        <p:attrNameLst>
                                          <p:attrName>style.visibility</p:attrName>
                                        </p:attrNameLst>
                                      </p:cBhvr>
                                      <p:to>
                                        <p:strVal val="visible"/>
                                      </p:to>
                                    </p:set>
                                    <p:anim calcmode="lin" valueType="num">
                                      <p:cBhvr additive="base">
                                        <p:cTn id="43" dur="500" fill="hold"/>
                                        <p:tgtEl>
                                          <p:spTgt spid="3993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993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9937">
                                            <p:txEl>
                                              <p:pRg st="7" end="7"/>
                                            </p:txEl>
                                          </p:spTgt>
                                        </p:tgtEl>
                                        <p:attrNameLst>
                                          <p:attrName>style.visibility</p:attrName>
                                        </p:attrNameLst>
                                      </p:cBhvr>
                                      <p:to>
                                        <p:strVal val="visible"/>
                                      </p:to>
                                    </p:set>
                                    <p:anim calcmode="lin" valueType="num">
                                      <p:cBhvr additive="base">
                                        <p:cTn id="49" dur="500" fill="hold"/>
                                        <p:tgtEl>
                                          <p:spTgt spid="3993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993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9937">
                                            <p:txEl>
                                              <p:pRg st="8" end="8"/>
                                            </p:txEl>
                                          </p:spTgt>
                                        </p:tgtEl>
                                        <p:attrNameLst>
                                          <p:attrName>style.visibility</p:attrName>
                                        </p:attrNameLst>
                                      </p:cBhvr>
                                      <p:to>
                                        <p:strVal val="visible"/>
                                      </p:to>
                                    </p:set>
                                    <p:anim calcmode="lin" valueType="num">
                                      <p:cBhvr additive="base">
                                        <p:cTn id="55" dur="500" fill="hold"/>
                                        <p:tgtEl>
                                          <p:spTgt spid="3993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993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7" grpId="0" build="allAtOnce"/>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TextBox 13"/>
          <p:cNvSpPr txBox="1">
            <a:spLocks noChangeArrowheads="1"/>
          </p:cNvSpPr>
          <p:nvPr/>
        </p:nvSpPr>
        <p:spPr bwMode="auto">
          <a:xfrm>
            <a:off x="609600" y="5381717"/>
            <a:ext cx="6187399" cy="1015663"/>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none">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000" dirty="0">
                <a:latin typeface="+mn-lt"/>
              </a:rPr>
              <a:t>Works Cited Entry:</a:t>
            </a:r>
          </a:p>
          <a:p>
            <a:pPr eaLnBrk="1" hangingPunct="1">
              <a:spcBef>
                <a:spcPct val="0"/>
              </a:spcBef>
              <a:buFontTx/>
              <a:buNone/>
            </a:pPr>
            <a:endParaRPr lang="en-US" altLang="en-US" sz="2000" dirty="0">
              <a:latin typeface="+mn-lt"/>
            </a:endParaRPr>
          </a:p>
          <a:p>
            <a:pPr eaLnBrk="1" hangingPunct="1">
              <a:spcBef>
                <a:spcPct val="0"/>
              </a:spcBef>
              <a:buFontTx/>
              <a:buNone/>
            </a:pPr>
            <a:r>
              <a:rPr lang="en-US" altLang="en-US" sz="2000" dirty="0">
                <a:latin typeface="+mn-lt"/>
              </a:rPr>
              <a:t>Wordsworth, William. </a:t>
            </a:r>
            <a:r>
              <a:rPr lang="en-US" altLang="en-US" sz="2000" i="1" dirty="0">
                <a:latin typeface="+mn-lt"/>
              </a:rPr>
              <a:t>Lyrical Ballads</a:t>
            </a:r>
            <a:r>
              <a:rPr lang="en-US" altLang="en-US" sz="2000" dirty="0">
                <a:latin typeface="+mn-lt"/>
              </a:rPr>
              <a:t>. Oxford UP, 1967. </a:t>
            </a:r>
          </a:p>
        </p:txBody>
      </p:sp>
      <p:grpSp>
        <p:nvGrpSpPr>
          <p:cNvPr id="9" name="Group 8"/>
          <p:cNvGrpSpPr>
            <a:grpSpLocks/>
          </p:cNvGrpSpPr>
          <p:nvPr/>
        </p:nvGrpSpPr>
        <p:grpSpPr bwMode="auto">
          <a:xfrm>
            <a:off x="1219200" y="316476"/>
            <a:ext cx="6773862" cy="869949"/>
            <a:chOff x="0" y="973629"/>
            <a:chExt cx="9144000" cy="1188302"/>
          </a:xfrm>
          <a:solidFill>
            <a:schemeClr val="accent4"/>
          </a:solidFill>
        </p:grpSpPr>
        <p:sp>
          <p:nvSpPr>
            <p:cNvPr id="10" name="Rectangle 2"/>
            <p:cNvSpPr>
              <a:spLocks noChangeArrowheads="1"/>
            </p:cNvSpPr>
            <p:nvPr/>
          </p:nvSpPr>
          <p:spPr bwMode="auto">
            <a:xfrm>
              <a:off x="0" y="973629"/>
              <a:ext cx="9144000" cy="1188302"/>
            </a:xfrm>
            <a:prstGeom prst="rect">
              <a:avLst/>
            </a:prstGeom>
            <a:grpFill/>
            <a:ln w="9525">
              <a:no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algn="ctr" eaLnBrk="1" hangingPunct="1">
                <a:spcBef>
                  <a:spcPct val="0"/>
                </a:spcBef>
                <a:buFontTx/>
                <a:buNone/>
              </a:pPr>
              <a:endParaRPr lang="en-US" altLang="en-US" sz="1800">
                <a:solidFill>
                  <a:srgbClr val="FFFFFF"/>
                </a:solidFill>
              </a:endParaRPr>
            </a:p>
          </p:txBody>
        </p:sp>
        <p:sp>
          <p:nvSpPr>
            <p:cNvPr id="11" name="TextBox 10"/>
            <p:cNvSpPr txBox="1">
              <a:spLocks noChangeArrowheads="1"/>
            </p:cNvSpPr>
            <p:nvPr/>
          </p:nvSpPr>
          <p:spPr bwMode="auto">
            <a:xfrm>
              <a:off x="4381502" y="1066020"/>
              <a:ext cx="4692316" cy="630609"/>
            </a:xfrm>
            <a:prstGeom prst="rect">
              <a:avLst/>
            </a:prstGeom>
            <a:grpFill/>
            <a:ln w="9525">
              <a:solidFill>
                <a:srgbClr val="000000"/>
              </a:solidFill>
              <a:miter lim="800000"/>
              <a:headEnd/>
              <a:tailEnd/>
            </a:ln>
            <a:extLst/>
          </p:spPr>
          <p:txBody>
            <a:bodyPr>
              <a:spAutoFit/>
            </a:bodyPr>
            <a:lstStyle>
              <a:lvl1pPr>
                <a:spcBef>
                  <a:spcPct val="20000"/>
                </a:spcBef>
                <a:buFont typeface="Arial" pitchFamily="34" charset="0"/>
                <a:buChar char="•"/>
                <a:defRPr sz="3200">
                  <a:solidFill>
                    <a:schemeClr val="tx1"/>
                  </a:solidFill>
                  <a:latin typeface="Book Antiqua" pitchFamily="18" charset="0"/>
                  <a:ea typeface="MS PGothic" pitchFamily="34" charset="-128"/>
                </a:defRPr>
              </a:lvl1pPr>
              <a:lvl2pPr marL="742950" indent="-285750">
                <a:spcBef>
                  <a:spcPct val="20000"/>
                </a:spcBef>
                <a:buFont typeface="Arial" pitchFamily="34" charset="0"/>
                <a:buChar char="–"/>
                <a:defRPr sz="2800">
                  <a:solidFill>
                    <a:schemeClr val="tx1"/>
                  </a:solidFill>
                  <a:latin typeface="Book Antiqua" pitchFamily="18" charset="0"/>
                  <a:ea typeface="MS PGothic" pitchFamily="34" charset="-128"/>
                </a:defRPr>
              </a:lvl2pPr>
              <a:lvl3pPr marL="1143000" indent="-228600">
                <a:spcBef>
                  <a:spcPct val="20000"/>
                </a:spcBef>
                <a:buFont typeface="Arial" pitchFamily="34" charset="0"/>
                <a:buChar char="•"/>
                <a:defRPr sz="2400">
                  <a:solidFill>
                    <a:schemeClr val="tx1"/>
                  </a:solidFill>
                  <a:latin typeface="Book Antiqua" pitchFamily="18" charset="0"/>
                  <a:ea typeface="MS PGothic" pitchFamily="34" charset="-128"/>
                </a:defRPr>
              </a:lvl3pPr>
              <a:lvl4pPr marL="1600200" indent="-228600">
                <a:spcBef>
                  <a:spcPct val="20000"/>
                </a:spcBef>
                <a:buFont typeface="Arial" pitchFamily="34" charset="0"/>
                <a:buChar char="–"/>
                <a:defRPr sz="2000">
                  <a:solidFill>
                    <a:schemeClr val="tx1"/>
                  </a:solidFill>
                  <a:latin typeface="Book Antiqua" pitchFamily="18" charset="0"/>
                  <a:ea typeface="MS PGothic" pitchFamily="34" charset="-128"/>
                </a:defRPr>
              </a:lvl4pPr>
              <a:lvl5pPr marL="2057400" indent="-228600">
                <a:spcBef>
                  <a:spcPct val="20000"/>
                </a:spcBef>
                <a:buFont typeface="Arial" pitchFamily="34" charset="0"/>
                <a:buChar char="»"/>
                <a:defRPr sz="2000">
                  <a:solidFill>
                    <a:schemeClr val="tx1"/>
                  </a:solidFill>
                  <a:latin typeface="Book Antiqua" pitchFamily="18" charset="0"/>
                  <a:ea typeface="MS PGothic"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Book Antiqua" pitchFamily="18" charset="0"/>
                  <a:ea typeface="MS PGothic" pitchFamily="34" charset="-128"/>
                </a:defRPr>
              </a:lvl9pPr>
            </a:lstStyle>
            <a:p>
              <a:pPr eaLnBrk="1" hangingPunct="1">
                <a:spcBef>
                  <a:spcPct val="0"/>
                </a:spcBef>
                <a:buFontTx/>
                <a:buNone/>
              </a:pPr>
              <a:r>
                <a:rPr lang="en-US" altLang="en-US" sz="2400" dirty="0"/>
                <a:t>Author-Page Style </a:t>
              </a:r>
            </a:p>
          </p:txBody>
        </p:sp>
      </p:grpSp>
      <p:sp>
        <p:nvSpPr>
          <p:cNvPr id="2" name="TextBox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4CB47D1E-1CF3-4EA0-A241-0EF9C23C4A4D}"/>
              </a:ext>
            </a:extLst>
          </p:cNvPr>
          <p:cNvSpPr txBox="1"/>
          <p:nvPr/>
        </p:nvSpPr>
        <p:spPr>
          <a:xfrm>
            <a:off x="457200" y="1676400"/>
            <a:ext cx="8458200" cy="3170099"/>
          </a:xfrm>
          <a:prstGeom prst="rect">
            <a:avLst/>
          </a:prstGeom>
          <a:noFill/>
        </p:spPr>
        <p:txBody>
          <a:bodyPr wrap="square" rtlCol="0">
            <a:spAutoFit/>
          </a:bodyPr>
          <a:lstStyle/>
          <a:p>
            <a:r>
              <a:rPr lang="en-US" sz="2000" b="1" dirty="0"/>
              <a:t>In-text Example:</a:t>
            </a:r>
          </a:p>
          <a:p>
            <a:endParaRPr lang="en-US" sz="2000" dirty="0"/>
          </a:p>
          <a:p>
            <a:r>
              <a:rPr lang="en-US" sz="2000" dirty="0"/>
              <a:t>Wordsworth stated that Romantic poetry was marked by a “spontaneous overflow of powerful feeling” (263). </a:t>
            </a:r>
          </a:p>
          <a:p>
            <a:endParaRPr lang="en-US" sz="2000" dirty="0"/>
          </a:p>
          <a:p>
            <a:r>
              <a:rPr lang="en-US" sz="2000" dirty="0"/>
              <a:t>Romantic poetry is characterized by the “spontaneous overflow of powerful feelings” (Wordsworth 263). </a:t>
            </a:r>
          </a:p>
          <a:p>
            <a:endParaRPr lang="en-US" sz="2000" dirty="0"/>
          </a:p>
          <a:p>
            <a:r>
              <a:rPr lang="en-US" sz="2000" dirty="0"/>
              <a:t>Wordsworth extensively explored the role of emotion in the creative process (263). </a:t>
            </a:r>
          </a:p>
        </p:txBody>
      </p:sp>
      <p:sp>
        <p:nvSpPr>
          <p:cNvPr id="8" name="Oval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A40F045C-A056-4D99-B5E4-E91CDCA66E92}"/>
              </a:ext>
            </a:extLst>
          </p:cNvPr>
          <p:cNvSpPr/>
          <p:nvPr/>
        </p:nvSpPr>
        <p:spPr>
          <a:xfrm>
            <a:off x="3429000" y="2568911"/>
            <a:ext cx="1370056" cy="4626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5935B85-751A-49F2-AD2D-917E2EE93BB8}"/>
              </a:ext>
            </a:extLst>
          </p:cNvPr>
          <p:cNvSpPr/>
          <p:nvPr/>
        </p:nvSpPr>
        <p:spPr>
          <a:xfrm>
            <a:off x="457200" y="2209800"/>
            <a:ext cx="15240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A2CAC670-31F7-453A-A780-ADDF8FB6BDD4}"/>
              </a:ext>
            </a:extLst>
          </p:cNvPr>
          <p:cNvSpPr/>
          <p:nvPr/>
        </p:nvSpPr>
        <p:spPr>
          <a:xfrm>
            <a:off x="1371600" y="3505200"/>
            <a:ext cx="2438400" cy="4626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8313AA0-169B-4E35-BDF2-182B908F37F0}"/>
              </a:ext>
            </a:extLst>
          </p:cNvPr>
          <p:cNvSpPr/>
          <p:nvPr/>
        </p:nvSpPr>
        <p:spPr>
          <a:xfrm>
            <a:off x="457199" y="3967832"/>
            <a:ext cx="1524000" cy="98516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809271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 calcmode="lin" valueType="num">
                                      <p:cBhvr additive="base">
                                        <p:cTn id="16" dur="500" fill="hold"/>
                                        <p:tgtEl>
                                          <p:spTgt spid="12"/>
                                        </p:tgtEl>
                                        <p:attrNameLst>
                                          <p:attrName>ppt_x</p:attrName>
                                        </p:attrNameLst>
                                      </p:cBhvr>
                                      <p:tavLst>
                                        <p:tav tm="0">
                                          <p:val>
                                            <p:strVal val="#ppt_x"/>
                                          </p:val>
                                        </p:tav>
                                        <p:tav tm="100000">
                                          <p:val>
                                            <p:strVal val="#ppt_x"/>
                                          </p:val>
                                        </p:tav>
                                      </p:tavLst>
                                    </p:anim>
                                    <p:anim calcmode="lin" valueType="num">
                                      <p:cBhvr additive="base">
                                        <p:cTn id="17" dur="500" fill="hold"/>
                                        <p:tgtEl>
                                          <p:spTgt spid="12"/>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13"/>
                                        </p:tgtEl>
                                        <p:attrNameLst>
                                          <p:attrName>style.visibility</p:attrName>
                                        </p:attrNameLst>
                                      </p:cBhvr>
                                      <p:to>
                                        <p:strVal val="visible"/>
                                      </p:to>
                                    </p:set>
                                    <p:anim calcmode="lin" valueType="num">
                                      <p:cBhvr additive="base">
                                        <p:cTn id="20" dur="500" fill="hold"/>
                                        <p:tgtEl>
                                          <p:spTgt spid="13"/>
                                        </p:tgtEl>
                                        <p:attrNameLst>
                                          <p:attrName>ppt_x</p:attrName>
                                        </p:attrNameLst>
                                      </p:cBhvr>
                                      <p:tavLst>
                                        <p:tav tm="0">
                                          <p:val>
                                            <p:strVal val="#ppt_x"/>
                                          </p:val>
                                        </p:tav>
                                        <p:tav tm="100000">
                                          <p:val>
                                            <p:strVal val="#ppt_x"/>
                                          </p:val>
                                        </p:tav>
                                      </p:tavLst>
                                    </p:anim>
                                    <p:anim calcmode="lin" valueType="num">
                                      <p:cBhvr additive="base">
                                        <p:cTn id="21" dur="500" fill="hold"/>
                                        <p:tgtEl>
                                          <p:spTgt spid="13"/>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additive="base">
                                        <p:cTn id="24" dur="500" fill="hold"/>
                                        <p:tgtEl>
                                          <p:spTgt spid="14"/>
                                        </p:tgtEl>
                                        <p:attrNameLst>
                                          <p:attrName>ppt_x</p:attrName>
                                        </p:attrNameLst>
                                      </p:cBhvr>
                                      <p:tavLst>
                                        <p:tav tm="0">
                                          <p:val>
                                            <p:strVal val="#ppt_x"/>
                                          </p:val>
                                        </p:tav>
                                        <p:tav tm="100000">
                                          <p:val>
                                            <p:strVal val="#ppt_x"/>
                                          </p:val>
                                        </p:tav>
                                      </p:tavLst>
                                    </p:anim>
                                    <p:anim calcmode="lin" valueType="num">
                                      <p:cBhvr additive="base">
                                        <p:cTn id="2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1986"/>
                                        </p:tgtEl>
                                        <p:attrNameLst>
                                          <p:attrName>style.visibility</p:attrName>
                                        </p:attrNameLst>
                                      </p:cBhvr>
                                      <p:to>
                                        <p:strVal val="visible"/>
                                      </p:to>
                                    </p:set>
                                    <p:animEffect transition="in" filter="fade">
                                      <p:cBhvr>
                                        <p:cTn id="30" dur="500"/>
                                        <p:tgtEl>
                                          <p:spTgt spid="419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2" grpId="0"/>
      <p:bldP spid="8" grpId="0" animBg="1"/>
      <p:bldP spid="12" grpId="0" animBg="1"/>
      <p:bldP spid="13" grpId="0" animBg="1"/>
      <p:bldP spid="1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FDF2ADC9F26A64FAF3E95575096FF70" ma:contentTypeVersion="0" ma:contentTypeDescription="Create a new document." ma:contentTypeScope="" ma:versionID="04b791ee24a6047c4c03a6e00de87a86">
  <xsd:schema xmlns:xsd="http://www.w3.org/2001/XMLSchema" xmlns:xs="http://www.w3.org/2001/XMLSchema" xmlns:p="http://schemas.microsoft.com/office/2006/metadata/properties" xmlns:ns2="431189f8-a51b-453f-9f0c-3a0b3b65b12f" targetNamespace="http://schemas.microsoft.com/office/2006/metadata/properties" ma:root="true" ma:fieldsID="0437315740c7c9e69397cf357c9b4bc4" ns2:_="">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dlc_DocId xmlns="431189f8-a51b-453f-9f0c-3a0b3b65b12f">HNYXMCCMVK3K-1938119195-7</_dlc_DocId>
    <_dlc_DocIdUrl xmlns="431189f8-a51b-453f-9f0c-3a0b3b65b12f">
      <Url>https://www.sac.edu/AcademicProgs/HSS/EnglishESL/_layouts/15/DocIdRedir.aspx?ID=HNYXMCCMVK3K-1938119195-7</Url>
      <Description>HNYXMCCMVK3K-1938119195-7</Description>
    </_dlc_DocIdUrl>
  </documentManagement>
</p:properties>
</file>

<file path=customXml/itemProps1.xml><?xml version="1.0" encoding="utf-8"?>
<ds:datastoreItem xmlns:ds="http://schemas.openxmlformats.org/officeDocument/2006/customXml" ds:itemID="{FC9D8AB5-52F3-4F3A-A1F0-E502BA9C676E}"/>
</file>

<file path=customXml/itemProps2.xml><?xml version="1.0" encoding="utf-8"?>
<ds:datastoreItem xmlns:ds="http://schemas.openxmlformats.org/officeDocument/2006/customXml" ds:itemID="{EB326D35-003D-4C8F-8442-4D287305CA02}"/>
</file>

<file path=customXml/itemProps3.xml><?xml version="1.0" encoding="utf-8"?>
<ds:datastoreItem xmlns:ds="http://schemas.openxmlformats.org/officeDocument/2006/customXml" ds:itemID="{930CB2F3-41F3-4A4F-A2B8-C024E9041ED4}"/>
</file>

<file path=customXml/itemProps4.xml><?xml version="1.0" encoding="utf-8"?>
<ds:datastoreItem xmlns:ds="http://schemas.openxmlformats.org/officeDocument/2006/customXml" ds:itemID="{0E3BEF23-C6CE-455A-B096-FCBBD75AF264}"/>
</file>

<file path=docProps/app.xml><?xml version="1.0" encoding="utf-8"?>
<Properties xmlns="http://schemas.openxmlformats.org/officeDocument/2006/extended-properties" xmlns:vt="http://schemas.openxmlformats.org/officeDocument/2006/docPropsVTypes">
  <Template>Grid</Template>
  <TotalTime>484</TotalTime>
  <Words>2910</Words>
  <Application>Microsoft Macintosh PowerPoint</Application>
  <PresentationFormat>On-screen Show (4:3)</PresentationFormat>
  <Paragraphs>198</Paragraphs>
  <Slides>21</Slides>
  <Notes>21</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Grid</vt:lpstr>
      <vt:lpstr>Slide 1</vt:lpstr>
      <vt:lpstr>After this Workshop I Will…</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Where do I go to Review or Learn More?</vt:lpstr>
      <vt:lpstr>Slide 18</vt:lpstr>
      <vt:lpstr>Slide 19</vt:lpstr>
      <vt:lpstr>Now You…</vt:lpstr>
      <vt:lpstr>Works Cited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dc:creator>
  <cp:lastModifiedBy>Rachel Anguiano</cp:lastModifiedBy>
  <cp:revision>54</cp:revision>
  <dcterms:created xsi:type="dcterms:W3CDTF">2018-09-09T01:13:31Z</dcterms:created>
  <dcterms:modified xsi:type="dcterms:W3CDTF">2018-09-09T01:13:42Z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13407c6e-c2c6-41a8-83bd-9fb7b32c37b5</vt:lpwstr>
  </property>
  <property fmtid="{D5CDD505-2E9C-101B-9397-08002B2CF9AE}" pid="3" name="ContentTypeId">
    <vt:lpwstr>0x0101009FDF2ADC9F26A64FAF3E95575096FF70</vt:lpwstr>
  </property>
</Properties>
</file>