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2"/>
  </p:notesMasterIdLst>
  <p:handoutMasterIdLst>
    <p:handoutMasterId r:id="rId23"/>
  </p:handoutMasterIdLst>
  <p:sldIdLst>
    <p:sldId id="269" r:id="rId2"/>
    <p:sldId id="274" r:id="rId3"/>
    <p:sldId id="270" r:id="rId4"/>
    <p:sldId id="271" r:id="rId5"/>
    <p:sldId id="272" r:id="rId6"/>
    <p:sldId id="275" r:id="rId7"/>
    <p:sldId id="266" r:id="rId8"/>
    <p:sldId id="265" r:id="rId9"/>
    <p:sldId id="276" r:id="rId10"/>
    <p:sldId id="277" r:id="rId11"/>
    <p:sldId id="281" r:id="rId12"/>
    <p:sldId id="279" r:id="rId13"/>
    <p:sldId id="280" r:id="rId14"/>
    <p:sldId id="284" r:id="rId15"/>
    <p:sldId id="285" r:id="rId16"/>
    <p:sldId id="286" r:id="rId17"/>
    <p:sldId id="287" r:id="rId18"/>
    <p:sldId id="288" r:id="rId19"/>
    <p:sldId id="289" r:id="rId20"/>
    <p:sldId id="28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0649" autoAdjust="0"/>
  </p:normalViewPr>
  <p:slideViewPr>
    <p:cSldViewPr>
      <p:cViewPr varScale="1">
        <p:scale>
          <a:sx n="100" d="100"/>
          <a:sy n="100" d="100"/>
        </p:scale>
        <p:origin x="-1128"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4.xml"/><Relationship Id="rId23" Type="http://schemas.openxmlformats.org/officeDocument/2006/relationships/handoutMaster" Target="handoutMasters/handoutMaster1.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0670B1-B185-499F-B83C-C47C1856BFC3}" type="datetimeFigureOut">
              <a:rPr lang="en-US" smtClean="0"/>
              <a:pPr/>
              <a:t>9/8/18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83FF8E-CE3B-4F4D-A2B0-7763B6BD949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883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B259BB-40DB-4454-A35E-0125573910D8}" type="datetimeFigureOut">
              <a:rPr lang="en-US" smtClean="0"/>
              <a:pPr/>
              <a:t>9/8/18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2F44E3-CC46-4E69-9A56-EDFD4CE7A2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226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934702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225552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001845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25289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02419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747641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63042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460175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425337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88247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24789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425337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238428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1323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93268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90000"/>
              </a:lnSpc>
              <a:spcBef>
                <a:spcPct val="0"/>
              </a:spcBef>
              <a:buFontTx/>
              <a:buChar char="•"/>
            </a:pPr>
            <a:r>
              <a:rPr lang="en-US" altLang="en-US" dirty="0">
                <a:latin typeface="Arial" pitchFamily="34" charset="0"/>
              </a:rPr>
              <a:t>The entire document should be double-spaced, including the heading, block quotations, footnotes/endnotes, and list of works cited. There should be no extra space between paragraphs.</a:t>
            </a:r>
          </a:p>
          <a:p>
            <a:pPr marL="174708" indent="-174708">
              <a:lnSpc>
                <a:spcPct val="90000"/>
              </a:lnSpc>
              <a:spcBef>
                <a:spcPct val="0"/>
              </a:spcBef>
              <a:buFontTx/>
              <a:buChar char="•"/>
            </a:pPr>
            <a:r>
              <a:rPr lang="en-US" altLang="en-US" dirty="0">
                <a:latin typeface="Arial" pitchFamily="34" charset="0"/>
              </a:rPr>
              <a:t>Leave only one space after periods or other punctuation marks (unless otherwise instructed by your instructor).</a:t>
            </a:r>
          </a:p>
          <a:p>
            <a:pPr marL="174708" indent="-174708">
              <a:lnSpc>
                <a:spcPct val="90000"/>
              </a:lnSpc>
              <a:spcBef>
                <a:spcPct val="0"/>
              </a:spcBef>
              <a:buFontTx/>
              <a:buChar char="•"/>
            </a:pPr>
            <a:r>
              <a:rPr lang="en-US" altLang="en-US" dirty="0">
                <a:latin typeface="Arial" pitchFamily="34" charset="0"/>
              </a:rPr>
              <a:t>Set the margins of your document to 1 inch on all sides</a:t>
            </a:r>
          </a:p>
        </p:txBody>
      </p:sp>
      <p:sp>
        <p:nvSpPr>
          <p:cNvPr id="4" name="Slide Number Placeholder 3"/>
          <p:cNvSpPr>
            <a:spLocks noGrp="1"/>
          </p:cNvSpPr>
          <p:nvPr>
            <p:ph type="sldNum" sz="quarter" idx="10"/>
          </p:nvPr>
        </p:nvSpPr>
        <p:spPr/>
        <p:txBody>
          <a:bodyPr/>
          <a:lstStyle/>
          <a:p>
            <a:fld id="{472F44E3-CC46-4E69-9A56-EDFD4CE7A241}"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56038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spcBef>
                <a:spcPct val="0"/>
              </a:spcBef>
              <a:defRPr/>
            </a:pPr>
            <a:r>
              <a:rPr lang="en-US" altLang="en-US" dirty="0">
                <a:latin typeface="Arial" pitchFamily="34" charset="0"/>
              </a:rPr>
              <a:t>Indent the first line of paragraphs one half-inch from the left margin. MLA recommends that you use the Tab key as opposed to pushing the Space Bar five times.</a:t>
            </a:r>
          </a:p>
          <a:p>
            <a:pPr eaLnBrk="1" hangingPunct="1">
              <a:lnSpc>
                <a:spcPct val="90000"/>
              </a:lnSpc>
              <a:spcBef>
                <a:spcPct val="0"/>
              </a:spcBef>
            </a:pPr>
            <a:r>
              <a:rPr lang="en-US" altLang="en-US" dirty="0">
                <a:latin typeface="Arial" pitchFamily="34" charset="0"/>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dirty="0">
                <a:latin typeface="Arial" pitchFamily="34" charset="0"/>
              </a:rPr>
              <a:t>･Use italics throughout your essay for the titles of longer works</a:t>
            </a:r>
          </a:p>
          <a:p>
            <a:pPr eaLnBrk="1" hangingPunct="1">
              <a:lnSpc>
                <a:spcPct val="90000"/>
              </a:lnSpc>
              <a:spcBef>
                <a:spcPct val="0"/>
              </a:spcBef>
            </a:pPr>
            <a:r>
              <a:rPr lang="en-US" altLang="en-US" dirty="0">
                <a:latin typeface="Arial" pitchFamily="34" charset="0"/>
              </a:rPr>
              <a:t>･If you have any endnotes, include them on a separate page before your works-cited list. Title the section Notes (centered, unformatted).</a:t>
            </a:r>
          </a:p>
          <a:p>
            <a:pPr defTabSz="931774">
              <a:lnSpc>
                <a:spcPct val="90000"/>
              </a:lnSpc>
              <a:spcBef>
                <a:spcPct val="0"/>
              </a:spcBef>
              <a:defRPr/>
            </a:pPr>
            <a:r>
              <a:rPr lang="en-US" dirty="0"/>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lnSpc>
                <a:spcPct val="90000"/>
              </a:lnSpc>
              <a:spcBef>
                <a:spcPct val="0"/>
              </a:spcBef>
            </a:pPr>
            <a:endParaRPr lang="en-US" altLang="en-US" dirty="0">
              <a:latin typeface="Arial" pitchFamily="34" charset="0"/>
            </a:endParaRPr>
          </a:p>
          <a:p>
            <a:pPr>
              <a:lnSpc>
                <a:spcPct val="90000"/>
              </a:lnSpc>
              <a:spcBef>
                <a:spcPct val="0"/>
              </a:spcBef>
            </a:pPr>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56038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57066" indent="-291179">
              <a:spcBef>
                <a:spcPct val="30000"/>
              </a:spcBef>
              <a:defRPr sz="1200">
                <a:solidFill>
                  <a:schemeClr val="tx1"/>
                </a:solidFill>
                <a:latin typeface="Calibri" pitchFamily="34" charset="0"/>
                <a:ea typeface="MS PGothic" pitchFamily="34" charset="-128"/>
              </a:defRPr>
            </a:lvl2pPr>
            <a:lvl3pPr marL="1164717" indent="-232943">
              <a:spcBef>
                <a:spcPct val="30000"/>
              </a:spcBef>
              <a:defRPr sz="1200">
                <a:solidFill>
                  <a:schemeClr val="tx1"/>
                </a:solidFill>
                <a:latin typeface="Calibri" pitchFamily="34" charset="0"/>
                <a:ea typeface="MS PGothic" pitchFamily="34" charset="-128"/>
              </a:defRPr>
            </a:lvl3pPr>
            <a:lvl4pPr marL="1630604" indent="-232943">
              <a:spcBef>
                <a:spcPct val="30000"/>
              </a:spcBef>
              <a:defRPr sz="1200">
                <a:solidFill>
                  <a:schemeClr val="tx1"/>
                </a:solidFill>
                <a:latin typeface="Calibri" pitchFamily="34" charset="0"/>
                <a:ea typeface="MS PGothic" pitchFamily="34" charset="-128"/>
              </a:defRPr>
            </a:lvl4pPr>
            <a:lvl5pPr marL="2096491" indent="-232943">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D76365B-BE3D-4083-8C51-21BE34C5B9EB}" type="slidenum">
              <a:rPr lang="en-US" altLang="en-US"/>
              <a:pPr>
                <a:spcBef>
                  <a:spcPct val="0"/>
                </a:spcBef>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itchFamily="34" charset="0"/>
              </a:rPr>
              <a:t>･Do not make a title page for your paper unless specifically requested</a:t>
            </a:r>
          </a:p>
          <a:p>
            <a:pPr lvl="2" eaLnBrk="1" hangingPunct="1">
              <a:spcBef>
                <a:spcPct val="0"/>
              </a:spcBef>
            </a:pPr>
            <a:r>
              <a:rPr lang="en-US" altLang="en-US" dirty="0">
                <a:latin typeface="Arial" pitchFamily="34" charset="0"/>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itchFamily="34" charset="0"/>
              </a:rPr>
              <a:t>･Double space again and center the title.</a:t>
            </a:r>
          </a:p>
          <a:p>
            <a:pPr lvl="2" eaLnBrk="1" hangingPunct="1">
              <a:spcBef>
                <a:spcPct val="0"/>
              </a:spcBef>
            </a:pPr>
            <a:r>
              <a:rPr lang="en-US" altLang="en-US" dirty="0">
                <a:latin typeface="Arial" pitchFamily="34" charset="0"/>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itchFamily="34" charset="0"/>
              </a:rPr>
              <a:t>･Use quotation marks and/or italics when referring to other works in your title, just as you would in your text: Fear and Loathing in Las Vegas as Morality Play; Human Weariness in “After Apple Picking</a:t>
            </a:r>
            <a:r>
              <a:rPr lang="en-US" altLang="ja-JP" dirty="0">
                <a:latin typeface="Arial" pitchFamily="34" charset="0"/>
              </a:rPr>
              <a:t>“</a:t>
            </a:r>
          </a:p>
          <a:p>
            <a:pPr lvl="2" eaLnBrk="1" hangingPunct="1">
              <a:spcBef>
                <a:spcPct val="0"/>
              </a:spcBef>
            </a:pPr>
            <a:r>
              <a:rPr lang="en-US" altLang="en-US" dirty="0">
                <a:latin typeface="Arial" pitchFamily="34" charset="0"/>
              </a:rPr>
              <a:t>･Double space between the title and the first line of the text.</a:t>
            </a:r>
          </a:p>
          <a:p>
            <a:pPr lvl="2" eaLnBrk="1" hangingPunct="1">
              <a:spcBef>
                <a:spcPct val="0"/>
              </a:spcBef>
            </a:pPr>
            <a:r>
              <a:rPr lang="en-US" altLang="en-US" dirty="0">
                <a:latin typeface="Arial" pitchFamily="34" charset="0"/>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57066" indent="-291179">
              <a:spcBef>
                <a:spcPct val="30000"/>
              </a:spcBef>
              <a:defRPr sz="1200">
                <a:solidFill>
                  <a:schemeClr val="tx1"/>
                </a:solidFill>
                <a:latin typeface="Calibri" pitchFamily="34" charset="0"/>
                <a:ea typeface="MS PGothic" pitchFamily="34" charset="-128"/>
              </a:defRPr>
            </a:lvl2pPr>
            <a:lvl3pPr marL="1164717" indent="-232943">
              <a:spcBef>
                <a:spcPct val="30000"/>
              </a:spcBef>
              <a:defRPr sz="1200">
                <a:solidFill>
                  <a:schemeClr val="tx1"/>
                </a:solidFill>
                <a:latin typeface="Calibri" pitchFamily="34" charset="0"/>
                <a:ea typeface="MS PGothic" pitchFamily="34" charset="-128"/>
              </a:defRPr>
            </a:lvl3pPr>
            <a:lvl4pPr marL="1630604" indent="-232943">
              <a:spcBef>
                <a:spcPct val="30000"/>
              </a:spcBef>
              <a:defRPr sz="1200">
                <a:solidFill>
                  <a:schemeClr val="tx1"/>
                </a:solidFill>
                <a:latin typeface="Calibri" pitchFamily="34" charset="0"/>
                <a:ea typeface="MS PGothic" pitchFamily="34" charset="-128"/>
              </a:defRPr>
            </a:lvl4pPr>
            <a:lvl5pPr marL="2096491" indent="-232943">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FD97322-516C-4386-98F9-EBF42C2A8EE1}" type="slidenum">
              <a:rPr lang="en-US" altLang="en-US"/>
              <a:pPr>
                <a:spcBef>
                  <a:spcPct val="0"/>
                </a:spcBef>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44E3-CC46-4E69-9A56-EDFD4CE7A241}"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08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5FC2220-7113-40FD-9F30-99A40957F494}" type="datetimeFigureOut">
              <a:rPr lang="en-US" smtClean="0"/>
              <a:pPr/>
              <a:t>9/8/18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6833CD2-9FCC-4806-8960-7DCF8930902A}"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33CD2-9FCC-4806-8960-7DCF893090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6833CD2-9FCC-4806-8960-7DCF893090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33CD2-9FCC-4806-8960-7DCF8930902A}"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5FC2220-7113-40FD-9F30-99A40957F494}" type="datetimeFigureOut">
              <a:rPr lang="en-US" smtClean="0"/>
              <a:pPr/>
              <a:t>9/8/18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6833CD2-9FCC-4806-8960-7DCF8930902A}"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33CD2-9FCC-4806-8960-7DCF8930902A}"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833CD2-9FCC-4806-8960-7DCF8930902A}"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833CD2-9FCC-4806-8960-7DCF8930902A}"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833CD2-9FCC-4806-8960-7DCF893090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6833CD2-9FCC-4806-8960-7DCF8930902A}"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C2220-7113-40FD-9F30-99A40957F494}" type="datetimeFigureOut">
              <a:rPr lang="en-US" smtClean="0"/>
              <a:pPr/>
              <a:t>9/8/18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33CD2-9FCC-4806-8960-7DCF8930902A}"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5FC2220-7113-40FD-9F30-99A40957F494}" type="datetimeFigureOut">
              <a:rPr lang="en-US" smtClean="0"/>
              <a:pPr/>
              <a:t>9/8/18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6833CD2-9FCC-4806-8960-7DCF893090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nwtc.libanswers.com/faq/212878" TargetMode="Externa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nwtc.libanswers.com/faq/212878" TargetMode="External"/><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nwtc.libanswers.com/faq/212878" TargetMode="External"/><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nwtc.libanswers.com/faq/212878" TargetMode="External"/><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owl.purdue.edu/owl/purdue_owl.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s://www.mla.or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nwtc.libanswers.com/faq/212878"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ctr"/>
            <a:r>
              <a:rPr lang="en-US" altLang="en-US" sz="1800" dirty="0"/>
              <a:t>Adapted from the Purdue Online Writing Lab</a:t>
            </a:r>
            <a:r>
              <a:rPr lang="en-US" altLang="en-US" sz="1600" dirty="0"/>
              <a:t> </a:t>
            </a:r>
          </a:p>
          <a:p>
            <a:pPr algn="ctr"/>
            <a:endParaRPr lang="en-US" altLang="en-US" sz="1600" dirty="0"/>
          </a:p>
          <a:p>
            <a:pPr algn="ctr"/>
            <a:r>
              <a:rPr lang="en-US" altLang="en-US" sz="1600" dirty="0"/>
              <a:t>for </a:t>
            </a:r>
          </a:p>
          <a:p>
            <a:pPr algn="ctr"/>
            <a:endParaRPr lang="en-US" altLang="en-US" sz="1600" dirty="0"/>
          </a:p>
          <a:p>
            <a:pPr algn="ctr"/>
            <a:r>
              <a:rPr lang="en-US" altLang="en-US" sz="1600" dirty="0"/>
              <a:t>Santa Ana College</a:t>
            </a:r>
            <a:endParaRPr lang="en-US" altLang="en-US" sz="1800" dirty="0"/>
          </a:p>
        </p:txBody>
      </p:sp>
      <p:sp>
        <p:nvSpPr>
          <p:cNvPr id="4" name="TextBox 3"/>
          <p:cNvSpPr txBox="1"/>
          <p:nvPr/>
        </p:nvSpPr>
        <p:spPr>
          <a:xfrm>
            <a:off x="685800" y="1183909"/>
            <a:ext cx="5562600" cy="4154984"/>
          </a:xfrm>
          <a:prstGeom prst="rect">
            <a:avLst/>
          </a:prstGeom>
          <a:noFill/>
        </p:spPr>
        <p:txBody>
          <a:bodyPr wrap="square">
            <a:spAutoFit/>
          </a:bodyPr>
          <a:lstStyle/>
          <a:p>
            <a:pPr algn="ctr" eaLnBrk="1" fontAlgn="auto" hangingPunct="1">
              <a:spcBef>
                <a:spcPts val="0"/>
              </a:spcBef>
              <a:spcAft>
                <a:spcPts val="0"/>
              </a:spcAft>
              <a:defRPr/>
            </a:pPr>
            <a:r>
              <a:rPr lang="en-US" sz="4400" spc="-100" dirty="0">
                <a:solidFill>
                  <a:schemeClr val="bg1"/>
                </a:solidFill>
                <a:cs typeface="Book Antiqua"/>
              </a:rPr>
              <a:t>MLA 8th Edition Formatting </a:t>
            </a:r>
          </a:p>
          <a:p>
            <a:pPr algn="ctr" eaLnBrk="1" fontAlgn="auto" hangingPunct="1">
              <a:spcBef>
                <a:spcPts val="0"/>
              </a:spcBef>
              <a:spcAft>
                <a:spcPts val="0"/>
              </a:spcAft>
              <a:defRPr/>
            </a:pPr>
            <a:r>
              <a:rPr lang="en-US" sz="4400" spc="-100" dirty="0">
                <a:solidFill>
                  <a:schemeClr val="bg1"/>
                </a:solidFill>
                <a:cs typeface="Book Antiqua"/>
              </a:rPr>
              <a:t>and </a:t>
            </a:r>
          </a:p>
          <a:p>
            <a:pPr algn="ctr" eaLnBrk="1" fontAlgn="auto" hangingPunct="1">
              <a:spcBef>
                <a:spcPts val="0"/>
              </a:spcBef>
              <a:spcAft>
                <a:spcPts val="0"/>
              </a:spcAft>
              <a:defRPr/>
            </a:pPr>
            <a:r>
              <a:rPr lang="en-US" sz="4400" spc="-100" dirty="0">
                <a:solidFill>
                  <a:schemeClr val="bg1"/>
                </a:solidFill>
                <a:cs typeface="Book Antiqua"/>
              </a:rPr>
              <a:t>Style Guide: </a:t>
            </a:r>
          </a:p>
          <a:p>
            <a:pPr algn="ctr" eaLnBrk="1" fontAlgn="auto" hangingPunct="1">
              <a:spcBef>
                <a:spcPts val="0"/>
              </a:spcBef>
              <a:spcAft>
                <a:spcPts val="0"/>
              </a:spcAft>
              <a:defRPr/>
            </a:pPr>
            <a:endParaRPr lang="en-US" sz="4400" spc="-100" dirty="0">
              <a:solidFill>
                <a:schemeClr val="bg1"/>
              </a:solidFill>
              <a:cs typeface="Book Antiqua"/>
            </a:endParaRPr>
          </a:p>
          <a:p>
            <a:pPr algn="ctr" eaLnBrk="1" fontAlgn="auto" hangingPunct="1">
              <a:spcBef>
                <a:spcPts val="0"/>
              </a:spcBef>
              <a:spcAft>
                <a:spcPts val="0"/>
              </a:spcAft>
              <a:defRPr/>
            </a:pPr>
            <a:r>
              <a:rPr lang="en-US" sz="4400" i="1" spc="-100" dirty="0">
                <a:solidFill>
                  <a:schemeClr val="bg1"/>
                </a:solidFill>
                <a:cs typeface="Book Antiqua"/>
              </a:rPr>
              <a:t>The Basics</a:t>
            </a:r>
          </a:p>
        </p:txBody>
      </p:sp>
      <p:pic>
        <p:nvPicPr>
          <p:cNvPr id="6" name="Picture 3" descr="High-Rez-OWL-Logo.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41288" y="685800"/>
            <a:ext cx="1545512" cy="99621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20000" y="4686883"/>
            <a:ext cx="816655" cy="13040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38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uiExpand="1" build="allAtOnce"/>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228600"/>
            <a:ext cx="7543800" cy="369332"/>
          </a:xfrm>
          <a:prstGeom prst="rect">
            <a:avLst/>
          </a:prstGeom>
          <a:noFill/>
        </p:spPr>
        <p:txBody>
          <a:bodyPr wrap="square" rtlCol="0">
            <a:spAutoFit/>
          </a:bodyPr>
          <a:lstStyle/>
          <a:p>
            <a:r>
              <a:rPr lang="en-US" b="1" dirty="0">
                <a:latin typeface="+mj-lt"/>
                <a:cs typeface="Arial" panose="020B0604020202020204" pitchFamily="34" charset="0"/>
              </a:rPr>
              <a:t>How to Create an MLA Formatted Document in Microsoft Word</a:t>
            </a:r>
          </a:p>
        </p:txBody>
      </p:sp>
      <p:sp>
        <p:nvSpPr>
          <p:cNvPr id="4" name="TextBox 3"/>
          <p:cNvSpPr txBox="1"/>
          <p:nvPr/>
        </p:nvSpPr>
        <p:spPr>
          <a:xfrm>
            <a:off x="127686" y="6402288"/>
            <a:ext cx="9144000" cy="307777"/>
          </a:xfrm>
          <a:prstGeom prst="rect">
            <a:avLst/>
          </a:prstGeom>
          <a:noFill/>
        </p:spPr>
        <p:txBody>
          <a:bodyPr wrap="square" rtlCol="0">
            <a:spAutoFit/>
          </a:bodyPr>
          <a:lstStyle/>
          <a:p>
            <a:r>
              <a:rPr lang="en-US" sz="1400" dirty="0"/>
              <a:t>Adapted from Northeast Wisconsin Technical College’s Library website, </a:t>
            </a:r>
            <a:r>
              <a:rPr lang="en-US" sz="1400" dirty="0">
                <a:hlinkClick r:id="rId3"/>
              </a:rPr>
              <a:t>http://nwtc.libanswers.com/faq/212878</a:t>
            </a:r>
            <a:r>
              <a:rPr lang="en-US" sz="1400" dirty="0"/>
              <a:t> </a:t>
            </a:r>
          </a:p>
        </p:txBody>
      </p:sp>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876" y="597932"/>
            <a:ext cx="8822724" cy="57295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0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228600"/>
            <a:ext cx="7543800" cy="369332"/>
          </a:xfrm>
          <a:prstGeom prst="rect">
            <a:avLst/>
          </a:prstGeom>
          <a:noFill/>
        </p:spPr>
        <p:txBody>
          <a:bodyPr wrap="square" rtlCol="0">
            <a:spAutoFit/>
          </a:bodyPr>
          <a:lstStyle/>
          <a:p>
            <a:r>
              <a:rPr lang="en-US" b="1" dirty="0">
                <a:latin typeface="+mj-lt"/>
                <a:cs typeface="Arial" panose="020B0604020202020204" pitchFamily="34" charset="0"/>
              </a:rPr>
              <a:t>How to Create an MLA Formatted Document in Microsoft Word</a:t>
            </a:r>
          </a:p>
        </p:txBody>
      </p:sp>
      <p:sp>
        <p:nvSpPr>
          <p:cNvPr id="4" name="TextBox 3"/>
          <p:cNvSpPr txBox="1"/>
          <p:nvPr/>
        </p:nvSpPr>
        <p:spPr>
          <a:xfrm>
            <a:off x="127686" y="6402288"/>
            <a:ext cx="9144000" cy="307777"/>
          </a:xfrm>
          <a:prstGeom prst="rect">
            <a:avLst/>
          </a:prstGeom>
          <a:noFill/>
        </p:spPr>
        <p:txBody>
          <a:bodyPr wrap="square" rtlCol="0">
            <a:spAutoFit/>
          </a:bodyPr>
          <a:lstStyle/>
          <a:p>
            <a:r>
              <a:rPr lang="en-US" sz="1400" dirty="0"/>
              <a:t>Adapted from Northeast Wisconsin Technical College’s Library website, </a:t>
            </a:r>
            <a:r>
              <a:rPr lang="en-US" sz="1400" dirty="0">
                <a:hlinkClick r:id="rId3"/>
              </a:rPr>
              <a:t>http://nwtc.libanswers.com/faq/212878</a:t>
            </a:r>
            <a:r>
              <a:rPr lang="en-US" sz="1400" dirty="0"/>
              <a:t> </a:t>
            </a:r>
          </a:p>
        </p:txBody>
      </p:sp>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38764" y="597932"/>
            <a:ext cx="6921843" cy="563884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316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228600"/>
            <a:ext cx="7543800" cy="369332"/>
          </a:xfrm>
          <a:prstGeom prst="rect">
            <a:avLst/>
          </a:prstGeom>
          <a:noFill/>
        </p:spPr>
        <p:txBody>
          <a:bodyPr wrap="square" rtlCol="0">
            <a:spAutoFit/>
          </a:bodyPr>
          <a:lstStyle/>
          <a:p>
            <a:r>
              <a:rPr lang="en-US" b="1" dirty="0">
                <a:latin typeface="+mj-lt"/>
                <a:cs typeface="Arial" panose="020B0604020202020204" pitchFamily="34" charset="0"/>
              </a:rPr>
              <a:t>How to Create an MLA Formatted Document in Microsoft Word</a:t>
            </a:r>
          </a:p>
        </p:txBody>
      </p:sp>
      <p:sp>
        <p:nvSpPr>
          <p:cNvPr id="4" name="TextBox 3"/>
          <p:cNvSpPr txBox="1"/>
          <p:nvPr/>
        </p:nvSpPr>
        <p:spPr>
          <a:xfrm>
            <a:off x="127686" y="6402288"/>
            <a:ext cx="9144000" cy="307777"/>
          </a:xfrm>
          <a:prstGeom prst="rect">
            <a:avLst/>
          </a:prstGeom>
          <a:noFill/>
        </p:spPr>
        <p:txBody>
          <a:bodyPr wrap="square" rtlCol="0">
            <a:spAutoFit/>
          </a:bodyPr>
          <a:lstStyle/>
          <a:p>
            <a:r>
              <a:rPr lang="en-US" sz="1400" dirty="0"/>
              <a:t>Adapted from Northeast Wisconsin Technical College’s Library website, </a:t>
            </a:r>
            <a:r>
              <a:rPr lang="en-US" sz="1400" dirty="0">
                <a:hlinkClick r:id="rId3"/>
              </a:rPr>
              <a:t>http://nwtc.libanswers.com/faq/212878</a:t>
            </a:r>
            <a:r>
              <a:rPr lang="en-US" sz="1400" dirty="0"/>
              <a:t> </a:t>
            </a:r>
          </a:p>
        </p:txBody>
      </p:sp>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6626" y="597932"/>
            <a:ext cx="7646120" cy="57693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0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228600"/>
            <a:ext cx="7543800" cy="369332"/>
          </a:xfrm>
          <a:prstGeom prst="rect">
            <a:avLst/>
          </a:prstGeom>
          <a:noFill/>
        </p:spPr>
        <p:txBody>
          <a:bodyPr wrap="square" rtlCol="0">
            <a:spAutoFit/>
          </a:bodyPr>
          <a:lstStyle/>
          <a:p>
            <a:r>
              <a:rPr lang="en-US" b="1" dirty="0">
                <a:latin typeface="+mj-lt"/>
                <a:cs typeface="Arial" panose="020B0604020202020204" pitchFamily="34" charset="0"/>
              </a:rPr>
              <a:t>How to Create an MLA Formatted Document in Microsoft Word</a:t>
            </a:r>
          </a:p>
        </p:txBody>
      </p:sp>
      <p:sp>
        <p:nvSpPr>
          <p:cNvPr id="4" name="TextBox 3"/>
          <p:cNvSpPr txBox="1"/>
          <p:nvPr/>
        </p:nvSpPr>
        <p:spPr>
          <a:xfrm>
            <a:off x="127686" y="6402288"/>
            <a:ext cx="9144000" cy="307777"/>
          </a:xfrm>
          <a:prstGeom prst="rect">
            <a:avLst/>
          </a:prstGeom>
          <a:noFill/>
        </p:spPr>
        <p:txBody>
          <a:bodyPr wrap="square" rtlCol="0">
            <a:spAutoFit/>
          </a:bodyPr>
          <a:lstStyle/>
          <a:p>
            <a:r>
              <a:rPr lang="en-US" sz="1400" dirty="0"/>
              <a:t>Adapted from Northeast Wisconsin Technical College’s Library website, </a:t>
            </a:r>
            <a:r>
              <a:rPr lang="en-US" sz="1400" dirty="0">
                <a:hlinkClick r:id="rId3"/>
              </a:rPr>
              <a:t>http://nwtc.libanswers.com/faq/212878</a:t>
            </a:r>
            <a:r>
              <a:rPr lang="en-US" sz="1400" dirty="0"/>
              <a:t> </a:t>
            </a:r>
          </a:p>
        </p:txBody>
      </p:sp>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904103"/>
            <a:ext cx="8897539" cy="2544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3448141"/>
            <a:ext cx="8936669" cy="1895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88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8407893" cy="3307079"/>
          </a:xfrm>
        </p:spPr>
        <p:txBody>
          <a:bodyPr/>
          <a:lstStyle/>
          <a:p>
            <a:r>
              <a:rPr lang="en-US" dirty="0">
                <a:latin typeface="Times New Roman" panose="02020603050405020304" pitchFamily="18" charset="0"/>
                <a:cs typeface="Times New Roman" panose="02020603050405020304" pitchFamily="18" charset="0"/>
              </a:rPr>
              <a:t>The best open (free) source for questions about MLA format is the Online Writing Lab from Purdue University, more commonly known as OWL.</a:t>
            </a:r>
          </a:p>
          <a:p>
            <a:pPr marL="4572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Their website can be accessed through the url: </a:t>
            </a:r>
            <a:r>
              <a:rPr lang="en-US" dirty="0">
                <a:latin typeface="Times New Roman" panose="02020603050405020304" pitchFamily="18" charset="0"/>
                <a:cs typeface="Times New Roman" panose="02020603050405020304" pitchFamily="18" charset="0"/>
                <a:hlinkClick r:id="rId3"/>
              </a:rPr>
              <a:t>https://owl.purdue.edu/owl/purdue_owl.html</a:t>
            </a:r>
            <a:r>
              <a:rPr lang="en-US" dirty="0">
                <a:latin typeface="Times New Roman" panose="02020603050405020304" pitchFamily="18" charset="0"/>
                <a:cs typeface="Times New Roman" panose="02020603050405020304" pitchFamily="18" charset="0"/>
              </a:rPr>
              <a:t> </a:t>
            </a:r>
          </a:p>
        </p:txBody>
      </p:sp>
      <p:sp>
        <p:nvSpPr>
          <p:cNvPr id="6"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A8F642-4D99-4B17-BCA7-71EF4361A496}"/>
              </a:ext>
            </a:extLst>
          </p:cNvPr>
          <p:cNvSpPr>
            <a:spLocks noGrp="1"/>
          </p:cNvSpPr>
          <p:nvPr/>
        </p:nvSpPr>
        <p:spPr>
          <a:xfrm>
            <a:off x="165346" y="230121"/>
            <a:ext cx="883920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Where do I go to Review or Learn More?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994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699" y="1866617"/>
            <a:ext cx="4114801" cy="800383"/>
          </a:xfrm>
        </p:spPr>
        <p:txBody>
          <a:bodyPr>
            <a:normAutofit/>
          </a:bodyPr>
          <a:lstStyle/>
          <a:p>
            <a:r>
              <a:rPr lang="en-US" dirty="0">
                <a:latin typeface="Times New Roman" panose="02020603050405020304" pitchFamily="18" charset="0"/>
                <a:cs typeface="Times New Roman" panose="02020603050405020304" pitchFamily="18" charset="0"/>
              </a:rPr>
              <a:t>Choose “The Purdue Online Writing Lab”</a:t>
            </a:r>
          </a:p>
          <a:p>
            <a:endParaRPr lang="en-US" dirty="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054" y="2590800"/>
            <a:ext cx="4343400" cy="25200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66735" y="1600200"/>
            <a:ext cx="4195631" cy="5029200"/>
          </a:xfrm>
          <a:prstGeom prst="rect">
            <a:avLst/>
          </a:prstGeom>
        </p:spPr>
      </p:pic>
      <p:sp>
        <p:nvSpPr>
          <p:cNvPr id="6" name="Rectangle 5"/>
          <p:cNvSpPr/>
          <p:nvPr/>
        </p:nvSpPr>
        <p:spPr>
          <a:xfrm>
            <a:off x="185351" y="5410200"/>
            <a:ext cx="4572000" cy="369332"/>
          </a:xfrm>
          <a:prstGeom prst="rect">
            <a:avLst/>
          </a:prstGeom>
        </p:spPr>
        <p:txBody>
          <a:bodyPr>
            <a:spAutoFit/>
          </a:bodyPr>
          <a:lstStyle/>
          <a:p>
            <a:pPr marL="285750" indent="-285750">
              <a:buFont typeface="Arial" panose="020B0604020202020204" pitchFamily="34" charset="0"/>
              <a:buChar char="•"/>
            </a:pPr>
            <a:endParaRPr lang="en-US" dirty="0"/>
          </a:p>
        </p:txBody>
      </p:sp>
      <p:sp>
        <p:nvSpPr>
          <p:cNvPr id="8" name="Content Placeholder 1"/>
          <p:cNvSpPr txBox="1">
            <a:spLocks/>
          </p:cNvSpPr>
          <p:nvPr/>
        </p:nvSpPr>
        <p:spPr>
          <a:xfrm>
            <a:off x="304800" y="5375189"/>
            <a:ext cx="4195119" cy="1178011"/>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Next, select “MLA Guide” and then “General Format” under the “MLA Formatting and Style Guide” menu. </a:t>
            </a:r>
          </a:p>
          <a:p>
            <a:endParaRPr lang="en-US" dirty="0">
              <a:latin typeface="Times New Roman" panose="02020603050405020304" pitchFamily="18" charset="0"/>
              <a:cs typeface="Times New Roman" panose="02020603050405020304" pitchFamily="18" charset="0"/>
            </a:endParaRPr>
          </a:p>
          <a:p>
            <a:pPr marL="45720" indent="0">
              <a:buFont typeface="Wingdings 2" pitchFamily="18" charset="2"/>
              <a:buNone/>
            </a:pPr>
            <a:endParaRPr lang="en-US" dirty="0">
              <a:latin typeface="Times New Roman" panose="02020603050405020304" pitchFamily="18" charset="0"/>
              <a:cs typeface="Times New Roman" panose="02020603050405020304" pitchFamily="18" charset="0"/>
            </a:endParaRPr>
          </a:p>
        </p:txBody>
      </p:sp>
      <p:sp>
        <p:nvSpPr>
          <p:cNvPr id="9" name="Oval 8"/>
          <p:cNvSpPr/>
          <p:nvPr/>
        </p:nvSpPr>
        <p:spPr>
          <a:xfrm>
            <a:off x="2346754" y="3505200"/>
            <a:ext cx="2319981"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522573" y="5038094"/>
            <a:ext cx="1370056" cy="462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060ADC-601A-423B-A846-D4BF2809159E}"/>
              </a:ext>
            </a:extLst>
          </p:cNvPr>
          <p:cNvSpPr>
            <a:spLocks noGrp="1"/>
          </p:cNvSpPr>
          <p:nvPr/>
        </p:nvSpPr>
        <p:spPr>
          <a:xfrm>
            <a:off x="165346" y="269310"/>
            <a:ext cx="883920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Where do I go to Review or Learn More?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45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P spid="9" grpId="0" animBg="1"/>
      <p:bldP spid="1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0800" y="1676400"/>
            <a:ext cx="6293708" cy="4989606"/>
          </a:xfrm>
          <a:prstGeom prst="rect">
            <a:avLst/>
          </a:prstGeom>
        </p:spPr>
      </p:pic>
      <p:sp>
        <p:nvSpPr>
          <p:cNvPr id="2" name="Content Placeholder 1"/>
          <p:cNvSpPr>
            <a:spLocks noGrp="1"/>
          </p:cNvSpPr>
          <p:nvPr>
            <p:ph idx="1"/>
          </p:nvPr>
        </p:nvSpPr>
        <p:spPr>
          <a:xfrm>
            <a:off x="185351" y="1866617"/>
            <a:ext cx="2405449" cy="2095783"/>
          </a:xfrm>
        </p:spPr>
        <p:txBody>
          <a:bodyPr>
            <a:normAutofit/>
          </a:bodyPr>
          <a:lstStyle/>
          <a:p>
            <a:r>
              <a:rPr lang="en-US" dirty="0">
                <a:latin typeface="Times New Roman" panose="02020603050405020304" pitchFamily="18" charset="0"/>
                <a:cs typeface="Times New Roman" panose="02020603050405020304" pitchFamily="18" charset="0"/>
              </a:rPr>
              <a:t>Click on the MLA Formatting and Style Guide. </a:t>
            </a:r>
          </a:p>
          <a:p>
            <a:pPr marL="45720" indent="0">
              <a:buNone/>
            </a:pPr>
            <a:endParaRPr lang="en-US" dirty="0"/>
          </a:p>
        </p:txBody>
      </p:sp>
      <p:sp>
        <p:nvSpPr>
          <p:cNvPr id="6" name="Rectangle 5"/>
          <p:cNvSpPr/>
          <p:nvPr/>
        </p:nvSpPr>
        <p:spPr>
          <a:xfrm>
            <a:off x="185351" y="5410200"/>
            <a:ext cx="4572000" cy="369332"/>
          </a:xfrm>
          <a:prstGeom prst="rect">
            <a:avLst/>
          </a:prstGeom>
        </p:spPr>
        <p:txBody>
          <a:bodyPr>
            <a:spAutoFit/>
          </a:bodyPr>
          <a:lstStyle/>
          <a:p>
            <a:pPr marL="285750" indent="-285750">
              <a:buFont typeface="Arial" panose="020B0604020202020204" pitchFamily="34" charset="0"/>
              <a:buChar char="•"/>
            </a:pPr>
            <a:endParaRPr lang="en-US" dirty="0"/>
          </a:p>
        </p:txBody>
      </p:sp>
      <p:sp>
        <p:nvSpPr>
          <p:cNvPr id="9" name="Oval 8"/>
          <p:cNvSpPr/>
          <p:nvPr/>
        </p:nvSpPr>
        <p:spPr>
          <a:xfrm>
            <a:off x="2831757" y="3962400"/>
            <a:ext cx="1686697"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p:cNvSpPr txBox="1">
            <a:spLocks/>
          </p:cNvSpPr>
          <p:nvPr/>
        </p:nvSpPr>
        <p:spPr>
          <a:xfrm>
            <a:off x="5737654" y="3962400"/>
            <a:ext cx="2405449" cy="2514600"/>
          </a:xfrm>
          <a:prstGeom prst="rect">
            <a:avLst/>
          </a:prstGeom>
        </p:spPr>
        <p:txBody>
          <a:bodyPr vert="horz" lIns="91440" tIns="45720" rIns="91440" bIns="45720" rtlCol="0">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Select the “General Format” from the dropdown menu for more details about setting up basic MLA format.</a:t>
            </a:r>
          </a:p>
          <a:p>
            <a:pPr marL="45720" indent="0">
              <a:buFont typeface="Wingdings 2" pitchFamily="18" charset="2"/>
              <a:buNone/>
            </a:pPr>
            <a:endParaRPr lang="en-US" dirty="0"/>
          </a:p>
        </p:txBody>
      </p:sp>
      <p:sp>
        <p:nvSpPr>
          <p:cNvPr id="12" name="Oval 11"/>
          <p:cNvSpPr/>
          <p:nvPr/>
        </p:nvSpPr>
        <p:spPr>
          <a:xfrm>
            <a:off x="2984157" y="4529266"/>
            <a:ext cx="1283043"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3B7088-176F-4634-A7C5-DF229DD5CD64}"/>
              </a:ext>
            </a:extLst>
          </p:cNvPr>
          <p:cNvSpPr>
            <a:spLocks noGrp="1"/>
          </p:cNvSpPr>
          <p:nvPr/>
        </p:nvSpPr>
        <p:spPr>
          <a:xfrm>
            <a:off x="165346" y="269310"/>
            <a:ext cx="883920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Where do I go to Review or Learn More?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811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11" grpId="0" build="p"/>
      <p:bldP spid="12"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514600"/>
            <a:ext cx="7772400" cy="3200400"/>
          </a:xfrm>
        </p:spPr>
        <p:txBody>
          <a:bodyPr>
            <a:noAutofit/>
          </a:bodyPr>
          <a:lstStyle/>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Understand the basic elements required of an MLA formatted assignment; </a:t>
            </a:r>
          </a:p>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Can search for information regarding an MLA formatted assignment by using the OWL at Purdue; and</a:t>
            </a:r>
          </a:p>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Will use Microsoft Word to create your own properly formatted MLA assignment.</a:t>
            </a:r>
          </a:p>
        </p:txBody>
      </p:sp>
      <p:sp>
        <p:nvSpPr>
          <p:cNvPr id="3" name="Title 2"/>
          <p:cNvSpPr>
            <a:spLocks noGrp="1"/>
          </p:cNvSpPr>
          <p:nvPr>
            <p:ph type="title"/>
          </p:nvPr>
        </p:nvSpPr>
        <p:spPr>
          <a:xfrm>
            <a:off x="152400" y="355847"/>
            <a:ext cx="8839200" cy="1015753"/>
          </a:xfrm>
        </p:spPr>
        <p:txBody>
          <a:bodyPr/>
          <a:lstStyle/>
          <a:p>
            <a:r>
              <a:rPr lang="en-US" altLang="en-US" sz="3600" b="1" dirty="0">
                <a:latin typeface="Calibri" panose="020F0502020204030204" pitchFamily="34" charset="0"/>
                <a:cs typeface="Calibri" panose="020F0502020204030204" pitchFamily="34" charset="0"/>
              </a:rPr>
              <a:t>Now you…</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9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A5A39E-5935-4596-A028-753190AF3454}"/>
              </a:ext>
            </a:extLst>
          </p:cNvPr>
          <p:cNvSpPr>
            <a:spLocks noGrp="1"/>
          </p:cNvSpPr>
          <p:nvPr>
            <p:ph idx="1"/>
          </p:nvPr>
        </p:nvSpPr>
        <p:spPr>
          <a:xfrm>
            <a:off x="381000" y="2057400"/>
            <a:ext cx="8407893" cy="4407408"/>
          </a:xfrm>
        </p:spPr>
        <p:txBody>
          <a:bodyPr>
            <a:normAutofit/>
          </a:bodyPr>
          <a:lstStyle/>
          <a:p>
            <a:pPr marL="45720" indent="0">
              <a:buNone/>
            </a:pPr>
            <a:r>
              <a:rPr lang="en-US" sz="2400" dirty="0">
                <a:latin typeface="Times New Roman" panose="02020603050405020304" pitchFamily="18" charset="0"/>
                <a:cs typeface="Times New Roman" panose="02020603050405020304" pitchFamily="18" charset="0"/>
              </a:rPr>
              <a:t>Use the information for the student below to create your own MLA formatted paper. </a:t>
            </a:r>
          </a:p>
          <a:p>
            <a:pPr marL="4572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Name: Buffy Summers</a:t>
            </a:r>
          </a:p>
          <a:p>
            <a:r>
              <a:rPr lang="en-US" sz="2400" dirty="0">
                <a:latin typeface="Times New Roman" panose="02020603050405020304" pitchFamily="18" charset="0"/>
                <a:cs typeface="Times New Roman" panose="02020603050405020304" pitchFamily="18" charset="0"/>
              </a:rPr>
              <a:t>Class: English 061X</a:t>
            </a:r>
          </a:p>
          <a:p>
            <a:r>
              <a:rPr lang="en-US" sz="2400" dirty="0">
                <a:latin typeface="Times New Roman" panose="02020603050405020304" pitchFamily="18" charset="0"/>
                <a:cs typeface="Times New Roman" panose="02020603050405020304" pitchFamily="18" charset="0"/>
              </a:rPr>
              <a:t>Instructor: Professor Giles</a:t>
            </a:r>
          </a:p>
          <a:p>
            <a:r>
              <a:rPr lang="en-US" sz="2400" dirty="0">
                <a:latin typeface="Times New Roman" panose="02020603050405020304" pitchFamily="18" charset="0"/>
                <a:cs typeface="Times New Roman" panose="02020603050405020304" pitchFamily="18" charset="0"/>
              </a:rPr>
              <a:t>Date: March 26, 2018</a:t>
            </a:r>
          </a:p>
          <a:p>
            <a:r>
              <a:rPr lang="en-US" sz="2400" dirty="0">
                <a:latin typeface="Times New Roman" panose="02020603050405020304" pitchFamily="18" charset="0"/>
                <a:cs typeface="Times New Roman" panose="02020603050405020304" pitchFamily="18" charset="0"/>
              </a:rPr>
              <a:t>Title: The Slayer Strikes Again</a:t>
            </a:r>
          </a:p>
          <a:p>
            <a:pPr marL="45720" indent="0">
              <a:buNone/>
            </a:pPr>
            <a:endParaRPr lang="en-US" sz="2400" dirty="0"/>
          </a:p>
          <a:p>
            <a:endParaRPr lang="en-US" sz="2400" dirty="0"/>
          </a:p>
        </p:txBody>
      </p:sp>
      <p:sp>
        <p:nvSpPr>
          <p:cNvPr id="3"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79ED40-4CCD-4DC6-BED0-DC3E53863BD3}"/>
              </a:ext>
            </a:extLst>
          </p:cNvPr>
          <p:cNvSpPr>
            <a:spLocks noGrp="1"/>
          </p:cNvSpPr>
          <p:nvPr>
            <p:ph type="title"/>
          </p:nvPr>
        </p:nvSpPr>
        <p:spPr>
          <a:xfrm>
            <a:off x="380999" y="304800"/>
            <a:ext cx="8533660" cy="1054394"/>
          </a:xfrm>
        </p:spPr>
        <p:txBody>
          <a:bodyPr/>
          <a:lstStyle/>
          <a:p>
            <a:r>
              <a:rPr lang="en-US" dirty="0"/>
              <a:t>Create your own MLA Formatted Paper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83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 name="Content Placeholder 28" descr="A screenshot of a cell phone&#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70E824-7B15-4EC9-8380-AED2B06D06C0}"/>
              </a:ext>
            </a:extLst>
          </p:cNvPr>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544" y="2279721"/>
            <a:ext cx="8845772" cy="3203365"/>
          </a:xfrm>
        </p:spPr>
      </p:pic>
      <p:sp>
        <p:nvSpPr>
          <p:cNvPr id="4"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7CAA67-D67A-412F-8D00-5563D1DD3223}"/>
              </a:ext>
            </a:extLst>
          </p:cNvPr>
          <p:cNvSpPr>
            <a:spLocks noGrp="1"/>
          </p:cNvSpPr>
          <p:nvPr>
            <p:ph type="title"/>
          </p:nvPr>
        </p:nvSpPr>
        <p:spPr>
          <a:xfrm>
            <a:off x="228600" y="355847"/>
            <a:ext cx="8533660" cy="1054394"/>
          </a:xfrm>
        </p:spPr>
        <p:txBody>
          <a:bodyPr/>
          <a:lstStyle/>
          <a:p>
            <a:r>
              <a:rPr lang="en-US" dirty="0"/>
              <a:t>Create your own MLA Formatted Paper: Answer</a:t>
            </a:r>
          </a:p>
        </p:txBody>
      </p:sp>
      <p:sp>
        <p:nvSpPr>
          <p:cNvPr id="6" name="TextBox 5"/>
          <p:cNvSpPr txBox="1">
            <a:spLocks noChangeArrowheads="1"/>
          </p:cNvSpPr>
          <p:nvPr/>
        </p:nvSpPr>
        <p:spPr bwMode="auto">
          <a:xfrm>
            <a:off x="2103199" y="2292204"/>
            <a:ext cx="4557713"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eaLnBrk="1" hangingPunct="1">
              <a:spcBef>
                <a:spcPct val="0"/>
              </a:spcBef>
              <a:buFontTx/>
              <a:buNone/>
            </a:pPr>
            <a:endParaRPr lang="en-US" altLang="en-US" sz="1800" dirty="0">
              <a:latin typeface="Optima" charset="0"/>
            </a:endParaRPr>
          </a:p>
        </p:txBody>
      </p:sp>
      <p:cxnSp>
        <p:nvCxnSpPr>
          <p:cNvPr id="8" name="Straight Arrow Connector 7"/>
          <p:cNvCxnSpPr/>
          <p:nvPr/>
        </p:nvCxnSpPr>
        <p:spPr>
          <a:xfrm flipH="1">
            <a:off x="533400" y="3676398"/>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05000" y="2684161"/>
            <a:ext cx="564356" cy="838200"/>
            <a:chOff x="2286000" y="2057400"/>
            <a:chExt cx="564356" cy="838200"/>
          </a:xfrm>
        </p:grpSpPr>
        <p:cxnSp>
          <p:nvCxnSpPr>
            <p:cNvPr id="15" name="Straight Arrow Connector 14"/>
            <p:cNvCxnSpPr/>
            <p:nvPr/>
          </p:nvCxnSpPr>
          <p:spPr>
            <a:xfrm>
              <a:off x="2286000" y="2057400"/>
              <a:ext cx="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0" y="2291834"/>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grpSp>
      <p:sp>
        <p:nvSpPr>
          <p:cNvPr id="17" name="TextBox 16"/>
          <p:cNvSpPr txBox="1"/>
          <p:nvPr/>
        </p:nvSpPr>
        <p:spPr>
          <a:xfrm>
            <a:off x="731044" y="3327654"/>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grpSp>
        <p:nvGrpSpPr>
          <p:cNvPr id="25" name="Group 24"/>
          <p:cNvGrpSpPr/>
          <p:nvPr/>
        </p:nvGrpSpPr>
        <p:grpSpPr>
          <a:xfrm>
            <a:off x="8039100" y="3103261"/>
            <a:ext cx="792956" cy="338554"/>
            <a:chOff x="7924800" y="4951631"/>
            <a:chExt cx="792956" cy="338554"/>
          </a:xfrm>
        </p:grpSpPr>
        <p:cxnSp>
          <p:nvCxnSpPr>
            <p:cNvPr id="12" name="Straight Arrow Connector 11"/>
            <p:cNvCxnSpPr/>
            <p:nvPr/>
          </p:nvCxnSpPr>
          <p:spPr>
            <a:xfrm flipH="1">
              <a:off x="7924800" y="4953000"/>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53400" y="4951631"/>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grpSp>
      <p:grpSp>
        <p:nvGrpSpPr>
          <p:cNvPr id="26" name="Group 25"/>
          <p:cNvGrpSpPr/>
          <p:nvPr/>
        </p:nvGrpSpPr>
        <p:grpSpPr>
          <a:xfrm>
            <a:off x="7474744" y="2657852"/>
            <a:ext cx="564356" cy="392714"/>
            <a:chOff x="7620000" y="1981200"/>
            <a:chExt cx="564356" cy="392714"/>
          </a:xfrm>
        </p:grpSpPr>
        <p:cxnSp>
          <p:nvCxnSpPr>
            <p:cNvPr id="9" name="Straight Arrow Connector 8"/>
            <p:cNvCxnSpPr/>
            <p:nvPr/>
          </p:nvCxnSpPr>
          <p:spPr>
            <a:xfrm>
              <a:off x="7620000" y="1997676"/>
              <a:ext cx="0" cy="3762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0" y="1981200"/>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½”</a:t>
              </a:r>
            </a:p>
          </p:txBody>
        </p:sp>
      </p:grpSp>
      <p:grpSp>
        <p:nvGrpSpPr>
          <p:cNvPr id="23" name="Group 22"/>
          <p:cNvGrpSpPr/>
          <p:nvPr/>
        </p:nvGrpSpPr>
        <p:grpSpPr>
          <a:xfrm>
            <a:off x="2819400" y="3666208"/>
            <a:ext cx="2752467" cy="1013254"/>
            <a:chOff x="3199368" y="3200400"/>
            <a:chExt cx="2752467" cy="1013254"/>
          </a:xfrm>
        </p:grpSpPr>
        <p:sp>
          <p:nvSpPr>
            <p:cNvPr id="10" name="Left Brace 9"/>
            <p:cNvSpPr/>
            <p:nvPr/>
          </p:nvSpPr>
          <p:spPr>
            <a:xfrm rot="10800000">
              <a:off x="3199368" y="3200400"/>
              <a:ext cx="838200" cy="1013254"/>
            </a:xfrm>
            <a:prstGeom prst="leftBrace">
              <a:avLst>
                <a:gd name="adj1" fmla="val 7372"/>
                <a:gd name="adj2" fmla="val 52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4037568" y="3522361"/>
              <a:ext cx="1914267"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Double-space</a:t>
              </a:r>
            </a:p>
          </p:txBody>
        </p:sp>
      </p:grpSp>
      <p:grpSp>
        <p:nvGrpSpPr>
          <p:cNvPr id="24" name="Group 23"/>
          <p:cNvGrpSpPr/>
          <p:nvPr/>
        </p:nvGrpSpPr>
        <p:grpSpPr>
          <a:xfrm>
            <a:off x="5591433" y="4751173"/>
            <a:ext cx="2561967" cy="403654"/>
            <a:chOff x="6781800" y="4333104"/>
            <a:chExt cx="2561967" cy="403654"/>
          </a:xfrm>
        </p:grpSpPr>
        <p:sp>
          <p:nvSpPr>
            <p:cNvPr id="11" name="Left Brace 10"/>
            <p:cNvSpPr/>
            <p:nvPr/>
          </p:nvSpPr>
          <p:spPr>
            <a:xfrm rot="10800000">
              <a:off x="6781800" y="4333104"/>
              <a:ext cx="647700" cy="403654"/>
            </a:xfrm>
            <a:prstGeom prst="leftBrace">
              <a:avLst>
                <a:gd name="adj1" fmla="val 7372"/>
                <a:gd name="adj2" fmla="val 52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7429500" y="4361938"/>
              <a:ext cx="1914267"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Double-space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91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par>
                                <p:cTn id="40" presetID="3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90"/>
                                          </p:val>
                                        </p:tav>
                                        <p:tav tm="100000">
                                          <p:val>
                                            <p:fltVal val="0"/>
                                          </p:val>
                                        </p:tav>
                                      </p:tavLst>
                                    </p:anim>
                                    <p:animEffect transition="in" filter="fade">
                                      <p:cBhvr>
                                        <p:cTn id="4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514600"/>
            <a:ext cx="7772400" cy="3200400"/>
          </a:xfrm>
        </p:spPr>
        <p:txBody>
          <a:bodyPr>
            <a:noAutofit/>
          </a:bodyPr>
          <a:lstStyle/>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Understand the basic elements required of an MLA formatted assignment </a:t>
            </a:r>
          </a:p>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Be able to search for information regarding an MLA formatted assignment by using the OWL at Purdue</a:t>
            </a:r>
          </a:p>
          <a:p>
            <a:pPr marL="285750" lvl="0" indent="-28575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Be able to use Microsoft Word to create my own properly formatted MLA assignment</a:t>
            </a:r>
          </a:p>
        </p:txBody>
      </p:sp>
      <p:sp>
        <p:nvSpPr>
          <p:cNvPr id="3" name="Title 2"/>
          <p:cNvSpPr>
            <a:spLocks noGrp="1"/>
          </p:cNvSpPr>
          <p:nvPr>
            <p:ph type="title"/>
          </p:nvPr>
        </p:nvSpPr>
        <p:spPr>
          <a:xfrm>
            <a:off x="152400" y="355847"/>
            <a:ext cx="8839200" cy="1015753"/>
          </a:xfrm>
        </p:spPr>
        <p:txBody>
          <a:bodyPr/>
          <a:lstStyle/>
          <a:p>
            <a:r>
              <a:rPr lang="en-US" altLang="en-US" sz="3600" b="1" dirty="0">
                <a:latin typeface="Calibri" panose="020F0502020204030204" pitchFamily="34" charset="0"/>
                <a:cs typeface="Calibri" panose="020F0502020204030204" pitchFamily="34" charset="0"/>
              </a:rPr>
              <a:t>After This Workshop I will…</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59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438399"/>
            <a:ext cx="8407893" cy="3688079"/>
          </a:xfrm>
        </p:spPr>
        <p:txBody>
          <a:bodyPr>
            <a:normAutofit lnSpcReduction="10000"/>
          </a:bodyPr>
          <a:lstStyle/>
          <a:p>
            <a:pPr marL="45720" indent="0">
              <a:lnSpc>
                <a:spcPct val="200000"/>
              </a:lnSpc>
              <a:buNone/>
            </a:pPr>
            <a:r>
              <a:rPr lang="en-US" i="1" dirty="0">
                <a:latin typeface="Times New Roman" panose="02020603050405020304" pitchFamily="18" charset="0"/>
                <a:cs typeface="Times New Roman" panose="02020603050405020304" pitchFamily="18" charset="0"/>
              </a:rPr>
              <a:t>The Purdue OWL Family of Sites</a:t>
            </a:r>
            <a:r>
              <a:rPr lang="en-US" dirty="0">
                <a:latin typeface="Times New Roman" panose="02020603050405020304" pitchFamily="18" charset="0"/>
                <a:cs typeface="Times New Roman" panose="02020603050405020304" pitchFamily="18" charset="0"/>
              </a:rPr>
              <a:t>. The Writing Lab and OWL at 	Purdue and Purdue U, 2008, owl.english.purdue.edu/owl. 	Accessed 17 Aug. 2018. </a:t>
            </a:r>
          </a:p>
          <a:p>
            <a:pPr marL="45720" indent="0">
              <a:lnSpc>
                <a:spcPct val="200000"/>
              </a:lnSpc>
              <a:buNone/>
            </a:pPr>
            <a:r>
              <a:rPr lang="en-US" dirty="0">
                <a:latin typeface="Times New Roman" panose="02020603050405020304" pitchFamily="18" charset="0"/>
                <a:cs typeface="Times New Roman" panose="02020603050405020304" pitchFamily="18" charset="0"/>
              </a:rPr>
              <a:t>“How to </a:t>
            </a:r>
            <a:r>
              <a:rPr lang="en-US" dirty="0" smtClean="0">
                <a:latin typeface="Times New Roman" panose="02020603050405020304" pitchFamily="18" charset="0"/>
                <a:cs typeface="Times New Roman" panose="02020603050405020304" pitchFamily="18" charset="0"/>
              </a:rPr>
              <a:t>Setup </a:t>
            </a:r>
            <a:r>
              <a:rPr lang="en-US">
                <a:latin typeface="Times New Roman" panose="02020603050405020304" pitchFamily="18" charset="0"/>
                <a:cs typeface="Times New Roman" panose="02020603050405020304" pitchFamily="18" charset="0"/>
              </a:rPr>
              <a:t>MLA </a:t>
            </a:r>
            <a:r>
              <a:rPr lang="en-US" smtClean="0">
                <a:latin typeface="Times New Roman" panose="02020603050405020304" pitchFamily="18" charset="0"/>
                <a:cs typeface="Times New Roman" panose="02020603050405020304" pitchFamily="18" charset="0"/>
              </a:rPr>
              <a:t>Formatting </a:t>
            </a:r>
            <a:r>
              <a:rPr lang="en-US" dirty="0">
                <a:latin typeface="Times New Roman" panose="02020603050405020304" pitchFamily="18" charset="0"/>
                <a:cs typeface="Times New Roman" panose="02020603050405020304" pitchFamily="18" charset="0"/>
              </a:rPr>
              <a:t>in Word 2016.” </a:t>
            </a:r>
            <a:r>
              <a:rPr lang="en-US" i="1" dirty="0">
                <a:latin typeface="Times New Roman" panose="02020603050405020304" pitchFamily="18" charset="0"/>
                <a:cs typeface="Times New Roman" panose="02020603050405020304" pitchFamily="18" charset="0"/>
              </a:rPr>
              <a:t>Northeast 	Wisconsin Technical College, </a:t>
            </a:r>
            <a:r>
              <a:rPr lang="en-US" dirty="0">
                <a:latin typeface="Times New Roman" panose="02020603050405020304" pitchFamily="18" charset="0"/>
                <a:cs typeface="Times New Roman" panose="02020603050405020304" pitchFamily="18" charset="0"/>
              </a:rPr>
              <a:t>2018, 	nwtc.libanswers.com/faq/212878. Accessed 17 Aug. 2018</a:t>
            </a:r>
            <a:r>
              <a:rPr lang="en-US" dirty="0"/>
              <a:t>. </a:t>
            </a:r>
          </a:p>
        </p:txBody>
      </p:sp>
      <p:sp>
        <p:nvSpPr>
          <p:cNvPr id="3" name="Title 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Works Cited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489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b="1" dirty="0">
                <a:latin typeface="Calibri" panose="020F0502020204030204" pitchFamily="34" charset="0"/>
                <a:cs typeface="Calibri" panose="020F0502020204030204" pitchFamily="34" charset="0"/>
              </a:rPr>
              <a:t>What is MLA?</a:t>
            </a:r>
            <a:endParaRPr lang="en-US" sz="3600" dirty="0">
              <a:latin typeface="Calibri" panose="020F0502020204030204" pitchFamily="34" charset="0"/>
              <a:cs typeface="Calibri" panose="020F0502020204030204" pitchFamily="34" charset="0"/>
            </a:endParaRPr>
          </a:p>
        </p:txBody>
      </p:sp>
      <p:sp>
        <p:nvSpPr>
          <p:cNvPr id="4" name="TextBox 5"/>
          <p:cNvSpPr txBox="1">
            <a:spLocks noChangeArrowheads="1"/>
          </p:cNvSpPr>
          <p:nvPr/>
        </p:nvSpPr>
        <p:spPr bwMode="auto">
          <a:xfrm>
            <a:off x="381000" y="1752600"/>
            <a:ext cx="4878388" cy="41549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cs typeface="Times New Roman" panose="02020603050405020304" pitchFamily="18" charset="0"/>
              </a:rPr>
              <a:t>MLA</a:t>
            </a:r>
            <a:r>
              <a:rPr lang="en-US" altLang="en-US" sz="2400" dirty="0">
                <a:latin typeface="Times New Roman" panose="02020603050405020304" pitchFamily="18" charset="0"/>
                <a:cs typeface="Times New Roman" panose="02020603050405020304" pitchFamily="18" charset="0"/>
              </a:rPr>
              <a:t> (Modern Language Association) Style formatting is often used in various humanities disciplines.</a:t>
            </a: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In addition to the handbook, MLA also offers </a:t>
            </a:r>
            <a:r>
              <a:rPr lang="en-US" altLang="en-US" sz="2400" b="1" dirty="0">
                <a:solidFill>
                  <a:srgbClr val="000000"/>
                </a:solidFill>
                <a:latin typeface="Times New Roman" panose="02020603050405020304" pitchFamily="18" charset="0"/>
                <a:cs typeface="Times New Roman" panose="02020603050405020304" pitchFamily="18" charset="0"/>
              </a:rPr>
              <a:t>The MLA Style Center</a:t>
            </a:r>
            <a:r>
              <a:rPr lang="en-US" altLang="en-US" sz="2400" dirty="0">
                <a:latin typeface="Times New Roman" panose="02020603050405020304" pitchFamily="18" charset="0"/>
                <a:cs typeface="Times New Roman" panose="02020603050405020304" pitchFamily="18" charset="0"/>
              </a:rPr>
              <a:t>, a website that provides additional instruction and resources for writing and formatting academic papers. </a:t>
            </a:r>
          </a:p>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hlinkClick r:id="rId3"/>
              </a:rPr>
              <a:t>https://www.mla.org/</a:t>
            </a:r>
            <a:endParaRPr lang="en-US" altLang="en-US" sz="2400" dirty="0">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2638" y="1798637"/>
            <a:ext cx="2760663" cy="4127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79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514600"/>
            <a:ext cx="3886200" cy="3200400"/>
          </a:xfrm>
        </p:spPr>
        <p:txBody>
          <a:bodyPr>
            <a:noAutofit/>
          </a:bodyPr>
          <a:lstStyle/>
          <a:p>
            <a:pPr marL="45720" indent="0">
              <a:buNone/>
            </a:pPr>
            <a:r>
              <a:rPr lang="en-US" altLang="en-US" sz="2800" b="1" dirty="0">
                <a:latin typeface="Times New Roman" panose="02020603050405020304" pitchFamily="18" charset="0"/>
                <a:cs typeface="Times New Roman" panose="02020603050405020304" pitchFamily="18" charset="0"/>
              </a:rPr>
              <a:t>MLA regulates:</a:t>
            </a:r>
          </a:p>
          <a:p>
            <a:endParaRPr lang="en-US" altLang="en-US" sz="12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Document format</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In-text citations</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Works-cited list</a:t>
            </a:r>
          </a:p>
        </p:txBody>
      </p:sp>
      <p:sp>
        <p:nvSpPr>
          <p:cNvPr id="3" name="Title 2"/>
          <p:cNvSpPr>
            <a:spLocks noGrp="1"/>
          </p:cNvSpPr>
          <p:nvPr>
            <p:ph type="title"/>
          </p:nvPr>
        </p:nvSpPr>
        <p:spPr/>
        <p:txBody>
          <a:bodyPr/>
          <a:lstStyle/>
          <a:p>
            <a:r>
              <a:rPr lang="en-US" altLang="en-US" sz="3600" b="1" dirty="0">
                <a:latin typeface="Calibri" panose="020F0502020204030204" pitchFamily="34" charset="0"/>
                <a:cs typeface="Calibri" panose="020F0502020204030204" pitchFamily="34" charset="0"/>
              </a:rPr>
              <a:t>What does MLA regulate</a:t>
            </a:r>
            <a:r>
              <a:rPr lang="en-US" altLang="en-US" sz="4400" b="1" dirty="0">
                <a:latin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pic>
        <p:nvPicPr>
          <p:cNvPr id="4" name="Picture 9"/>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6400" y="1981200"/>
            <a:ext cx="2760663" cy="4127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248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38328"/>
            <a:ext cx="6781800" cy="6400800"/>
          </a:xfrm>
        </p:spPr>
        <p:txBody>
          <a:bodyPr>
            <a:normAutofit/>
          </a:bodyPr>
          <a:lstStyle/>
          <a:p>
            <a:pPr marL="45720" indent="0" algn="ctr">
              <a:buNone/>
            </a:pPr>
            <a:r>
              <a:rPr lang="en-US" b="1" dirty="0">
                <a:solidFill>
                  <a:schemeClr val="tx1"/>
                </a:solidFill>
                <a:latin typeface="Calibri" panose="020F0502020204030204" pitchFamily="34" charset="0"/>
                <a:cs typeface="Calibri" panose="020F0502020204030204" pitchFamily="34" charset="0"/>
              </a:rPr>
              <a:t>Basic Elements of an MLA Formatted Assignment (8</a:t>
            </a:r>
            <a:r>
              <a:rPr lang="en-US" b="1" baseline="30000" dirty="0">
                <a:solidFill>
                  <a:schemeClr val="tx1"/>
                </a:solidFill>
                <a:latin typeface="Calibri" panose="020F0502020204030204" pitchFamily="34" charset="0"/>
                <a:cs typeface="Calibri" panose="020F0502020204030204" pitchFamily="34" charset="0"/>
              </a:rPr>
              <a:t>th</a:t>
            </a:r>
            <a:r>
              <a:rPr lang="en-US" b="1" dirty="0">
                <a:solidFill>
                  <a:schemeClr val="tx1"/>
                </a:solidFill>
                <a:latin typeface="Calibri" panose="020F0502020204030204" pitchFamily="34" charset="0"/>
                <a:cs typeface="Calibri" panose="020F0502020204030204" pitchFamily="34" charset="0"/>
              </a:rPr>
              <a:t> ed.)</a:t>
            </a:r>
          </a:p>
          <a:p>
            <a:pPr>
              <a:lnSpc>
                <a:spcPct val="150000"/>
              </a:lnSpc>
              <a:spcBef>
                <a:spcPct val="0"/>
              </a:spcBef>
              <a:buNone/>
            </a:pPr>
            <a:endParaRPr lang="en-US" altLang="en-US" sz="2400" b="1" dirty="0">
              <a:latin typeface="Times New Roman" panose="02020603050405020304" pitchFamily="18" charset="0"/>
              <a:ea typeface="ヒラギノ角ゴ Pro W3" charset="-128"/>
              <a:cs typeface="Times New Roman" panose="02020603050405020304" pitchFamily="18" charset="0"/>
            </a:endParaRPr>
          </a:p>
          <a:p>
            <a:pPr>
              <a:lnSpc>
                <a:spcPct val="150000"/>
              </a:lnSpc>
              <a:spcBef>
                <a:spcPct val="0"/>
              </a:spcBef>
              <a:buNone/>
            </a:pPr>
            <a:r>
              <a:rPr lang="en-US" altLang="en-US" sz="2400" b="1" i="1" dirty="0">
                <a:latin typeface="Times New Roman" panose="02020603050405020304" pitchFamily="18" charset="0"/>
                <a:ea typeface="ヒラギノ角ゴ Pro W3" charset="-128"/>
                <a:cs typeface="Times New Roman" panose="02020603050405020304" pitchFamily="18" charset="0"/>
              </a:rPr>
              <a:t>An MLA Style paper should:</a:t>
            </a: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 Be typed on white 8.5</a:t>
            </a:r>
            <a:r>
              <a:rPr lang="en-US" altLang="ja-JP" sz="2400" dirty="0">
                <a:latin typeface="Times New Roman" panose="02020603050405020304" pitchFamily="18" charset="0"/>
                <a:ea typeface="ヒラギノ角ゴ Pro W3" charset="-128"/>
                <a:cs typeface="Times New Roman" panose="02020603050405020304" pitchFamily="18" charset="0"/>
              </a:rPr>
              <a:t>“ x 11“ paper</a:t>
            </a:r>
            <a:endParaRPr lang="en-US" altLang="en-US" sz="1200" dirty="0">
              <a:latin typeface="Times New Roman" panose="02020603050405020304" pitchFamily="18" charset="0"/>
              <a:ea typeface="ヒラギノ角ゴ Pro W3" charset="-128"/>
              <a:cs typeface="Times New Roman" panose="02020603050405020304" pitchFamily="18" charset="0"/>
            </a:endParaRP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 Double-space everything</a:t>
            </a:r>
            <a:endParaRPr lang="en-US" altLang="en-US" sz="1200" dirty="0">
              <a:latin typeface="Times New Roman" panose="02020603050405020304" pitchFamily="18" charset="0"/>
              <a:ea typeface="ヒラギノ角ゴ Pro W3" charset="-128"/>
              <a:cs typeface="Times New Roman" panose="02020603050405020304" pitchFamily="18" charset="0"/>
            </a:endParaRP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 Use 12 pt. Times New Roman font </a:t>
            </a:r>
            <a:endParaRPr lang="en-US" altLang="en-US" sz="1200" dirty="0">
              <a:latin typeface="Times New Roman" panose="02020603050405020304" pitchFamily="18" charset="0"/>
              <a:ea typeface="ヒラギノ角ゴ Pro W3" charset="-128"/>
              <a:cs typeface="Times New Roman" panose="02020603050405020304" pitchFamily="18" charset="0"/>
            </a:endParaRP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 Leave only one space after punctuation</a:t>
            </a:r>
            <a:endParaRPr lang="en-US" altLang="en-US" sz="1200" dirty="0">
              <a:latin typeface="Times New Roman" panose="02020603050405020304" pitchFamily="18" charset="0"/>
              <a:ea typeface="ヒラギノ角ゴ Pro W3" charset="-128"/>
              <a:cs typeface="Times New Roman" panose="02020603050405020304" pitchFamily="18" charset="0"/>
            </a:endParaRPr>
          </a:p>
          <a:p>
            <a:pPr marL="365760" lvl="1" indent="0">
              <a:lnSpc>
                <a:spcPct val="150000"/>
              </a:lnSpc>
              <a:spcBef>
                <a:spcPct val="0"/>
              </a:spcBef>
              <a:buNone/>
            </a:pPr>
            <a:endParaRPr lang="en-US" altLang="en-US" sz="1200" dirty="0">
              <a:latin typeface="Times New Roman" panose="02020603050405020304" pitchFamily="18" charset="0"/>
              <a:ea typeface="ヒラギノ角ゴ Pro W3" charset="-128"/>
              <a:cs typeface="Times New Roman" panose="02020603050405020304" pitchFamily="18" charset="0"/>
            </a:endParaRPr>
          </a:p>
          <a:p>
            <a:pPr marL="45720" indent="0" algn="ctr">
              <a:buNone/>
            </a:pPr>
            <a:endParaRPr lang="en-US" dirty="0"/>
          </a:p>
        </p:txBody>
      </p:sp>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35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6858000" cy="6400800"/>
          </a:xfrm>
        </p:spPr>
        <p:txBody>
          <a:bodyPr>
            <a:normAutofit lnSpcReduction="10000"/>
          </a:bodyPr>
          <a:lstStyle/>
          <a:p>
            <a:pPr marL="45720" indent="0" algn="ctr">
              <a:buNone/>
            </a:pPr>
            <a:r>
              <a:rPr lang="en-US" b="1" dirty="0">
                <a:solidFill>
                  <a:schemeClr val="tx1"/>
                </a:solidFill>
                <a:latin typeface="Calibri" panose="020F0502020204030204" pitchFamily="34" charset="0"/>
                <a:cs typeface="Calibri" panose="020F0502020204030204" pitchFamily="34" charset="0"/>
              </a:rPr>
              <a:t>Basic Elements of an MLA Formatted Assignment (8</a:t>
            </a:r>
            <a:r>
              <a:rPr lang="en-US" b="1" baseline="30000" dirty="0">
                <a:solidFill>
                  <a:schemeClr val="tx1"/>
                </a:solidFill>
                <a:latin typeface="Calibri" panose="020F0502020204030204" pitchFamily="34" charset="0"/>
                <a:cs typeface="Calibri" panose="020F0502020204030204" pitchFamily="34" charset="0"/>
              </a:rPr>
              <a:t>th</a:t>
            </a:r>
            <a:r>
              <a:rPr lang="en-US" b="1" dirty="0">
                <a:solidFill>
                  <a:schemeClr val="tx1"/>
                </a:solidFill>
                <a:latin typeface="Calibri" panose="020F0502020204030204" pitchFamily="34" charset="0"/>
                <a:cs typeface="Calibri" panose="020F0502020204030204" pitchFamily="34" charset="0"/>
              </a:rPr>
              <a:t> ed.)</a:t>
            </a:r>
          </a:p>
          <a:p>
            <a:pPr marL="45720" indent="0">
              <a:lnSpc>
                <a:spcPct val="150000"/>
              </a:lnSpc>
              <a:buNone/>
            </a:pPr>
            <a:endParaRPr lang="en-US" altLang="en-US" sz="2400" b="1" dirty="0">
              <a:latin typeface="Times New Roman" panose="02020603050405020304" pitchFamily="18" charset="0"/>
              <a:ea typeface="ヒラギノ角ゴ Pro W3" charset="-128"/>
              <a:cs typeface="Times New Roman" panose="02020603050405020304" pitchFamily="18" charset="0"/>
            </a:endParaRPr>
          </a:p>
          <a:p>
            <a:pPr marL="45720" indent="0">
              <a:lnSpc>
                <a:spcPct val="150000"/>
              </a:lnSpc>
              <a:buNone/>
            </a:pPr>
            <a:r>
              <a:rPr lang="en-US" altLang="en-US" sz="2400" b="1" i="1" dirty="0">
                <a:latin typeface="Times New Roman" panose="02020603050405020304" pitchFamily="18" charset="0"/>
                <a:ea typeface="ヒラギノ角ゴ Pro W3" charset="-128"/>
                <a:cs typeface="Times New Roman" panose="02020603050405020304" pitchFamily="18" charset="0"/>
              </a:rPr>
              <a:t>An MLA Style paper should also:</a:t>
            </a:r>
            <a:endParaRPr lang="en-US" altLang="en-US" sz="2400" b="1" i="1" dirty="0">
              <a:latin typeface="Times New Roman" panose="02020603050405020304" pitchFamily="18" charset="0"/>
              <a:cs typeface="Times New Roman" panose="02020603050405020304" pitchFamily="18" charset="0"/>
            </a:endParaRP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 Set all margins to 1 inch on all sides</a:t>
            </a:r>
          </a:p>
          <a:p>
            <a:pPr lvl="1">
              <a:lnSpc>
                <a:spcPct val="150000"/>
              </a:lnSpc>
              <a:spcBef>
                <a:spcPct val="0"/>
              </a:spcBef>
              <a:buFont typeface="Arial" pitchFamily="34" charset="0"/>
              <a:buChar char="•"/>
            </a:pPr>
            <a:r>
              <a:rPr lang="en-US" altLang="en-US" sz="2400" dirty="0">
                <a:latin typeface="Times New Roman" panose="02020603050405020304" pitchFamily="18" charset="0"/>
                <a:cs typeface="Times New Roman" panose="02020603050405020304" pitchFamily="18" charset="0"/>
              </a:rPr>
              <a:t>Have a header with page numbers located in the upper right-hand corner</a:t>
            </a:r>
          </a:p>
          <a:p>
            <a:pPr lvl="1">
              <a:lnSpc>
                <a:spcPct val="150000"/>
              </a:lnSpc>
              <a:spcBef>
                <a:spcPct val="0"/>
              </a:spcBef>
              <a:buFont typeface="Arial" pitchFamily="34" charset="0"/>
              <a:buChar char="•"/>
            </a:pPr>
            <a:r>
              <a:rPr lang="en-US" altLang="en-US" sz="2400" dirty="0">
                <a:latin typeface="Times New Roman" panose="02020603050405020304" pitchFamily="18" charset="0"/>
                <a:ea typeface="ヒラギノ角ゴ Pro W3" charset="-128"/>
                <a:cs typeface="Times New Roman" panose="02020603050405020304" pitchFamily="18" charset="0"/>
              </a:rPr>
              <a:t>Include your name, the instructor’s name, your class, and the day (day month year) in upper left</a:t>
            </a:r>
          </a:p>
          <a:p>
            <a:pPr marL="548640" lvl="2" indent="-228600">
              <a:lnSpc>
                <a:spcPct val="150000"/>
              </a:lnSpc>
              <a:buClr>
                <a:schemeClr val="tx1">
                  <a:lumMod val="50000"/>
                  <a:lumOff val="50000"/>
                </a:schemeClr>
              </a:buClr>
              <a:buFont typeface="Arial" panose="020B0604020202020204" pitchFamily="34" charset="0"/>
              <a:buChar char="•"/>
            </a:pPr>
            <a:r>
              <a:rPr lang="en-US" altLang="en-US" dirty="0">
                <a:latin typeface="Times New Roman" panose="02020603050405020304" pitchFamily="18" charset="0"/>
                <a:ea typeface="ヒラギノ角ゴ Pro W3" charset="-128"/>
                <a:cs typeface="Times New Roman" panose="02020603050405020304" pitchFamily="18" charset="0"/>
              </a:rPr>
              <a:t>Indent the first line of paragraphs one half-inch</a:t>
            </a:r>
          </a:p>
          <a:p>
            <a:pPr marL="45720" indent="0" algn="ctr">
              <a:buNone/>
            </a:pPr>
            <a:endParaRPr lang="en-US" dirty="0"/>
          </a:p>
        </p:txBody>
      </p:sp>
      <p:sp>
        <p:nvSpPr>
          <p:cNvPr id="7" name="Text Placeholder 2"/>
          <p:cNvSpPr txBox="1">
            <a:spLocks/>
          </p:cNvSpPr>
          <p:nvPr/>
        </p:nvSpPr>
        <p:spPr>
          <a:xfrm>
            <a:off x="6781800" y="2819400"/>
            <a:ext cx="2209800" cy="2743200"/>
          </a:xfrm>
          <a:prstGeom prst="rect">
            <a:avLst/>
          </a:prstGeom>
        </p:spPr>
        <p:txBody>
          <a:bodyPr vert="horz" lIns="91440" tIns="0" rIns="91440" bIns="45720" rtlCol="0">
            <a:normAutofit/>
          </a:bodyPr>
          <a:lstStyle>
            <a:lvl1pPr marL="0" indent="0" algn="l" defTabSz="914400" rtl="0" eaLnBrk="1" latinLnBrk="0" hangingPunct="1">
              <a:spcBef>
                <a:spcPct val="20000"/>
              </a:spcBef>
              <a:buClr>
                <a:schemeClr val="accent1"/>
              </a:buClr>
              <a:buFont typeface="Wingdings 2" pitchFamily="18" charset="2"/>
              <a:buNone/>
              <a:defRPr sz="1400" kern="1200" spc="150" baseline="0">
                <a:solidFill>
                  <a:srgbClr val="FFFFFF"/>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200"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000"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900"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900" kern="1200">
                <a:solidFill>
                  <a:schemeClr val="tx2"/>
                </a:solidFill>
                <a:latin typeface="+mn-lt"/>
                <a:ea typeface="+mn-ea"/>
                <a:cs typeface="+mn-cs"/>
              </a:defRPr>
            </a:lvl9pPr>
          </a:lstStyle>
          <a:p>
            <a:pPr marL="285750" indent="-285750" algn="ctr">
              <a:buFont typeface="Arial" panose="020B0604020202020204" pitchFamily="34" charset="0"/>
              <a:buChar char="•"/>
            </a:pPr>
            <a:r>
              <a:rPr lang="en-US" sz="2000" b="1" dirty="0"/>
              <a:t>Always follow your instructor’s guidelines</a:t>
            </a:r>
          </a:p>
        </p:txBody>
      </p:sp>
      <p:sp>
        <p:nvSpPr>
          <p:cNvPr id="8" name="Title 3"/>
          <p:cNvSpPr txBox="1">
            <a:spLocks/>
          </p:cNvSpPr>
          <p:nvPr/>
        </p:nvSpPr>
        <p:spPr>
          <a:xfrm>
            <a:off x="7010400" y="457200"/>
            <a:ext cx="1981200" cy="1600200"/>
          </a:xfrm>
          <a:prstGeom prst="rect">
            <a:avLst/>
          </a:prstGeom>
          <a:solidFill>
            <a:schemeClr val="bg2">
              <a:lumMod val="75000"/>
            </a:schemeClr>
          </a:solidFill>
        </p:spPr>
        <p:txBody>
          <a:bodyPr vert="horz" lIns="91440" tIns="45720" rIns="91440" bIns="45720" rtlCol="0" anchor="b">
            <a:noAutofit/>
          </a:bodyPr>
          <a:lstStyle>
            <a:lvl1pPr algn="l" defTabSz="914400" rtl="0" eaLnBrk="1" latinLnBrk="0" hangingPunct="1">
              <a:spcBef>
                <a:spcPct val="0"/>
              </a:spcBef>
              <a:buNone/>
              <a:defRPr sz="2000" kern="1200" cap="all" spc="150" baseline="0">
                <a:ln>
                  <a:noFill/>
                </a:ln>
                <a:solidFill>
                  <a:schemeClr val="bg1"/>
                </a:solidFill>
                <a:effectLst/>
                <a:latin typeface="+mj-lt"/>
                <a:ea typeface="+mj-ea"/>
                <a:cs typeface="+mj-cs"/>
              </a:defRPr>
            </a:lvl1pPr>
          </a:lstStyle>
          <a:p>
            <a:pPr algn="ctr"/>
            <a:r>
              <a:rPr lang="en-US" sz="1800" dirty="0">
                <a:solidFill>
                  <a:schemeClr val="tx1"/>
                </a:solidFill>
                <a:latin typeface="Cambria" panose="02040503050406030204" pitchFamily="18" charset="0"/>
                <a:cs typeface="David" panose="020E0502060401010101" pitchFamily="34" charset="-79"/>
              </a:rPr>
              <a:t>Basic rule for any formatting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6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3794" name="Group 9"/>
          <p:cNvGrpSpPr>
            <a:grpSpLocks/>
          </p:cNvGrpSpPr>
          <p:nvPr/>
        </p:nvGrpSpPr>
        <p:grpSpPr bwMode="auto">
          <a:xfrm>
            <a:off x="344487" y="304585"/>
            <a:ext cx="8455025" cy="869950"/>
            <a:chOff x="0" y="973629"/>
            <a:chExt cx="9144000" cy="1188303"/>
          </a:xfrm>
        </p:grpSpPr>
        <p:sp>
          <p:nvSpPr>
            <p:cNvPr id="13" name="Rectangle 2"/>
            <p:cNvSpPr>
              <a:spLocks noChangeArrowheads="1"/>
            </p:cNvSpPr>
            <p:nvPr/>
          </p:nvSpPr>
          <p:spPr bwMode="auto">
            <a:xfrm>
              <a:off x="0" y="973629"/>
              <a:ext cx="9144000" cy="1188303"/>
            </a:xfrm>
            <a:prstGeom prst="rect">
              <a:avLst/>
            </a:prstGeom>
            <a:solidFill>
              <a:schemeClr val="accent6"/>
            </a:solidFill>
            <a:ln w="9525">
              <a:no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algn="ctr" eaLnBrk="1" hangingPunct="1">
                <a:spcBef>
                  <a:spcPct val="0"/>
                </a:spcBef>
                <a:buFontTx/>
                <a:buNone/>
              </a:pPr>
              <a:endParaRPr lang="en-US" altLang="en-US" sz="1800" dirty="0">
                <a:solidFill>
                  <a:srgbClr val="FFFFFF"/>
                </a:solidFill>
              </a:endParaRPr>
            </a:p>
          </p:txBody>
        </p:sp>
        <p:sp>
          <p:nvSpPr>
            <p:cNvPr id="33797" name="TextBox 11"/>
            <p:cNvSpPr txBox="1">
              <a:spLocks noChangeArrowheads="1"/>
            </p:cNvSpPr>
            <p:nvPr/>
          </p:nvSpPr>
          <p:spPr bwMode="auto">
            <a:xfrm>
              <a:off x="225010" y="1168395"/>
              <a:ext cx="4692316" cy="79877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eaLnBrk="1" hangingPunct="1">
                <a:spcBef>
                  <a:spcPct val="0"/>
                </a:spcBef>
                <a:buFontTx/>
                <a:buNone/>
              </a:pPr>
              <a:r>
                <a:rPr lang="en-US" altLang="en-US" dirty="0">
                  <a:solidFill>
                    <a:schemeClr val="bg1"/>
                  </a:solidFill>
                  <a:latin typeface="+mj-lt"/>
                </a:rPr>
                <a:t>Sample First Page</a:t>
              </a:r>
            </a:p>
          </p:txBody>
        </p:sp>
      </p:grpSp>
      <p:sp>
        <p:nvSpPr>
          <p:cNvPr id="33793" name="TextBox 5"/>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eaLnBrk="1" hangingPunct="1">
              <a:spcBef>
                <a:spcPct val="0"/>
              </a:spcBef>
              <a:buFontTx/>
              <a:buNone/>
            </a:pPr>
            <a:endParaRPr lang="en-US" altLang="en-US" sz="1800" dirty="0">
              <a:latin typeface="Optim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9532" y="1524000"/>
            <a:ext cx="8824933" cy="4629150"/>
          </a:xfrm>
          <a:prstGeom prst="rect">
            <a:avLst/>
          </a:prstGeom>
        </p:spPr>
      </p:pic>
      <p:cxnSp>
        <p:nvCxnSpPr>
          <p:cNvPr id="14" name="Straight Arrow Connector 13"/>
          <p:cNvCxnSpPr/>
          <p:nvPr/>
        </p:nvCxnSpPr>
        <p:spPr>
          <a:xfrm flipH="1">
            <a:off x="914400" y="3581400"/>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20000" y="1997676"/>
            <a:ext cx="0" cy="3762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rot="10800000">
            <a:off x="3199368" y="3200400"/>
            <a:ext cx="838200" cy="1013254"/>
          </a:xfrm>
          <a:prstGeom prst="leftBrace">
            <a:avLst>
              <a:gd name="adj1" fmla="val 7372"/>
              <a:gd name="adj2" fmla="val 52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Left Brace 21"/>
          <p:cNvSpPr/>
          <p:nvPr/>
        </p:nvSpPr>
        <p:spPr>
          <a:xfrm rot="10800000">
            <a:off x="6781800" y="4333104"/>
            <a:ext cx="647700" cy="403654"/>
          </a:xfrm>
          <a:prstGeom prst="leftBrace">
            <a:avLst>
              <a:gd name="adj1" fmla="val 7372"/>
              <a:gd name="adj2" fmla="val 52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Straight Arrow Connector 22"/>
          <p:cNvCxnSpPr/>
          <p:nvPr/>
        </p:nvCxnSpPr>
        <p:spPr>
          <a:xfrm flipH="1">
            <a:off x="7924800" y="4953000"/>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76400" y="4953000"/>
            <a:ext cx="457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286000" y="2057400"/>
            <a:ext cx="564356" cy="838200"/>
            <a:chOff x="2286000" y="2057400"/>
            <a:chExt cx="564356" cy="838200"/>
          </a:xfrm>
        </p:grpSpPr>
        <p:cxnSp>
          <p:nvCxnSpPr>
            <p:cNvPr id="6" name="Straight Arrow Connector 5"/>
            <p:cNvCxnSpPr/>
            <p:nvPr/>
          </p:nvCxnSpPr>
          <p:spPr>
            <a:xfrm>
              <a:off x="2286000" y="2057400"/>
              <a:ext cx="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0" y="2291834"/>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grpSp>
      <p:sp>
        <p:nvSpPr>
          <p:cNvPr id="30" name="TextBox 29"/>
          <p:cNvSpPr txBox="1"/>
          <p:nvPr/>
        </p:nvSpPr>
        <p:spPr>
          <a:xfrm>
            <a:off x="1143000" y="3184269"/>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sp>
        <p:nvSpPr>
          <p:cNvPr id="31" name="TextBox 30"/>
          <p:cNvSpPr txBox="1"/>
          <p:nvPr/>
        </p:nvSpPr>
        <p:spPr>
          <a:xfrm>
            <a:off x="8153400" y="4951631"/>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1”</a:t>
            </a:r>
          </a:p>
        </p:txBody>
      </p:sp>
      <p:sp>
        <p:nvSpPr>
          <p:cNvPr id="32" name="TextBox 31"/>
          <p:cNvSpPr txBox="1"/>
          <p:nvPr/>
        </p:nvSpPr>
        <p:spPr>
          <a:xfrm>
            <a:off x="1721644" y="4659868"/>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½”</a:t>
            </a:r>
          </a:p>
        </p:txBody>
      </p:sp>
      <p:sp>
        <p:nvSpPr>
          <p:cNvPr id="33" name="TextBox 32"/>
          <p:cNvSpPr txBox="1"/>
          <p:nvPr/>
        </p:nvSpPr>
        <p:spPr>
          <a:xfrm>
            <a:off x="7620000" y="1981200"/>
            <a:ext cx="564356"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½”</a:t>
            </a:r>
          </a:p>
        </p:txBody>
      </p:sp>
      <p:sp>
        <p:nvSpPr>
          <p:cNvPr id="34" name="TextBox 33"/>
          <p:cNvSpPr txBox="1"/>
          <p:nvPr/>
        </p:nvSpPr>
        <p:spPr>
          <a:xfrm>
            <a:off x="4037568" y="3522361"/>
            <a:ext cx="1914267"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Double-space</a:t>
            </a:r>
          </a:p>
        </p:txBody>
      </p:sp>
      <p:sp>
        <p:nvSpPr>
          <p:cNvPr id="35" name="TextBox 34"/>
          <p:cNvSpPr txBox="1"/>
          <p:nvPr/>
        </p:nvSpPr>
        <p:spPr>
          <a:xfrm>
            <a:off x="7429500" y="4361938"/>
            <a:ext cx="1914267" cy="338554"/>
          </a:xfrm>
          <a:prstGeom prst="rect">
            <a:avLst/>
          </a:prstGeom>
          <a:noFill/>
        </p:spPr>
        <p:txBody>
          <a:bodyPr wrap="square" rtlCol="0">
            <a:spAutoFit/>
          </a:bodyPr>
          <a:lstStyle/>
          <a:p>
            <a:r>
              <a:rPr lang="en-US" sz="1600" dirty="0">
                <a:solidFill>
                  <a:schemeClr val="accent1">
                    <a:lumMod val="75000"/>
                  </a:schemeClr>
                </a:solidFill>
                <a:cs typeface="Times New Roman" panose="02020603050405020304" pitchFamily="18" charset="0"/>
              </a:rPr>
              <a:t>Double-space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941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extBox 5"/>
          <p:cNvSpPr txBox="1">
            <a:spLocks noChangeArrowheads="1"/>
          </p:cNvSpPr>
          <p:nvPr/>
        </p:nvSpPr>
        <p:spPr bwMode="auto">
          <a:xfrm>
            <a:off x="228600" y="1828800"/>
            <a:ext cx="8610600" cy="37856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236538" indent="-236538">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eaLnBrk="1" hangingPunct="1">
              <a:lnSpc>
                <a:spcPct val="150000"/>
              </a:lnSpc>
              <a:spcBef>
                <a:spcPct val="0"/>
              </a:spcBef>
            </a:pPr>
            <a:r>
              <a:rPr lang="en-US" altLang="en-US" sz="2000" dirty="0">
                <a:latin typeface="Times New Roman" panose="02020603050405020304" pitchFamily="18" charset="0"/>
                <a:cs typeface="Times New Roman" panose="02020603050405020304" pitchFamily="18" charset="0"/>
              </a:rPr>
              <a:t>Have </a:t>
            </a:r>
            <a:r>
              <a:rPr lang="en-US" altLang="en-US" sz="2000" b="1" dirty="0">
                <a:latin typeface="Times New Roman" panose="02020603050405020304" pitchFamily="18" charset="0"/>
                <a:cs typeface="Times New Roman" panose="02020603050405020304" pitchFamily="18" charset="0"/>
              </a:rPr>
              <a:t>no title page</a:t>
            </a:r>
          </a:p>
          <a:p>
            <a:pPr eaLnBrk="1" hangingPunct="1">
              <a:lnSpc>
                <a:spcPct val="150000"/>
              </a:lnSpc>
              <a:spcBef>
                <a:spcPct val="0"/>
              </a:spcBef>
            </a:pPr>
            <a:r>
              <a:rPr lang="en-US" altLang="en-US" sz="2000" b="1" dirty="0">
                <a:latin typeface="Times New Roman" panose="02020603050405020304" pitchFamily="18" charset="0"/>
                <a:cs typeface="Times New Roman" panose="02020603050405020304" pitchFamily="18" charset="0"/>
              </a:rPr>
              <a:t>Double space </a:t>
            </a:r>
            <a:r>
              <a:rPr lang="en-US" altLang="en-US" sz="2000" dirty="0">
                <a:latin typeface="Times New Roman" panose="02020603050405020304" pitchFamily="18" charset="0"/>
                <a:cs typeface="Times New Roman" panose="02020603050405020304" pitchFamily="18" charset="0"/>
              </a:rPr>
              <a:t>everything</a:t>
            </a:r>
          </a:p>
          <a:p>
            <a:pPr eaLnBrk="1" hangingPunct="1">
              <a:lnSpc>
                <a:spcPct val="150000"/>
              </a:lnSpc>
              <a:spcBef>
                <a:spcPct val="0"/>
              </a:spcBef>
            </a:pPr>
            <a:r>
              <a:rPr lang="en-US" altLang="en-US" sz="2000" b="1" dirty="0">
                <a:latin typeface="Times New Roman" panose="02020603050405020304" pitchFamily="18" charset="0"/>
                <a:cs typeface="Times New Roman" panose="02020603050405020304" pitchFamily="18" charset="0"/>
              </a:rPr>
              <a:t>List your name, your instructor's name, the course, and date </a:t>
            </a:r>
            <a:r>
              <a:rPr lang="en-US" altLang="en-US" sz="2000" dirty="0">
                <a:latin typeface="Times New Roman" panose="02020603050405020304" pitchFamily="18" charset="0"/>
                <a:cs typeface="Times New Roman" panose="02020603050405020304" pitchFamily="18" charset="0"/>
              </a:rPr>
              <a:t>in the </a:t>
            </a:r>
            <a:r>
              <a:rPr lang="en-US" altLang="en-US" sz="2000" b="1" dirty="0">
                <a:latin typeface="Times New Roman" panose="02020603050405020304" pitchFamily="18" charset="0"/>
                <a:cs typeface="Times New Roman" panose="02020603050405020304" pitchFamily="18" charset="0"/>
              </a:rPr>
              <a:t>upper left-hand corner</a:t>
            </a:r>
          </a:p>
          <a:p>
            <a:pPr eaLnBrk="1" hangingPunct="1">
              <a:lnSpc>
                <a:spcPct val="150000"/>
              </a:lnSpc>
              <a:spcBef>
                <a:spcPct val="0"/>
              </a:spcBef>
            </a:pPr>
            <a:r>
              <a:rPr lang="en-US" altLang="en-US" sz="2000" b="1" dirty="0">
                <a:latin typeface="Times New Roman" panose="02020603050405020304" pitchFamily="18" charset="0"/>
                <a:cs typeface="Times New Roman" panose="02020603050405020304" pitchFamily="18" charset="0"/>
              </a:rPr>
              <a:t>Center the paper title </a:t>
            </a:r>
            <a:r>
              <a:rPr lang="en-US" altLang="en-US" sz="2000" dirty="0">
                <a:latin typeface="Times New Roman" panose="02020603050405020304" pitchFamily="18" charset="0"/>
                <a:cs typeface="Times New Roman" panose="02020603050405020304" pitchFamily="18" charset="0"/>
              </a:rPr>
              <a:t>(use standard caps but no underlining, italics, quote marks, or bold typeface)</a:t>
            </a:r>
          </a:p>
          <a:p>
            <a:pPr eaLnBrk="1" hangingPunct="1">
              <a:lnSpc>
                <a:spcPct val="150000"/>
              </a:lnSpc>
              <a:spcBef>
                <a:spcPct val="0"/>
              </a:spcBef>
            </a:pPr>
            <a:r>
              <a:rPr lang="en-US" altLang="en-US" sz="2000" b="1" dirty="0">
                <a:latin typeface="Times New Roman" panose="02020603050405020304" pitchFamily="18" charset="0"/>
                <a:cs typeface="Times New Roman" panose="02020603050405020304" pitchFamily="18" charset="0"/>
              </a:rPr>
              <a:t>Create a header </a:t>
            </a:r>
            <a:r>
              <a:rPr lang="en-US" altLang="en-US" sz="2000" dirty="0">
                <a:latin typeface="Times New Roman" panose="02020603050405020304" pitchFamily="18" charset="0"/>
                <a:cs typeface="Times New Roman" panose="02020603050405020304" pitchFamily="18" charset="0"/>
              </a:rPr>
              <a:t>in the upper right corner at half inch from the top and one inch from the right of the page (list </a:t>
            </a:r>
            <a:r>
              <a:rPr lang="en-US" altLang="en-US" sz="2000" b="1" dirty="0">
                <a:latin typeface="Times New Roman" panose="02020603050405020304" pitchFamily="18" charset="0"/>
                <a:cs typeface="Times New Roman" panose="02020603050405020304" pitchFamily="18" charset="0"/>
              </a:rPr>
              <a:t>your last name and page number </a:t>
            </a:r>
            <a:r>
              <a:rPr lang="en-US" altLang="en-US" sz="2000" dirty="0">
                <a:latin typeface="Times New Roman" panose="02020603050405020304" pitchFamily="18" charset="0"/>
                <a:cs typeface="Times New Roman" panose="02020603050405020304" pitchFamily="18" charset="0"/>
              </a:rPr>
              <a:t>here)</a:t>
            </a:r>
          </a:p>
        </p:txBody>
      </p:sp>
      <p:grpSp>
        <p:nvGrpSpPr>
          <p:cNvPr id="2" name="Group 1"/>
          <p:cNvGrpSpPr/>
          <p:nvPr/>
        </p:nvGrpSpPr>
        <p:grpSpPr>
          <a:xfrm>
            <a:off x="234778" y="341812"/>
            <a:ext cx="8604422" cy="1086412"/>
            <a:chOff x="559941" y="718267"/>
            <a:chExt cx="8121007" cy="869950"/>
          </a:xfrm>
        </p:grpSpPr>
        <p:sp>
          <p:nvSpPr>
            <p:cNvPr id="12" name="Rectangle 2"/>
            <p:cNvSpPr>
              <a:spLocks noChangeArrowheads="1"/>
            </p:cNvSpPr>
            <p:nvPr/>
          </p:nvSpPr>
          <p:spPr bwMode="auto">
            <a:xfrm>
              <a:off x="559941" y="718267"/>
              <a:ext cx="8121007" cy="869950"/>
            </a:xfrm>
            <a:prstGeom prst="rect">
              <a:avLst/>
            </a:prstGeom>
            <a:solidFill>
              <a:schemeClr val="bg2">
                <a:lumMod val="75000"/>
              </a:schemeClr>
            </a:solidFill>
            <a:ln w="9525">
              <a:no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algn="ctr" eaLnBrk="1" hangingPunct="1">
                <a:spcBef>
                  <a:spcPct val="0"/>
                </a:spcBef>
                <a:buFontTx/>
                <a:buNone/>
              </a:pPr>
              <a:endParaRPr lang="en-US" altLang="en-US" sz="1800" dirty="0">
                <a:solidFill>
                  <a:srgbClr val="FFFFFF"/>
                </a:solidFill>
              </a:endParaRPr>
            </a:p>
          </p:txBody>
        </p:sp>
        <p:sp>
          <p:nvSpPr>
            <p:cNvPr id="31748" name="TextBox 10"/>
            <p:cNvSpPr txBox="1">
              <a:spLocks noChangeArrowheads="1"/>
            </p:cNvSpPr>
            <p:nvPr/>
          </p:nvSpPr>
          <p:spPr bwMode="auto">
            <a:xfrm>
              <a:off x="626029" y="824597"/>
              <a:ext cx="7983000" cy="604325"/>
            </a:xfrm>
            <a:prstGeom prst="rect">
              <a:avLst/>
            </a:prstGeom>
            <a:noFill/>
            <a:ln w="952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Book Antiqua" pitchFamily="18" charset="0"/>
                  <a:ea typeface="MS PGothic" pitchFamily="34" charset="-128"/>
                </a:defRPr>
              </a:lvl1pPr>
              <a:lvl2pPr marL="742950" indent="-285750">
                <a:spcBef>
                  <a:spcPct val="20000"/>
                </a:spcBef>
                <a:buFont typeface="Arial" pitchFamily="34" charset="0"/>
                <a:buChar char="–"/>
                <a:defRPr sz="2800">
                  <a:solidFill>
                    <a:schemeClr val="tx1"/>
                  </a:solidFill>
                  <a:latin typeface="Book Antiqua" pitchFamily="18" charset="0"/>
                  <a:ea typeface="MS PGothic" pitchFamily="34" charset="-128"/>
                </a:defRPr>
              </a:lvl2pPr>
              <a:lvl3pPr marL="1143000" indent="-228600">
                <a:spcBef>
                  <a:spcPct val="20000"/>
                </a:spcBef>
                <a:buFont typeface="Arial" pitchFamily="34" charset="0"/>
                <a:buChar char="•"/>
                <a:defRPr sz="2400">
                  <a:solidFill>
                    <a:schemeClr val="tx1"/>
                  </a:solidFill>
                  <a:latin typeface="Book Antiqua" pitchFamily="18" charset="0"/>
                  <a:ea typeface="MS PGothic" pitchFamily="34" charset="-128"/>
                </a:defRPr>
              </a:lvl3pPr>
              <a:lvl4pPr marL="1600200" indent="-228600">
                <a:spcBef>
                  <a:spcPct val="20000"/>
                </a:spcBef>
                <a:buFont typeface="Arial" pitchFamily="34" charset="0"/>
                <a:buChar char="–"/>
                <a:defRPr sz="2000">
                  <a:solidFill>
                    <a:schemeClr val="tx1"/>
                  </a:solidFill>
                  <a:latin typeface="Book Antiqua" pitchFamily="18" charset="0"/>
                  <a:ea typeface="MS PGothic" pitchFamily="34" charset="-128"/>
                </a:defRPr>
              </a:lvl4pPr>
              <a:lvl5pPr marL="2057400" indent="-228600">
                <a:spcBef>
                  <a:spcPct val="20000"/>
                </a:spcBef>
                <a:buFont typeface="Arial" pitchFamily="34" charset="0"/>
                <a:buChar char="»"/>
                <a:defRPr sz="2000">
                  <a:solidFill>
                    <a:schemeClr val="tx1"/>
                  </a:solidFill>
                  <a:latin typeface="Book Antiqua"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Book Antiqua" pitchFamily="18" charset="0"/>
                  <a:ea typeface="MS PGothic" pitchFamily="34" charset="-128"/>
                </a:defRPr>
              </a:lvl9pPr>
            </a:lstStyle>
            <a:p>
              <a:pPr>
                <a:lnSpc>
                  <a:spcPct val="150000"/>
                </a:lnSpc>
                <a:spcBef>
                  <a:spcPct val="0"/>
                </a:spcBef>
                <a:buNone/>
              </a:pPr>
              <a:r>
                <a:rPr lang="en-US" altLang="en-US" b="1" dirty="0">
                  <a:latin typeface="+mj-lt"/>
                  <a:cs typeface="Times New Roman" panose="02020603050405020304" pitchFamily="18" charset="0"/>
                </a:rPr>
                <a:t>The First Page of an MLA Style Paper Will:</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4448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fade">
                                      <p:cBhvr>
                                        <p:cTn id="7" dur="500"/>
                                        <p:tgtEl>
                                          <p:spTgt spid="317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5">
                                            <p:txEl>
                                              <p:pRg st="1" end="1"/>
                                            </p:txEl>
                                          </p:spTgt>
                                        </p:tgtEl>
                                        <p:attrNameLst>
                                          <p:attrName>style.visibility</p:attrName>
                                        </p:attrNameLst>
                                      </p:cBhvr>
                                      <p:to>
                                        <p:strVal val="visible"/>
                                      </p:to>
                                    </p:set>
                                    <p:animEffect transition="in" filter="fade">
                                      <p:cBhvr>
                                        <p:cTn id="12" dur="500"/>
                                        <p:tgtEl>
                                          <p:spTgt spid="317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5">
                                            <p:txEl>
                                              <p:pRg st="2" end="2"/>
                                            </p:txEl>
                                          </p:spTgt>
                                        </p:tgtEl>
                                        <p:attrNameLst>
                                          <p:attrName>style.visibility</p:attrName>
                                        </p:attrNameLst>
                                      </p:cBhvr>
                                      <p:to>
                                        <p:strVal val="visible"/>
                                      </p:to>
                                    </p:set>
                                    <p:animEffect transition="in" filter="fade">
                                      <p:cBhvr>
                                        <p:cTn id="17" dur="500"/>
                                        <p:tgtEl>
                                          <p:spTgt spid="317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5">
                                            <p:txEl>
                                              <p:pRg st="3" end="3"/>
                                            </p:txEl>
                                          </p:spTgt>
                                        </p:tgtEl>
                                        <p:attrNameLst>
                                          <p:attrName>style.visibility</p:attrName>
                                        </p:attrNameLst>
                                      </p:cBhvr>
                                      <p:to>
                                        <p:strVal val="visible"/>
                                      </p:to>
                                    </p:set>
                                    <p:animEffect transition="in" filter="fade">
                                      <p:cBhvr>
                                        <p:cTn id="22" dur="500"/>
                                        <p:tgtEl>
                                          <p:spTgt spid="317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5">
                                            <p:txEl>
                                              <p:pRg st="4" end="4"/>
                                            </p:txEl>
                                          </p:spTgt>
                                        </p:tgtEl>
                                        <p:attrNameLst>
                                          <p:attrName>style.visibility</p:attrName>
                                        </p:attrNameLst>
                                      </p:cBhvr>
                                      <p:to>
                                        <p:strVal val="visible"/>
                                      </p:to>
                                    </p:set>
                                    <p:animEffect transition="in" filter="fade">
                                      <p:cBhvr>
                                        <p:cTn id="27" dur="500"/>
                                        <p:tgtEl>
                                          <p:spTgt spid="317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022" y="2708189"/>
            <a:ext cx="8294750" cy="3124200"/>
          </a:xfrm>
          <a:prstGeom prst="rect">
            <a:avLst/>
          </a:prstGeom>
        </p:spPr>
      </p:pic>
      <p:sp>
        <p:nvSpPr>
          <p:cNvPr id="3" name="TextBox 2"/>
          <p:cNvSpPr txBox="1"/>
          <p:nvPr/>
        </p:nvSpPr>
        <p:spPr>
          <a:xfrm>
            <a:off x="685800" y="228599"/>
            <a:ext cx="7543800" cy="954107"/>
          </a:xfrm>
          <a:prstGeom prst="rect">
            <a:avLst/>
          </a:prstGeom>
          <a:noFill/>
        </p:spPr>
        <p:txBody>
          <a:bodyPr wrap="square" rtlCol="0">
            <a:spAutoFit/>
          </a:bodyPr>
          <a:lstStyle/>
          <a:p>
            <a:pPr algn="ctr"/>
            <a:r>
              <a:rPr lang="en-US" sz="2800" b="1" dirty="0">
                <a:latin typeface="+mj-lt"/>
                <a:cs typeface="Arial" panose="020B0604020202020204" pitchFamily="34" charset="0"/>
              </a:rPr>
              <a:t>How to Create an MLA Formatted Document in Microsoft Word</a:t>
            </a:r>
          </a:p>
        </p:txBody>
      </p:sp>
      <p:sp>
        <p:nvSpPr>
          <p:cNvPr id="4" name="TextBox 3"/>
          <p:cNvSpPr txBox="1"/>
          <p:nvPr/>
        </p:nvSpPr>
        <p:spPr>
          <a:xfrm>
            <a:off x="127686" y="6402288"/>
            <a:ext cx="9144000" cy="307777"/>
          </a:xfrm>
          <a:prstGeom prst="rect">
            <a:avLst/>
          </a:prstGeom>
          <a:noFill/>
        </p:spPr>
        <p:txBody>
          <a:bodyPr wrap="square" rtlCol="0">
            <a:spAutoFit/>
          </a:bodyPr>
          <a:lstStyle/>
          <a:p>
            <a:r>
              <a:rPr lang="en-US" sz="1400" dirty="0"/>
              <a:t>Adapted from Northeast Wisconsin Technical College’s Library website, </a:t>
            </a:r>
            <a:r>
              <a:rPr lang="en-US" sz="1400" dirty="0">
                <a:hlinkClick r:id="rId4"/>
              </a:rPr>
              <a:t>http://nwtc.libanswers.com/faq/212878</a:t>
            </a:r>
            <a:r>
              <a:rPr lang="en-US" sz="1400" dirty="0"/>
              <a:t> </a:t>
            </a:r>
          </a:p>
        </p:txBody>
      </p:sp>
      <p:sp>
        <p:nvSpPr>
          <p:cNvPr id="5" name="TextBox 4"/>
          <p:cNvSpPr txBox="1"/>
          <p:nvPr/>
        </p:nvSpPr>
        <p:spPr>
          <a:xfrm>
            <a:off x="289354" y="1576868"/>
            <a:ext cx="8618086" cy="923330"/>
          </a:xfrm>
          <a:prstGeom prst="rect">
            <a:avLst/>
          </a:prstGeom>
          <a:noFill/>
        </p:spPr>
        <p:txBody>
          <a:bodyPr wrap="square" rtlCol="0">
            <a:spAutoFit/>
          </a:bodyPr>
          <a:lstStyle/>
          <a:p>
            <a:r>
              <a:rPr lang="en-US" dirty="0"/>
              <a:t>***Please note that not all word processors have access to the tools required to set up MLA format, so it is recommended that you compose or edit documents in Microsoft Word as this tutorial does.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56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F2ADC9F26A64FAF3E95575096FF70" ma:contentTypeVersion="0" ma:contentTypeDescription="Create a new document." ma:contentTypeScope="" ma:versionID="04b791ee24a6047c4c03a6e00de87a86">
  <xsd:schema xmlns:xsd="http://www.w3.org/2001/XMLSchema" xmlns:xs="http://www.w3.org/2001/XMLSchema" xmlns:p="http://schemas.microsoft.com/office/2006/metadata/properties" xmlns:ns2="431189f8-a51b-453f-9f0c-3a0b3b65b12f" targetNamespace="http://schemas.microsoft.com/office/2006/metadata/properties" ma:root="true" ma:fieldsID="0437315740c7c9e69397cf357c9b4bc4" ns2:_="">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HNYXMCCMVK3K-1938119195-6</_dlc_DocId>
    <_dlc_DocIdUrl xmlns="431189f8-a51b-453f-9f0c-3a0b3b65b12f">
      <Url>https://www.sac.edu/AcademicProgs/HSS/EnglishESL/_layouts/15/DocIdRedir.aspx?ID=HNYXMCCMVK3K-1938119195-6</Url>
      <Description>HNYXMCCMVK3K-1938119195-6</Description>
    </_dlc_DocIdUrl>
  </documentManagement>
</p:properties>
</file>

<file path=customXml/itemProps1.xml><?xml version="1.0" encoding="utf-8"?>
<ds:datastoreItem xmlns:ds="http://schemas.openxmlformats.org/officeDocument/2006/customXml" ds:itemID="{9D865CE2-8E2C-4DE3-942B-6E6824A117ED}"/>
</file>

<file path=customXml/itemProps2.xml><?xml version="1.0" encoding="utf-8"?>
<ds:datastoreItem xmlns:ds="http://schemas.openxmlformats.org/officeDocument/2006/customXml" ds:itemID="{ADEAA8CC-4213-441F-B5F6-261B60A36128}"/>
</file>

<file path=customXml/itemProps3.xml><?xml version="1.0" encoding="utf-8"?>
<ds:datastoreItem xmlns:ds="http://schemas.openxmlformats.org/officeDocument/2006/customXml" ds:itemID="{55E73A13-9F36-402B-98BE-1C06FE4495AF}"/>
</file>

<file path=customXml/itemProps4.xml><?xml version="1.0" encoding="utf-8"?>
<ds:datastoreItem xmlns:ds="http://schemas.openxmlformats.org/officeDocument/2006/customXml" ds:itemID="{3B8FAB9D-8DE3-4224-9621-C18DFA32E9A0}"/>
</file>

<file path=docProps/app.xml><?xml version="1.0" encoding="utf-8"?>
<Properties xmlns="http://schemas.openxmlformats.org/officeDocument/2006/extended-properties" xmlns:vt="http://schemas.openxmlformats.org/officeDocument/2006/docPropsVTypes">
  <Template>Grid</Template>
  <TotalTime>375</TotalTime>
  <Words>1381</Words>
  <Application>Microsoft Macintosh PowerPoint</Application>
  <PresentationFormat>On-screen Show (4:3)</PresentationFormat>
  <Paragraphs>133</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Grid</vt:lpstr>
      <vt:lpstr>Slide 1</vt:lpstr>
      <vt:lpstr>After This Workshop I will…</vt:lpstr>
      <vt:lpstr>What is MLA?</vt:lpstr>
      <vt:lpstr>What does MLA regulate?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Now you…</vt:lpstr>
      <vt:lpstr>Create your own MLA Formatted Paper</vt:lpstr>
      <vt:lpstr>Create your own MLA Formatted Paper: Answer</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Rachel Anguiano</cp:lastModifiedBy>
  <cp:revision>35</cp:revision>
  <dcterms:created xsi:type="dcterms:W3CDTF">2018-09-09T01:13:12Z</dcterms:created>
  <dcterms:modified xsi:type="dcterms:W3CDTF">2018-09-09T01:13:24Z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e922cb6c-f3b7-4030-9cb2-d3eb5542b502</vt:lpwstr>
  </property>
  <property fmtid="{D5CDD505-2E9C-101B-9397-08002B2CF9AE}" pid="3" name="ContentTypeId">
    <vt:lpwstr>0x0101009FDF2ADC9F26A64FAF3E95575096FF70</vt:lpwstr>
  </property>
</Properties>
</file>