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2.xml" ContentType="application/vnd.openxmlformats-officedocument.presentationml.slide+xml"/>
  <Override PartName="/ppt/slides/slide34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75" r:id="rId2"/>
    <p:sldId id="257" r:id="rId3"/>
    <p:sldId id="258" r:id="rId4"/>
    <p:sldId id="279" r:id="rId5"/>
    <p:sldId id="263" r:id="rId6"/>
    <p:sldId id="278" r:id="rId7"/>
    <p:sldId id="259" r:id="rId8"/>
    <p:sldId id="280" r:id="rId9"/>
    <p:sldId id="277" r:id="rId10"/>
    <p:sldId id="284" r:id="rId11"/>
    <p:sldId id="285" r:id="rId12"/>
    <p:sldId id="281" r:id="rId13"/>
    <p:sldId id="264" r:id="rId14"/>
    <p:sldId id="282" r:id="rId15"/>
    <p:sldId id="283" r:id="rId16"/>
    <p:sldId id="286" r:id="rId17"/>
    <p:sldId id="267" r:id="rId18"/>
    <p:sldId id="266" r:id="rId19"/>
    <p:sldId id="26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288" r:id="rId37"/>
    <p:sldId id="287" r:id="rId38"/>
    <p:sldId id="289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48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727471-5174-4670-8CE4-4FC602A70069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FF5B0F-6DFB-42C6-8BD3-9728FB10CB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E2F4F7-52B0-445B-9F28-B3A7282AEB6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994683-32C0-4ACF-93EF-09F374EA59B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E411CF-4955-4719-BA02-E589B56FC75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CB345C-0F28-4B06-BCB7-111E1849667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3AED7F-F00E-414D-8098-3E28D512702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AC03D7-EAC8-4D17-BD8F-6C29A768D17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99705A-3E6C-421B-804F-93F652B1C1B8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95752B-9354-4764-AF9A-5520B55C2E4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Tom Wujec (information designer)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So making images meaningful has three components. The first again, is making ideas clear by visualizing them. Secondly, making them interactive. And then thirdly, making them persistent.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Meaning when students are trying to retain information, they retain the information if they are active participants.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Persistent means relatable and meaningful to them. 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1BC852-7DB3-49BA-94D2-CF8FFF2F93D4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Students who are involved in hands on activities retain the information 29% more information than students who are just listening.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Show Meet Ben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977532-00A4-4678-BE3F-5FE5F62F175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Interesting Facts about Benjamin Franklin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3473EE-2CC1-4961-A5AB-65F66E1B177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Discussion. Transition time is critical. Students need to have structure, consistency, and an understanding of what is expected from them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4DDC91-4A03-45D4-A297-A22374C7A07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His father made soap for the American people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50A5B9-254A-46D8-B69F-60271CBC925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smtClean="0">
                <a:latin typeface="Apple Chancery" pitchFamily="1" charset="0"/>
              </a:rPr>
              <a:t>17 Brothers and Sisters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pple Chancery" pitchFamily="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pple Chancery" pitchFamily="1" charset="0"/>
              </a:rPr>
              <a:t>Benjamin was 15</a:t>
            </a:r>
            <a:r>
              <a:rPr lang="en-US" baseline="30000" smtClean="0">
                <a:latin typeface="Apple Chancery" pitchFamily="1" charset="0"/>
              </a:rPr>
              <a:t>th</a:t>
            </a:r>
            <a:r>
              <a:rPr lang="en-US" smtClean="0">
                <a:latin typeface="Apple Chancery" pitchFamily="1" charset="0"/>
              </a:rPr>
              <a:t> in the order or brothers and sisters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3F0578-BD3A-4C03-81A4-AFDE1DBC1075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He was an inventor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979D12-FB67-4882-8D7C-041258257A19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Printing Press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96F56E-9E98-4BB7-83E6-A44A6051635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pple Chancery" pitchFamily="1" charset="0"/>
              </a:rPr>
              <a:t>First Newspaper</a:t>
            </a: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D2B146-80C5-4115-920C-F2F9A3B8FD8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First Library in 1731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4356DC-975E-4B33-85C1-E50E36E15633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pple Chancery" pitchFamily="1" charset="0"/>
              </a:rPr>
              <a:t>Pennsylvania Heat Stove </a:t>
            </a:r>
            <a:br>
              <a:rPr lang="en-US" smtClean="0">
                <a:latin typeface="Apple Chancery" pitchFamily="1" charset="0"/>
              </a:rPr>
            </a:br>
            <a:r>
              <a:rPr lang="en-US" smtClean="0">
                <a:latin typeface="Apple Chancery" pitchFamily="1" charset="0"/>
              </a:rPr>
              <a:t>or </a:t>
            </a:r>
            <a:br>
              <a:rPr lang="en-US" smtClean="0">
                <a:latin typeface="Apple Chancery" pitchFamily="1" charset="0"/>
              </a:rPr>
            </a:br>
            <a:r>
              <a:rPr lang="en-US" smtClean="0">
                <a:latin typeface="Apple Chancery" pitchFamily="1" charset="0"/>
              </a:rPr>
              <a:t>the Fire Place Known as the Franklin Stove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CACD48-B347-4913-8E11-75D802CDAB8B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First Volunteer Fire Department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What do you notice about the fire truck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Men pullin, clothes, etc….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F7478A-ED0D-4CF4-AE72-02DB035DB4FE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pple Chancery" pitchFamily="1" charset="0"/>
              </a:rPr>
              <a:t>Invented the Bifocals. </a:t>
            </a: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499E5C-078F-441B-A65E-5AF527D0AE02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pple Chancery" pitchFamily="1" charset="0"/>
              </a:rPr>
              <a:t>Mapmaker for the Mailman</a:t>
            </a: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35F2C0-BD16-4D6D-B7CE-C45F7C4CA98D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9849D3-AB00-4046-B258-8F89CCF74B2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He discovered electricity by flying a kite in a thunderstorm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2BA5C9-00D5-4A28-BFC7-183ACE54B07F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One of the founding fathers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778D81-D60D-4E1B-A2C0-FA1DEA7BA65A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Signed the Declaration of Independence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62ECC-1A06-4597-9315-3616CC856F12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He is on the 100 dollar bill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4215C8-5ADB-46B8-B9E6-C81C49B45476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World Famous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4DFB7D-752E-4766-B8C7-54E39F144E2E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Give mini lessons. Try not to talk for more then 5 minutes. Change it up. Give them brain breaks.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C26C87-7201-487A-AE53-953DC5FB916E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Students will be most successful if you make them feel successful. That</a:t>
            </a:r>
            <a:r>
              <a:rPr lang="en-US" altLang="en-US" smtClean="0"/>
              <a:t>’</a:t>
            </a:r>
            <a:r>
              <a:rPr lang="en-US" smtClean="0"/>
              <a:t>s what they will remember, not the lessons but the love of learning.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FB33B7-F596-4098-992A-BE0C6A4075F5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EF0E4-1951-4D3C-9057-5593E4804E99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Have simple rules to follow. Keep your rules simple. 3-5 rules. 5 may be too much for little ones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6980C-29E2-4130-A4F1-5E09401D718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To build a community of learners we focus on character building skills. 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F5BBA-2801-42DB-89AA-AC21C744BFF8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Have simple rules to follow. Keep your rules simple. 3-5 rules. 5 may be too much for little ones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Read bucket filler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Make collaborative posters about 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BD7C02-F3EE-49A9-A628-E870B0CE035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DCB0D7-3D36-46DE-A804-85B9236DDFD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6C73B9-F01C-455B-9449-A238EF5A9CA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 this clip you will hear the teacher compliment the students who are seating nicely.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F34AEA-1BED-46D1-ACD3-263CC4313DF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3A767-FC73-4C29-8EC3-8FF3F30A68A9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E9942-61D8-420F-950C-E9D336AA3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9CF57-67BE-470F-B616-054BBE698900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5D8BB-19C0-43E4-AC07-20DDE5127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7BE6D-2F53-4024-AE28-9624A13F870D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43C82-9FF5-4830-B262-A3EE1CEF5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C04F3B-8BDA-4414-A103-3CAC75B65CFA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F2FA2-CAB2-4F59-B01E-6C8972ABC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55C16-2E5F-45B5-AA1A-F08041D42C40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5CA1E-AC39-4CE0-BD86-6B61ABC6D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EB29C-7C52-4549-997A-EE1EAABDF695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13F01-DB3D-491B-9885-FA564B5C5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1D19C-A455-4C1F-B7EE-2CEF60872128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B82-03EA-4511-B66E-7589B4EF5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59E78-64CB-4EBE-8886-26068803FEAB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2CE4F-BC83-4163-ACBF-AD1E145B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230B3-A6B0-43B9-A772-9B077F268C6F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71B9C-5459-419E-AFF5-7C0151C3B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3E3CA2-A99C-4B77-9112-1D2D973E5A1C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E146A-7880-4080-8327-78C837BFE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D7204A-9E2F-47A3-BF14-C7310D741915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DBA8A-D1CD-457B-BC89-D95A4E59A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DA08F6C-0D00-40C8-926D-00F88052B7B2}" type="datetimeFigureOut">
              <a:rPr lang="en-US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8A09BA8-A6EE-427C-8CB4-6D66EE9EF5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385888" y="1435100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FF"/>
                </a:solidFill>
                <a:latin typeface="Chalkduster" pitchFamily="1" charset="0"/>
              </a:rPr>
              <a:t>Mary Nguyen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385888" y="2627313"/>
            <a:ext cx="745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FF"/>
                </a:solidFill>
                <a:latin typeface="Chalkduster" pitchFamily="1" charset="0"/>
              </a:rPr>
              <a:t>Fullerton School District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003550" y="3636963"/>
            <a:ext cx="369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FF"/>
                </a:solidFill>
                <a:latin typeface="Chalkduster" pitchFamily="1" charset="0"/>
              </a:rPr>
              <a:t>First Grade</a:t>
            </a:r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7363" y="3460750"/>
            <a:ext cx="37258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105.mp4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937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412750" y="973138"/>
            <a:ext cx="83788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  <a:latin typeface="Chalkduster" pitchFamily="1" charset="0"/>
              </a:rPr>
              <a:t>Nothing is stronger than gentleness</a:t>
            </a:r>
          </a:p>
          <a:p>
            <a:endParaRPr lang="en-US" sz="4800">
              <a:solidFill>
                <a:srgbClr val="FFFFFF"/>
              </a:solidFill>
              <a:latin typeface="Chalkduster" pitchFamily="1" charset="0"/>
            </a:endParaRPr>
          </a:p>
          <a:p>
            <a:pPr algn="r"/>
            <a:r>
              <a:rPr lang="en-US" sz="4800">
                <a:solidFill>
                  <a:srgbClr val="FFFFFF"/>
                </a:solidFill>
                <a:latin typeface="Chalkduster" pitchFamily="1" charset="0"/>
              </a:rPr>
              <a:t>Coach Wooden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RB-3HoldingBlankSign.png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6600" y="330200"/>
            <a:ext cx="7658100" cy="6197600"/>
          </a:xfrm>
          <a:prstGeom prst="rect">
            <a:avLst/>
          </a:prstGeom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 rot="-217954">
            <a:off x="1858963" y="3498850"/>
            <a:ext cx="57277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Chalkduster" pitchFamily="1" charset="0"/>
              </a:rPr>
              <a:t>Attention</a:t>
            </a:r>
          </a:p>
          <a:p>
            <a:pPr algn="ctr"/>
            <a:r>
              <a:rPr lang="en-US" sz="4000">
                <a:solidFill>
                  <a:srgbClr val="FFFFFF"/>
                </a:solidFill>
                <a:latin typeface="Chalkduster" pitchFamily="1" charset="0"/>
              </a:rPr>
              <a:t>Getters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Music_Box.mp4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7429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enny.mp4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2393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051175" y="152400"/>
            <a:ext cx="34893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Chalkduster" pitchFamily="1" charset="0"/>
              </a:rPr>
              <a:t>Clyde the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Enoch.mp4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373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1" descr="RB-3HoldingBlankSign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36600" y="330200"/>
            <a:ext cx="76581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4"/>
          <p:cNvSpPr txBox="1">
            <a:spLocks noChangeArrowheads="1"/>
          </p:cNvSpPr>
          <p:nvPr/>
        </p:nvSpPr>
        <p:spPr bwMode="auto">
          <a:xfrm rot="-235643">
            <a:off x="2073275" y="3644900"/>
            <a:ext cx="5492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FFFF"/>
                </a:solidFill>
                <a:latin typeface="Chalkduster" pitchFamily="1" charset="0"/>
              </a:rPr>
              <a:t>Engagement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395288" y="692150"/>
            <a:ext cx="297021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FF"/>
                </a:solidFill>
                <a:latin typeface="Chalkduster" pitchFamily="1" charset="0"/>
              </a:rPr>
              <a:t>Design Lessons that </a:t>
            </a:r>
          </a:p>
          <a:p>
            <a:r>
              <a:rPr lang="en-US" sz="4000">
                <a:solidFill>
                  <a:srgbClr val="FFFFFF"/>
                </a:solidFill>
                <a:latin typeface="Chalkduster" pitchFamily="1" charset="0"/>
              </a:rPr>
              <a:t>Stimulate the brain.</a:t>
            </a:r>
          </a:p>
        </p:txBody>
      </p:sp>
      <p:pic>
        <p:nvPicPr>
          <p:cNvPr id="46083" name="Picture 4" descr="Science_Hea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7150" y="642938"/>
            <a:ext cx="5551488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6380163" y="38100"/>
            <a:ext cx="2697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Chalkduster" pitchFamily="1" charset="0"/>
              </a:rPr>
              <a:t>Tom Wujec 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4584700" y="2511425"/>
            <a:ext cx="4492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FFFF"/>
                </a:solidFill>
                <a:latin typeface="Chalkduster" pitchFamily="1" charset="0"/>
              </a:rPr>
              <a:t>Interactive</a:t>
            </a: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1555750" y="4989513"/>
            <a:ext cx="3976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FFFF"/>
                </a:solidFill>
                <a:latin typeface="Chalkduster" pitchFamily="1" charset="0"/>
              </a:rPr>
              <a:t>Persistent</a:t>
            </a:r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473075" y="1579563"/>
            <a:ext cx="25733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FFFF"/>
                </a:solidFill>
                <a:latin typeface="Chalkduster" pitchFamily="1" charset="0"/>
              </a:rPr>
              <a:t>Visual</a:t>
            </a:r>
          </a:p>
        </p:txBody>
      </p:sp>
      <p:sp>
        <p:nvSpPr>
          <p:cNvPr id="8" name="Curved Down Arrow 7"/>
          <p:cNvSpPr>
            <a:spLocks noChangeArrowheads="1"/>
          </p:cNvSpPr>
          <p:nvPr/>
        </p:nvSpPr>
        <p:spPr bwMode="auto">
          <a:xfrm rot="1033588">
            <a:off x="2678113" y="931863"/>
            <a:ext cx="3432175" cy="1303337"/>
          </a:xfrm>
          <a:prstGeom prst="curvedDownArrow">
            <a:avLst>
              <a:gd name="adj1" fmla="val 25005"/>
              <a:gd name="adj2" fmla="val 49998"/>
              <a:gd name="adj3" fmla="val 33944"/>
            </a:avLst>
          </a:prstGeom>
          <a:solidFill>
            <a:srgbClr val="D9D9D9"/>
          </a:solidFill>
          <a:ln w="9525">
            <a:solidFill>
              <a:srgbClr val="BFBFB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Curved Left Arrow 8"/>
          <p:cNvSpPr>
            <a:spLocks noChangeArrowheads="1"/>
          </p:cNvSpPr>
          <p:nvPr/>
        </p:nvSpPr>
        <p:spPr bwMode="auto">
          <a:xfrm rot="2264963">
            <a:off x="6230938" y="3470275"/>
            <a:ext cx="1384300" cy="3038475"/>
          </a:xfrm>
          <a:prstGeom prst="curvedLeftArrow">
            <a:avLst>
              <a:gd name="adj1" fmla="val 24998"/>
              <a:gd name="adj2" fmla="val 49996"/>
              <a:gd name="adj3" fmla="val 25000"/>
            </a:avLst>
          </a:prstGeom>
          <a:solidFill>
            <a:srgbClr val="D9D9D9"/>
          </a:solidFill>
          <a:ln w="9525">
            <a:solidFill>
              <a:srgbClr val="BFBFB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Curved Left Arrow 9"/>
          <p:cNvSpPr>
            <a:spLocks noChangeArrowheads="1"/>
          </p:cNvSpPr>
          <p:nvPr/>
        </p:nvSpPr>
        <p:spPr bwMode="auto">
          <a:xfrm rot="9794881">
            <a:off x="325438" y="2611438"/>
            <a:ext cx="1446212" cy="2476500"/>
          </a:xfrm>
          <a:prstGeom prst="curvedLeftArrow">
            <a:avLst>
              <a:gd name="adj1" fmla="val 24996"/>
              <a:gd name="adj2" fmla="val 50001"/>
              <a:gd name="adj3" fmla="val 25000"/>
            </a:avLst>
          </a:prstGeom>
          <a:solidFill>
            <a:srgbClr val="D9D9D9"/>
          </a:solidFill>
          <a:ln w="9525">
            <a:solidFill>
              <a:srgbClr val="BFBFB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1984375" y="1889125"/>
            <a:ext cx="5368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0">
                <a:solidFill>
                  <a:srgbClr val="FFFFFF"/>
                </a:solidFill>
                <a:latin typeface="Chalkduster" pitchFamily="1" charset="0"/>
              </a:rPr>
              <a:t>29%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RB-Head Scratch.png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399" y="1398526"/>
            <a:ext cx="2401195" cy="5459474"/>
          </a:xfrm>
          <a:prstGeom prst="rect">
            <a:avLst/>
          </a:prstGeo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068638" y="450850"/>
            <a:ext cx="521176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Chalkduster" pitchFamily="1" charset="0"/>
              </a:rPr>
              <a:t>What is classroom management and why is it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Meet One of the Founding Fathers</a:t>
            </a:r>
            <a:endParaRPr lang="en-US" sz="5400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75425" cy="2463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7200" dirty="0" smtClean="0">
                <a:ea typeface="+mn-ea"/>
                <a:cs typeface="+mn-cs"/>
              </a:rPr>
              <a:t>Benjamin Franklin</a:t>
            </a:r>
            <a:endParaRPr lang="en-US" sz="7200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696913"/>
            <a:ext cx="3302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09054">
            <a:off x="3611563" y="1685925"/>
            <a:ext cx="53181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355"/>
            <a:ext cx="9144000" cy="39395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17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163" y="5822950"/>
            <a:ext cx="5986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1 2 3 4 5 6 7 8 9 10 11 12 13 14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03477" y="5061960"/>
            <a:ext cx="149876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15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40650" y="5813425"/>
            <a:ext cx="1225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16 17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3"/>
          <p:cNvSpPr txBox="1">
            <a:spLocks noChangeArrowheads="1"/>
          </p:cNvSpPr>
          <p:nvPr/>
        </p:nvSpPr>
        <p:spPr bwMode="auto">
          <a:xfrm>
            <a:off x="5132388" y="174625"/>
            <a:ext cx="28876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chemeClr val="bg1"/>
                </a:solidFill>
              </a:rPr>
              <a:t>“</a:t>
            </a:r>
            <a:r>
              <a:rPr lang="en-US" sz="4000">
                <a:solidFill>
                  <a:schemeClr val="bg1"/>
                </a:solidFill>
              </a:rPr>
              <a:t>Well done is better than well said</a:t>
            </a:r>
            <a:r>
              <a:rPr lang="en-US" altLang="en-US" sz="4000">
                <a:solidFill>
                  <a:schemeClr val="bg1"/>
                </a:solidFill>
              </a:rPr>
              <a:t>”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5837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22155">
            <a:off x="1741488" y="3201988"/>
            <a:ext cx="155575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22155">
            <a:off x="2157413" y="4244975"/>
            <a:ext cx="1555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47076">
            <a:off x="23813" y="5584825"/>
            <a:ext cx="1555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29353">
            <a:off x="150813" y="4784725"/>
            <a:ext cx="1555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Content Placeholder 5"/>
          <p:cNvPicPr>
            <a:picLocks noGrp="1" noChangeAspect="1"/>
          </p:cNvPicPr>
          <p:nvPr/>
        </p:nvPicPr>
        <p:blipFill>
          <a:blip r:embed="rId4"/>
          <a:srcRect l="-7269"/>
          <a:stretch>
            <a:fillRect/>
          </a:stretch>
        </p:blipFill>
        <p:spPr bwMode="auto">
          <a:xfrm>
            <a:off x="3228975" y="36513"/>
            <a:ext cx="5516563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4"/>
          <p:cNvSpPr txBox="1">
            <a:spLocks noChangeArrowheads="1"/>
          </p:cNvSpPr>
          <p:nvPr/>
        </p:nvSpPr>
        <p:spPr bwMode="auto">
          <a:xfrm>
            <a:off x="320675" y="420688"/>
            <a:ext cx="411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Arial Narrow" pitchFamily="34" charset="0"/>
              </a:rPr>
              <a:t>Printing Press</a:t>
            </a:r>
          </a:p>
        </p:txBody>
      </p:sp>
      <p:pic>
        <p:nvPicPr>
          <p:cNvPr id="60423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538" y="5319713"/>
            <a:ext cx="176688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73066">
            <a:off x="5665788" y="5441950"/>
            <a:ext cx="1555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7412038" y="5570538"/>
            <a:ext cx="15684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85046">
            <a:off x="6988175" y="5281613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5563" y="5561013"/>
            <a:ext cx="158115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8192">
            <a:off x="1704975" y="5499100"/>
            <a:ext cx="1555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5439">
            <a:off x="2387600" y="5548313"/>
            <a:ext cx="155575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8192">
            <a:off x="1225550" y="4786313"/>
            <a:ext cx="155575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1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5439">
            <a:off x="1909763" y="4835525"/>
            <a:ext cx="1555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08688">
            <a:off x="47625" y="4187825"/>
            <a:ext cx="1555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531441">
            <a:off x="1314450" y="4387850"/>
            <a:ext cx="1555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4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2027">
            <a:off x="709613" y="4006850"/>
            <a:ext cx="1555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5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83765" flipH="1">
            <a:off x="1485900" y="3970338"/>
            <a:ext cx="155575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6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83765" flipH="1">
            <a:off x="1233488" y="3290888"/>
            <a:ext cx="155575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7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08688">
            <a:off x="66675" y="3330575"/>
            <a:ext cx="1555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8" name="Picture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22155">
            <a:off x="714375" y="2755900"/>
            <a:ext cx="1555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rcRect l="-1025" r="-2299"/>
          <a:stretch>
            <a:fillRect/>
          </a:stretch>
        </p:blipFill>
        <p:spPr>
          <a:xfrm>
            <a:off x="871538" y="17463"/>
            <a:ext cx="7527925" cy="677703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Content Placeholder 3"/>
          <p:cNvPicPr>
            <a:picLocks noGrp="1" noChangeAspect="1"/>
          </p:cNvPicPr>
          <p:nvPr/>
        </p:nvPicPr>
        <p:blipFill>
          <a:blip r:embed="rId3"/>
          <a:srcRect l="-2525" r="-2843"/>
          <a:stretch>
            <a:fillRect/>
          </a:stretch>
        </p:blipFill>
        <p:spPr bwMode="auto">
          <a:xfrm>
            <a:off x="3538538" y="877888"/>
            <a:ext cx="5441950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itle 2"/>
          <p:cNvSpPr>
            <a:spLocks noGrp="1"/>
          </p:cNvSpPr>
          <p:nvPr>
            <p:ph type="title"/>
          </p:nvPr>
        </p:nvSpPr>
        <p:spPr>
          <a:xfrm>
            <a:off x="2740025" y="53975"/>
            <a:ext cx="6440488" cy="995363"/>
          </a:xfrm>
        </p:spPr>
        <p:txBody>
          <a:bodyPr/>
          <a:lstStyle/>
          <a:p>
            <a:pPr eaLnBrk="1" hangingPunct="1"/>
            <a:r>
              <a:rPr lang="en-US" smtClean="0">
                <a:latin typeface="Marker Felt" pitchFamily="1" charset="0"/>
              </a:rPr>
              <a:t> 1</a:t>
            </a:r>
            <a:r>
              <a:rPr lang="en-US" baseline="30000" smtClean="0">
                <a:latin typeface="Marker Felt" pitchFamily="1" charset="0"/>
              </a:rPr>
              <a:t>st</a:t>
            </a:r>
            <a:r>
              <a:rPr lang="en-US" smtClean="0">
                <a:latin typeface="Marker Felt" pitchFamily="1" charset="0"/>
              </a:rPr>
              <a:t> Public Library</a:t>
            </a:r>
          </a:p>
        </p:txBody>
      </p:sp>
      <p:pic>
        <p:nvPicPr>
          <p:cNvPr id="6451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5" y="3859213"/>
            <a:ext cx="29765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" y="3178175"/>
            <a:ext cx="14700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2479675"/>
            <a:ext cx="14700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538" y="1800225"/>
            <a:ext cx="14684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" y="1101725"/>
            <a:ext cx="1470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" y="430213"/>
            <a:ext cx="14700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487988" y="871538"/>
            <a:ext cx="3656012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>
            <a:spLocks noChangeArrowheads="1"/>
          </p:cNvSpPr>
          <p:nvPr/>
        </p:nvSpPr>
        <p:spPr bwMode="auto">
          <a:xfrm>
            <a:off x="7021513" y="63500"/>
            <a:ext cx="2122487" cy="1614488"/>
          </a:xfrm>
          <a:prstGeom prst="wedgeEllipseCallout">
            <a:avLst>
              <a:gd name="adj1" fmla="val -22542"/>
              <a:gd name="adj2" fmla="val 73736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Thanks Ben!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Content Placeholder 8" descr="Screen Shot 2012-10-12 at 1.04.49 PM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8" y="1887538"/>
            <a:ext cx="8515350" cy="4953000"/>
          </a:xfrm>
        </p:spPr>
      </p:pic>
      <p:sp>
        <p:nvSpPr>
          <p:cNvPr id="70658" name="TextBox 2"/>
          <p:cNvSpPr txBox="1">
            <a:spLocks noChangeArrowheads="1"/>
          </p:cNvSpPr>
          <p:nvPr/>
        </p:nvSpPr>
        <p:spPr bwMode="auto">
          <a:xfrm>
            <a:off x="2974975" y="325438"/>
            <a:ext cx="3425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latin typeface="Marker Felt" pitchFamily="1" charset="0"/>
              </a:rPr>
              <a:t>Bifocals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 rot="10800000" flipV="1">
            <a:off x="82550" y="269875"/>
            <a:ext cx="78517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Chalkduster" pitchFamily="1" charset="0"/>
              </a:rPr>
              <a:t>Classroom management</a:t>
            </a:r>
            <a:r>
              <a:rPr lang="en-US" sz="3600">
                <a:solidFill>
                  <a:srgbClr val="FFFFFF"/>
                </a:solidFill>
                <a:latin typeface="Chalkduster" pitchFamily="1" charset="0"/>
              </a:rPr>
              <a:t> refers to the variety of skills and techniques that teachers use to keep students organized, focused, refocused, attentive, and productive during a class</a:t>
            </a:r>
          </a:p>
        </p:txBody>
      </p:sp>
      <p:pic>
        <p:nvPicPr>
          <p:cNvPr id="18435" name="Picture 2" descr="RB SadEmployee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914900" y="2968625"/>
            <a:ext cx="423227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239713" y="56626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Marker Felt" pitchFamily="1" charset="0"/>
              </a:rPr>
              <a:t>Mapmaker</a:t>
            </a:r>
          </a:p>
        </p:txBody>
      </p:sp>
      <p:pic>
        <p:nvPicPr>
          <p:cNvPr id="7270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9688" y="1927225"/>
            <a:ext cx="362585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765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>
            <a:spLocks noChangeArrowheads="1"/>
          </p:cNvSpPr>
          <p:nvPr/>
        </p:nvSpPr>
        <p:spPr bwMode="auto">
          <a:xfrm rot="2027838">
            <a:off x="2840038" y="2625725"/>
            <a:ext cx="909637" cy="247650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 rot="2027838">
            <a:off x="377825" y="4078288"/>
            <a:ext cx="911225" cy="2492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2027838">
            <a:off x="4068763" y="687388"/>
            <a:ext cx="909637" cy="249237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 rot="2027838">
            <a:off x="2878138" y="912813"/>
            <a:ext cx="911225" cy="24765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 rot="6908163">
            <a:off x="7976394" y="2259807"/>
            <a:ext cx="909637" cy="266700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 rot="6908163">
            <a:off x="2809081" y="3766344"/>
            <a:ext cx="909638" cy="247650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6908163">
            <a:off x="6499225" y="374650"/>
            <a:ext cx="909638" cy="249238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 rot="6908163">
            <a:off x="5308600" y="600076"/>
            <a:ext cx="911225" cy="24765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7475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0" y="177800"/>
            <a:ext cx="50800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3"/>
            <a:ext cx="9186863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>
            <a:spLocks noChangeArrowheads="1"/>
          </p:cNvSpPr>
          <p:nvPr/>
        </p:nvSpPr>
        <p:spPr bwMode="auto">
          <a:xfrm>
            <a:off x="1814513" y="180975"/>
            <a:ext cx="2684462" cy="1433513"/>
          </a:xfrm>
          <a:prstGeom prst="cloudCallout">
            <a:avLst>
              <a:gd name="adj1" fmla="val -17829"/>
              <a:gd name="adj2" fmla="val 9784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Wow! He should be our first President…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Content Placeholder 3" descr="images-7.jpeg"/>
          <p:cNvPicPr>
            <a:picLocks noGrp="1" noChangeAspect="1"/>
          </p:cNvPicPr>
          <p:nvPr>
            <p:ph idx="1"/>
          </p:nvPr>
        </p:nvPicPr>
        <p:blipFill>
          <a:blip r:embed="rId4"/>
          <a:srcRect t="-1334"/>
          <a:stretch>
            <a:fillRect/>
          </a:stretch>
        </p:blipFill>
        <p:spPr>
          <a:xfrm>
            <a:off x="0" y="0"/>
            <a:ext cx="9128125" cy="2014538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5" descr="images-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60513"/>
            <a:ext cx="91440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080093">
            <a:off x="1047068" y="168638"/>
            <a:ext cx="12376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>
          <a:xfrm rot="737921">
            <a:off x="2600684" y="-217526"/>
            <a:ext cx="205657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10" name="Rectangle 9"/>
          <p:cNvSpPr/>
          <p:nvPr/>
        </p:nvSpPr>
        <p:spPr>
          <a:xfrm rot="20322371">
            <a:off x="-106628" y="5191737"/>
            <a:ext cx="205657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11" name="Rectangle 10"/>
          <p:cNvSpPr/>
          <p:nvPr/>
        </p:nvSpPr>
        <p:spPr>
          <a:xfrm rot="21319903">
            <a:off x="6282485" y="4973414"/>
            <a:ext cx="182153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12" name="Rectangle 11"/>
          <p:cNvSpPr/>
          <p:nvPr/>
        </p:nvSpPr>
        <p:spPr>
          <a:xfrm rot="21110980">
            <a:off x="6655093" y="307652"/>
            <a:ext cx="208222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13" name="Rectangle 12"/>
          <p:cNvSpPr/>
          <p:nvPr/>
        </p:nvSpPr>
        <p:spPr>
          <a:xfrm rot="20011960">
            <a:off x="5434302" y="5305003"/>
            <a:ext cx="808635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14" name="Rectangle 13"/>
          <p:cNvSpPr/>
          <p:nvPr/>
        </p:nvSpPr>
        <p:spPr>
          <a:xfrm rot="1123853">
            <a:off x="8093542" y="6137742"/>
            <a:ext cx="808635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15" name="Rectangle 14"/>
          <p:cNvSpPr/>
          <p:nvPr/>
        </p:nvSpPr>
        <p:spPr>
          <a:xfrm rot="607072">
            <a:off x="2443639" y="5577667"/>
            <a:ext cx="12376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16" name="Rectangle 15"/>
          <p:cNvSpPr/>
          <p:nvPr/>
        </p:nvSpPr>
        <p:spPr>
          <a:xfrm rot="739162">
            <a:off x="1903702" y="6123671"/>
            <a:ext cx="808635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17" name="Rectangle 16"/>
          <p:cNvSpPr/>
          <p:nvPr/>
        </p:nvSpPr>
        <p:spPr>
          <a:xfrm rot="20883680">
            <a:off x="3749748" y="4525861"/>
            <a:ext cx="182153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18" name="Rectangle 17"/>
          <p:cNvSpPr/>
          <p:nvPr/>
        </p:nvSpPr>
        <p:spPr>
          <a:xfrm rot="1080093">
            <a:off x="5572675" y="5889022"/>
            <a:ext cx="12376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19" name="Rectangle 18"/>
          <p:cNvSpPr/>
          <p:nvPr/>
        </p:nvSpPr>
        <p:spPr>
          <a:xfrm rot="21110980">
            <a:off x="100750" y="595286"/>
            <a:ext cx="208222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20" name="Rectangle 19"/>
          <p:cNvSpPr/>
          <p:nvPr/>
        </p:nvSpPr>
        <p:spPr>
          <a:xfrm rot="20967036">
            <a:off x="2056115" y="5217322"/>
            <a:ext cx="808635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21" name="Rectangle 20"/>
          <p:cNvSpPr/>
          <p:nvPr/>
        </p:nvSpPr>
        <p:spPr>
          <a:xfrm rot="1123853">
            <a:off x="8220821" y="180278"/>
            <a:ext cx="808635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22" name="Rectangle 21"/>
          <p:cNvSpPr/>
          <p:nvPr/>
        </p:nvSpPr>
        <p:spPr>
          <a:xfrm rot="20551249">
            <a:off x="2529586" y="1107748"/>
            <a:ext cx="808635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23" name="Rectangle 22"/>
          <p:cNvSpPr/>
          <p:nvPr/>
        </p:nvSpPr>
        <p:spPr>
          <a:xfrm rot="21172332">
            <a:off x="6443739" y="148012"/>
            <a:ext cx="808635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24" name="Rectangle 23"/>
          <p:cNvSpPr/>
          <p:nvPr/>
        </p:nvSpPr>
        <p:spPr>
          <a:xfrm rot="1385955">
            <a:off x="5003489" y="94573"/>
            <a:ext cx="205657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25" name="Rectangle 24"/>
          <p:cNvSpPr/>
          <p:nvPr/>
        </p:nvSpPr>
        <p:spPr>
          <a:xfrm rot="1948021">
            <a:off x="8135679" y="5132661"/>
            <a:ext cx="96462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26" name="Rectangle 25"/>
          <p:cNvSpPr/>
          <p:nvPr/>
        </p:nvSpPr>
        <p:spPr>
          <a:xfrm rot="428852">
            <a:off x="3550950" y="5310558"/>
            <a:ext cx="205657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27" name="Rectangle 26"/>
          <p:cNvSpPr/>
          <p:nvPr/>
        </p:nvSpPr>
        <p:spPr>
          <a:xfrm rot="21106257">
            <a:off x="4335231" y="1079340"/>
            <a:ext cx="885579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</a:rPr>
              <a:t>100</a:t>
            </a:r>
          </a:p>
        </p:txBody>
      </p:sp>
      <p:sp>
        <p:nvSpPr>
          <p:cNvPr id="28" name="Rectangle 27"/>
          <p:cNvSpPr/>
          <p:nvPr/>
        </p:nvSpPr>
        <p:spPr>
          <a:xfrm rot="21106257">
            <a:off x="208103" y="234263"/>
            <a:ext cx="808635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6" descr="benjamin-frankl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35600" y="779463"/>
            <a:ext cx="3684588" cy="3970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Benjamin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Franklin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Inventor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Founding Father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World Famous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TextBox 4"/>
          <p:cNvSpPr txBox="1">
            <a:spLocks noChangeArrowheads="1"/>
          </p:cNvSpPr>
          <p:nvPr/>
        </p:nvSpPr>
        <p:spPr bwMode="auto">
          <a:xfrm rot="-235643">
            <a:off x="912813" y="346075"/>
            <a:ext cx="6559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FFFF"/>
                </a:solidFill>
                <a:latin typeface="Chalkduster" pitchFamily="1" charset="0"/>
              </a:rPr>
              <a:t>Attention Span</a:t>
            </a:r>
          </a:p>
        </p:txBody>
      </p:sp>
      <p:sp>
        <p:nvSpPr>
          <p:cNvPr id="84995" name="TextBox 5"/>
          <p:cNvSpPr txBox="1">
            <a:spLocks noChangeArrowheads="1"/>
          </p:cNvSpPr>
          <p:nvPr/>
        </p:nvSpPr>
        <p:spPr bwMode="auto">
          <a:xfrm rot="-235643">
            <a:off x="306388" y="2073275"/>
            <a:ext cx="61325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FFFF"/>
                </a:solidFill>
                <a:latin typeface="Chalkduster" pitchFamily="1" charset="0"/>
              </a:rPr>
              <a:t>Students</a:t>
            </a:r>
            <a:r>
              <a:rPr lang="en-US" altLang="en-US" sz="6000">
                <a:solidFill>
                  <a:srgbClr val="FFFFFF"/>
                </a:solidFill>
                <a:latin typeface="Chalkduster" pitchFamily="1" charset="0"/>
              </a:rPr>
              <a:t>’</a:t>
            </a:r>
            <a:r>
              <a:rPr lang="en-US" sz="6000">
                <a:solidFill>
                  <a:srgbClr val="FFFFFF"/>
                </a:solidFill>
                <a:latin typeface="Chalkduster" pitchFamily="1" charset="0"/>
              </a:rPr>
              <a:t> age</a:t>
            </a:r>
          </a:p>
          <a:p>
            <a:r>
              <a:rPr lang="en-US" sz="6000">
                <a:solidFill>
                  <a:srgbClr val="FFFFFF"/>
                </a:solidFill>
                <a:latin typeface="Chalkduster" pitchFamily="1" charset="0"/>
              </a:rPr>
              <a:t>= minutes</a:t>
            </a:r>
          </a:p>
        </p:txBody>
      </p:sp>
      <p:pic>
        <p:nvPicPr>
          <p:cNvPr id="84996" name="Picture 2" descr="RB-ThoughtwBubble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010275" y="1865313"/>
            <a:ext cx="3241675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1" descr="RB-3HoldingBlankSign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36600" y="330200"/>
            <a:ext cx="76581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Box 4"/>
          <p:cNvSpPr txBox="1">
            <a:spLocks noChangeArrowheads="1"/>
          </p:cNvSpPr>
          <p:nvPr/>
        </p:nvSpPr>
        <p:spPr bwMode="auto">
          <a:xfrm rot="-235643">
            <a:off x="1879600" y="3276600"/>
            <a:ext cx="58785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FFFF"/>
                </a:solidFill>
                <a:latin typeface="Chalkduster" pitchFamily="1" charset="0"/>
              </a:rPr>
              <a:t>How you make </a:t>
            </a:r>
          </a:p>
          <a:p>
            <a:r>
              <a:rPr lang="en-US" sz="5400">
                <a:solidFill>
                  <a:srgbClr val="FFFFFF"/>
                </a:solidFill>
                <a:latin typeface="Chalkduster" pitchFamily="1" charset="0"/>
              </a:rPr>
              <a:t>them feel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1" descr="RB-3HoldingBlankSign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36600" y="330200"/>
            <a:ext cx="76581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364357">
            <a:off x="2586038" y="3690938"/>
            <a:ext cx="44672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halkduster"/>
                <a:ea typeface="+mn-ea"/>
                <a:cs typeface="Chalkduster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" descr="RB-3HoldingBlankSign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36600" y="330200"/>
            <a:ext cx="76581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 rot="-217954">
            <a:off x="1858963" y="3498850"/>
            <a:ext cx="57277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Chalkduster" pitchFamily="1" charset="0"/>
              </a:rPr>
              <a:t>Simple and Concise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IMG_88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B-CasualSpeakingPose.png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54381" y="1270152"/>
            <a:ext cx="3049124" cy="5257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1220">
            <a:off x="4514850" y="1082675"/>
            <a:ext cx="426085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4" name="Group 6"/>
          <p:cNvGrpSpPr>
            <a:grpSpLocks/>
          </p:cNvGrpSpPr>
          <p:nvPr/>
        </p:nvGrpSpPr>
        <p:grpSpPr bwMode="auto">
          <a:xfrm rot="-635134">
            <a:off x="407988" y="58738"/>
            <a:ext cx="4576762" cy="6642100"/>
            <a:chOff x="98613" y="-38897"/>
            <a:chExt cx="4601107" cy="6896897"/>
          </a:xfrm>
        </p:grpSpPr>
        <p:pic>
          <p:nvPicPr>
            <p:cNvPr id="23555" name="Picture 4" descr="Clipboard w Blank Paper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8613" y="-38897"/>
              <a:ext cx="4601107" cy="6896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Picture 2" descr="IMG_8858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6976" y="1135985"/>
              <a:ext cx="3645200" cy="4917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270000" y="1125538"/>
            <a:ext cx="5410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FFFF"/>
                </a:solidFill>
                <a:latin typeface="Chalkduster" pitchFamily="1" charset="0"/>
              </a:rPr>
              <a:t>Keep Your Rules Short and Simple</a:t>
            </a:r>
          </a:p>
        </p:txBody>
      </p:sp>
      <p:pic>
        <p:nvPicPr>
          <p:cNvPr id="25603" name="Picture 5" descr="IMG_508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" descr="RB-3HoldingBlankSign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36600" y="330200"/>
            <a:ext cx="76581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 rot="-217954">
            <a:off x="1858963" y="3498850"/>
            <a:ext cx="57277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Chalkduster" pitchFamily="1" charset="0"/>
              </a:rPr>
              <a:t>Positive </a:t>
            </a:r>
          </a:p>
          <a:p>
            <a:pPr algn="ctr"/>
            <a:r>
              <a:rPr lang="en-US" sz="4000">
                <a:solidFill>
                  <a:srgbClr val="FFFFFF"/>
                </a:solidFill>
                <a:latin typeface="Chalkduster" pitchFamily="1" charset="0"/>
              </a:rPr>
              <a:t>Reinforcements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1" descr="IMG_885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25" y="0"/>
            <a:ext cx="407987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RB-Point up to Left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287338"/>
            <a:ext cx="3155950" cy="65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2144713" y="287338"/>
            <a:ext cx="2628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FF"/>
                </a:solidFill>
                <a:latin typeface="Chalkduster" pitchFamily="1" charset="0"/>
              </a:rPr>
              <a:t>Power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sz="4000">
                <a:solidFill>
                  <a:srgbClr val="FFFFFF"/>
                </a:solidFill>
                <a:latin typeface="Chalkduster" pitchFamily="1" charset="0"/>
              </a:rPr>
              <a:t>Up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2300288" y="1276350"/>
            <a:ext cx="229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FF"/>
                </a:solidFill>
                <a:latin typeface="Chalkduster" pitchFamily="1" charset="0"/>
              </a:rPr>
              <a:t>Clip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HNYXMCCMVK3K-595-98</_dlc_DocId>
    <_dlc_DocIdUrl xmlns="431189f8-a51b-453f-9f0c-3a0b3b65b12f">
      <Url>http://www.sac.edu/StudentServices/Counseling/TeacherEd/_layouts/15/DocIdRedir.aspx?ID=HNYXMCCMVK3K-595-98</Url>
      <Description>HNYXMCCMVK3K-595-98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1624D501E54C80EAF1A6FAE4667D" ma:contentTypeVersion="2" ma:contentTypeDescription="Create a new document." ma:contentTypeScope="" ma:versionID="a8272e210701ee571fff241f191ee0a9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targetNamespace="http://schemas.microsoft.com/office/2006/metadata/properties" ma:root="true" ma:fieldsID="e6353f0dc6dad75b3299a186dab23e57" ns1:_="" ns2:_="">
    <xsd:import namespace="http://schemas.microsoft.com/sharepoint/v3"/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2B1263-79F0-4060-8F35-2A6B253E735B}"/>
</file>

<file path=customXml/itemProps2.xml><?xml version="1.0" encoding="utf-8"?>
<ds:datastoreItem xmlns:ds="http://schemas.openxmlformats.org/officeDocument/2006/customXml" ds:itemID="{75E5DFF8-865C-42AC-AA02-7B1CDBA6B950}"/>
</file>

<file path=customXml/itemProps3.xml><?xml version="1.0" encoding="utf-8"?>
<ds:datastoreItem xmlns:ds="http://schemas.openxmlformats.org/officeDocument/2006/customXml" ds:itemID="{2AE1A935-2EC5-4164-A18D-3835149814BF}"/>
</file>

<file path=customXml/itemProps4.xml><?xml version="1.0" encoding="utf-8"?>
<ds:datastoreItem xmlns:ds="http://schemas.openxmlformats.org/officeDocument/2006/customXml" ds:itemID="{E22B437C-E47A-4046-900E-63ACB5B2DBCC}"/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567</Words>
  <Application>Microsoft Office PowerPoint</Application>
  <PresentationFormat>On-screen Show (4:3)</PresentationFormat>
  <Paragraphs>142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MS PGothic</vt:lpstr>
      <vt:lpstr>Arial</vt:lpstr>
      <vt:lpstr>Chalkduster</vt:lpstr>
      <vt:lpstr>Arial Narrow</vt:lpstr>
      <vt:lpstr>Marker Felt</vt:lpstr>
      <vt:lpstr>Apple Chancery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Meet One of the Founding Fathers</vt:lpstr>
      <vt:lpstr>Slide 21</vt:lpstr>
      <vt:lpstr>Slide 22</vt:lpstr>
      <vt:lpstr>Slide 23</vt:lpstr>
      <vt:lpstr>Slide 24</vt:lpstr>
      <vt:lpstr>Slide 25</vt:lpstr>
      <vt:lpstr> 1st Public Library</vt:lpstr>
      <vt:lpstr>Slide 27</vt:lpstr>
      <vt:lpstr>Slide 28</vt:lpstr>
      <vt:lpstr>Slide 29</vt:lpstr>
      <vt:lpstr>Mapmaker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Laguna Road Elementary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Nguyen</dc:creator>
  <cp:lastModifiedBy>Windows User</cp:lastModifiedBy>
  <cp:revision>44</cp:revision>
  <dcterms:created xsi:type="dcterms:W3CDTF">2015-11-20T05:29:05Z</dcterms:created>
  <dcterms:modified xsi:type="dcterms:W3CDTF">2015-12-02T23:43:29Z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0x010100B26A1624D501E54C80EAF1A6FAE4667D</vt:lpwstr>
  </property>
  <property fmtid="{D5CDD505-2E9C-101B-9397-08002B2CF9AE}" pid="3" name="_dlc_DocIdItemGuid">
    <vt:lpwstr>67b1af48-7f0e-481c-8725-be0e03ba7b3d</vt:lpwstr>
  </property>
</Properties>
</file>