
<file path=[Content_Types].xml><?xml version="1.0" encoding="utf-8"?>
<Types xmlns="http://schemas.openxmlformats.org/package/2006/content-types">
  <Default Extension="png" ContentType="image/png"/>
  <Default Extension="rels" ContentType="application/vnd.openxmlformats-package.relationships+xml"/>
  <Default Extension="fntdata" ContentType="application/x-fontdata"/>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8" Type="http://schemas.openxmlformats.org/officeDocument/2006/relationships/slide" Target="slides/slide3.xml"/><Relationship Id="rId18" Type="http://schemas.openxmlformats.org/officeDocument/2006/relationships/customXml" Target="../customXml/item1.xml"/><Relationship Id="rId3" Type="http://schemas.openxmlformats.org/officeDocument/2006/relationships/presProps" Target="presProps.xml"/><Relationship Id="rId21" Type="http://schemas.openxmlformats.org/officeDocument/2006/relationships/customXml" Target="../customXml/item4.xml"/><Relationship Id="rId12" Type="http://schemas.openxmlformats.org/officeDocument/2006/relationships/slide" Target="slides/slide7.xml"/><Relationship Id="rId17" Type="http://schemas.openxmlformats.org/officeDocument/2006/relationships/font" Target="fonts/Roboto-boldItalic.fntdata"/><Relationship Id="rId7" Type="http://schemas.openxmlformats.org/officeDocument/2006/relationships/slide" Target="slides/slide2.xml"/><Relationship Id="rId2" Type="http://schemas.openxmlformats.org/officeDocument/2006/relationships/viewProps" Target="viewProps.xml"/><Relationship Id="rId16" Type="http://schemas.openxmlformats.org/officeDocument/2006/relationships/font" Target="fonts/Roboto-italic.fntdata"/><Relationship Id="rId20" Type="http://schemas.openxmlformats.org/officeDocument/2006/relationships/customXml" Target="../customXml/item3.xml"/><Relationship Id="rId11" Type="http://schemas.openxmlformats.org/officeDocument/2006/relationships/slide" Target="slides/slide6.xml"/><Relationship Id="rId1" Type="http://schemas.openxmlformats.org/officeDocument/2006/relationships/theme" Target="theme/theme2.xml"/><Relationship Id="rId6" Type="http://schemas.openxmlformats.org/officeDocument/2006/relationships/slide" Target="slides/slide1.xml"/><Relationship Id="rId15" Type="http://schemas.openxmlformats.org/officeDocument/2006/relationships/font" Target="fonts/Roboto-bold.fntdata"/><Relationship Id="rId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customXml" Target="../customXml/item2.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Robo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c6f73a04f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c6f73a04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c6f73a04f_0_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c6f73a04f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c6f73a04f_0_2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c6f73a04f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841a746e99_0_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41a746e99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841a746e99_0_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41a746e99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c6f73a04f_0_1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c6f73a04f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841a746e99_0_1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841a746e99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c6f73a04f_0_3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c6f73a04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cccdeco.org/resources/ccc-de-coordinators-monthly-meetings-link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https://www.cccco.edu/-/media/CCCCO-Website/Files/Communications/COVID-19/es-20-12-temporary-distance-education-blanket-addendum-summer-and-fall-2020.pdf?la=en&amp;hash=6ADEEEAF8FCA199431F954611437D55CB7906E5E" TargetMode="External"/><Relationship Id="rId4" Type="http://schemas.openxmlformats.org/officeDocument/2006/relationships/hyperlink" Target="https://accjc.org/wp-content/uploads/2020_04_20-Memo-ACCJC-Summer-Fall-2020-DE-Notification.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Distance Education </a:t>
            </a:r>
            <a:endParaRPr/>
          </a:p>
        </p:txBody>
      </p:sp>
      <p:sp>
        <p:nvSpPr>
          <p:cNvPr id="68" name="Google Shape;68;p13"/>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Training Plan</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500"/>
              <a:t>Distance Education during Emergencies</a:t>
            </a:r>
            <a:endParaRPr sz="3300"/>
          </a:p>
        </p:txBody>
      </p:sp>
      <p:sp>
        <p:nvSpPr>
          <p:cNvPr id="74" name="Google Shape;74;p14"/>
          <p:cNvSpPr txBox="1"/>
          <p:nvPr>
            <p:ph idx="1" type="body"/>
          </p:nvPr>
        </p:nvSpPr>
        <p:spPr>
          <a:xfrm>
            <a:off x="471900" y="1814050"/>
            <a:ext cx="8222100" cy="32103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Clr>
                <a:srgbClr val="000000"/>
              </a:buClr>
              <a:buSzPts val="1800"/>
              <a:buFont typeface="Roboto"/>
              <a:buChar char="●"/>
            </a:pPr>
            <a:r>
              <a:rPr lang="en">
                <a:solidFill>
                  <a:srgbClr val="000000"/>
                </a:solidFill>
              </a:rPr>
              <a:t>S</a:t>
            </a:r>
            <a:r>
              <a:rPr lang="en">
                <a:solidFill>
                  <a:srgbClr val="000000"/>
                </a:solidFill>
              </a:rPr>
              <a:t>ubmit a SAC Professional Development Plan for faculty for converting to online instruction.</a:t>
            </a:r>
            <a:endParaRPr>
              <a:solidFill>
                <a:srgbClr val="000000"/>
              </a:solidFill>
            </a:endParaRPr>
          </a:p>
          <a:p>
            <a:pPr indent="-342900" lvl="1" marL="914400" rtl="0" algn="l">
              <a:lnSpc>
                <a:spcPct val="100000"/>
              </a:lnSpc>
              <a:spcBef>
                <a:spcPts val="0"/>
              </a:spcBef>
              <a:spcAft>
                <a:spcPts val="0"/>
              </a:spcAft>
              <a:buClr>
                <a:srgbClr val="000000"/>
              </a:buClr>
              <a:buSzPts val="1800"/>
              <a:buFont typeface="Roboto"/>
              <a:buChar char="○"/>
            </a:pPr>
            <a:r>
              <a:rPr lang="en" sz="1800">
                <a:solidFill>
                  <a:srgbClr val="000000"/>
                </a:solidFill>
              </a:rPr>
              <a:t>“remote instruction” is still viewed as online or DE</a:t>
            </a:r>
            <a:endParaRPr sz="1800">
              <a:solidFill>
                <a:srgbClr val="000000"/>
              </a:solidFill>
            </a:endParaRPr>
          </a:p>
          <a:p>
            <a:pPr indent="-342900" lvl="0" marL="457200" rtl="0" algn="l">
              <a:lnSpc>
                <a:spcPct val="100000"/>
              </a:lnSpc>
              <a:spcBef>
                <a:spcPts val="0"/>
              </a:spcBef>
              <a:spcAft>
                <a:spcPts val="0"/>
              </a:spcAft>
              <a:buClr>
                <a:srgbClr val="000000"/>
              </a:buClr>
              <a:buSzPts val="1800"/>
              <a:buFont typeface="Roboto"/>
              <a:buChar char="●"/>
            </a:pPr>
            <a:r>
              <a:rPr lang="en">
                <a:solidFill>
                  <a:srgbClr val="000000"/>
                </a:solidFill>
              </a:rPr>
              <a:t>By current AS resolution, faculty require the Online Teaching Certification (OTC)</a:t>
            </a:r>
            <a:endParaRPr>
              <a:solidFill>
                <a:srgbClr val="000000"/>
              </a:solidFill>
            </a:endParaRPr>
          </a:p>
          <a:p>
            <a:pPr indent="-342900" lvl="1" marL="914400" rtl="0" algn="l">
              <a:lnSpc>
                <a:spcPct val="100000"/>
              </a:lnSpc>
              <a:spcBef>
                <a:spcPts val="0"/>
              </a:spcBef>
              <a:spcAft>
                <a:spcPts val="0"/>
              </a:spcAft>
              <a:buClr>
                <a:srgbClr val="000000"/>
              </a:buClr>
              <a:buSzPts val="1800"/>
              <a:buFont typeface="Roboto"/>
              <a:buChar char="○"/>
            </a:pPr>
            <a:r>
              <a:rPr b="1" lang="en" sz="1800">
                <a:solidFill>
                  <a:srgbClr val="000000"/>
                </a:solidFill>
              </a:rPr>
              <a:t>OR</a:t>
            </a:r>
            <a:r>
              <a:rPr lang="en" sz="1800">
                <a:solidFill>
                  <a:srgbClr val="000000"/>
                </a:solidFill>
              </a:rPr>
              <a:t> is there an alternative?</a:t>
            </a:r>
            <a:endParaRPr sz="1800">
              <a:solidFill>
                <a:srgbClr val="000000"/>
              </a:solidFill>
            </a:endParaRPr>
          </a:p>
          <a:p>
            <a:pPr indent="-342900" lvl="1" marL="914400" rtl="0" algn="l">
              <a:lnSpc>
                <a:spcPct val="100000"/>
              </a:lnSpc>
              <a:spcBef>
                <a:spcPts val="0"/>
              </a:spcBef>
              <a:spcAft>
                <a:spcPts val="0"/>
              </a:spcAft>
              <a:buClr>
                <a:srgbClr val="000000"/>
              </a:buClr>
              <a:buSzPts val="1800"/>
              <a:buFont typeface="Roboto"/>
              <a:buChar char="○"/>
            </a:pPr>
            <a:r>
              <a:rPr lang="en" sz="1800">
                <a:solidFill>
                  <a:srgbClr val="000000"/>
                </a:solidFill>
              </a:rPr>
              <a:t>CCC says “institutions need to plan for continuity and resiliency”</a:t>
            </a:r>
            <a:endParaRPr sz="1800">
              <a:solidFill>
                <a:srgbClr val="000000"/>
              </a:solidFill>
            </a:endParaRPr>
          </a:p>
          <a:p>
            <a:pPr indent="0" lvl="0" marL="0" rtl="0" algn="l">
              <a:lnSpc>
                <a:spcPct val="100000"/>
              </a:lnSpc>
              <a:spcBef>
                <a:spcPts val="0"/>
              </a:spcBef>
              <a:spcAft>
                <a:spcPts val="0"/>
              </a:spcAft>
              <a:buNone/>
            </a:pPr>
            <a:r>
              <a:t/>
            </a:r>
            <a:endParaRPr>
              <a:solidFill>
                <a:srgbClr val="000000"/>
              </a:solidFill>
            </a:endParaRPr>
          </a:p>
          <a:p>
            <a:pPr indent="-342900" lvl="0" marL="457200" rtl="0" algn="l">
              <a:lnSpc>
                <a:spcPct val="100000"/>
              </a:lnSpc>
              <a:spcBef>
                <a:spcPts val="0"/>
              </a:spcBef>
              <a:spcAft>
                <a:spcPts val="0"/>
              </a:spcAft>
              <a:buClr>
                <a:srgbClr val="000000"/>
              </a:buClr>
              <a:buSzPts val="1800"/>
              <a:buFont typeface="Roboto"/>
              <a:buChar char="●"/>
            </a:pPr>
            <a:r>
              <a:rPr lang="en">
                <a:solidFill>
                  <a:srgbClr val="000000"/>
                </a:solidFill>
              </a:rPr>
              <a:t>DE Advisory Group suggests consideration of: </a:t>
            </a:r>
            <a:br>
              <a:rPr lang="en">
                <a:solidFill>
                  <a:srgbClr val="000000"/>
                </a:solidFill>
              </a:rPr>
            </a:br>
            <a:r>
              <a:rPr lang="en">
                <a:solidFill>
                  <a:srgbClr val="000000"/>
                </a:solidFill>
              </a:rPr>
              <a:t>“Remote Instruction Certificate”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0" st="0"/>
                                            </p:txEl>
                                          </p:spTgt>
                                        </p:tgtEl>
                                        <p:attrNameLst>
                                          <p:attrName>style.visibility</p:attrName>
                                        </p:attrNameLst>
                                      </p:cBhvr>
                                      <p:to>
                                        <p:strVal val="visible"/>
                                      </p:to>
                                    </p:set>
                                    <p:animEffect filter="fade" transition="in">
                                      <p:cBhvr>
                                        <p:cTn dur="400"/>
                                        <p:tgtEl>
                                          <p:spTgt spid="7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1" st="1"/>
                                            </p:txEl>
                                          </p:spTgt>
                                        </p:tgtEl>
                                        <p:attrNameLst>
                                          <p:attrName>style.visibility</p:attrName>
                                        </p:attrNameLst>
                                      </p:cBhvr>
                                      <p:to>
                                        <p:strVal val="visible"/>
                                      </p:to>
                                    </p:set>
                                    <p:animEffect filter="fade" transition="in">
                                      <p:cBhvr>
                                        <p:cTn dur="400"/>
                                        <p:tgtEl>
                                          <p:spTgt spid="7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2" st="2"/>
                                            </p:txEl>
                                          </p:spTgt>
                                        </p:tgtEl>
                                        <p:attrNameLst>
                                          <p:attrName>style.visibility</p:attrName>
                                        </p:attrNameLst>
                                      </p:cBhvr>
                                      <p:to>
                                        <p:strVal val="visible"/>
                                      </p:to>
                                    </p:set>
                                    <p:animEffect filter="fade" transition="in">
                                      <p:cBhvr>
                                        <p:cTn dur="400"/>
                                        <p:tgtEl>
                                          <p:spTgt spid="7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3" st="3"/>
                                            </p:txEl>
                                          </p:spTgt>
                                        </p:tgtEl>
                                        <p:attrNameLst>
                                          <p:attrName>style.visibility</p:attrName>
                                        </p:attrNameLst>
                                      </p:cBhvr>
                                      <p:to>
                                        <p:strVal val="visible"/>
                                      </p:to>
                                    </p:set>
                                    <p:animEffect filter="fade" transition="in">
                                      <p:cBhvr>
                                        <p:cTn dur="400"/>
                                        <p:tgtEl>
                                          <p:spTgt spid="7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4" st="4"/>
                                            </p:txEl>
                                          </p:spTgt>
                                        </p:tgtEl>
                                        <p:attrNameLst>
                                          <p:attrName>style.visibility</p:attrName>
                                        </p:attrNameLst>
                                      </p:cBhvr>
                                      <p:to>
                                        <p:strVal val="visible"/>
                                      </p:to>
                                    </p:set>
                                    <p:animEffect filter="fade" transition="in">
                                      <p:cBhvr>
                                        <p:cTn dur="400"/>
                                        <p:tgtEl>
                                          <p:spTgt spid="7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5" st="5"/>
                                            </p:txEl>
                                          </p:spTgt>
                                        </p:tgtEl>
                                        <p:attrNameLst>
                                          <p:attrName>style.visibility</p:attrName>
                                        </p:attrNameLst>
                                      </p:cBhvr>
                                      <p:to>
                                        <p:strVal val="visible"/>
                                      </p:to>
                                    </p:set>
                                    <p:animEffect filter="fade" transition="in">
                                      <p:cBhvr>
                                        <p:cTn dur="400"/>
                                        <p:tgtEl>
                                          <p:spTgt spid="7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6" st="6"/>
                                            </p:txEl>
                                          </p:spTgt>
                                        </p:tgtEl>
                                        <p:attrNameLst>
                                          <p:attrName>style.visibility</p:attrName>
                                        </p:attrNameLst>
                                      </p:cBhvr>
                                      <p:to>
                                        <p:strVal val="visible"/>
                                      </p:to>
                                    </p:set>
                                    <p:animEffect filter="fade" transition="in">
                                      <p:cBhvr>
                                        <p:cTn dur="400"/>
                                        <p:tgtEl>
                                          <p:spTgt spid="74">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5"/>
          <p:cNvSpPr txBox="1"/>
          <p:nvPr>
            <p:ph type="title"/>
          </p:nvPr>
        </p:nvSpPr>
        <p:spPr>
          <a:xfrm>
            <a:off x="226075" y="627050"/>
            <a:ext cx="2808000" cy="1620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500"/>
              <a:t>Summer 2020 Online Teaching Certification (OTC)</a:t>
            </a:r>
            <a:endParaRPr sz="2500"/>
          </a:p>
          <a:p>
            <a:pPr indent="0" lvl="0" marL="0" rtl="0" algn="l">
              <a:spcBef>
                <a:spcPts val="0"/>
              </a:spcBef>
              <a:spcAft>
                <a:spcPts val="0"/>
              </a:spcAft>
              <a:buNone/>
            </a:pPr>
            <a:r>
              <a:rPr lang="en" sz="2500"/>
              <a:t> </a:t>
            </a:r>
            <a:endParaRPr sz="2500"/>
          </a:p>
        </p:txBody>
      </p:sp>
      <p:sp>
        <p:nvSpPr>
          <p:cNvPr id="80" name="Google Shape;80;p15"/>
          <p:cNvSpPr txBox="1"/>
          <p:nvPr>
            <p:ph idx="1" type="body"/>
          </p:nvPr>
        </p:nvSpPr>
        <p:spPr>
          <a:xfrm>
            <a:off x="226075" y="3675900"/>
            <a:ext cx="2808000" cy="953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Doubled number of cohorts</a:t>
            </a:r>
            <a:endParaRPr/>
          </a:p>
        </p:txBody>
      </p:sp>
      <p:sp>
        <p:nvSpPr>
          <p:cNvPr id="81" name="Google Shape;81;p15"/>
          <p:cNvSpPr txBox="1"/>
          <p:nvPr/>
        </p:nvSpPr>
        <p:spPr>
          <a:xfrm>
            <a:off x="3328416" y="401025"/>
            <a:ext cx="5509200" cy="4425600"/>
          </a:xfrm>
          <a:prstGeom prst="rect">
            <a:avLst/>
          </a:prstGeom>
          <a:noFill/>
          <a:ln>
            <a:noFill/>
          </a:ln>
        </p:spPr>
        <p:txBody>
          <a:bodyPr anchorCtr="0" anchor="t" bIns="91425" lIns="91425" spcFirstLastPara="1" rIns="91425" wrap="square" tIns="91425">
            <a:noAutofit/>
          </a:bodyPr>
          <a:lstStyle/>
          <a:p>
            <a:pPr indent="-349250" lvl="0" marL="457200" rtl="0" algn="l">
              <a:spcBef>
                <a:spcPts val="0"/>
              </a:spcBef>
              <a:spcAft>
                <a:spcPts val="0"/>
              </a:spcAft>
              <a:buSzPts val="1900"/>
              <a:buFont typeface="Roboto"/>
              <a:buChar char="●"/>
            </a:pPr>
            <a:r>
              <a:rPr b="1" lang="en" sz="1900">
                <a:latin typeface="Roboto"/>
                <a:ea typeface="Roboto"/>
                <a:cs typeface="Roboto"/>
                <a:sym typeface="Roboto"/>
              </a:rPr>
              <a:t>Spring Preparation</a:t>
            </a:r>
            <a:r>
              <a:rPr lang="en" sz="1900">
                <a:latin typeface="Roboto"/>
                <a:ea typeface="Roboto"/>
                <a:cs typeface="Roboto"/>
                <a:sym typeface="Roboto"/>
              </a:rPr>
              <a:t> </a:t>
            </a:r>
            <a:r>
              <a:rPr lang="en" sz="1500">
                <a:latin typeface="Roboto"/>
                <a:ea typeface="Roboto"/>
                <a:cs typeface="Roboto"/>
                <a:sym typeface="Roboto"/>
              </a:rPr>
              <a:t>(137 flex hours)</a:t>
            </a:r>
            <a:endParaRPr sz="1500">
              <a:latin typeface="Roboto"/>
              <a:ea typeface="Roboto"/>
              <a:cs typeface="Roboto"/>
              <a:sym typeface="Roboto"/>
            </a:endParaRPr>
          </a:p>
          <a:p>
            <a:pPr indent="-349250" lvl="1" marL="914400" rtl="0" algn="l">
              <a:spcBef>
                <a:spcPts val="0"/>
              </a:spcBef>
              <a:spcAft>
                <a:spcPts val="0"/>
              </a:spcAft>
              <a:buSzPts val="1900"/>
              <a:buFont typeface="Roboto"/>
              <a:buChar char="○"/>
            </a:pPr>
            <a:r>
              <a:rPr b="1" lang="en" sz="1900">
                <a:latin typeface="Roboto"/>
                <a:ea typeface="Roboto"/>
                <a:cs typeface="Roboto"/>
                <a:sym typeface="Roboto"/>
              </a:rPr>
              <a:t>Canvas Bronze Certificate</a:t>
            </a:r>
            <a:r>
              <a:rPr b="1" lang="en" sz="1500">
                <a:latin typeface="Roboto"/>
                <a:ea typeface="Roboto"/>
                <a:cs typeface="Roboto"/>
                <a:sym typeface="Roboto"/>
              </a:rPr>
              <a:t> </a:t>
            </a:r>
            <a:r>
              <a:rPr lang="en" sz="1500">
                <a:latin typeface="Roboto"/>
                <a:ea typeface="Roboto"/>
                <a:cs typeface="Roboto"/>
                <a:sym typeface="Roboto"/>
              </a:rPr>
              <a:t>(2 hours)</a:t>
            </a:r>
            <a:endParaRPr sz="1500">
              <a:latin typeface="Roboto"/>
              <a:ea typeface="Roboto"/>
              <a:cs typeface="Roboto"/>
              <a:sym typeface="Roboto"/>
            </a:endParaRPr>
          </a:p>
          <a:p>
            <a:pPr indent="-349250" lvl="1" marL="914400" rtl="0" algn="l">
              <a:spcBef>
                <a:spcPts val="0"/>
              </a:spcBef>
              <a:spcAft>
                <a:spcPts val="0"/>
              </a:spcAft>
              <a:buSzPts val="1900"/>
              <a:buFont typeface="Roboto"/>
              <a:buChar char="○"/>
            </a:pPr>
            <a:r>
              <a:rPr b="1" lang="en" sz="1900">
                <a:latin typeface="Roboto"/>
                <a:ea typeface="Roboto"/>
                <a:cs typeface="Roboto"/>
                <a:sym typeface="Roboto"/>
              </a:rPr>
              <a:t>Canvas Silver Badge </a:t>
            </a:r>
            <a:r>
              <a:rPr lang="en" sz="1500">
                <a:latin typeface="Roboto"/>
                <a:ea typeface="Roboto"/>
                <a:cs typeface="Roboto"/>
                <a:sym typeface="Roboto"/>
              </a:rPr>
              <a:t>(self-paced, quizzes) (10 hours)</a:t>
            </a:r>
            <a:endParaRPr sz="1500">
              <a:latin typeface="Roboto"/>
              <a:ea typeface="Roboto"/>
              <a:cs typeface="Roboto"/>
              <a:sym typeface="Roboto"/>
            </a:endParaRPr>
          </a:p>
          <a:p>
            <a:pPr indent="-349250" lvl="1" marL="914400" rtl="0" algn="l">
              <a:spcBef>
                <a:spcPts val="0"/>
              </a:spcBef>
              <a:spcAft>
                <a:spcPts val="0"/>
              </a:spcAft>
              <a:buSzPts val="1900"/>
              <a:buFont typeface="Roboto"/>
              <a:buChar char="○"/>
            </a:pPr>
            <a:r>
              <a:rPr b="1" lang="en" sz="1900">
                <a:latin typeface="Roboto"/>
                <a:ea typeface="Roboto"/>
                <a:cs typeface="Roboto"/>
                <a:sym typeface="Roboto"/>
              </a:rPr>
              <a:t>Accessibility Training </a:t>
            </a:r>
            <a:r>
              <a:rPr lang="en" sz="1500">
                <a:latin typeface="Roboto"/>
                <a:ea typeface="Roboto"/>
                <a:cs typeface="Roboto"/>
                <a:sym typeface="Roboto"/>
              </a:rPr>
              <a:t>(self-paced, quizzes) (3 hours)</a:t>
            </a:r>
            <a:endParaRPr sz="1500">
              <a:latin typeface="Roboto"/>
              <a:ea typeface="Roboto"/>
              <a:cs typeface="Roboto"/>
              <a:sym typeface="Roboto"/>
            </a:endParaRPr>
          </a:p>
          <a:p>
            <a:pPr indent="-349250" lvl="1" marL="914400" rtl="0" algn="l">
              <a:spcBef>
                <a:spcPts val="0"/>
              </a:spcBef>
              <a:spcAft>
                <a:spcPts val="0"/>
              </a:spcAft>
              <a:buSzPts val="1900"/>
              <a:buFont typeface="Roboto"/>
              <a:buChar char="○"/>
            </a:pPr>
            <a:r>
              <a:rPr b="1" lang="en" sz="1900">
                <a:latin typeface="Roboto"/>
                <a:ea typeface="Roboto"/>
                <a:cs typeface="Roboto"/>
                <a:sym typeface="Roboto"/>
              </a:rPr>
              <a:t>Video Creation Course</a:t>
            </a:r>
            <a:r>
              <a:rPr lang="en" sz="1500">
                <a:latin typeface="Roboto"/>
                <a:ea typeface="Roboto"/>
                <a:cs typeface="Roboto"/>
                <a:sym typeface="Roboto"/>
              </a:rPr>
              <a:t> (self-paced, quizzes) (2 hours)</a:t>
            </a:r>
            <a:endParaRPr sz="1500">
              <a:latin typeface="Roboto"/>
              <a:ea typeface="Roboto"/>
              <a:cs typeface="Roboto"/>
              <a:sym typeface="Roboto"/>
            </a:endParaRPr>
          </a:p>
          <a:p>
            <a:pPr indent="0" lvl="0" marL="0" rtl="0" algn="l">
              <a:spcBef>
                <a:spcPts val="0"/>
              </a:spcBef>
              <a:spcAft>
                <a:spcPts val="0"/>
              </a:spcAft>
              <a:buNone/>
            </a:pPr>
            <a:r>
              <a:t/>
            </a:r>
            <a:endParaRPr sz="1500">
              <a:latin typeface="Roboto"/>
              <a:ea typeface="Roboto"/>
              <a:cs typeface="Roboto"/>
              <a:sym typeface="Roboto"/>
            </a:endParaRPr>
          </a:p>
          <a:p>
            <a:pPr indent="-349250" lvl="0" marL="457200" rtl="0" algn="l">
              <a:spcBef>
                <a:spcPts val="0"/>
              </a:spcBef>
              <a:spcAft>
                <a:spcPts val="0"/>
              </a:spcAft>
              <a:buSzPts val="1900"/>
              <a:buFont typeface="Roboto"/>
              <a:buChar char="●"/>
            </a:pPr>
            <a:r>
              <a:rPr b="1" lang="en" sz="1900">
                <a:latin typeface="Roboto"/>
                <a:ea typeface="Roboto"/>
                <a:cs typeface="Roboto"/>
                <a:sym typeface="Roboto"/>
              </a:rPr>
              <a:t>Summer Online Teaching Certificate</a:t>
            </a:r>
            <a:r>
              <a:rPr lang="en" sz="1900">
                <a:latin typeface="Roboto"/>
                <a:ea typeface="Roboto"/>
                <a:cs typeface="Roboto"/>
                <a:sym typeface="Roboto"/>
              </a:rPr>
              <a:t> </a:t>
            </a:r>
            <a:r>
              <a:rPr lang="en" sz="1500">
                <a:latin typeface="Roboto"/>
                <a:ea typeface="Roboto"/>
                <a:cs typeface="Roboto"/>
                <a:sym typeface="Roboto"/>
              </a:rPr>
              <a:t>(2.5 CEUs toward column movement, or 120 flex hours)</a:t>
            </a:r>
            <a:endParaRPr sz="1500">
              <a:latin typeface="Roboto"/>
              <a:ea typeface="Roboto"/>
              <a:cs typeface="Roboto"/>
              <a:sym typeface="Roboto"/>
            </a:endParaRPr>
          </a:p>
          <a:p>
            <a:pPr indent="0" lvl="0" marL="0" rtl="0" algn="l">
              <a:spcBef>
                <a:spcPts val="0"/>
              </a:spcBef>
              <a:spcAft>
                <a:spcPts val="0"/>
              </a:spcAft>
              <a:buNone/>
            </a:pPr>
            <a:r>
              <a:t/>
            </a:r>
            <a:endParaRPr sz="1500">
              <a:latin typeface="Roboto"/>
              <a:ea typeface="Roboto"/>
              <a:cs typeface="Roboto"/>
              <a:sym typeface="Roboto"/>
            </a:endParaRPr>
          </a:p>
          <a:p>
            <a:pPr indent="-349250" lvl="0" marL="457200" rtl="0" algn="l">
              <a:spcBef>
                <a:spcPts val="0"/>
              </a:spcBef>
              <a:spcAft>
                <a:spcPts val="0"/>
              </a:spcAft>
              <a:buSzPts val="1900"/>
              <a:buFont typeface="Roboto"/>
              <a:buChar char="●"/>
            </a:pPr>
            <a:r>
              <a:rPr b="1" lang="en" sz="1900">
                <a:latin typeface="Roboto"/>
                <a:ea typeface="Roboto"/>
                <a:cs typeface="Roboto"/>
                <a:sym typeface="Roboto"/>
              </a:rPr>
              <a:t>4 cohorts</a:t>
            </a:r>
            <a:r>
              <a:rPr lang="en" sz="1900">
                <a:latin typeface="Roboto"/>
                <a:ea typeface="Roboto"/>
                <a:cs typeface="Roboto"/>
                <a:sym typeface="Roboto"/>
              </a:rPr>
              <a:t> (8-weeks) June 15 – August 7</a:t>
            </a:r>
            <a:endParaRPr sz="1900">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6"/>
          <p:cNvSpPr txBox="1"/>
          <p:nvPr>
            <p:ph type="title"/>
          </p:nvPr>
        </p:nvSpPr>
        <p:spPr>
          <a:xfrm>
            <a:off x="226075" y="627050"/>
            <a:ext cx="2808000" cy="1620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500"/>
              <a:t>Fall</a:t>
            </a:r>
            <a:r>
              <a:rPr lang="en" sz="2500"/>
              <a:t> 2020 Online Teaching Certification (OTC) </a:t>
            </a:r>
            <a:endParaRPr sz="2500"/>
          </a:p>
          <a:p>
            <a:pPr indent="0" lvl="0" marL="0" rtl="0" algn="l">
              <a:spcBef>
                <a:spcPts val="0"/>
              </a:spcBef>
              <a:spcAft>
                <a:spcPts val="0"/>
              </a:spcAft>
              <a:buNone/>
            </a:pPr>
            <a:r>
              <a:t/>
            </a:r>
            <a:endParaRPr sz="2500"/>
          </a:p>
        </p:txBody>
      </p:sp>
      <p:sp>
        <p:nvSpPr>
          <p:cNvPr id="87" name="Google Shape;87;p16"/>
          <p:cNvSpPr txBox="1"/>
          <p:nvPr>
            <p:ph idx="1" type="body"/>
          </p:nvPr>
        </p:nvSpPr>
        <p:spPr>
          <a:xfrm>
            <a:off x="226075" y="3675900"/>
            <a:ext cx="2808000" cy="953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Doubled number of cohorts</a:t>
            </a:r>
            <a:endParaRPr/>
          </a:p>
        </p:txBody>
      </p:sp>
      <p:sp>
        <p:nvSpPr>
          <p:cNvPr id="88" name="Google Shape;88;p16"/>
          <p:cNvSpPr txBox="1"/>
          <p:nvPr/>
        </p:nvSpPr>
        <p:spPr>
          <a:xfrm>
            <a:off x="3328416" y="401025"/>
            <a:ext cx="5509200" cy="4425600"/>
          </a:xfrm>
          <a:prstGeom prst="rect">
            <a:avLst/>
          </a:prstGeom>
          <a:noFill/>
          <a:ln>
            <a:noFill/>
          </a:ln>
        </p:spPr>
        <p:txBody>
          <a:bodyPr anchorCtr="0" anchor="t" bIns="91425" lIns="91425" spcFirstLastPara="1" rIns="91425" wrap="square" tIns="91425">
            <a:noAutofit/>
          </a:bodyPr>
          <a:lstStyle/>
          <a:p>
            <a:pPr indent="-349250" lvl="0" marL="457200" rtl="0" algn="l">
              <a:spcBef>
                <a:spcPts val="0"/>
              </a:spcBef>
              <a:spcAft>
                <a:spcPts val="0"/>
              </a:spcAft>
              <a:buSzPts val="1900"/>
              <a:buFont typeface="Roboto"/>
              <a:buChar char="●"/>
            </a:pPr>
            <a:r>
              <a:rPr b="1" lang="en" sz="1900">
                <a:latin typeface="Roboto"/>
                <a:ea typeface="Roboto"/>
                <a:cs typeface="Roboto"/>
                <a:sym typeface="Roboto"/>
              </a:rPr>
              <a:t>Fall</a:t>
            </a:r>
            <a:r>
              <a:rPr b="1" lang="en" sz="1900">
                <a:latin typeface="Roboto"/>
                <a:ea typeface="Roboto"/>
                <a:cs typeface="Roboto"/>
                <a:sym typeface="Roboto"/>
              </a:rPr>
              <a:t> Preparation</a:t>
            </a:r>
            <a:r>
              <a:rPr lang="en" sz="1900">
                <a:latin typeface="Roboto"/>
                <a:ea typeface="Roboto"/>
                <a:cs typeface="Roboto"/>
                <a:sym typeface="Roboto"/>
              </a:rPr>
              <a:t> </a:t>
            </a:r>
            <a:r>
              <a:rPr lang="en" sz="1500">
                <a:latin typeface="Roboto"/>
                <a:ea typeface="Roboto"/>
                <a:cs typeface="Roboto"/>
                <a:sym typeface="Roboto"/>
              </a:rPr>
              <a:t>(137 flex hours)</a:t>
            </a:r>
            <a:endParaRPr sz="1500">
              <a:latin typeface="Roboto"/>
              <a:ea typeface="Roboto"/>
              <a:cs typeface="Roboto"/>
              <a:sym typeface="Roboto"/>
            </a:endParaRPr>
          </a:p>
          <a:p>
            <a:pPr indent="-349250" lvl="1" marL="914400" rtl="0" algn="l">
              <a:spcBef>
                <a:spcPts val="0"/>
              </a:spcBef>
              <a:spcAft>
                <a:spcPts val="0"/>
              </a:spcAft>
              <a:buSzPts val="1900"/>
              <a:buFont typeface="Roboto"/>
              <a:buChar char="○"/>
            </a:pPr>
            <a:r>
              <a:rPr b="1" lang="en" sz="1900">
                <a:latin typeface="Roboto"/>
                <a:ea typeface="Roboto"/>
                <a:cs typeface="Roboto"/>
                <a:sym typeface="Roboto"/>
              </a:rPr>
              <a:t>Canvas Bronze Certificate</a:t>
            </a:r>
            <a:r>
              <a:rPr b="1" lang="en" sz="1500">
                <a:latin typeface="Roboto"/>
                <a:ea typeface="Roboto"/>
                <a:cs typeface="Roboto"/>
                <a:sym typeface="Roboto"/>
              </a:rPr>
              <a:t> </a:t>
            </a:r>
            <a:r>
              <a:rPr lang="en" sz="1500">
                <a:latin typeface="Roboto"/>
                <a:ea typeface="Roboto"/>
                <a:cs typeface="Roboto"/>
                <a:sym typeface="Roboto"/>
              </a:rPr>
              <a:t>(2 hours)</a:t>
            </a:r>
            <a:endParaRPr sz="1500">
              <a:latin typeface="Roboto"/>
              <a:ea typeface="Roboto"/>
              <a:cs typeface="Roboto"/>
              <a:sym typeface="Roboto"/>
            </a:endParaRPr>
          </a:p>
          <a:p>
            <a:pPr indent="-349250" lvl="1" marL="914400" rtl="0" algn="l">
              <a:spcBef>
                <a:spcPts val="0"/>
              </a:spcBef>
              <a:spcAft>
                <a:spcPts val="0"/>
              </a:spcAft>
              <a:buSzPts val="1900"/>
              <a:buFont typeface="Roboto"/>
              <a:buChar char="○"/>
            </a:pPr>
            <a:r>
              <a:rPr b="1" lang="en" sz="1900">
                <a:latin typeface="Roboto"/>
                <a:ea typeface="Roboto"/>
                <a:cs typeface="Roboto"/>
                <a:sym typeface="Roboto"/>
              </a:rPr>
              <a:t>Canvas Silver Badge </a:t>
            </a:r>
            <a:r>
              <a:rPr lang="en" sz="1500">
                <a:latin typeface="Roboto"/>
                <a:ea typeface="Roboto"/>
                <a:cs typeface="Roboto"/>
                <a:sym typeface="Roboto"/>
              </a:rPr>
              <a:t>(self-paced, quizzes) (10 hours)</a:t>
            </a:r>
            <a:endParaRPr sz="1500">
              <a:latin typeface="Roboto"/>
              <a:ea typeface="Roboto"/>
              <a:cs typeface="Roboto"/>
              <a:sym typeface="Roboto"/>
            </a:endParaRPr>
          </a:p>
          <a:p>
            <a:pPr indent="-349250" lvl="1" marL="914400" rtl="0" algn="l">
              <a:spcBef>
                <a:spcPts val="0"/>
              </a:spcBef>
              <a:spcAft>
                <a:spcPts val="0"/>
              </a:spcAft>
              <a:buSzPts val="1900"/>
              <a:buFont typeface="Roboto"/>
              <a:buChar char="○"/>
            </a:pPr>
            <a:r>
              <a:rPr b="1" lang="en" sz="1900">
                <a:latin typeface="Roboto"/>
                <a:ea typeface="Roboto"/>
                <a:cs typeface="Roboto"/>
                <a:sym typeface="Roboto"/>
              </a:rPr>
              <a:t>Accessibility Training </a:t>
            </a:r>
            <a:r>
              <a:rPr lang="en" sz="1500">
                <a:latin typeface="Roboto"/>
                <a:ea typeface="Roboto"/>
                <a:cs typeface="Roboto"/>
                <a:sym typeface="Roboto"/>
              </a:rPr>
              <a:t>(self-paced, quizzes) (3 hours)</a:t>
            </a:r>
            <a:endParaRPr sz="1500">
              <a:latin typeface="Roboto"/>
              <a:ea typeface="Roboto"/>
              <a:cs typeface="Roboto"/>
              <a:sym typeface="Roboto"/>
            </a:endParaRPr>
          </a:p>
          <a:p>
            <a:pPr indent="-349250" lvl="1" marL="914400" rtl="0" algn="l">
              <a:spcBef>
                <a:spcPts val="0"/>
              </a:spcBef>
              <a:spcAft>
                <a:spcPts val="0"/>
              </a:spcAft>
              <a:buSzPts val="1900"/>
              <a:buFont typeface="Roboto"/>
              <a:buChar char="○"/>
            </a:pPr>
            <a:r>
              <a:rPr b="1" lang="en" sz="1900">
                <a:latin typeface="Roboto"/>
                <a:ea typeface="Roboto"/>
                <a:cs typeface="Roboto"/>
                <a:sym typeface="Roboto"/>
              </a:rPr>
              <a:t>Video Creation Course</a:t>
            </a:r>
            <a:r>
              <a:rPr lang="en" sz="1500">
                <a:latin typeface="Roboto"/>
                <a:ea typeface="Roboto"/>
                <a:cs typeface="Roboto"/>
                <a:sym typeface="Roboto"/>
              </a:rPr>
              <a:t> (self-paced, quizzes) (2 hours)</a:t>
            </a:r>
            <a:endParaRPr sz="1500">
              <a:latin typeface="Roboto"/>
              <a:ea typeface="Roboto"/>
              <a:cs typeface="Roboto"/>
              <a:sym typeface="Roboto"/>
            </a:endParaRPr>
          </a:p>
          <a:p>
            <a:pPr indent="0" lvl="0" marL="0" rtl="0" algn="l">
              <a:spcBef>
                <a:spcPts val="0"/>
              </a:spcBef>
              <a:spcAft>
                <a:spcPts val="0"/>
              </a:spcAft>
              <a:buNone/>
            </a:pPr>
            <a:r>
              <a:t/>
            </a:r>
            <a:endParaRPr sz="1500">
              <a:latin typeface="Roboto"/>
              <a:ea typeface="Roboto"/>
              <a:cs typeface="Roboto"/>
              <a:sym typeface="Roboto"/>
            </a:endParaRPr>
          </a:p>
          <a:p>
            <a:pPr indent="-349250" lvl="0" marL="457200" rtl="0" algn="l">
              <a:spcBef>
                <a:spcPts val="0"/>
              </a:spcBef>
              <a:spcAft>
                <a:spcPts val="0"/>
              </a:spcAft>
              <a:buSzPts val="1900"/>
              <a:buFont typeface="Roboto"/>
              <a:buChar char="●"/>
            </a:pPr>
            <a:r>
              <a:rPr b="1" lang="en" sz="1900">
                <a:latin typeface="Roboto"/>
                <a:ea typeface="Roboto"/>
                <a:cs typeface="Roboto"/>
                <a:sym typeface="Roboto"/>
              </a:rPr>
              <a:t>Fall</a:t>
            </a:r>
            <a:r>
              <a:rPr b="1" lang="en" sz="1900">
                <a:latin typeface="Roboto"/>
                <a:ea typeface="Roboto"/>
                <a:cs typeface="Roboto"/>
                <a:sym typeface="Roboto"/>
              </a:rPr>
              <a:t> Online Teaching Certificate</a:t>
            </a:r>
            <a:r>
              <a:rPr lang="en" sz="1900">
                <a:latin typeface="Roboto"/>
                <a:ea typeface="Roboto"/>
                <a:cs typeface="Roboto"/>
                <a:sym typeface="Roboto"/>
              </a:rPr>
              <a:t> </a:t>
            </a:r>
            <a:r>
              <a:rPr lang="en" sz="1500">
                <a:latin typeface="Roboto"/>
                <a:ea typeface="Roboto"/>
                <a:cs typeface="Roboto"/>
                <a:sym typeface="Roboto"/>
              </a:rPr>
              <a:t>(2.5 CEUs toward column movement, or 120 flex hours)</a:t>
            </a:r>
            <a:endParaRPr sz="1500">
              <a:latin typeface="Roboto"/>
              <a:ea typeface="Roboto"/>
              <a:cs typeface="Roboto"/>
              <a:sym typeface="Roboto"/>
            </a:endParaRPr>
          </a:p>
          <a:p>
            <a:pPr indent="0" lvl="0" marL="0" rtl="0" algn="l">
              <a:spcBef>
                <a:spcPts val="0"/>
              </a:spcBef>
              <a:spcAft>
                <a:spcPts val="0"/>
              </a:spcAft>
              <a:buNone/>
            </a:pPr>
            <a:r>
              <a:t/>
            </a:r>
            <a:endParaRPr sz="1500">
              <a:latin typeface="Roboto"/>
              <a:ea typeface="Roboto"/>
              <a:cs typeface="Roboto"/>
              <a:sym typeface="Roboto"/>
            </a:endParaRPr>
          </a:p>
          <a:p>
            <a:pPr indent="-349250" lvl="0" marL="457200" rtl="0" algn="l">
              <a:spcBef>
                <a:spcPts val="0"/>
              </a:spcBef>
              <a:spcAft>
                <a:spcPts val="0"/>
              </a:spcAft>
              <a:buSzPts val="1900"/>
              <a:buFont typeface="Roboto"/>
              <a:buChar char="●"/>
            </a:pPr>
            <a:r>
              <a:rPr b="1" lang="en" sz="1900">
                <a:latin typeface="Roboto"/>
                <a:ea typeface="Roboto"/>
                <a:cs typeface="Roboto"/>
                <a:sym typeface="Roboto"/>
              </a:rPr>
              <a:t>4 cohorts</a:t>
            </a:r>
            <a:r>
              <a:rPr lang="en" sz="1500">
                <a:latin typeface="Roboto"/>
                <a:ea typeface="Roboto"/>
                <a:cs typeface="Roboto"/>
                <a:sym typeface="Roboto"/>
              </a:rPr>
              <a:t> (10-weeks) September 8 – November 13</a:t>
            </a:r>
            <a:endParaRPr sz="1500">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7"/>
          <p:cNvSpPr txBox="1"/>
          <p:nvPr>
            <p:ph type="title"/>
          </p:nvPr>
        </p:nvSpPr>
        <p:spPr>
          <a:xfrm>
            <a:off x="226075" y="516600"/>
            <a:ext cx="2808000" cy="2142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500"/>
              <a:t>Summer/Fall 2020 Remote Instruction Certification</a:t>
            </a:r>
            <a:endParaRPr sz="2500"/>
          </a:p>
          <a:p>
            <a:pPr indent="0" lvl="0" marL="0" rtl="0" algn="l">
              <a:spcBef>
                <a:spcPts val="0"/>
              </a:spcBef>
              <a:spcAft>
                <a:spcPts val="0"/>
              </a:spcAft>
              <a:buNone/>
            </a:pPr>
            <a:r>
              <a:t/>
            </a:r>
            <a:endParaRPr sz="2500"/>
          </a:p>
        </p:txBody>
      </p:sp>
      <p:sp>
        <p:nvSpPr>
          <p:cNvPr id="94" name="Google Shape;94;p17"/>
          <p:cNvSpPr txBox="1"/>
          <p:nvPr>
            <p:ph idx="1" type="body"/>
          </p:nvPr>
        </p:nvSpPr>
        <p:spPr>
          <a:xfrm>
            <a:off x="226075" y="2272100"/>
            <a:ext cx="2808000" cy="2357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Self-paced, begin spring or summer</a:t>
            </a:r>
            <a:endParaRPr i="1"/>
          </a:p>
          <a:p>
            <a:pPr indent="0" lvl="0" marL="0" rtl="0" algn="l">
              <a:spcBef>
                <a:spcPts val="1600"/>
              </a:spcBef>
              <a:spcAft>
                <a:spcPts val="0"/>
              </a:spcAft>
              <a:buNone/>
            </a:pPr>
            <a:r>
              <a:rPr lang="en"/>
              <a:t>​</a:t>
            </a:r>
            <a:endParaRPr/>
          </a:p>
          <a:p>
            <a:pPr indent="0" lvl="0" marL="0" rtl="0" algn="l">
              <a:spcBef>
                <a:spcPts val="1600"/>
              </a:spcBef>
              <a:spcAft>
                <a:spcPts val="1600"/>
              </a:spcAft>
              <a:buNone/>
            </a:pPr>
            <a:r>
              <a:rPr lang="en"/>
              <a:t>Target faculty: meant for faculty that do not plan to teach online after we go back to the classroom.  If faculty later decide they want to teach online, this certificate completes the majority of "pre-requisite" work for the OTC</a:t>
            </a:r>
            <a:endParaRPr/>
          </a:p>
        </p:txBody>
      </p:sp>
      <p:sp>
        <p:nvSpPr>
          <p:cNvPr id="95" name="Google Shape;95;p17"/>
          <p:cNvSpPr txBox="1"/>
          <p:nvPr/>
        </p:nvSpPr>
        <p:spPr>
          <a:xfrm>
            <a:off x="3328416" y="401025"/>
            <a:ext cx="5509200" cy="442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900">
                <a:latin typeface="Roboto"/>
                <a:ea typeface="Roboto"/>
                <a:cs typeface="Roboto"/>
                <a:sym typeface="Roboto"/>
              </a:rPr>
              <a:t>Remote Instruction Certificate</a:t>
            </a:r>
            <a:r>
              <a:rPr lang="en" sz="1900">
                <a:latin typeface="Roboto"/>
                <a:ea typeface="Roboto"/>
                <a:cs typeface="Roboto"/>
                <a:sym typeface="Roboto"/>
              </a:rPr>
              <a:t> (24 flex hours)</a:t>
            </a:r>
            <a:endParaRPr sz="1900">
              <a:latin typeface="Roboto"/>
              <a:ea typeface="Roboto"/>
              <a:cs typeface="Roboto"/>
              <a:sym typeface="Roboto"/>
            </a:endParaRPr>
          </a:p>
          <a:p>
            <a:pPr indent="-349250" lvl="0" marL="457200" rtl="0" algn="l">
              <a:spcBef>
                <a:spcPts val="0"/>
              </a:spcBef>
              <a:spcAft>
                <a:spcPts val="0"/>
              </a:spcAft>
              <a:buSzPts val="1900"/>
              <a:buFont typeface="Roboto"/>
              <a:buChar char="●"/>
            </a:pPr>
            <a:r>
              <a:rPr b="1" lang="en" sz="1900">
                <a:latin typeface="Roboto"/>
                <a:ea typeface="Roboto"/>
                <a:cs typeface="Roboto"/>
                <a:sym typeface="Roboto"/>
              </a:rPr>
              <a:t>Canvas Silver Certificate</a:t>
            </a:r>
            <a:r>
              <a:rPr lang="en" sz="1500">
                <a:latin typeface="Roboto"/>
                <a:ea typeface="Roboto"/>
                <a:cs typeface="Roboto"/>
                <a:sym typeface="Roboto"/>
              </a:rPr>
              <a:t> (10 hours)</a:t>
            </a:r>
            <a:endParaRPr sz="1500">
              <a:latin typeface="Roboto"/>
              <a:ea typeface="Roboto"/>
              <a:cs typeface="Roboto"/>
              <a:sym typeface="Roboto"/>
            </a:endParaRPr>
          </a:p>
          <a:p>
            <a:pPr indent="-349250" lvl="0" marL="457200" rtl="0" algn="l">
              <a:spcBef>
                <a:spcPts val="0"/>
              </a:spcBef>
              <a:spcAft>
                <a:spcPts val="0"/>
              </a:spcAft>
              <a:buSzPts val="1900"/>
              <a:buFont typeface="Roboto"/>
              <a:buChar char="●"/>
            </a:pPr>
            <a:r>
              <a:rPr b="1" lang="en" sz="1900">
                <a:latin typeface="Roboto"/>
                <a:ea typeface="Roboto"/>
                <a:cs typeface="Roboto"/>
                <a:sym typeface="Roboto"/>
              </a:rPr>
              <a:t>Canvas Silver Badge</a:t>
            </a:r>
            <a:r>
              <a:rPr lang="en" sz="1900">
                <a:latin typeface="Roboto"/>
                <a:ea typeface="Roboto"/>
                <a:cs typeface="Roboto"/>
                <a:sym typeface="Roboto"/>
              </a:rPr>
              <a:t> </a:t>
            </a:r>
            <a:r>
              <a:rPr lang="en" sz="1500">
                <a:latin typeface="Roboto"/>
                <a:ea typeface="Roboto"/>
                <a:cs typeface="Roboto"/>
                <a:sym typeface="Roboto"/>
              </a:rPr>
              <a:t>(self-paced, quizzes) </a:t>
            </a:r>
            <a:r>
              <a:rPr lang="en" sz="1500">
                <a:latin typeface="Roboto"/>
                <a:ea typeface="Roboto"/>
                <a:cs typeface="Roboto"/>
                <a:sym typeface="Roboto"/>
              </a:rPr>
              <a:t>(10 hours) </a:t>
            </a:r>
            <a:endParaRPr sz="1500">
              <a:latin typeface="Roboto"/>
              <a:ea typeface="Roboto"/>
              <a:cs typeface="Roboto"/>
              <a:sym typeface="Roboto"/>
            </a:endParaRPr>
          </a:p>
          <a:p>
            <a:pPr indent="-349250" lvl="0" marL="457200" rtl="0" algn="l">
              <a:spcBef>
                <a:spcPts val="0"/>
              </a:spcBef>
              <a:spcAft>
                <a:spcPts val="0"/>
              </a:spcAft>
              <a:buSzPts val="1900"/>
              <a:buFont typeface="Roboto"/>
              <a:buChar char="●"/>
            </a:pPr>
            <a:r>
              <a:rPr b="1" lang="en" sz="1900">
                <a:latin typeface="Roboto"/>
                <a:ea typeface="Roboto"/>
                <a:cs typeface="Roboto"/>
                <a:sym typeface="Roboto"/>
              </a:rPr>
              <a:t>Accessibility Training</a:t>
            </a:r>
            <a:r>
              <a:rPr lang="en" sz="1500">
                <a:latin typeface="Roboto"/>
                <a:ea typeface="Roboto"/>
                <a:cs typeface="Roboto"/>
                <a:sym typeface="Roboto"/>
              </a:rPr>
              <a:t> (self-paced, quizzes) (3 hours)</a:t>
            </a:r>
            <a:endParaRPr sz="1500">
              <a:latin typeface="Roboto"/>
              <a:ea typeface="Roboto"/>
              <a:cs typeface="Roboto"/>
              <a:sym typeface="Roboto"/>
            </a:endParaRPr>
          </a:p>
          <a:p>
            <a:pPr indent="-349250" lvl="0" marL="457200" rtl="0" algn="l">
              <a:spcBef>
                <a:spcPts val="0"/>
              </a:spcBef>
              <a:spcAft>
                <a:spcPts val="0"/>
              </a:spcAft>
              <a:buSzPts val="1900"/>
              <a:buFont typeface="Roboto"/>
              <a:buChar char="●"/>
            </a:pPr>
            <a:r>
              <a:rPr b="1" lang="en" sz="1900">
                <a:latin typeface="Roboto"/>
                <a:ea typeface="Roboto"/>
                <a:cs typeface="Roboto"/>
                <a:sym typeface="Roboto"/>
              </a:rPr>
              <a:t>ConferZoom / ConferZoom Security Training</a:t>
            </a:r>
            <a:r>
              <a:rPr lang="en" sz="1900">
                <a:latin typeface="Roboto"/>
                <a:ea typeface="Roboto"/>
                <a:cs typeface="Roboto"/>
                <a:sym typeface="Roboto"/>
              </a:rPr>
              <a:t> </a:t>
            </a:r>
            <a:r>
              <a:rPr lang="en" sz="1500">
                <a:latin typeface="Roboto"/>
                <a:ea typeface="Roboto"/>
                <a:cs typeface="Roboto"/>
                <a:sym typeface="Roboto"/>
              </a:rPr>
              <a:t>(DE training course: recording, security, and accessibility options) (self-paced, quizzes) (1 hour)</a:t>
            </a:r>
            <a:endParaRPr sz="1500">
              <a:latin typeface="Roboto"/>
              <a:ea typeface="Roboto"/>
              <a:cs typeface="Roboto"/>
              <a:sym typeface="Roboto"/>
            </a:endParaRPr>
          </a:p>
          <a:p>
            <a:pPr indent="0" lvl="0" marL="0" rtl="0" algn="l">
              <a:spcBef>
                <a:spcPts val="0"/>
              </a:spcBef>
              <a:spcAft>
                <a:spcPts val="0"/>
              </a:spcAft>
              <a:buNone/>
            </a:pPr>
            <a:r>
              <a:t/>
            </a:r>
            <a:endParaRPr sz="1500">
              <a:latin typeface="Roboto"/>
              <a:ea typeface="Roboto"/>
              <a:cs typeface="Roboto"/>
              <a:sym typeface="Roboto"/>
            </a:endParaRPr>
          </a:p>
          <a:p>
            <a:pPr indent="-342900" lvl="1" marL="914400" rtl="0" algn="l">
              <a:spcBef>
                <a:spcPts val="0"/>
              </a:spcBef>
              <a:spcAft>
                <a:spcPts val="0"/>
              </a:spcAft>
              <a:buSzPts val="1800"/>
              <a:buFont typeface="Roboto"/>
              <a:buChar char="○"/>
            </a:pPr>
            <a:r>
              <a:rPr lang="en" sz="1800">
                <a:latin typeface="Roboto"/>
                <a:ea typeface="Roboto"/>
                <a:cs typeface="Roboto"/>
                <a:sym typeface="Roboto"/>
              </a:rPr>
              <a:t>Certificate assures faculty have required training: Title V, instructor contact and student-student contact and Section 504 of the Rehabilitation Act of 1973 and the Americans with Disabilities Act of 1990 (ADA)</a:t>
            </a:r>
            <a:endParaRPr sz="1800">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18"/>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Further Information:</a:t>
            </a:r>
            <a:r>
              <a:rPr lang="en" sz="2200"/>
              <a:t> </a:t>
            </a:r>
            <a:r>
              <a:rPr lang="en" sz="2200" u="sng">
                <a:solidFill>
                  <a:schemeClr val="hlink"/>
                </a:solidFill>
                <a:hlinkClick r:id="rId3"/>
              </a:rPr>
              <a:t>CCC DECO meeting 4/17</a:t>
            </a:r>
            <a:r>
              <a:rPr lang="en" sz="2200"/>
              <a:t>: Q&amp;A with Marty Alvarado – Transitioning to Distance Education</a:t>
            </a:r>
            <a:endParaRPr sz="2200"/>
          </a:p>
        </p:txBody>
      </p:sp>
      <p:sp>
        <p:nvSpPr>
          <p:cNvPr id="101" name="Google Shape;101;p18"/>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t>Transcript Excerpts</a:t>
            </a:r>
            <a:endParaRPr sz="1700"/>
          </a:p>
          <a:p>
            <a:pPr indent="0" lvl="0" marL="0" rtl="0" algn="l">
              <a:spcBef>
                <a:spcPts val="1600"/>
              </a:spcBef>
              <a:spcAft>
                <a:spcPts val="1600"/>
              </a:spcAft>
              <a:buNone/>
            </a:pPr>
            <a:r>
              <a:rPr lang="en"/>
              <a:t>“A faculty meet the qualifications as designated at the local level. So </a:t>
            </a:r>
            <a:r>
              <a:rPr b="1" lang="en"/>
              <a:t>whatever you all are requiring in terms of preparation that faculty are prepared based on what you require at the local level.</a:t>
            </a:r>
            <a:r>
              <a:rPr lang="en"/>
              <a:t> So this is an entirely a local level decision.”</a:t>
            </a:r>
            <a:endParaRPr/>
          </a:p>
        </p:txBody>
      </p:sp>
      <p:sp>
        <p:nvSpPr>
          <p:cNvPr id="102" name="Google Shape;102;p18"/>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t>
            </a:r>
            <a:r>
              <a:rPr lang="en"/>
              <a:t>Our institutions </a:t>
            </a:r>
            <a:r>
              <a:rPr b="1" lang="en"/>
              <a:t>need to be planning for continuity and resiliency, this will not be the last emergency</a:t>
            </a:r>
            <a:r>
              <a:rPr lang="en"/>
              <a:t>. We have had fires and floods and rolling outages and all sorts of Natural disasters that have been impacting our institutions for the past couple of years now and and this is just one more in that thread. And so the </a:t>
            </a:r>
            <a:r>
              <a:rPr b="1" lang="en"/>
              <a:t>focus here is on ensuring our institutions can continue and that we have resiliency in the times of crisis</a:t>
            </a:r>
            <a:r>
              <a:rPr lang="en"/>
              <a:t>.”</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1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Further Information</a:t>
            </a:r>
            <a:endParaRPr sz="2200"/>
          </a:p>
        </p:txBody>
      </p:sp>
      <p:sp>
        <p:nvSpPr>
          <p:cNvPr id="108" name="Google Shape;108;p19"/>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800" u="sng">
                <a:solidFill>
                  <a:schemeClr val="hlink"/>
                </a:solidFill>
                <a:latin typeface="Arial"/>
                <a:ea typeface="Arial"/>
                <a:cs typeface="Arial"/>
                <a:sym typeface="Arial"/>
                <a:hlinkClick r:id="rId3"/>
              </a:rPr>
              <a:t>EMERGENCY TEMPORARY DISTANCE EDUCATION BLANKET ADDENDUM FOR SUMMER 2020 OR FALL 2020</a:t>
            </a:r>
            <a:endParaRPr sz="1800" u="sng">
              <a:solidFill>
                <a:schemeClr val="hlink"/>
              </a:solidFill>
              <a:latin typeface="Arial"/>
              <a:ea typeface="Arial"/>
              <a:cs typeface="Arial"/>
              <a:sym typeface="Arial"/>
            </a:endParaRPr>
          </a:p>
          <a:p>
            <a:pPr indent="0" lvl="0" marL="0" rtl="0" algn="l">
              <a:spcBef>
                <a:spcPts val="1200"/>
              </a:spcBef>
              <a:spcAft>
                <a:spcPts val="1600"/>
              </a:spcAft>
              <a:buNone/>
            </a:pPr>
            <a:r>
              <a:t/>
            </a:r>
            <a:endParaRPr sz="1700"/>
          </a:p>
        </p:txBody>
      </p:sp>
      <p:sp>
        <p:nvSpPr>
          <p:cNvPr id="109" name="Google Shape;109;p19"/>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900"/>
              <a:t>ACCJC:</a:t>
            </a:r>
            <a:endParaRPr sz="1900"/>
          </a:p>
          <a:p>
            <a:pPr indent="-349250" lvl="0" marL="457200" rtl="0" algn="l">
              <a:spcBef>
                <a:spcPts val="1600"/>
              </a:spcBef>
              <a:spcAft>
                <a:spcPts val="0"/>
              </a:spcAft>
              <a:buSzPts val="1900"/>
              <a:buChar char="●"/>
            </a:pPr>
            <a:r>
              <a:rPr lang="en" sz="1900" u="sng">
                <a:solidFill>
                  <a:schemeClr val="hlink"/>
                </a:solidFill>
                <a:hlinkClick r:id="rId4"/>
              </a:rPr>
              <a:t>April 4, 2020 Memo</a:t>
            </a:r>
            <a:endParaRPr sz="1900"/>
          </a:p>
          <a:p>
            <a:pPr indent="-349250" lvl="1" marL="914400" rtl="0" algn="l">
              <a:spcBef>
                <a:spcPts val="0"/>
              </a:spcBef>
              <a:spcAft>
                <a:spcPts val="0"/>
              </a:spcAft>
              <a:buSzPts val="1900"/>
              <a:buChar char="○"/>
            </a:pPr>
            <a:r>
              <a:rPr lang="en" sz="1900"/>
              <a:t>How we are providing DE and CE options for students</a:t>
            </a:r>
            <a:endParaRPr sz="1900"/>
          </a:p>
          <a:p>
            <a:pPr indent="-349250" lvl="0" marL="457200" rtl="0" algn="l">
              <a:spcBef>
                <a:spcPts val="0"/>
              </a:spcBef>
              <a:spcAft>
                <a:spcPts val="0"/>
              </a:spcAft>
              <a:buSzPts val="1900"/>
              <a:buChar char="●"/>
            </a:pPr>
            <a:r>
              <a:rPr lang="en" sz="1900"/>
              <a:t>SAC -- &gt; DE, do not claim CE</a:t>
            </a:r>
            <a:endParaRPr sz="1900"/>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20"/>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Discussion</a:t>
            </a:r>
            <a:endParaRPr/>
          </a:p>
        </p:txBody>
      </p:sp>
      <p:sp>
        <p:nvSpPr>
          <p:cNvPr id="115" name="Google Shape;115;p20"/>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Questions?</a:t>
            </a:r>
            <a:endParaRPr/>
          </a:p>
        </p:txBody>
      </p:sp>
      <p:pic>
        <p:nvPicPr>
          <p:cNvPr id="116" name="Google Shape;116;p20"/>
          <p:cNvPicPr preferRelativeResize="0"/>
          <p:nvPr/>
        </p:nvPicPr>
        <p:blipFill>
          <a:blip r:embed="rId3">
            <a:alphaModFix/>
          </a:blip>
          <a:stretch>
            <a:fillRect/>
          </a:stretch>
        </p:blipFill>
        <p:spPr>
          <a:xfrm>
            <a:off x="4861975" y="1355675"/>
            <a:ext cx="3995324" cy="24321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0ADB4C0DF3A844A4BBD864BA281FAD" ma:contentTypeVersion="1" ma:contentTypeDescription="Create a new document." ma:contentTypeScope="" ma:versionID="c916b72c6e6ad54f1b2256709559a4fd">
  <xsd:schema xmlns:xsd="http://www.w3.org/2001/XMLSchema" xmlns:xs="http://www.w3.org/2001/XMLSchema" xmlns:p="http://schemas.microsoft.com/office/2006/metadata/properties" xmlns:ns2="431189f8-a51b-453f-9f0c-3a0b3b65b12f" targetNamespace="http://schemas.microsoft.com/office/2006/metadata/properties" ma:root="true" ma:fieldsID="b96c214a694ffaf4954aeac313948b30" ns2:_="">
    <xsd:import namespace="431189f8-a51b-453f-9f0c-3a0b3b65b12f"/>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1189f8-a51b-453f-9f0c-3a0b3b65b12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31189f8-a51b-453f-9f0c-3a0b3b65b12f">HNYXMCCMVK3K-743504103-131</_dlc_DocId>
    <_dlc_DocIdUrl xmlns="431189f8-a51b-453f-9f0c-3a0b3b65b12f">
      <Url>https://www.sac.edu/President/AcademicSenate/_layouts/15/DocIdRedir.aspx?ID=HNYXMCCMVK3K-743504103-131</Url>
      <Description>HNYXMCCMVK3K-743504103-131</Description>
    </_dlc_DocIdUrl>
  </documentManagement>
</p:properties>
</file>

<file path=customXml/itemProps1.xml><?xml version="1.0" encoding="utf-8"?>
<ds:datastoreItem xmlns:ds="http://schemas.openxmlformats.org/officeDocument/2006/customXml" ds:itemID="{E2DADED7-9E24-49DD-ACAB-C6CE9E04FAF8}"/>
</file>

<file path=customXml/itemProps2.xml><?xml version="1.0" encoding="utf-8"?>
<ds:datastoreItem xmlns:ds="http://schemas.openxmlformats.org/officeDocument/2006/customXml" ds:itemID="{EE26D481-B12F-4285-A64A-7F2065567480}"/>
</file>

<file path=customXml/itemProps3.xml><?xml version="1.0" encoding="utf-8"?>
<ds:datastoreItem xmlns:ds="http://schemas.openxmlformats.org/officeDocument/2006/customXml" ds:itemID="{32C6A1AF-0D90-4FD7-81BB-3B1517C12623}"/>
</file>

<file path=customXml/itemProps4.xml><?xml version="1.0" encoding="utf-8"?>
<ds:datastoreItem xmlns:ds="http://schemas.openxmlformats.org/officeDocument/2006/customXml" ds:itemID="{45050B3F-E51A-4574-91C8-827107EB1C2F}"/>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0x010100F90ADB4C0DF3A844A4BBD864BA281FAD</vt:lpwstr>
  </property>
  <property fmtid="{D5CDD505-2E9C-101B-9397-08002B2CF9AE}" pid="3" name="_dlc_DocIdItemGuid">
    <vt:lpwstr>3a7f95aa-3e54-49ca-bf9c-c9d50bf6ee1b</vt:lpwstr>
  </property>
</Properties>
</file>