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407" r:id="rId3"/>
    <p:sldId id="419" r:id="rId4"/>
    <p:sldId id="418" r:id="rId5"/>
    <p:sldId id="417" r:id="rId6"/>
    <p:sldId id="416" r:id="rId7"/>
    <p:sldId id="415" r:id="rId8"/>
    <p:sldId id="420" r:id="rId9"/>
    <p:sldId id="422" r:id="rId10"/>
    <p:sldId id="424" r:id="rId11"/>
    <p:sldId id="42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irez, Diana" initials="RD" lastIdx="4" clrIdx="0">
    <p:extLst>
      <p:ext uri="{19B8F6BF-5375-455C-9EA6-DF929625EA0E}">
        <p15:presenceInfo xmlns:p15="http://schemas.microsoft.com/office/powerpoint/2012/main" userId="Ramirez, Di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000"/>
    <a:srgbClr val="FFFFFF"/>
    <a:srgbClr val="F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82817" autoAdjust="0"/>
  </p:normalViewPr>
  <p:slideViewPr>
    <p:cSldViewPr snapToGrid="0">
      <p:cViewPr varScale="1">
        <p:scale>
          <a:sx n="85" d="100"/>
          <a:sy n="85" d="100"/>
        </p:scale>
        <p:origin x="9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3A704-6971-45A7-9B81-23D9AAD512D7}" type="datetimeFigureOut">
              <a:rPr lang="en-US" smtClean="0"/>
              <a:t>2/21/22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08825-4393-4C97-AA8B-714D5BFDB6EE}" type="slidenum">
              <a:rPr lang="en-US" smtClean="0"/>
              <a:t>‹#›</a:t>
            </a:fld>
            <a:endParaRPr lang="en-US"/>
          </a:p>
        </p:txBody>
      </p:sp>
    </p:spTree>
    <p:extLst>
      <p:ext uri="{BB962C8B-B14F-4D97-AF65-F5344CB8AC3E}">
        <p14:creationId xmlns:p14="http://schemas.microsoft.com/office/powerpoint/2010/main" val="142125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608825-4393-4C97-AA8B-714D5BFDB6EE}" type="slidenum">
              <a:rPr lang="en-US" smtClean="0"/>
              <a:t>1</a:t>
            </a:fld>
            <a:endParaRPr lang="en-US"/>
          </a:p>
        </p:txBody>
      </p:sp>
    </p:spTree>
    <p:extLst>
      <p:ext uri="{BB962C8B-B14F-4D97-AF65-F5344CB8AC3E}">
        <p14:creationId xmlns:p14="http://schemas.microsoft.com/office/powerpoint/2010/main" val="3696189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10</a:t>
            </a:fld>
            <a:endParaRPr lang="en-US"/>
          </a:p>
        </p:txBody>
      </p:sp>
    </p:spTree>
    <p:extLst>
      <p:ext uri="{BB962C8B-B14F-4D97-AF65-F5344CB8AC3E}">
        <p14:creationId xmlns:p14="http://schemas.microsoft.com/office/powerpoint/2010/main" val="210581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11</a:t>
            </a:fld>
            <a:endParaRPr lang="en-US"/>
          </a:p>
        </p:txBody>
      </p:sp>
    </p:spTree>
    <p:extLst>
      <p:ext uri="{BB962C8B-B14F-4D97-AF65-F5344CB8AC3E}">
        <p14:creationId xmlns:p14="http://schemas.microsoft.com/office/powerpoint/2010/main" val="3356958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2</a:t>
            </a:fld>
            <a:endParaRPr lang="en-US"/>
          </a:p>
        </p:txBody>
      </p:sp>
    </p:spTree>
    <p:extLst>
      <p:ext uri="{BB962C8B-B14F-4D97-AF65-F5344CB8AC3E}">
        <p14:creationId xmlns:p14="http://schemas.microsoft.com/office/powerpoint/2010/main" val="2970979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3</a:t>
            </a:fld>
            <a:endParaRPr lang="en-US"/>
          </a:p>
        </p:txBody>
      </p:sp>
    </p:spTree>
    <p:extLst>
      <p:ext uri="{BB962C8B-B14F-4D97-AF65-F5344CB8AC3E}">
        <p14:creationId xmlns:p14="http://schemas.microsoft.com/office/powerpoint/2010/main" val="3937973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4</a:t>
            </a:fld>
            <a:endParaRPr lang="en-US"/>
          </a:p>
        </p:txBody>
      </p:sp>
    </p:spTree>
    <p:extLst>
      <p:ext uri="{BB962C8B-B14F-4D97-AF65-F5344CB8AC3E}">
        <p14:creationId xmlns:p14="http://schemas.microsoft.com/office/powerpoint/2010/main" val="354949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5</a:t>
            </a:fld>
            <a:endParaRPr lang="en-US"/>
          </a:p>
        </p:txBody>
      </p:sp>
    </p:spTree>
    <p:extLst>
      <p:ext uri="{BB962C8B-B14F-4D97-AF65-F5344CB8AC3E}">
        <p14:creationId xmlns:p14="http://schemas.microsoft.com/office/powerpoint/2010/main" val="343013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6</a:t>
            </a:fld>
            <a:endParaRPr lang="en-US"/>
          </a:p>
        </p:txBody>
      </p:sp>
    </p:spTree>
    <p:extLst>
      <p:ext uri="{BB962C8B-B14F-4D97-AF65-F5344CB8AC3E}">
        <p14:creationId xmlns:p14="http://schemas.microsoft.com/office/powerpoint/2010/main" val="183636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7</a:t>
            </a:fld>
            <a:endParaRPr lang="en-US"/>
          </a:p>
        </p:txBody>
      </p:sp>
    </p:spTree>
    <p:extLst>
      <p:ext uri="{BB962C8B-B14F-4D97-AF65-F5344CB8AC3E}">
        <p14:creationId xmlns:p14="http://schemas.microsoft.com/office/powerpoint/2010/main" val="712886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8</a:t>
            </a:fld>
            <a:endParaRPr lang="en-US"/>
          </a:p>
        </p:txBody>
      </p:sp>
    </p:spTree>
    <p:extLst>
      <p:ext uri="{BB962C8B-B14F-4D97-AF65-F5344CB8AC3E}">
        <p14:creationId xmlns:p14="http://schemas.microsoft.com/office/powerpoint/2010/main" val="362849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608825-4393-4C97-AA8B-714D5BFDB6EE}" type="slidenum">
              <a:rPr lang="en-US" smtClean="0"/>
              <a:pPr/>
              <a:t>9</a:t>
            </a:fld>
            <a:endParaRPr lang="en-US"/>
          </a:p>
        </p:txBody>
      </p:sp>
    </p:spTree>
    <p:extLst>
      <p:ext uri="{BB962C8B-B14F-4D97-AF65-F5344CB8AC3E}">
        <p14:creationId xmlns:p14="http://schemas.microsoft.com/office/powerpoint/2010/main" val="47145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7B121E-DA41-45AE-BE9A-6BC4EA34E8A2}" type="datetimeFigureOut">
              <a:rPr lang="en-US" smtClean="0"/>
              <a:t>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3174407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B121E-DA41-45AE-BE9A-6BC4EA34E8A2}" type="datetimeFigureOut">
              <a:rPr lang="en-US" smtClean="0"/>
              <a:t>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406446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B121E-DA41-45AE-BE9A-6BC4EA34E8A2}" type="datetimeFigureOut">
              <a:rPr lang="en-US" smtClean="0"/>
              <a:t>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9949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B121E-DA41-45AE-BE9A-6BC4EA34E8A2}" type="datetimeFigureOut">
              <a:rPr lang="en-US" smtClean="0"/>
              <a:t>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283324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7B121E-DA41-45AE-BE9A-6BC4EA34E8A2}" type="datetimeFigureOut">
              <a:rPr lang="en-US" smtClean="0"/>
              <a:t>2/21/22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378064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7B121E-DA41-45AE-BE9A-6BC4EA34E8A2}" type="datetimeFigureOut">
              <a:rPr lang="en-US" smtClean="0"/>
              <a:t>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155040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7B121E-DA41-45AE-BE9A-6BC4EA34E8A2}" type="datetimeFigureOut">
              <a:rPr lang="en-US" smtClean="0"/>
              <a:t>2/21/22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268027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7B121E-DA41-45AE-BE9A-6BC4EA34E8A2}" type="datetimeFigureOut">
              <a:rPr lang="en-US" smtClean="0"/>
              <a:t>2/21/22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85666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B121E-DA41-45AE-BE9A-6BC4EA34E8A2}" type="datetimeFigureOut">
              <a:rPr lang="en-US" smtClean="0"/>
              <a:t>2/21/22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334040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7B121E-DA41-45AE-BE9A-6BC4EA34E8A2}" type="datetimeFigureOut">
              <a:rPr lang="en-US" smtClean="0"/>
              <a:t>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50185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7B121E-DA41-45AE-BE9A-6BC4EA34E8A2}" type="datetimeFigureOut">
              <a:rPr lang="en-US" smtClean="0"/>
              <a:t>2/21/22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9EE9-15A6-4BB7-AD8F-DBC8AD51E664}" type="slidenum">
              <a:rPr lang="en-US" smtClean="0"/>
              <a:t>‹#›</a:t>
            </a:fld>
            <a:endParaRPr lang="en-US"/>
          </a:p>
        </p:txBody>
      </p:sp>
    </p:spTree>
    <p:extLst>
      <p:ext uri="{BB962C8B-B14F-4D97-AF65-F5344CB8AC3E}">
        <p14:creationId xmlns:p14="http://schemas.microsoft.com/office/powerpoint/2010/main" val="115169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B121E-DA41-45AE-BE9A-6BC4EA34E8A2}" type="datetimeFigureOut">
              <a:rPr lang="en-US" smtClean="0"/>
              <a:t>2/21/22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09EE9-15A6-4BB7-AD8F-DBC8AD51E664}" type="slidenum">
              <a:rPr lang="en-US" smtClean="0"/>
              <a:t>‹#›</a:t>
            </a:fld>
            <a:endParaRPr lang="en-US"/>
          </a:p>
        </p:txBody>
      </p:sp>
    </p:spTree>
    <p:extLst>
      <p:ext uri="{BB962C8B-B14F-4D97-AF65-F5344CB8AC3E}">
        <p14:creationId xmlns:p14="http://schemas.microsoft.com/office/powerpoint/2010/main" val="313699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hyperlink" Target="https://www.asccc.org/resolutions/adopt-paper-role-counseling-faculty-and-delivery-counseling-california-community" TargetMode="External"/><Relationship Id="rId5" Type="http://schemas.openxmlformats.org/officeDocument/2006/relationships/hyperlink" Target="https://www.asccc.org/resolutions/counselors-discipline-experts" TargetMode="External"/><Relationship Id="rId4" Type="http://schemas.openxmlformats.org/officeDocument/2006/relationships/hyperlink" Target="https://www.asccc.org/resolutions/counseling-faculty-and-50-law"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hyperlink" Target="https://www.asccc.org/sites/default/files/publications/ConsultationCouncil_0.pdf" TargetMode="External"/><Relationship Id="rId4" Type="http://schemas.openxmlformats.org/officeDocument/2006/relationships/hyperlink" Target="https://www.asccc.org/sites/default/files/asccc_10%2B1_graphic_2020_0.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hyperlink" Target="https://www.asccc.org/resolutions/revisiting-50-law-and-faculty-obligation-numb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170515"/>
            <a:ext cx="12192000" cy="1687485"/>
          </a:xfrm>
          <a:prstGeom prst="rect">
            <a:avLst/>
          </a:prstGeom>
          <a:solidFill>
            <a:srgbClr val="8B0000"/>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32756" y="5170515"/>
            <a:ext cx="9144000" cy="700261"/>
          </a:xfrm>
        </p:spPr>
        <p:txBody>
          <a:bodyPr>
            <a:noAutofit/>
          </a:bodyPr>
          <a:lstStyle/>
          <a:p>
            <a:pPr algn="l"/>
            <a:r>
              <a:rPr lang="en-US" sz="2800" b="1" dirty="0">
                <a:solidFill>
                  <a:schemeClr val="bg1"/>
                </a:solidFill>
                <a:latin typeface="Book Antiqua" panose="02040602050305030304" pitchFamily="18" charset="0"/>
              </a:rPr>
              <a:t>Santa Ana College</a:t>
            </a:r>
          </a:p>
        </p:txBody>
      </p:sp>
      <p:sp>
        <p:nvSpPr>
          <p:cNvPr id="3" name="Subtitle 2"/>
          <p:cNvSpPr>
            <a:spLocks noGrp="1"/>
          </p:cNvSpPr>
          <p:nvPr>
            <p:ph type="subTitle" idx="1"/>
          </p:nvPr>
        </p:nvSpPr>
        <p:spPr>
          <a:xfrm>
            <a:off x="232755" y="5807753"/>
            <a:ext cx="11959245" cy="883993"/>
          </a:xfrm>
        </p:spPr>
        <p:txBody>
          <a:bodyPr>
            <a:noAutofit/>
          </a:bodyPr>
          <a:lstStyle/>
          <a:p>
            <a:pPr algn="l"/>
            <a:r>
              <a:rPr lang="en-US" sz="6000" dirty="0">
                <a:solidFill>
                  <a:schemeClr val="bg1"/>
                </a:solidFill>
                <a:latin typeface="Lucida Bright" panose="02040602050505020304" pitchFamily="18" charset="0"/>
              </a:rPr>
              <a:t>Counseling Faculty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5170515"/>
          </a:xfrm>
          <a:prstGeom prst="rect">
            <a:avLst/>
          </a:prstGeom>
        </p:spPr>
      </p:pic>
    </p:spTree>
    <p:extLst>
      <p:ext uri="{BB962C8B-B14F-4D97-AF65-F5344CB8AC3E}">
        <p14:creationId xmlns:p14="http://schemas.microsoft.com/office/powerpoint/2010/main" val="232130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4400" dirty="0">
                <a:solidFill>
                  <a:schemeClr val="bg1"/>
                </a:solidFill>
                <a:latin typeface="Lucida Bright" panose="02040602050505020304" pitchFamily="18" charset="0"/>
              </a:rPr>
              <a:t>How Could You Help?</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6" name="Google Shape;115;p23">
            <a:extLst>
              <a:ext uri="{FF2B5EF4-FFF2-40B4-BE49-F238E27FC236}">
                <a16:creationId xmlns:a16="http://schemas.microsoft.com/office/drawing/2014/main" id="{2A134E6F-9ED2-4E7E-99C2-019D5C89C1E8}"/>
              </a:ext>
            </a:extLst>
          </p:cNvPr>
          <p:cNvSpPr txBox="1">
            <a:spLocks/>
          </p:cNvSpPr>
          <p:nvPr/>
        </p:nvSpPr>
        <p:spPr>
          <a:xfrm>
            <a:off x="415600" y="1536633"/>
            <a:ext cx="11360800" cy="4555200"/>
          </a:xfrm>
          <a:prstGeom prst="rect">
            <a:avLst/>
          </a:prstGeom>
        </p:spPr>
        <p:txBody>
          <a:bodyPr spcFirstLastPara="1" vert="horz" wrap="square" lIns="121900" tIns="121900" rIns="121900" bIns="1219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indent="-500578">
              <a:buSzPct val="100000"/>
            </a:pPr>
            <a:r>
              <a:rPr lang="en-US" sz="3333" dirty="0">
                <a:latin typeface="Lucida Bright" panose="02040602050505020304" pitchFamily="18" charset="0"/>
              </a:rPr>
              <a:t>Share this information with other colleagues, help correct any misconceptions</a:t>
            </a:r>
          </a:p>
          <a:p>
            <a:pPr indent="-500578">
              <a:buSzPct val="100000"/>
            </a:pPr>
            <a:r>
              <a:rPr lang="en-US" sz="3333" dirty="0">
                <a:latin typeface="Lucida Bright" panose="02040602050505020304" pitchFamily="18" charset="0"/>
              </a:rPr>
              <a:t>Make a public comment at committee meetings/board meeting</a:t>
            </a:r>
          </a:p>
          <a:p>
            <a:pPr lvl="1" indent="-500578">
              <a:buSzPct val="100000"/>
            </a:pPr>
            <a:r>
              <a:rPr lang="en-US" sz="2933" dirty="0">
                <a:latin typeface="Lucida Bright" panose="02040602050505020304" pitchFamily="18" charset="0"/>
              </a:rPr>
              <a:t>Next BOT is February 28</a:t>
            </a:r>
            <a:r>
              <a:rPr lang="en-US" sz="2933" baseline="30000" dirty="0">
                <a:latin typeface="Lucida Bright" panose="02040602050505020304" pitchFamily="18" charset="0"/>
              </a:rPr>
              <a:t>th</a:t>
            </a:r>
            <a:r>
              <a:rPr lang="en-US" sz="2933" dirty="0">
                <a:latin typeface="Lucida Bright" panose="02040602050505020304" pitchFamily="18" charset="0"/>
              </a:rPr>
              <a:t> via Zoom</a:t>
            </a:r>
          </a:p>
          <a:p>
            <a:pPr indent="-500578">
              <a:buSzPct val="100000"/>
            </a:pPr>
            <a:r>
              <a:rPr lang="en-US" sz="3333" dirty="0">
                <a:latin typeface="Lucida Bright" panose="02040602050505020304" pitchFamily="18" charset="0"/>
              </a:rPr>
              <a:t>Use the attached zoom background and add to your signature </a:t>
            </a:r>
            <a:r>
              <a:rPr lang="en-US" b="1" dirty="0">
                <a:solidFill>
                  <a:srgbClr val="0070C0"/>
                </a:solidFill>
                <a:latin typeface="Lucida Bright" panose="02040602050505020304" pitchFamily="18" charset="0"/>
              </a:rPr>
              <a:t>#</a:t>
            </a:r>
            <a:r>
              <a:rPr lang="en-US" b="1" dirty="0" err="1">
                <a:solidFill>
                  <a:srgbClr val="0070C0"/>
                </a:solidFill>
                <a:latin typeface="Lucida Bright" panose="02040602050505020304" pitchFamily="18" charset="0"/>
              </a:rPr>
              <a:t>RSCCDFacultyUnited</a:t>
            </a:r>
            <a:endParaRPr lang="en-US" b="1" dirty="0">
              <a:solidFill>
                <a:srgbClr val="0070C0"/>
              </a:solidFill>
              <a:latin typeface="Lucida Bright" panose="02040602050505020304" pitchFamily="18" charset="0"/>
            </a:endParaRPr>
          </a:p>
          <a:p>
            <a:pPr marL="1828754" indent="609585">
              <a:spcBef>
                <a:spcPts val="1600"/>
              </a:spcBef>
              <a:spcAft>
                <a:spcPts val="1600"/>
              </a:spcAft>
              <a:buFont typeface="Arial" panose="020B0604020202020204" pitchFamily="34" charset="0"/>
              <a:buNone/>
            </a:pPr>
            <a:endParaRPr lang="en-US" dirty="0"/>
          </a:p>
        </p:txBody>
      </p:sp>
    </p:spTree>
    <p:extLst>
      <p:ext uri="{BB962C8B-B14F-4D97-AF65-F5344CB8AC3E}">
        <p14:creationId xmlns:p14="http://schemas.microsoft.com/office/powerpoint/2010/main" val="329618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4000" dirty="0">
                <a:solidFill>
                  <a:schemeClr val="bg1"/>
                </a:solidFill>
                <a:latin typeface="Lucida Bright" panose="02040602050505020304" pitchFamily="18" charset="0"/>
              </a:rPr>
              <a:t>Other ASCCC Resolutions Support Counseling Faculty </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5" name="Google Shape;121;p24">
            <a:extLst>
              <a:ext uri="{FF2B5EF4-FFF2-40B4-BE49-F238E27FC236}">
                <a16:creationId xmlns:a16="http://schemas.microsoft.com/office/drawing/2014/main" id="{32F150F7-BE13-40BA-A214-3D2806596BB3}"/>
              </a:ext>
            </a:extLst>
          </p:cNvPr>
          <p:cNvSpPr txBox="1">
            <a:spLocks/>
          </p:cNvSpPr>
          <p:nvPr/>
        </p:nvSpPr>
        <p:spPr>
          <a:xfrm>
            <a:off x="415600" y="1536633"/>
            <a:ext cx="11360800" cy="4555200"/>
          </a:xfrm>
          <a:prstGeom prst="rect">
            <a:avLst/>
          </a:prstGeom>
        </p:spPr>
        <p:txBody>
          <a:bodyPr spcFirstLastPara="1" vert="horz" wrap="square" lIns="121900" tIns="121900" rIns="121900" bIns="1219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u="sng" dirty="0">
                <a:solidFill>
                  <a:schemeClr val="hlink"/>
                </a:solidFill>
                <a:latin typeface="Lucida Bright" panose="02040602050505020304" pitchFamily="18" charset="0"/>
                <a:hlinkClick r:id="rId4"/>
              </a:rPr>
              <a:t>Counseling Faculty and the 50% Law FA20</a:t>
            </a:r>
            <a:endParaRPr lang="en-US" sz="2800" dirty="0">
              <a:latin typeface="Lucida Bright" panose="02040602050505020304" pitchFamily="18" charset="0"/>
            </a:endParaRPr>
          </a:p>
          <a:p>
            <a:pPr marL="0" indent="0">
              <a:spcBef>
                <a:spcPts val="1600"/>
              </a:spcBef>
              <a:buFont typeface="Arial" panose="020B0604020202020204" pitchFamily="34" charset="0"/>
              <a:buNone/>
            </a:pPr>
            <a:r>
              <a:rPr lang="en-US" sz="2800" u="sng" dirty="0">
                <a:solidFill>
                  <a:schemeClr val="hlink"/>
                </a:solidFill>
                <a:latin typeface="Lucida Bright" panose="02040602050505020304" pitchFamily="18" charset="0"/>
                <a:hlinkClick r:id="rId5"/>
              </a:rPr>
              <a:t>Counselors As Discipline Experts FA13</a:t>
            </a:r>
            <a:endParaRPr lang="en-US" sz="2800" dirty="0">
              <a:latin typeface="Lucida Bright" panose="02040602050505020304" pitchFamily="18" charset="0"/>
            </a:endParaRPr>
          </a:p>
          <a:p>
            <a:pPr marL="0" indent="0">
              <a:lnSpc>
                <a:spcPct val="140000"/>
              </a:lnSpc>
              <a:spcBef>
                <a:spcPts val="1600"/>
              </a:spcBef>
              <a:buFont typeface="Arial" panose="020B0604020202020204" pitchFamily="34" charset="0"/>
              <a:buNone/>
            </a:pPr>
            <a:r>
              <a:rPr lang="en-US" sz="2800" u="sng" dirty="0">
                <a:solidFill>
                  <a:schemeClr val="hlink"/>
                </a:solidFill>
                <a:latin typeface="Lucida Bright" panose="02040602050505020304" pitchFamily="18" charset="0"/>
                <a:hlinkClick r:id="rId6"/>
              </a:rPr>
              <a:t>Adopt Paper The Role of Counseling Faculty and Delivery of Counseling in the California Community Colleges SP12</a:t>
            </a:r>
            <a:endParaRPr lang="en-US" sz="2800" dirty="0">
              <a:solidFill>
                <a:schemeClr val="dk1"/>
              </a:solidFill>
              <a:latin typeface="Lucida Bright" panose="02040602050505020304" pitchFamily="18" charset="0"/>
            </a:endParaRPr>
          </a:p>
          <a:p>
            <a:pPr marL="0" indent="0">
              <a:lnSpc>
                <a:spcPct val="140000"/>
              </a:lnSpc>
              <a:spcBef>
                <a:spcPts val="1467"/>
              </a:spcBef>
              <a:buFont typeface="Arial" panose="020B0604020202020204" pitchFamily="34" charset="0"/>
              <a:buNone/>
            </a:pPr>
            <a:endParaRPr lang="en-US" dirty="0">
              <a:solidFill>
                <a:schemeClr val="dk1"/>
              </a:solidFill>
            </a:endParaRPr>
          </a:p>
          <a:p>
            <a:pPr marL="0" indent="0">
              <a:lnSpc>
                <a:spcPct val="140000"/>
              </a:lnSpc>
              <a:spcBef>
                <a:spcPts val="1467"/>
              </a:spcBef>
              <a:buFont typeface="Arial" panose="020B0604020202020204" pitchFamily="34" charset="0"/>
              <a:buNone/>
            </a:pPr>
            <a:endParaRPr lang="en-US" sz="2000" dirty="0">
              <a:solidFill>
                <a:schemeClr val="dk1"/>
              </a:solidFill>
            </a:endParaRPr>
          </a:p>
          <a:p>
            <a:pPr marL="0" indent="0">
              <a:spcBef>
                <a:spcPts val="1467"/>
              </a:spcBef>
              <a:spcAft>
                <a:spcPts val="1600"/>
              </a:spcAft>
              <a:buFont typeface="Arial" panose="020B0604020202020204" pitchFamily="34" charset="0"/>
              <a:buNone/>
            </a:pPr>
            <a:endParaRPr lang="en-US" dirty="0"/>
          </a:p>
        </p:txBody>
      </p:sp>
    </p:spTree>
    <p:extLst>
      <p:ext uri="{BB962C8B-B14F-4D97-AF65-F5344CB8AC3E}">
        <p14:creationId xmlns:p14="http://schemas.microsoft.com/office/powerpoint/2010/main" val="1196969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6600" dirty="0">
                <a:solidFill>
                  <a:schemeClr val="bg1"/>
                </a:solidFill>
                <a:latin typeface="Lucida Bright" panose="02040602050505020304" pitchFamily="18" charset="0"/>
              </a:rPr>
              <a:t>Assembly Bill 1735</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22" name="Google Shape;61;p14">
            <a:extLst>
              <a:ext uri="{FF2B5EF4-FFF2-40B4-BE49-F238E27FC236}">
                <a16:creationId xmlns:a16="http://schemas.microsoft.com/office/drawing/2014/main" id="{2FAEAD90-6396-488B-90FA-74BCE34F7E13}"/>
              </a:ext>
            </a:extLst>
          </p:cNvPr>
          <p:cNvSpPr txBox="1">
            <a:spLocks/>
          </p:cNvSpPr>
          <p:nvPr/>
        </p:nvSpPr>
        <p:spPr>
          <a:xfrm>
            <a:off x="415600" y="1536633"/>
            <a:ext cx="11360800" cy="4555200"/>
          </a:xfrm>
          <a:prstGeom prst="rect">
            <a:avLst/>
          </a:prstGeom>
        </p:spPr>
        <p:txBody>
          <a:bodyPr spcFirstLastPara="1" vert="horz" wrap="square" lIns="121900" tIns="121900" rIns="121900" bIns="1219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Clr>
                <a:schemeClr val="dk1"/>
              </a:buClr>
              <a:buSzPts val="2400"/>
              <a:buNone/>
            </a:pPr>
            <a:r>
              <a:rPr lang="en-US" dirty="0">
                <a:solidFill>
                  <a:schemeClr val="dk1"/>
                </a:solidFill>
                <a:latin typeface="Lucida Bright" panose="02040602050505020304" pitchFamily="18" charset="0"/>
              </a:rPr>
              <a:t>Open access to community colleges must be assured for all adults who can benefit from instruction[; such access] is meaningful only if supported by a system of assessment, counseling and placement that assists students in identifying their talents and abilities, directs them to courses that meet their needs, and maintains standards designed to ensure their success (Vasconcellos, 1988)</a:t>
            </a:r>
            <a:endParaRPr lang="en-US" sz="4133" dirty="0">
              <a:solidFill>
                <a:schemeClr val="dk1"/>
              </a:solidFill>
              <a:latin typeface="Lucida Bright" panose="02040602050505020304" pitchFamily="18" charset="0"/>
            </a:endParaRPr>
          </a:p>
        </p:txBody>
      </p:sp>
    </p:spTree>
    <p:extLst>
      <p:ext uri="{BB962C8B-B14F-4D97-AF65-F5344CB8AC3E}">
        <p14:creationId xmlns:p14="http://schemas.microsoft.com/office/powerpoint/2010/main" val="325396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 sz="3600" dirty="0">
                <a:solidFill>
                  <a:schemeClr val="bg1"/>
                </a:solidFill>
                <a:latin typeface="Lucida Bright" panose="02040602050505020304" pitchFamily="18" charset="0"/>
              </a:rPr>
              <a:t>Title 5 §51018, §55532, Specifies Role of Counselors </a:t>
            </a:r>
            <a:endParaRPr lang="en-US" sz="3600" dirty="0">
              <a:solidFill>
                <a:schemeClr val="bg1"/>
              </a:solidFill>
              <a:latin typeface="Lucida Bright" panose="02040602050505020304" pitchFamily="18"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4" name="Google Shape;67;p15">
            <a:extLst>
              <a:ext uri="{FF2B5EF4-FFF2-40B4-BE49-F238E27FC236}">
                <a16:creationId xmlns:a16="http://schemas.microsoft.com/office/drawing/2014/main" id="{DF6BB3A6-D2B9-41BF-AAE2-EAA4EF92C776}"/>
              </a:ext>
            </a:extLst>
          </p:cNvPr>
          <p:cNvSpPr txBox="1">
            <a:spLocks/>
          </p:cNvSpPr>
          <p:nvPr/>
        </p:nvSpPr>
        <p:spPr>
          <a:xfrm>
            <a:off x="415600" y="1536633"/>
            <a:ext cx="11360800" cy="4555200"/>
          </a:xfrm>
          <a:prstGeom prst="rect">
            <a:avLst/>
          </a:prstGeom>
        </p:spPr>
        <p:txBody>
          <a:bodyPr spcFirstLastPara="1" vert="horz" wrap="square" lIns="121900" tIns="121900" rIns="121900" bIns="121900" rtlCol="0" anchor="t" anchorCtr="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indent="-527883">
              <a:lnSpc>
                <a:spcPct val="100000"/>
              </a:lnSpc>
              <a:buClr>
                <a:schemeClr val="dk1"/>
              </a:buClr>
              <a:buSzPct val="100000"/>
            </a:pPr>
            <a:r>
              <a:rPr lang="en-US" sz="4133" dirty="0">
                <a:solidFill>
                  <a:schemeClr val="dk1"/>
                </a:solidFill>
                <a:latin typeface="Lucida Bright" panose="02040602050505020304" pitchFamily="18" charset="0"/>
              </a:rPr>
              <a:t>Specifies the roles of counseling faculty and our contribution to the </a:t>
            </a:r>
            <a:r>
              <a:rPr lang="en-US" sz="4133" u="sng" dirty="0">
                <a:solidFill>
                  <a:schemeClr val="dk1"/>
                </a:solidFill>
                <a:latin typeface="Lucida Bright" panose="02040602050505020304" pitchFamily="18" charset="0"/>
                <a:hlinkClick r:id="rId4">
                  <a:extLst>
                    <a:ext uri="{A12FA001-AC4F-418D-AE19-62706E023703}">
                      <ahyp:hlinkClr xmlns:ahyp="http://schemas.microsoft.com/office/drawing/2018/hyperlinkcolor" val="tx"/>
                    </a:ext>
                  </a:extLst>
                </a:hlinkClick>
              </a:rPr>
              <a:t>Academic Senate 10+1 </a:t>
            </a:r>
            <a:r>
              <a:rPr lang="en-US" sz="4133" dirty="0">
                <a:solidFill>
                  <a:schemeClr val="dk1"/>
                </a:solidFill>
                <a:latin typeface="Lucida Bright" panose="02040602050505020304" pitchFamily="18" charset="0"/>
              </a:rPr>
              <a:t> </a:t>
            </a:r>
          </a:p>
          <a:p>
            <a:pPr marL="0" indent="0">
              <a:lnSpc>
                <a:spcPct val="100000"/>
              </a:lnSpc>
              <a:buClr>
                <a:schemeClr val="dk1"/>
              </a:buClr>
              <a:buSzPct val="100000"/>
              <a:buNone/>
            </a:pPr>
            <a:endParaRPr lang="en-US" sz="4133" dirty="0">
              <a:solidFill>
                <a:schemeClr val="dk1"/>
              </a:solidFill>
              <a:latin typeface="Lucida Bright" panose="02040602050505020304" pitchFamily="18" charset="0"/>
            </a:endParaRPr>
          </a:p>
          <a:p>
            <a:pPr indent="-527883">
              <a:lnSpc>
                <a:spcPct val="100000"/>
              </a:lnSpc>
              <a:buClr>
                <a:schemeClr val="dk1"/>
              </a:buClr>
              <a:buSzPct val="100000"/>
            </a:pPr>
            <a:r>
              <a:rPr lang="en-US" sz="4133" dirty="0">
                <a:solidFill>
                  <a:schemeClr val="dk1"/>
                </a:solidFill>
                <a:latin typeface="Lucida Bright" panose="02040602050505020304" pitchFamily="18" charset="0"/>
              </a:rPr>
              <a:t>Faculty in the Counseling Division (credit &amp; non-credit) are be able to </a:t>
            </a:r>
            <a:r>
              <a:rPr lang="en-US" sz="4133" b="1" dirty="0">
                <a:solidFill>
                  <a:schemeClr val="dk1"/>
                </a:solidFill>
                <a:latin typeface="Lucida Bright" panose="02040602050505020304" pitchFamily="18" charset="0"/>
              </a:rPr>
              <a:t>equally</a:t>
            </a:r>
            <a:r>
              <a:rPr lang="en-US" sz="4133" dirty="0">
                <a:solidFill>
                  <a:schemeClr val="dk1"/>
                </a:solidFill>
                <a:latin typeface="Lucida Bright" panose="02040602050505020304" pitchFamily="18" charset="0"/>
              </a:rPr>
              <a:t> participate in our 10+1 functions with the current contract.</a:t>
            </a:r>
          </a:p>
          <a:p>
            <a:pPr marL="0" indent="0">
              <a:lnSpc>
                <a:spcPct val="100000"/>
              </a:lnSpc>
              <a:buFont typeface="Arial" panose="020B0604020202020204" pitchFamily="34" charset="0"/>
              <a:buNone/>
            </a:pPr>
            <a:endParaRPr lang="en-US" sz="4133" dirty="0">
              <a:solidFill>
                <a:schemeClr val="dk1"/>
              </a:solidFill>
              <a:latin typeface="Lucida Bright" panose="02040602050505020304" pitchFamily="18" charset="0"/>
            </a:endParaRPr>
          </a:p>
          <a:p>
            <a:pPr marL="0" indent="0">
              <a:lnSpc>
                <a:spcPct val="100000"/>
              </a:lnSpc>
              <a:buFont typeface="Arial" panose="020B0604020202020204" pitchFamily="34" charset="0"/>
              <a:buNone/>
            </a:pPr>
            <a:r>
              <a:rPr lang="en-US" sz="4133" dirty="0">
                <a:solidFill>
                  <a:schemeClr val="dk1"/>
                </a:solidFill>
                <a:latin typeface="Lucida Bright" panose="02040602050505020304" pitchFamily="18" charset="0"/>
              </a:rPr>
              <a:t>ASCCC </a:t>
            </a:r>
            <a:r>
              <a:rPr lang="en-US" sz="4133" u="sng" dirty="0">
                <a:solidFill>
                  <a:schemeClr val="dk1"/>
                </a:solidFill>
                <a:latin typeface="Lucida Bright" panose="02040602050505020304" pitchFamily="18" charset="0"/>
                <a:hlinkClick r:id="rId5">
                  <a:extLst>
                    <a:ext uri="{A12FA001-AC4F-418D-AE19-62706E023703}">
                      <ahyp:hlinkClr xmlns:ahyp="http://schemas.microsoft.com/office/drawing/2018/hyperlinkcolor" val="tx"/>
                    </a:ext>
                  </a:extLst>
                </a:hlinkClick>
              </a:rPr>
              <a:t>Consultation Council Taskforce on Counseling</a:t>
            </a:r>
            <a:endParaRPr lang="en-US" sz="5067" dirty="0">
              <a:solidFill>
                <a:schemeClr val="dk1"/>
              </a:solidFill>
              <a:latin typeface="Lucida Bright" panose="02040602050505020304" pitchFamily="18" charset="0"/>
            </a:endParaRPr>
          </a:p>
        </p:txBody>
      </p:sp>
    </p:spTree>
    <p:extLst>
      <p:ext uri="{BB962C8B-B14F-4D97-AF65-F5344CB8AC3E}">
        <p14:creationId xmlns:p14="http://schemas.microsoft.com/office/powerpoint/2010/main" val="12808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4400" dirty="0">
                <a:solidFill>
                  <a:schemeClr val="bg1"/>
                </a:solidFill>
                <a:latin typeface="Lucida Bright" panose="02040602050505020304" pitchFamily="18" charset="0"/>
              </a:rPr>
              <a:t>ASCCC Resolution Recognizes ALL Faculty</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4" name="Google Shape;73;p16">
            <a:extLst>
              <a:ext uri="{FF2B5EF4-FFF2-40B4-BE49-F238E27FC236}">
                <a16:creationId xmlns:a16="http://schemas.microsoft.com/office/drawing/2014/main" id="{912AF9C9-B2C2-4641-8ACF-928D72707988}"/>
              </a:ext>
            </a:extLst>
          </p:cNvPr>
          <p:cNvSpPr txBox="1">
            <a:spLocks/>
          </p:cNvSpPr>
          <p:nvPr/>
        </p:nvSpPr>
        <p:spPr>
          <a:xfrm>
            <a:off x="415600" y="1500009"/>
            <a:ext cx="11360800" cy="5126077"/>
          </a:xfrm>
          <a:prstGeom prst="rect">
            <a:avLst/>
          </a:prstGeom>
        </p:spPr>
        <p:txBody>
          <a:bodyPr spcFirstLastPara="1" vert="horz" wrap="square" lIns="121900" tIns="121900" rIns="121900" bIns="121900" rtlCol="0" anchor="t" anchorCtr="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u="sng" dirty="0">
                <a:solidFill>
                  <a:schemeClr val="hlink"/>
                </a:solidFill>
                <a:latin typeface="Lucida Bright" panose="02040602050505020304" pitchFamily="18" charset="0"/>
                <a:hlinkClick r:id="rId4"/>
              </a:rPr>
              <a:t>Revisiting the 50% Law and Faculty Obligation Resolution SP21</a:t>
            </a:r>
            <a:endParaRPr lang="en-US" dirty="0">
              <a:latin typeface="Lucida Bright" panose="02040602050505020304" pitchFamily="18" charset="0"/>
            </a:endParaRPr>
          </a:p>
          <a:p>
            <a:pPr indent="-465655">
              <a:spcBef>
                <a:spcPts val="1600"/>
              </a:spcBef>
              <a:buClr>
                <a:schemeClr val="dk1"/>
              </a:buClr>
              <a:buSzPts val="1900"/>
            </a:pPr>
            <a:r>
              <a:rPr lang="en-US" sz="2200" dirty="0">
                <a:solidFill>
                  <a:schemeClr val="dk1"/>
                </a:solidFill>
                <a:latin typeface="Lucida Bright" panose="02040602050505020304" pitchFamily="18" charset="0"/>
              </a:rPr>
              <a:t>Recognized that 50% law does not include support faculty such as counselors, librarians, tutorial coordinators, and any other faculty (SAC-LD Specialist, Other DSPS Faculty, Psychologist, Other Coordinators, etc.) not actively in a classroom, and thus the 50% law becomes a fiscal and structural barrier to student support;</a:t>
            </a:r>
          </a:p>
          <a:p>
            <a:pPr indent="-414856">
              <a:buClr>
                <a:schemeClr val="dk1"/>
              </a:buClr>
              <a:buSzPts val="1300"/>
            </a:pPr>
            <a:r>
              <a:rPr lang="en-US" sz="2200" dirty="0">
                <a:solidFill>
                  <a:schemeClr val="dk1"/>
                </a:solidFill>
                <a:latin typeface="Lucida Bright" panose="02040602050505020304" pitchFamily="18" charset="0"/>
              </a:rPr>
              <a:t>…but the FON is based on an antiquated formula and does not recognize some essential faculty groups such as noncredit faculty;</a:t>
            </a:r>
          </a:p>
          <a:p>
            <a:pPr indent="-414856">
              <a:buClr>
                <a:schemeClr val="dk1"/>
              </a:buClr>
              <a:buSzPts val="1300"/>
            </a:pPr>
            <a:r>
              <a:rPr lang="en-US" sz="2200" dirty="0">
                <a:solidFill>
                  <a:schemeClr val="dk1"/>
                </a:solidFill>
                <a:latin typeface="Lucida Bright" panose="02040602050505020304" pitchFamily="18" charset="0"/>
              </a:rPr>
              <a:t>Resolved, That the Academic Senate for California Community Colleges work with the California Community Colleges Chancellor’s Office to revisit the recommendations from the 2016 “The 50% Law and the Faculty Obligation Number: A Proposal” and the 2019 update and advocate for revisions of Education Code §84362, also called the 50% Law, and the faculty obligation number while ensuring that all relevant faculty voices are included in the revision efforts.</a:t>
            </a:r>
          </a:p>
        </p:txBody>
      </p:sp>
    </p:spTree>
    <p:extLst>
      <p:ext uri="{BB962C8B-B14F-4D97-AF65-F5344CB8AC3E}">
        <p14:creationId xmlns:p14="http://schemas.microsoft.com/office/powerpoint/2010/main" val="79371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4000" dirty="0">
                <a:solidFill>
                  <a:schemeClr val="bg1"/>
                </a:solidFill>
                <a:latin typeface="Lucida Bright" panose="02040602050505020304" pitchFamily="18" charset="0"/>
              </a:rPr>
              <a:t>Title 5 Changes to Include Counselor to Student Ratio Resolution SP10</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4" name="Google Shape;79;p17">
            <a:extLst>
              <a:ext uri="{FF2B5EF4-FFF2-40B4-BE49-F238E27FC236}">
                <a16:creationId xmlns:a16="http://schemas.microsoft.com/office/drawing/2014/main" id="{A3A2BD42-FF37-42BB-B150-433423A1F06D}"/>
              </a:ext>
            </a:extLst>
          </p:cNvPr>
          <p:cNvSpPr txBox="1">
            <a:spLocks/>
          </p:cNvSpPr>
          <p:nvPr/>
        </p:nvSpPr>
        <p:spPr>
          <a:xfrm>
            <a:off x="241467" y="1724133"/>
            <a:ext cx="11360800" cy="4555200"/>
          </a:xfrm>
          <a:prstGeom prst="rect">
            <a:avLst/>
          </a:prstGeom>
        </p:spPr>
        <p:txBody>
          <a:bodyPr spcFirstLastPara="1" vert="horz" wrap="square" lIns="121900" tIns="121900" rIns="121900" bIns="121900" rtlCol="0" anchor="t" anchorCtr="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indent="-413323">
              <a:lnSpc>
                <a:spcPct val="160000"/>
              </a:lnSpc>
              <a:buClr>
                <a:schemeClr val="dk1"/>
              </a:buClr>
              <a:buSzPct val="100000"/>
            </a:pPr>
            <a:r>
              <a:rPr lang="en-US" sz="2011" dirty="0">
                <a:solidFill>
                  <a:schemeClr val="dk1"/>
                </a:solidFill>
                <a:latin typeface="Lucida Bright" panose="02040602050505020304" pitchFamily="18" charset="0"/>
              </a:rPr>
              <a:t>Resolved, That the Academic Senate for California Community Colleges work with the Chancellor’s Office to change Title 5 to define the minimum number of counseling faculty required based on the recommended counselor to student ratio (1:370) cited in the Academic Senate adopted paper </a:t>
            </a:r>
            <a:r>
              <a:rPr lang="en-US" sz="2011" i="1" dirty="0">
                <a:solidFill>
                  <a:schemeClr val="dk1"/>
                </a:solidFill>
                <a:latin typeface="Lucida Bright" panose="02040602050505020304" pitchFamily="18" charset="0"/>
              </a:rPr>
              <a:t>Consultation Council Task Force on Counseling</a:t>
            </a:r>
            <a:r>
              <a:rPr lang="en-US" sz="2011" dirty="0">
                <a:solidFill>
                  <a:schemeClr val="dk1"/>
                </a:solidFill>
                <a:latin typeface="Lucida Bright" panose="02040602050505020304" pitchFamily="18" charset="0"/>
              </a:rPr>
              <a:t> (2003); and</a:t>
            </a:r>
          </a:p>
          <a:p>
            <a:pPr indent="-413323">
              <a:lnSpc>
                <a:spcPct val="160000"/>
              </a:lnSpc>
              <a:buClr>
                <a:schemeClr val="dk1"/>
              </a:buClr>
              <a:buSzPct val="100000"/>
            </a:pPr>
            <a:r>
              <a:rPr lang="en-US" sz="2011" dirty="0">
                <a:solidFill>
                  <a:schemeClr val="dk1"/>
                </a:solidFill>
                <a:latin typeface="Lucida Bright" panose="02040602050505020304" pitchFamily="18" charset="0"/>
              </a:rPr>
              <a:t>Resolved, That the Academic Senate for California Community Colleges encourage </a:t>
            </a:r>
            <a:r>
              <a:rPr lang="en-US" sz="2011" b="1" dirty="0">
                <a:solidFill>
                  <a:schemeClr val="dk1"/>
                </a:solidFill>
                <a:latin typeface="Lucida Bright" panose="02040602050505020304" pitchFamily="18" charset="0"/>
              </a:rPr>
              <a:t>local senates to work with their collective bargaining units to add language in local contracts establishing reasonable minimum counselor to student ratios and request that the Academic Senate collaborate with statewide collective bargaining organizations to jointly press for local bargaining units’ consideration of establishing reasonable minimum counselor to student ratios</a:t>
            </a:r>
            <a:r>
              <a:rPr lang="en-US" sz="2011" dirty="0">
                <a:solidFill>
                  <a:schemeClr val="dk1"/>
                </a:solidFill>
                <a:latin typeface="Lucida Bright" panose="02040602050505020304" pitchFamily="18" charset="0"/>
              </a:rPr>
              <a:t>.</a:t>
            </a:r>
          </a:p>
          <a:p>
            <a:pPr marL="0" indent="0">
              <a:spcBef>
                <a:spcPts val="1600"/>
              </a:spcBef>
              <a:spcAft>
                <a:spcPts val="1600"/>
              </a:spcAft>
              <a:buFont typeface="Arial" panose="020B0604020202020204" pitchFamily="34" charset="0"/>
              <a:buNone/>
            </a:pPr>
            <a:endParaRPr lang="en-US" dirty="0"/>
          </a:p>
        </p:txBody>
      </p:sp>
    </p:spTree>
    <p:extLst>
      <p:ext uri="{BB962C8B-B14F-4D97-AF65-F5344CB8AC3E}">
        <p14:creationId xmlns:p14="http://schemas.microsoft.com/office/powerpoint/2010/main" val="287115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4800" dirty="0">
                <a:solidFill>
                  <a:schemeClr val="bg1"/>
                </a:solidFill>
                <a:latin typeface="Lucida Bright" panose="02040602050505020304" pitchFamily="18" charset="0"/>
              </a:rPr>
              <a:t>SAC Student Counseling Ratio</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3" name="Rectangle 2">
            <a:extLst>
              <a:ext uri="{FF2B5EF4-FFF2-40B4-BE49-F238E27FC236}">
                <a16:creationId xmlns:a16="http://schemas.microsoft.com/office/drawing/2014/main" id="{3DC8E771-4C9F-4F64-BB91-5C4FF5340493}"/>
              </a:ext>
            </a:extLst>
          </p:cNvPr>
          <p:cNvSpPr/>
          <p:nvPr/>
        </p:nvSpPr>
        <p:spPr>
          <a:xfrm>
            <a:off x="675860" y="1659285"/>
            <a:ext cx="11065565" cy="3867725"/>
          </a:xfrm>
          <a:prstGeom prst="rect">
            <a:avLst/>
          </a:prstGeom>
        </p:spPr>
        <p:txBody>
          <a:bodyPr wrap="square">
            <a:spAutoFit/>
          </a:bodyPr>
          <a:lstStyle/>
          <a:p>
            <a:pPr>
              <a:spcAft>
                <a:spcPts val="1600"/>
              </a:spcAft>
            </a:pPr>
            <a:r>
              <a:rPr lang="en-US" sz="3200" dirty="0">
                <a:solidFill>
                  <a:schemeClr val="dk1"/>
                </a:solidFill>
                <a:latin typeface="Lucida Bright" panose="02040602050505020304" pitchFamily="18" charset="0"/>
              </a:rPr>
              <a:t>Counseling Faculty at RSCCD have high Counselor-to-Student ratio compared to neighboring CCCs </a:t>
            </a:r>
          </a:p>
          <a:p>
            <a:pPr>
              <a:spcAft>
                <a:spcPts val="1600"/>
              </a:spcAft>
            </a:pPr>
            <a:r>
              <a:rPr lang="en-US" sz="3200" dirty="0">
                <a:solidFill>
                  <a:schemeClr val="dk1"/>
                </a:solidFill>
                <a:latin typeface="Lucida Bright" panose="02040602050505020304" pitchFamily="18" charset="0"/>
              </a:rPr>
              <a:t>SAC </a:t>
            </a:r>
            <a:r>
              <a:rPr lang="en-US" sz="3200" b="1" dirty="0">
                <a:solidFill>
                  <a:schemeClr val="dk1"/>
                </a:solidFill>
                <a:latin typeface="Lucida Bright" panose="02040602050505020304" pitchFamily="18" charset="0"/>
              </a:rPr>
              <a:t>1</a:t>
            </a:r>
            <a:r>
              <a:rPr lang="en-US" sz="3200" dirty="0">
                <a:solidFill>
                  <a:schemeClr val="dk1"/>
                </a:solidFill>
                <a:latin typeface="Lucida Bright" panose="02040602050505020304" pitchFamily="18" charset="0"/>
              </a:rPr>
              <a:t>:</a:t>
            </a:r>
            <a:r>
              <a:rPr lang="en-US" sz="3200" b="1" dirty="0">
                <a:solidFill>
                  <a:schemeClr val="dk1"/>
                </a:solidFill>
                <a:latin typeface="Lucida Bright" panose="02040602050505020304" pitchFamily="18" charset="0"/>
              </a:rPr>
              <a:t>1,605,</a:t>
            </a:r>
            <a:r>
              <a:rPr lang="en-US" sz="3200" dirty="0">
                <a:solidFill>
                  <a:schemeClr val="dk1"/>
                </a:solidFill>
                <a:latin typeface="Lucida Bright" panose="02040602050505020304" pitchFamily="18" charset="0"/>
              </a:rPr>
              <a:t> SCE </a:t>
            </a:r>
            <a:r>
              <a:rPr lang="en-US" sz="3200" b="1" dirty="0">
                <a:solidFill>
                  <a:schemeClr val="dk1"/>
                </a:solidFill>
                <a:latin typeface="Lucida Bright" panose="02040602050505020304" pitchFamily="18" charset="0"/>
              </a:rPr>
              <a:t>1</a:t>
            </a:r>
            <a:r>
              <a:rPr lang="en-US" sz="3200" dirty="0">
                <a:solidFill>
                  <a:schemeClr val="dk1"/>
                </a:solidFill>
                <a:latin typeface="Lucida Bright" panose="02040602050505020304" pitchFamily="18" charset="0"/>
              </a:rPr>
              <a:t>:</a:t>
            </a:r>
            <a:r>
              <a:rPr lang="en-US" sz="3200" b="1" dirty="0">
                <a:solidFill>
                  <a:schemeClr val="dk1"/>
                </a:solidFill>
                <a:latin typeface="Lucida Bright" panose="02040602050505020304" pitchFamily="18" charset="0"/>
              </a:rPr>
              <a:t>2,278</a:t>
            </a:r>
            <a:r>
              <a:rPr lang="en-US" sz="3200" dirty="0">
                <a:solidFill>
                  <a:schemeClr val="dk1"/>
                </a:solidFill>
                <a:latin typeface="Lucida Bright" panose="02040602050505020304" pitchFamily="18" charset="0"/>
              </a:rPr>
              <a:t> </a:t>
            </a:r>
          </a:p>
          <a:p>
            <a:pPr marL="457200" indent="-457200">
              <a:spcAft>
                <a:spcPts val="1600"/>
              </a:spcAft>
              <a:buFont typeface="Arial" panose="020B0604020202020204" pitchFamily="34" charset="0"/>
              <a:buChar char="•"/>
            </a:pPr>
            <a:r>
              <a:rPr lang="en-US" sz="3200" dirty="0">
                <a:solidFill>
                  <a:schemeClr val="dk1"/>
                </a:solidFill>
                <a:latin typeface="Lucida Bright" panose="02040602050505020304" pitchFamily="18" charset="0"/>
              </a:rPr>
              <a:t>Orange Coast College: 1:783</a:t>
            </a:r>
          </a:p>
          <a:p>
            <a:pPr marL="457200" indent="-457200">
              <a:spcAft>
                <a:spcPts val="1600"/>
              </a:spcAft>
              <a:buFont typeface="Arial" panose="020B0604020202020204" pitchFamily="34" charset="0"/>
              <a:buChar char="•"/>
            </a:pPr>
            <a:r>
              <a:rPr lang="en-US" sz="3200" dirty="0">
                <a:solidFill>
                  <a:schemeClr val="dk1"/>
                </a:solidFill>
                <a:latin typeface="Lucida Bright" panose="02040602050505020304" pitchFamily="18" charset="0"/>
              </a:rPr>
              <a:t>Fullerton College 1: 581 </a:t>
            </a:r>
          </a:p>
          <a:p>
            <a:pPr marL="457200" indent="-457200">
              <a:spcAft>
                <a:spcPts val="1600"/>
              </a:spcAft>
              <a:buFont typeface="Arial" panose="020B0604020202020204" pitchFamily="34" charset="0"/>
              <a:buChar char="•"/>
            </a:pPr>
            <a:r>
              <a:rPr lang="en-US" sz="3200" dirty="0">
                <a:solidFill>
                  <a:schemeClr val="dk1"/>
                </a:solidFill>
                <a:latin typeface="Lucida Bright" panose="02040602050505020304" pitchFamily="18" charset="0"/>
              </a:rPr>
              <a:t>IVC 1: 687</a:t>
            </a:r>
          </a:p>
        </p:txBody>
      </p:sp>
    </p:spTree>
    <p:extLst>
      <p:ext uri="{BB962C8B-B14F-4D97-AF65-F5344CB8AC3E}">
        <p14:creationId xmlns:p14="http://schemas.microsoft.com/office/powerpoint/2010/main" val="216161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3600" dirty="0">
                <a:solidFill>
                  <a:schemeClr val="bg1"/>
                </a:solidFill>
                <a:latin typeface="Lucida Bright" panose="02040602050505020304" pitchFamily="18" charset="0"/>
              </a:rPr>
              <a:t>Misconception 1: Counseling Faculty only work 25 hours per week</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graphicFrame>
        <p:nvGraphicFramePr>
          <p:cNvPr id="7" name="Google Shape;91;p19">
            <a:extLst>
              <a:ext uri="{FF2B5EF4-FFF2-40B4-BE49-F238E27FC236}">
                <a16:creationId xmlns:a16="http://schemas.microsoft.com/office/drawing/2014/main" id="{C03AACEC-5A41-40B4-B55E-5F94D59F7D31}"/>
              </a:ext>
            </a:extLst>
          </p:cNvPr>
          <p:cNvGraphicFramePr/>
          <p:nvPr>
            <p:extLst>
              <p:ext uri="{D42A27DB-BD31-4B8C-83A1-F6EECF244321}">
                <p14:modId xmlns:p14="http://schemas.microsoft.com/office/powerpoint/2010/main" val="1208440686"/>
              </p:ext>
            </p:extLst>
          </p:nvPr>
        </p:nvGraphicFramePr>
        <p:xfrm>
          <a:off x="2036776" y="1537992"/>
          <a:ext cx="8118447" cy="4864899"/>
        </p:xfrm>
        <a:graphic>
          <a:graphicData uri="http://schemas.openxmlformats.org/drawingml/2006/table">
            <a:tbl>
              <a:tblPr>
                <a:noFill/>
              </a:tblPr>
              <a:tblGrid>
                <a:gridCol w="4070221">
                  <a:extLst>
                    <a:ext uri="{9D8B030D-6E8A-4147-A177-3AD203B41FA5}">
                      <a16:colId xmlns:a16="http://schemas.microsoft.com/office/drawing/2014/main" val="20000"/>
                    </a:ext>
                  </a:extLst>
                </a:gridCol>
                <a:gridCol w="4048226">
                  <a:extLst>
                    <a:ext uri="{9D8B030D-6E8A-4147-A177-3AD203B41FA5}">
                      <a16:colId xmlns:a16="http://schemas.microsoft.com/office/drawing/2014/main" val="20001"/>
                    </a:ext>
                  </a:extLst>
                </a:gridCol>
              </a:tblGrid>
              <a:tr h="7466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Counseling Faculty</a:t>
                      </a:r>
                      <a:endParaRPr sz="1800" b="1" dirty="0">
                        <a:solidFill>
                          <a:schemeClr val="tx1"/>
                        </a:solidFill>
                        <a:latin typeface="Lucida Bright" panose="02040602050505020304" pitchFamily="18" charset="0"/>
                      </a:endParaRPr>
                    </a:p>
                  </a:txBody>
                  <a:tcPr marL="68575" marR="6857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Instructional Faculty</a:t>
                      </a:r>
                      <a:endParaRPr sz="1800" b="1" dirty="0">
                        <a:solidFill>
                          <a:schemeClr val="tx1"/>
                        </a:solidFill>
                        <a:latin typeface="Lucida Bright" panose="02040602050505020304" pitchFamily="18" charset="0"/>
                      </a:endParaRPr>
                    </a:p>
                  </a:txBody>
                  <a:tcPr marL="68575" marR="68575" marT="91425" marB="91425">
                    <a:lnL w="12700" cmpd="sng">
                      <a:solidFill>
                        <a:prstClr val="black"/>
                      </a:solidFill>
                      <a:prstDash val="solid"/>
                    </a:lnL>
                    <a:lnR w="12700" cmpd="sng">
                      <a:solidFill>
                        <a:prstClr val="black"/>
                      </a:solidFill>
                      <a:prstDash val="solid"/>
                    </a:lnR>
                    <a:lnT w="12700" cmpd="sng">
                      <a:solidFill>
                        <a:prstClr val="black"/>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9036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25</a:t>
                      </a:r>
                      <a:r>
                        <a:rPr lang="en" sz="1800" dirty="0">
                          <a:solidFill>
                            <a:schemeClr val="tx1"/>
                          </a:solidFill>
                          <a:latin typeface="Lucida Bright" panose="02040602050505020304" pitchFamily="18" charset="0"/>
                        </a:rPr>
                        <a:t> Hours of Direct Student Contact</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15</a:t>
                      </a:r>
                      <a:r>
                        <a:rPr lang="en" sz="1800" dirty="0">
                          <a:solidFill>
                            <a:schemeClr val="tx1"/>
                          </a:solidFill>
                          <a:latin typeface="Lucida Bright" panose="02040602050505020304" pitchFamily="18" charset="0"/>
                        </a:rPr>
                        <a:t> Hours of Instruction</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7466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10</a:t>
                      </a:r>
                      <a:r>
                        <a:rPr lang="en" sz="1800" dirty="0">
                          <a:solidFill>
                            <a:schemeClr val="tx1"/>
                          </a:solidFill>
                          <a:latin typeface="Lucida Bright" panose="02040602050505020304" pitchFamily="18" charset="0"/>
                        </a:rPr>
                        <a:t> Hours of Prep</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15</a:t>
                      </a:r>
                      <a:r>
                        <a:rPr lang="en" sz="1800" dirty="0">
                          <a:solidFill>
                            <a:schemeClr val="tx1"/>
                          </a:solidFill>
                          <a:latin typeface="Lucida Bright" panose="02040602050505020304" pitchFamily="18" charset="0"/>
                        </a:rPr>
                        <a:t> Hours of Prep</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2"/>
                  </a:ext>
                </a:extLst>
              </a:tr>
              <a:tr h="97464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5 </a:t>
                      </a:r>
                      <a:r>
                        <a:rPr lang="en" sz="1800" dirty="0">
                          <a:solidFill>
                            <a:schemeClr val="tx1"/>
                          </a:solidFill>
                          <a:latin typeface="Lucida Bright" panose="02040602050505020304" pitchFamily="18" charset="0"/>
                        </a:rPr>
                        <a:t>Hours of Campus Institutional Service/Shared Gov</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5 </a:t>
                      </a:r>
                      <a:r>
                        <a:rPr lang="en" sz="1800" dirty="0">
                          <a:solidFill>
                            <a:schemeClr val="tx1"/>
                          </a:solidFill>
                          <a:latin typeface="Lucida Bright" panose="02040602050505020304" pitchFamily="18" charset="0"/>
                        </a:rPr>
                        <a:t>Hours of Campus Institutional Service/Shared Gov</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7466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dirty="0">
                          <a:solidFill>
                            <a:schemeClr val="tx1"/>
                          </a:solidFill>
                          <a:latin typeface="Lucida Bright" panose="02040602050505020304" pitchFamily="18" charset="0"/>
                        </a:rPr>
                        <a:t> </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5 </a:t>
                      </a:r>
                      <a:r>
                        <a:rPr lang="en" sz="1800" dirty="0">
                          <a:solidFill>
                            <a:schemeClr val="tx1"/>
                          </a:solidFill>
                          <a:latin typeface="Lucida Bright" panose="02040602050505020304" pitchFamily="18" charset="0"/>
                        </a:rPr>
                        <a:t>Hours of Office Hours</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4"/>
                  </a:ext>
                </a:extLst>
              </a:tr>
              <a:tr h="7466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Total: 40</a:t>
                      </a:r>
                      <a:r>
                        <a:rPr lang="en" sz="1800" dirty="0">
                          <a:solidFill>
                            <a:schemeClr val="tx1"/>
                          </a:solidFill>
                          <a:latin typeface="Lucida Bright" panose="02040602050505020304" pitchFamily="18" charset="0"/>
                        </a:rPr>
                        <a:t> Hrs/wk</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rtl="0">
                        <a:lnSpc>
                          <a:spcPct val="115000"/>
                        </a:lnSpc>
                        <a:spcBef>
                          <a:spcPts val="0"/>
                        </a:spcBef>
                        <a:spcAft>
                          <a:spcPts val="0"/>
                        </a:spcAft>
                        <a:buNone/>
                      </a:pPr>
                      <a:r>
                        <a:rPr lang="en" sz="1800" b="1" dirty="0">
                          <a:solidFill>
                            <a:schemeClr val="tx1"/>
                          </a:solidFill>
                          <a:latin typeface="Lucida Bright" panose="02040602050505020304" pitchFamily="18" charset="0"/>
                        </a:rPr>
                        <a:t>Total: 40</a:t>
                      </a:r>
                      <a:r>
                        <a:rPr lang="en" sz="1800" dirty="0">
                          <a:solidFill>
                            <a:schemeClr val="tx1"/>
                          </a:solidFill>
                          <a:latin typeface="Lucida Bright" panose="02040602050505020304" pitchFamily="18" charset="0"/>
                        </a:rPr>
                        <a:t> Hrs/wk</a:t>
                      </a:r>
                      <a:endParaRPr sz="1800" dirty="0">
                        <a:solidFill>
                          <a:schemeClr val="tx1"/>
                        </a:solidFill>
                        <a:latin typeface="Lucida Bright" panose="02040602050505020304" pitchFamily="18" charset="0"/>
                      </a:endParaRPr>
                    </a:p>
                  </a:txBody>
                  <a:tcPr marL="68575" marR="6857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6278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3600" dirty="0">
                <a:solidFill>
                  <a:schemeClr val="bg1"/>
                </a:solidFill>
                <a:latin typeface="Lucida Bright" panose="02040602050505020304" pitchFamily="18" charset="0"/>
              </a:rPr>
              <a:t>Misconception 2: Counseling Faculty do not work during prep time…</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5" name="Google Shape;97;p20">
            <a:extLst>
              <a:ext uri="{FF2B5EF4-FFF2-40B4-BE49-F238E27FC236}">
                <a16:creationId xmlns:a16="http://schemas.microsoft.com/office/drawing/2014/main" id="{B12B0713-08F2-40E7-832F-60609235D8C5}"/>
              </a:ext>
            </a:extLst>
          </p:cNvPr>
          <p:cNvSpPr txBox="1">
            <a:spLocks/>
          </p:cNvSpPr>
          <p:nvPr/>
        </p:nvSpPr>
        <p:spPr>
          <a:xfrm>
            <a:off x="415600" y="1536633"/>
            <a:ext cx="11360800" cy="455520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600"/>
              </a:spcBef>
              <a:buFont typeface="Arial" panose="020B0604020202020204" pitchFamily="34" charset="0"/>
              <a:buNone/>
            </a:pPr>
            <a:r>
              <a:rPr lang="en-US" sz="2000" dirty="0">
                <a:solidFill>
                  <a:schemeClr val="dk1"/>
                </a:solidFill>
                <a:latin typeface="Lucida Bright" panose="02040602050505020304" pitchFamily="18" charset="0"/>
              </a:rPr>
              <a:t>During prep time, Counseling Faculty are responsible for research, documentation, follow up, and campus support. Examples to further break this down:</a:t>
            </a:r>
          </a:p>
          <a:p>
            <a:pPr indent="-440256">
              <a:spcBef>
                <a:spcPts val="1600"/>
              </a:spcBef>
              <a:buClr>
                <a:schemeClr val="dk1"/>
              </a:buClr>
              <a:buSzPts val="1600"/>
            </a:pPr>
            <a:r>
              <a:rPr lang="en-US" sz="2000" dirty="0">
                <a:solidFill>
                  <a:schemeClr val="dk1"/>
                </a:solidFill>
                <a:latin typeface="Lucida Bright" panose="02040602050505020304" pitchFamily="18" charset="0"/>
              </a:rPr>
              <a:t>Evaluation of other college transcripts</a:t>
            </a:r>
          </a:p>
          <a:p>
            <a:pPr indent="-440256">
              <a:buClr>
                <a:schemeClr val="dk1"/>
              </a:buClr>
              <a:buSzPts val="1600"/>
            </a:pPr>
            <a:r>
              <a:rPr lang="en-US" sz="2000" dirty="0">
                <a:solidFill>
                  <a:schemeClr val="dk1"/>
                </a:solidFill>
                <a:latin typeface="Lucida Bright" panose="02040602050505020304" pitchFamily="18" charset="0"/>
              </a:rPr>
              <a:t>Notes for electronic educational plans</a:t>
            </a:r>
          </a:p>
          <a:p>
            <a:pPr>
              <a:buClr>
                <a:schemeClr val="dk1"/>
              </a:buClr>
            </a:pPr>
            <a:r>
              <a:rPr lang="en-US" sz="2000" dirty="0">
                <a:solidFill>
                  <a:schemeClr val="dk1"/>
                </a:solidFill>
                <a:latin typeface="Lucida Bright" panose="02040602050505020304" pitchFamily="18" charset="0"/>
                <a:ea typeface="Times New Roman"/>
                <a:cs typeface="Times New Roman"/>
                <a:sym typeface="Times New Roman"/>
              </a:rPr>
              <a:t>   </a:t>
            </a:r>
            <a:r>
              <a:rPr lang="en-US" sz="2000" dirty="0">
                <a:solidFill>
                  <a:schemeClr val="dk1"/>
                </a:solidFill>
                <a:latin typeface="Lucida Bright" panose="02040602050505020304" pitchFamily="18" charset="0"/>
              </a:rPr>
              <a:t>Research requirements for multiple programs based on individual student     educational goals</a:t>
            </a:r>
          </a:p>
          <a:p>
            <a:pPr>
              <a:buClr>
                <a:schemeClr val="dk1"/>
              </a:buClr>
            </a:pPr>
            <a:r>
              <a:rPr lang="en-US" sz="2000" dirty="0">
                <a:solidFill>
                  <a:schemeClr val="dk1"/>
                </a:solidFill>
                <a:latin typeface="Lucida Bright" panose="02040602050505020304" pitchFamily="18" charset="0"/>
                <a:ea typeface="Times New Roman"/>
                <a:cs typeface="Times New Roman"/>
                <a:sym typeface="Times New Roman"/>
              </a:rPr>
              <a:t>   </a:t>
            </a:r>
            <a:r>
              <a:rPr lang="en-US" sz="2000" dirty="0">
                <a:solidFill>
                  <a:schemeClr val="dk1"/>
                </a:solidFill>
                <a:latin typeface="Lucida Bright" panose="02040602050505020304" pitchFamily="18" charset="0"/>
              </a:rPr>
              <a:t>Follow up emails/phone calls</a:t>
            </a:r>
          </a:p>
          <a:p>
            <a:pPr indent="-440256">
              <a:buClr>
                <a:schemeClr val="dk1"/>
              </a:buClr>
              <a:buSzPts val="1600"/>
            </a:pPr>
            <a:r>
              <a:rPr lang="en-US" sz="2000" dirty="0">
                <a:solidFill>
                  <a:schemeClr val="dk1"/>
                </a:solidFill>
                <a:latin typeface="Lucida Bright" panose="02040602050505020304" pitchFamily="18" charset="0"/>
              </a:rPr>
              <a:t>Financial aid appeals</a:t>
            </a:r>
          </a:p>
          <a:p>
            <a:pPr indent="-440256">
              <a:buClr>
                <a:schemeClr val="dk1"/>
              </a:buClr>
              <a:buSzPts val="1600"/>
            </a:pPr>
            <a:r>
              <a:rPr lang="en-US" sz="2000" dirty="0">
                <a:solidFill>
                  <a:schemeClr val="dk1"/>
                </a:solidFill>
                <a:latin typeface="Lucida Bright" panose="02040602050505020304" pitchFamily="18" charset="0"/>
              </a:rPr>
              <a:t>Letters of recommendations</a:t>
            </a:r>
          </a:p>
          <a:p>
            <a:pPr indent="-440256">
              <a:buClr>
                <a:schemeClr val="dk1"/>
              </a:buClr>
              <a:buSzPts val="1600"/>
            </a:pPr>
            <a:r>
              <a:rPr lang="en-US" sz="2000" dirty="0">
                <a:solidFill>
                  <a:schemeClr val="dk1"/>
                </a:solidFill>
                <a:latin typeface="Lucida Bright" panose="02040602050505020304" pitchFamily="18" charset="0"/>
              </a:rPr>
              <a:t>Faculty consultations, and more…</a:t>
            </a:r>
          </a:p>
        </p:txBody>
      </p:sp>
    </p:spTree>
    <p:extLst>
      <p:ext uri="{BB962C8B-B14F-4D97-AF65-F5344CB8AC3E}">
        <p14:creationId xmlns:p14="http://schemas.microsoft.com/office/powerpoint/2010/main" val="20629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52329"/>
          </a:xfrm>
          <a:solidFill>
            <a:srgbClr val="8B0000"/>
          </a:solidFill>
        </p:spPr>
        <p:txBody>
          <a:bodyPr>
            <a:noAutofit/>
          </a:bodyPr>
          <a:lstStyle/>
          <a:p>
            <a:pPr algn="ctr"/>
            <a:r>
              <a:rPr lang="en-US" sz="3600" dirty="0">
                <a:solidFill>
                  <a:schemeClr val="bg1"/>
                </a:solidFill>
                <a:latin typeface="Lucida Bright" panose="02040602050505020304" pitchFamily="18" charset="0"/>
              </a:rPr>
              <a:t>Misconception 3: Counseling Faculty focus on developing educational plans mainly</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793" y="6402891"/>
            <a:ext cx="2145773" cy="321287"/>
          </a:xfrm>
          <a:prstGeom prst="rect">
            <a:avLst/>
          </a:prstGeom>
        </p:spPr>
      </p:pic>
      <p:sp>
        <p:nvSpPr>
          <p:cNvPr id="7" name="Google Shape;103;p21">
            <a:extLst>
              <a:ext uri="{FF2B5EF4-FFF2-40B4-BE49-F238E27FC236}">
                <a16:creationId xmlns:a16="http://schemas.microsoft.com/office/drawing/2014/main" id="{9F52F037-3431-4894-8949-F119BCED05D5}"/>
              </a:ext>
            </a:extLst>
          </p:cNvPr>
          <p:cNvSpPr txBox="1">
            <a:spLocks/>
          </p:cNvSpPr>
          <p:nvPr/>
        </p:nvSpPr>
        <p:spPr>
          <a:xfrm>
            <a:off x="415600" y="1848567"/>
            <a:ext cx="11360800" cy="455520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600"/>
              </a:spcBef>
              <a:buFont typeface="Arial" panose="020B0604020202020204" pitchFamily="34" charset="0"/>
              <a:buNone/>
            </a:pPr>
            <a:r>
              <a:rPr lang="en-US" sz="2267" dirty="0">
                <a:solidFill>
                  <a:schemeClr val="dk1"/>
                </a:solidFill>
                <a:latin typeface="Lucida Bright" panose="02040602050505020304" pitchFamily="18" charset="0"/>
              </a:rPr>
              <a:t>During each appointment Counseling Faculty check in with students regarding:</a:t>
            </a:r>
          </a:p>
          <a:p>
            <a:pPr indent="-448722">
              <a:spcBef>
                <a:spcPts val="1600"/>
              </a:spcBef>
              <a:buClr>
                <a:schemeClr val="dk1"/>
              </a:buClr>
              <a:buSzPts val="1700"/>
            </a:pPr>
            <a:r>
              <a:rPr lang="en-US" sz="2267" dirty="0">
                <a:solidFill>
                  <a:schemeClr val="dk1"/>
                </a:solidFill>
                <a:latin typeface="Lucida Bright" panose="02040602050505020304" pitchFamily="18" charset="0"/>
              </a:rPr>
              <a:t>Overall well-being</a:t>
            </a:r>
          </a:p>
          <a:p>
            <a:pPr indent="-448722">
              <a:buClr>
                <a:schemeClr val="dk1"/>
              </a:buClr>
              <a:buSzPts val="1700"/>
            </a:pPr>
            <a:r>
              <a:rPr lang="en-US" sz="2267" dirty="0">
                <a:solidFill>
                  <a:schemeClr val="dk1"/>
                </a:solidFill>
                <a:latin typeface="Lucida Bright" panose="02040602050505020304" pitchFamily="18" charset="0"/>
              </a:rPr>
              <a:t>Home life situation/support (housing and food insecurity, homelessness, access to health and other resources)</a:t>
            </a:r>
          </a:p>
          <a:p>
            <a:pPr indent="-448722">
              <a:buClr>
                <a:schemeClr val="dk1"/>
              </a:buClr>
              <a:buSzPts val="1700"/>
            </a:pPr>
            <a:r>
              <a:rPr lang="en-US" sz="2267" dirty="0">
                <a:solidFill>
                  <a:schemeClr val="dk1"/>
                </a:solidFill>
                <a:latin typeface="Lucida Bright" panose="02040602050505020304" pitchFamily="18" charset="0"/>
              </a:rPr>
              <a:t>Mental health needs</a:t>
            </a:r>
          </a:p>
          <a:p>
            <a:pPr indent="-448722">
              <a:buClr>
                <a:schemeClr val="dk1"/>
              </a:buClr>
              <a:buSzPts val="1700"/>
            </a:pPr>
            <a:r>
              <a:rPr lang="en-US" sz="2267" dirty="0">
                <a:solidFill>
                  <a:schemeClr val="dk1"/>
                </a:solidFill>
                <a:latin typeface="Lucida Bright" panose="02040602050505020304" pitchFamily="18" charset="0"/>
              </a:rPr>
              <a:t>Determine/recommend referrals and resources on campus/off campus   (</a:t>
            </a:r>
            <a:r>
              <a:rPr lang="en-US" sz="2267" dirty="0" err="1">
                <a:solidFill>
                  <a:schemeClr val="dk1"/>
                </a:solidFill>
                <a:latin typeface="Lucida Bright" panose="02040602050505020304" pitchFamily="18" charset="0"/>
              </a:rPr>
              <a:t>i.e.DSPS</a:t>
            </a:r>
            <a:r>
              <a:rPr lang="en-US" sz="2267" dirty="0">
                <a:solidFill>
                  <a:schemeClr val="dk1"/>
                </a:solidFill>
                <a:latin typeface="Lucida Bright" panose="02040602050505020304" pitchFamily="18" charset="0"/>
              </a:rPr>
              <a:t>,  Psychological Services, Health Center, etc. </a:t>
            </a:r>
          </a:p>
          <a:p>
            <a:pPr indent="-448722">
              <a:buClr>
                <a:schemeClr val="dk1"/>
              </a:buClr>
              <a:buSzPts val="1700"/>
            </a:pPr>
            <a:r>
              <a:rPr lang="en-US" sz="2267" dirty="0">
                <a:solidFill>
                  <a:schemeClr val="dk1"/>
                </a:solidFill>
                <a:latin typeface="Lucida Bright" panose="02040602050505020304" pitchFamily="18" charset="0"/>
              </a:rPr>
              <a:t>Evaluate academic needs to support success, retention, and completion    efforts</a:t>
            </a:r>
          </a:p>
          <a:p>
            <a:pPr indent="-448722">
              <a:buSzPts val="1700"/>
            </a:pPr>
            <a:r>
              <a:rPr lang="en-US" sz="2267" dirty="0">
                <a:solidFill>
                  <a:schemeClr val="dk1"/>
                </a:solidFill>
                <a:latin typeface="Lucida Bright" panose="02040602050505020304" pitchFamily="18" charset="0"/>
              </a:rPr>
              <a:t>Individualized career exploration</a:t>
            </a:r>
            <a:r>
              <a:rPr lang="en-US" sz="2267" dirty="0">
                <a:solidFill>
                  <a:srgbClr val="000000"/>
                </a:solidFill>
                <a:latin typeface="Lucida Bright" panose="02040602050505020304" pitchFamily="18" charset="0"/>
              </a:rPr>
              <a:t> </a:t>
            </a:r>
            <a:endParaRPr lang="en-US" sz="3467" dirty="0">
              <a:latin typeface="Lucida Bright" panose="02040602050505020304" pitchFamily="18" charset="0"/>
            </a:endParaRPr>
          </a:p>
        </p:txBody>
      </p:sp>
    </p:spTree>
    <p:extLst>
      <p:ext uri="{BB962C8B-B14F-4D97-AF65-F5344CB8AC3E}">
        <p14:creationId xmlns:p14="http://schemas.microsoft.com/office/powerpoint/2010/main" val="67942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0ADB4C0DF3A844A4BBD864BA281FAD" ma:contentTypeVersion="1" ma:contentTypeDescription="Create a new document." ma:contentTypeScope="" ma:versionID="c916b72c6e6ad54f1b2256709559a4fd">
  <xsd:schema xmlns:xsd="http://www.w3.org/2001/XMLSchema" xmlns:xs="http://www.w3.org/2001/XMLSchema" xmlns:p="http://schemas.microsoft.com/office/2006/metadata/properties" xmlns:ns2="431189f8-a51b-453f-9f0c-3a0b3b65b12f" targetNamespace="http://schemas.microsoft.com/office/2006/metadata/properties" ma:root="true" ma:fieldsID="b96c214a694ffaf4954aeac313948b30"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HNYXMCCMVK3K-743504103-383</_dlc_DocId>
    <_dlc_DocIdUrl xmlns="431189f8-a51b-453f-9f0c-3a0b3b65b12f">
      <Url>https://sac.edu/President/AcademicSenate/_layouts/15/DocIdRedir.aspx?ID=HNYXMCCMVK3K-743504103-383</Url>
      <Description>HNYXMCCMVK3K-743504103-383</Description>
    </_dlc_DocIdUrl>
  </documentManagement>
</p:properties>
</file>

<file path=customXml/itemProps1.xml><?xml version="1.0" encoding="utf-8"?>
<ds:datastoreItem xmlns:ds="http://schemas.openxmlformats.org/officeDocument/2006/customXml" ds:itemID="{1C93FA18-6739-4DFD-B264-B5349DBD0840}"/>
</file>

<file path=customXml/itemProps2.xml><?xml version="1.0" encoding="utf-8"?>
<ds:datastoreItem xmlns:ds="http://schemas.openxmlformats.org/officeDocument/2006/customXml" ds:itemID="{44E0D90C-77C2-4D3A-AB42-D497377926D1}"/>
</file>

<file path=customXml/itemProps3.xml><?xml version="1.0" encoding="utf-8"?>
<ds:datastoreItem xmlns:ds="http://schemas.openxmlformats.org/officeDocument/2006/customXml" ds:itemID="{3349BADA-AA1E-450E-AE05-A2D91F557922}"/>
</file>

<file path=customXml/itemProps4.xml><?xml version="1.0" encoding="utf-8"?>
<ds:datastoreItem xmlns:ds="http://schemas.openxmlformats.org/officeDocument/2006/customXml" ds:itemID="{28681142-91F0-456C-A0F6-A6E3241C1C77}"/>
</file>

<file path=docProps/app.xml><?xml version="1.0" encoding="utf-8"?>
<Properties xmlns="http://schemas.openxmlformats.org/officeDocument/2006/extended-properties" xmlns:vt="http://schemas.openxmlformats.org/officeDocument/2006/docPropsVTypes">
  <TotalTime>12243</TotalTime>
  <Words>802</Words>
  <Application>Microsoft Macintosh PowerPoint</Application>
  <PresentationFormat>Widescreen</PresentationFormat>
  <Paragraphs>75</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 Antiqua</vt:lpstr>
      <vt:lpstr>Calibri</vt:lpstr>
      <vt:lpstr>Calibri Light</vt:lpstr>
      <vt:lpstr>Lucida Bright</vt:lpstr>
      <vt:lpstr>Times New Roman</vt:lpstr>
      <vt:lpstr>Office Theme</vt:lpstr>
      <vt:lpstr>Santa Ana College</vt:lpstr>
      <vt:lpstr>Assembly Bill 1735</vt:lpstr>
      <vt:lpstr>Title 5 §51018, §55532, Specifies Role of Counselors </vt:lpstr>
      <vt:lpstr>ASCCC Resolution Recognizes ALL Faculty</vt:lpstr>
      <vt:lpstr>Title 5 Changes to Include Counselor to Student Ratio Resolution SP10</vt:lpstr>
      <vt:lpstr>SAC Student Counseling Ratio</vt:lpstr>
      <vt:lpstr>Misconception 1: Counseling Faculty only work 25 hours per week</vt:lpstr>
      <vt:lpstr>Misconception 2: Counseling Faculty do not work during prep time…</vt:lpstr>
      <vt:lpstr>Misconception 3: Counseling Faculty focus on developing educational plans mainly</vt:lpstr>
      <vt:lpstr>How Could You Help?</vt:lpstr>
      <vt:lpstr>Other ASCCC Resolutions Support Counseling Faculty </vt:lpstr>
    </vt:vector>
  </TitlesOfParts>
  <Company>RSCCD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Ana College’s</dc:title>
  <dc:creator>Ramirez, Diana</dc:creator>
  <cp:lastModifiedBy>Jane Mathis</cp:lastModifiedBy>
  <cp:revision>199</cp:revision>
  <dcterms:created xsi:type="dcterms:W3CDTF">2019-10-04T17:25:01Z</dcterms:created>
  <dcterms:modified xsi:type="dcterms:W3CDTF">2022-02-21T23:35:22Z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0x010100F90ADB4C0DF3A844A4BBD864BA281FAD</vt:lpwstr>
  </property>
  <property fmtid="{D5CDD505-2E9C-101B-9397-08002B2CF9AE}" pid="3" name="_dlc_DocIdItemGuid">
    <vt:lpwstr>3d41b368-3619-4de1-860a-d446720c0527</vt:lpwstr>
  </property>
</Properties>
</file>